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03" r:id="rId2"/>
    <p:sldId id="304" r:id="rId3"/>
    <p:sldId id="305" r:id="rId4"/>
    <p:sldId id="306" r:id="rId5"/>
    <p:sldId id="307" r:id="rId6"/>
    <p:sldId id="308" r:id="rId7"/>
    <p:sldId id="309" r:id="rId8"/>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10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23640AC-49E6-430B-B707-24B8D46824D5}" type="datetimeFigureOut">
              <a:rPr lang="ar-SA" smtClean="0"/>
              <a:t>08/03/31</a:t>
            </a:fld>
            <a:endParaRPr lang="ar-S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F48B4D2-81D7-4A5C-8E00-FB8EC521DF42}" type="slidenum">
              <a:rPr lang="ar-SA" smtClean="0"/>
              <a:t>‹#›</a:t>
            </a:fld>
            <a:endParaRPr lang="ar-SA"/>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E1E0FB-C33E-4507-945D-40A1822E27D8}" type="slidenum">
              <a:rPr lang="en-US" smtClean="0"/>
              <a:pPr fontAlgn="base">
                <a:spcBef>
                  <a:spcPct val="0"/>
                </a:spcBef>
                <a:spcAft>
                  <a:spcPct val="0"/>
                </a:spcAft>
                <a:defRPr/>
              </a:pPr>
              <a:t>17</a:t>
            </a:fld>
            <a:endParaRPr lang="en-US" smtClean="0"/>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B8D40A-40BD-4AB8-B6E5-5680E78024FD}" type="slidenum">
              <a:rPr lang="en-US" smtClean="0"/>
              <a:pPr fontAlgn="base">
                <a:spcBef>
                  <a:spcPct val="0"/>
                </a:spcBef>
                <a:spcAft>
                  <a:spcPct val="0"/>
                </a:spcAft>
                <a:defRPr/>
              </a:pPr>
              <a:t>54</a:t>
            </a:fld>
            <a:endParaRPr lang="en-US" smtClean="0"/>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4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21FAE2-D02E-4FDB-8121-43B4086F7199}" type="slidenum">
              <a:rPr lang="en-US" smtClean="0"/>
              <a:pPr fontAlgn="base">
                <a:spcBef>
                  <a:spcPct val="0"/>
                </a:spcBef>
                <a:spcAft>
                  <a:spcPct val="0"/>
                </a:spcAft>
                <a:defRPr/>
              </a:pPr>
              <a:t>31</a:t>
            </a:fld>
            <a:endParaRPr lang="en-US" smtClean="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18E6D6-F3D6-4B6B-94DB-8D927AA8FC82}" type="slidenum">
              <a:rPr lang="en-US" smtClean="0"/>
              <a:pPr fontAlgn="base">
                <a:spcBef>
                  <a:spcPct val="0"/>
                </a:spcBef>
                <a:spcAft>
                  <a:spcPct val="0"/>
                </a:spcAft>
                <a:defRPr/>
              </a:pPr>
              <a:t>35</a:t>
            </a:fld>
            <a:endParaRPr lang="en-US" smtClean="0"/>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7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AAB76A-1917-453E-83D6-4CC9E32B757E}" type="slidenum">
              <a:rPr lang="en-US" smtClean="0"/>
              <a:pPr fontAlgn="base">
                <a:spcBef>
                  <a:spcPct val="0"/>
                </a:spcBef>
                <a:spcAft>
                  <a:spcPct val="0"/>
                </a:spcAft>
                <a:defRPr/>
              </a:pPr>
              <a:t>39</a:t>
            </a:fld>
            <a:endParaRPr lang="en-US" smtClean="0"/>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8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134FF6-4971-437A-BD55-1ED482A4035C}" type="slidenum">
              <a:rPr lang="en-US" smtClean="0"/>
              <a:pPr fontAlgn="base">
                <a:spcBef>
                  <a:spcPct val="0"/>
                </a:spcBef>
                <a:spcAft>
                  <a:spcPct val="0"/>
                </a:spcAft>
                <a:defRPr/>
              </a:pPr>
              <a:t>40</a:t>
            </a:fld>
            <a:endParaRPr lang="en-US" smtClean="0"/>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9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862627-5E73-4A26-AE60-2A6CF1B806E2}" type="slidenum">
              <a:rPr lang="en-US" smtClean="0"/>
              <a:pPr fontAlgn="base">
                <a:spcBef>
                  <a:spcPct val="0"/>
                </a:spcBef>
                <a:spcAft>
                  <a:spcPct val="0"/>
                </a:spcAft>
                <a:defRPr/>
              </a:pPr>
              <a:t>42</a:t>
            </a:fld>
            <a:endParaRPr lang="en-US" smtClean="0"/>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0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F843BB-8072-40F0-993E-892046697C56}" type="slidenum">
              <a:rPr lang="en-US" smtClean="0"/>
              <a:pPr fontAlgn="base">
                <a:spcBef>
                  <a:spcPct val="0"/>
                </a:spcBef>
                <a:spcAft>
                  <a:spcPct val="0"/>
                </a:spcAft>
                <a:defRPr/>
              </a:pPr>
              <a:t>47</a:t>
            </a:fld>
            <a:endParaRPr lang="en-US" smtClean="0"/>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CB594A-6814-4E0E-8FD6-F55B6D14D50E}" type="slidenum">
              <a:rPr lang="en-US" smtClean="0"/>
              <a:pPr fontAlgn="base">
                <a:spcBef>
                  <a:spcPct val="0"/>
                </a:spcBef>
                <a:spcAft>
                  <a:spcPct val="0"/>
                </a:spcAft>
                <a:defRPr/>
              </a:pPr>
              <a:t>48</a:t>
            </a:fld>
            <a:endParaRPr lang="en-US" smtClean="0"/>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2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003EE2-E18B-4742-B796-2ED3D5EB90B8}" type="slidenum">
              <a:rPr lang="en-US" smtClean="0"/>
              <a:pPr fontAlgn="base">
                <a:spcBef>
                  <a:spcPct val="0"/>
                </a:spcBef>
                <a:spcAft>
                  <a:spcPct val="0"/>
                </a:spcAft>
                <a:defRPr/>
              </a:pPr>
              <a:t>52</a:t>
            </a:fld>
            <a:endParaRPr lang="en-US" smtClean="0"/>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B638312-58AB-44CB-A658-1879C9273A3D}" type="slidenum">
              <a:rPr lang="en-US" smtClean="0"/>
              <a:pPr>
                <a:defRPr/>
              </a:pPr>
              <a:t>1</a:t>
            </a:fld>
            <a:endParaRPr lang="en-US"/>
          </a:p>
        </p:txBody>
      </p:sp>
      <p:sp>
        <p:nvSpPr>
          <p:cNvPr id="36867" name="Rectangle 4"/>
          <p:cNvSpPr>
            <a:spLocks noChangeArrowheads="1"/>
          </p:cNvSpPr>
          <p:nvPr/>
        </p:nvSpPr>
        <p:spPr bwMode="auto">
          <a:xfrm>
            <a:off x="1066800" y="2438400"/>
            <a:ext cx="6324600" cy="2062163"/>
          </a:xfrm>
          <a:prstGeom prst="rect">
            <a:avLst/>
          </a:prstGeom>
          <a:noFill/>
          <a:ln w="9525">
            <a:noFill/>
            <a:miter lim="800000"/>
            <a:headEnd/>
            <a:tailEnd/>
          </a:ln>
        </p:spPr>
        <p:txBody>
          <a:bodyPr>
            <a:spAutoFit/>
          </a:bodyPr>
          <a:lstStyle/>
          <a:p>
            <a:pPr algn="ctr"/>
            <a:r>
              <a:rPr lang="en-US" sz="3200" b="1"/>
              <a:t>RESPIRATORY  PHYSIOLOGY </a:t>
            </a:r>
          </a:p>
          <a:p>
            <a:pPr algn="ctr"/>
            <a:r>
              <a:rPr lang="en-US" sz="3200" b="1"/>
              <a:t>BLOCK </a:t>
            </a:r>
          </a:p>
          <a:p>
            <a:pPr algn="ctr"/>
            <a:endParaRPr lang="en-US" sz="3200" b="1"/>
          </a:p>
          <a:p>
            <a:pPr algn="ctr"/>
            <a:r>
              <a:rPr lang="en-US" sz="3200" b="1"/>
              <a:t>Dr. Tarig Ahmed Abdul Rahman</a:t>
            </a:r>
            <a:endParaRPr lang="en-US"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32CCC9D-9647-4F26-8A05-235F0EE39F59}" type="slidenum">
              <a:rPr lang="en-US" smtClean="0"/>
              <a:pPr>
                <a:defRPr/>
              </a:pPr>
              <a:t>10</a:t>
            </a:fld>
            <a:endParaRPr lang="en-US"/>
          </a:p>
        </p:txBody>
      </p:sp>
      <p:sp>
        <p:nvSpPr>
          <p:cNvPr id="46083" name="Rectangle 4"/>
          <p:cNvSpPr>
            <a:spLocks noChangeArrowheads="1"/>
          </p:cNvSpPr>
          <p:nvPr/>
        </p:nvSpPr>
        <p:spPr bwMode="auto">
          <a:xfrm>
            <a:off x="381000" y="609600"/>
            <a:ext cx="8382000" cy="6094413"/>
          </a:xfrm>
          <a:prstGeom prst="rect">
            <a:avLst/>
          </a:prstGeom>
          <a:noFill/>
          <a:ln w="9525">
            <a:noFill/>
            <a:miter lim="800000"/>
            <a:headEnd/>
            <a:tailEnd/>
          </a:ln>
        </p:spPr>
        <p:txBody>
          <a:bodyPr>
            <a:spAutoFit/>
          </a:bodyPr>
          <a:lstStyle/>
          <a:p>
            <a:r>
              <a:rPr lang="en-US" sz="2800" b="1">
                <a:solidFill>
                  <a:srgbClr val="FF0000"/>
                </a:solidFill>
              </a:rPr>
              <a:t>Lecture 11:     Effects of exercise on the respiratory system. </a:t>
            </a:r>
          </a:p>
          <a:p>
            <a:endParaRPr lang="en-US" b="1"/>
          </a:p>
          <a:p>
            <a:r>
              <a:rPr lang="en-US" sz="2000" b="1"/>
              <a:t>By the end of this lecture the students should be able to: </a:t>
            </a:r>
          </a:p>
          <a:p>
            <a:endParaRPr lang="en-US"/>
          </a:p>
          <a:p>
            <a:r>
              <a:rPr lang="en-US" sz="2000" b="1">
                <a:solidFill>
                  <a:srgbClr val="FF0000"/>
                </a:solidFill>
              </a:rPr>
              <a:t>1</a:t>
            </a:r>
            <a:r>
              <a:rPr lang="en-US" sz="2000" b="1"/>
              <a:t>-Understand the difference between dynamic and isometric exercise. </a:t>
            </a:r>
          </a:p>
          <a:p>
            <a:endParaRPr lang="en-US" sz="2000" b="1"/>
          </a:p>
          <a:p>
            <a:r>
              <a:rPr lang="en-US" sz="2000" b="1">
                <a:solidFill>
                  <a:srgbClr val="FF0000"/>
                </a:solidFill>
              </a:rPr>
              <a:t>2</a:t>
            </a:r>
            <a:r>
              <a:rPr lang="en-US" sz="2000" b="1"/>
              <a:t>- Describe the effects of moderate and severe exercise on oxygen consumption, and ventilation volumes. </a:t>
            </a:r>
          </a:p>
          <a:p>
            <a:endParaRPr lang="en-US" sz="2000" b="1"/>
          </a:p>
          <a:p>
            <a:r>
              <a:rPr lang="en-US" sz="2000" b="1">
                <a:solidFill>
                  <a:srgbClr val="FF0000"/>
                </a:solidFill>
              </a:rPr>
              <a:t>3</a:t>
            </a:r>
            <a:r>
              <a:rPr lang="en-US" sz="2000" b="1"/>
              <a:t>- Describe the effects of exercise on arterial PO2, PCO2 and H+ ions. </a:t>
            </a:r>
          </a:p>
          <a:p>
            <a:endParaRPr lang="en-US" sz="2000" b="1"/>
          </a:p>
          <a:p>
            <a:r>
              <a:rPr lang="en-US" sz="2000" b="1">
                <a:solidFill>
                  <a:srgbClr val="FF0000"/>
                </a:solidFill>
              </a:rPr>
              <a:t>4</a:t>
            </a:r>
            <a:r>
              <a:rPr lang="en-US" sz="2000" b="1"/>
              <a:t>- Define the diffusing capacity of the respiratory membrane, and its typical values at rest, and explain why it change in exercise. </a:t>
            </a:r>
          </a:p>
          <a:p>
            <a:endParaRPr lang="en-US" sz="2000" b="1"/>
          </a:p>
          <a:p>
            <a:r>
              <a:rPr lang="en-US" sz="2000" b="1">
                <a:solidFill>
                  <a:srgbClr val="FF0000"/>
                </a:solidFill>
              </a:rPr>
              <a:t>5</a:t>
            </a:r>
            <a:r>
              <a:rPr lang="en-US" sz="2000" b="1"/>
              <a:t> -Explain causes of hyperventilation in exercise. </a:t>
            </a:r>
          </a:p>
          <a:p>
            <a:r>
              <a:rPr lang="en-US"/>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533400" y="750888"/>
            <a:ext cx="8229600" cy="5940425"/>
          </a:xfrm>
          <a:prstGeom prst="rect">
            <a:avLst/>
          </a:prstGeom>
          <a:noFill/>
          <a:ln w="9525">
            <a:noFill/>
            <a:miter lim="800000"/>
            <a:headEnd/>
            <a:tailEnd/>
          </a:ln>
        </p:spPr>
        <p:txBody>
          <a:bodyPr>
            <a:spAutoFit/>
          </a:bodyPr>
          <a:lstStyle/>
          <a:p>
            <a:r>
              <a:rPr lang="en-US" sz="2400" b="1">
                <a:solidFill>
                  <a:srgbClr val="FF0000"/>
                </a:solidFill>
              </a:rPr>
              <a:t>Lecture 12:    Parameters for measuring work capacity. </a:t>
            </a:r>
          </a:p>
          <a:p>
            <a:endParaRPr lang="en-US" b="1"/>
          </a:p>
          <a:p>
            <a:r>
              <a:rPr lang="en-US" sz="2000" b="1"/>
              <a:t>By the end of this lecture the students should be able to:  </a:t>
            </a:r>
          </a:p>
          <a:p>
            <a:endParaRPr lang="en-US"/>
          </a:p>
          <a:p>
            <a:r>
              <a:rPr lang="en-US" sz="2000" b="1">
                <a:solidFill>
                  <a:srgbClr val="FF0000"/>
                </a:solidFill>
              </a:rPr>
              <a:t>1</a:t>
            </a:r>
            <a:r>
              <a:rPr lang="en-US" sz="2000" b="1"/>
              <a:t>-Know aerobic and anaerobic energy sources. </a:t>
            </a:r>
          </a:p>
          <a:p>
            <a:endParaRPr lang="en-US" sz="2000" b="1"/>
          </a:p>
          <a:p>
            <a:r>
              <a:rPr lang="en-US" sz="2000" b="1">
                <a:solidFill>
                  <a:srgbClr val="FF0000"/>
                </a:solidFill>
              </a:rPr>
              <a:t>2</a:t>
            </a:r>
            <a:r>
              <a:rPr lang="en-US" sz="2000" b="1"/>
              <a:t>-Understand the relationship between exercise intensity and energy sources. </a:t>
            </a:r>
          </a:p>
          <a:p>
            <a:endParaRPr lang="en-US" sz="2000" b="1"/>
          </a:p>
          <a:p>
            <a:r>
              <a:rPr lang="en-US" sz="2000" b="1">
                <a:solidFill>
                  <a:srgbClr val="FF0000"/>
                </a:solidFill>
              </a:rPr>
              <a:t>3</a:t>
            </a:r>
            <a:r>
              <a:rPr lang="en-US" sz="2000" b="1"/>
              <a:t>-Know energy expenditure at rest and during exercise. </a:t>
            </a:r>
          </a:p>
          <a:p>
            <a:endParaRPr lang="en-US" sz="2000" b="1"/>
          </a:p>
          <a:p>
            <a:r>
              <a:rPr lang="en-US" sz="2000" b="1">
                <a:solidFill>
                  <a:srgbClr val="FF0000"/>
                </a:solidFill>
              </a:rPr>
              <a:t>4</a:t>
            </a:r>
            <a:r>
              <a:rPr lang="en-US" sz="2000" b="1"/>
              <a:t>-Understand the factors determining aerobic fitness. </a:t>
            </a:r>
          </a:p>
          <a:p>
            <a:endParaRPr lang="en-US" sz="2000" b="1"/>
          </a:p>
          <a:p>
            <a:r>
              <a:rPr lang="en-US" sz="2000" b="1">
                <a:solidFill>
                  <a:srgbClr val="FF0000"/>
                </a:solidFill>
              </a:rPr>
              <a:t>5</a:t>
            </a:r>
            <a:r>
              <a:rPr lang="en-US" sz="2000" b="1"/>
              <a:t>-Understand the other major components of physical fitness </a:t>
            </a:r>
          </a:p>
          <a:p>
            <a:endParaRPr lang="en-US" sz="2000" b="1"/>
          </a:p>
          <a:p>
            <a:r>
              <a:rPr lang="en-US" sz="2000" b="1">
                <a:solidFill>
                  <a:srgbClr val="FF0000"/>
                </a:solidFill>
              </a:rPr>
              <a:t>6</a:t>
            </a:r>
            <a:r>
              <a:rPr lang="en-US" sz="2000" b="1"/>
              <a:t>-Know how to measure total body fat and lean body mass. </a:t>
            </a:r>
          </a:p>
          <a:p>
            <a:endParaRPr lang="en-US" sz="2000" b="1"/>
          </a:p>
          <a:p>
            <a:r>
              <a:rPr lang="en-US" sz="2000" b="1">
                <a:solidFill>
                  <a:srgbClr val="FF0000"/>
                </a:solidFill>
              </a:rPr>
              <a:t>7</a:t>
            </a:r>
            <a:r>
              <a:rPr lang="en-US" sz="2000" b="1"/>
              <a:t>-Define oxygen debt, and oxygen deficit, and explain how they differ between athletes and non-athletes.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533400" y="304800"/>
            <a:ext cx="8229600" cy="1143000"/>
          </a:xfrm>
        </p:spPr>
        <p:txBody>
          <a:bodyPr/>
          <a:lstStyle/>
          <a:p>
            <a:pPr eaLnBrk="1" hangingPunct="1"/>
            <a:r>
              <a:rPr lang="en-US" sz="6000" b="1" u="sng" smtClean="0"/>
              <a:t>The Respiratory System </a:t>
            </a:r>
          </a:p>
        </p:txBody>
      </p:sp>
      <p:sp>
        <p:nvSpPr>
          <p:cNvPr id="48131" name="Content Placeholder 10"/>
          <p:cNvSpPr>
            <a:spLocks noGrp="1"/>
          </p:cNvSpPr>
          <p:nvPr>
            <p:ph idx="1"/>
          </p:nvPr>
        </p:nvSpPr>
        <p:spPr>
          <a:xfrm>
            <a:off x="0" y="1600200"/>
            <a:ext cx="9144000" cy="5257800"/>
          </a:xfrm>
          <a:ln>
            <a:solidFill>
              <a:schemeClr val="bg1"/>
            </a:solidFill>
          </a:ln>
        </p:spPr>
        <p:txBody>
          <a:bodyPr/>
          <a:lstStyle/>
          <a:p>
            <a:pPr eaLnBrk="1" hangingPunct="1">
              <a:buFont typeface="Arial" pitchFamily="34" charset="0"/>
              <a:buNone/>
            </a:pPr>
            <a:r>
              <a:rPr lang="en-US" sz="5400" b="1" u="sng" smtClean="0"/>
              <a:t>Definition of respiration :-</a:t>
            </a:r>
            <a:r>
              <a:rPr lang="en-US" sz="5400" smtClean="0"/>
              <a:t> </a:t>
            </a:r>
          </a:p>
          <a:p>
            <a:pPr eaLnBrk="1" hangingPunct="1">
              <a:buFont typeface="Arial" pitchFamily="34" charset="0"/>
              <a:buNone/>
            </a:pPr>
            <a:r>
              <a:rPr lang="ar-SA" sz="4000" b="1" u="sng" smtClean="0"/>
              <a:t>:انواع التنفس</a:t>
            </a:r>
            <a:r>
              <a:rPr lang="en-US" sz="4000" b="1" u="sng" smtClean="0"/>
              <a:t> 1-</a:t>
            </a:r>
            <a:r>
              <a:rPr lang="en-US" sz="4000" b="1" u="sng" smtClean="0">
                <a:solidFill>
                  <a:srgbClr val="FF0000"/>
                </a:solidFill>
              </a:rPr>
              <a:t>External respiration :-</a:t>
            </a:r>
            <a:r>
              <a:rPr lang="en-US" sz="4000" smtClean="0">
                <a:solidFill>
                  <a:srgbClr val="FF0000"/>
                </a:solidFill>
              </a:rPr>
              <a:t>  </a:t>
            </a:r>
          </a:p>
          <a:p>
            <a:pPr eaLnBrk="1" hangingPunct="1">
              <a:buFont typeface="Arial" pitchFamily="34" charset="0"/>
              <a:buNone/>
            </a:pPr>
            <a:r>
              <a:rPr lang="en-US" sz="3600" smtClean="0"/>
              <a:t>   The movement of air into and out of the lungs.</a:t>
            </a:r>
          </a:p>
          <a:p>
            <a:pPr eaLnBrk="1" hangingPunct="1">
              <a:buFont typeface="Arial" pitchFamily="34" charset="0"/>
              <a:buNone/>
            </a:pPr>
            <a:r>
              <a:rPr lang="en-US" sz="4000" b="1" u="sng" smtClean="0">
                <a:solidFill>
                  <a:srgbClr val="FF0000"/>
                </a:solidFill>
              </a:rPr>
              <a:t>2- Internal respiration :-</a:t>
            </a:r>
            <a:r>
              <a:rPr lang="en-US" sz="4000" smtClean="0">
                <a:solidFill>
                  <a:srgbClr val="FF0000"/>
                </a:solidFill>
              </a:rPr>
              <a:t> </a:t>
            </a:r>
          </a:p>
          <a:p>
            <a:pPr eaLnBrk="1" hangingPunct="1">
              <a:buFont typeface="Arial" pitchFamily="34" charset="0"/>
              <a:buNone/>
            </a:pPr>
            <a:r>
              <a:rPr lang="en-US" sz="3600" smtClean="0"/>
              <a:t>   The utilization </a:t>
            </a:r>
            <a:r>
              <a:rPr lang="ar-SA" sz="3600" smtClean="0"/>
              <a:t>استعمال - استغلال</a:t>
            </a:r>
            <a:r>
              <a:rPr lang="en-US" sz="3600" smtClean="0"/>
              <a:t> of oxygen  and the liberation </a:t>
            </a:r>
            <a:r>
              <a:rPr lang="ar-SA" sz="3600" smtClean="0"/>
              <a:t>طرد - تحرير</a:t>
            </a:r>
            <a:r>
              <a:rPr lang="en-US" sz="3600" smtClean="0"/>
              <a:t> of CO₂ by the tissues.</a:t>
            </a:r>
          </a:p>
          <a:p>
            <a:pPr eaLnBrk="1" hangingPunct="1">
              <a:buFont typeface="Arial" pitchFamily="34" charset="0"/>
              <a:buNone/>
            </a:pPr>
            <a:endParaRPr lang="en-US" sz="3600" b="1" u="sng" smtClean="0"/>
          </a:p>
          <a:p>
            <a:pPr eaLnBrk="1" hangingPunct="1">
              <a:buFont typeface="Arial" pitchFamily="34" charset="0"/>
              <a:buNone/>
            </a:pPr>
            <a:endParaRPr lang="en-US" sz="3600" b="1" u="sng" smtClean="0"/>
          </a:p>
        </p:txBody>
      </p:sp>
      <p:sp>
        <p:nvSpPr>
          <p:cNvPr id="48132" name="TextBox 11"/>
          <p:cNvSpPr txBox="1">
            <a:spLocks noChangeArrowheads="1"/>
          </p:cNvSpPr>
          <p:nvPr/>
        </p:nvSpPr>
        <p:spPr bwMode="auto">
          <a:xfrm>
            <a:off x="609600" y="2057400"/>
            <a:ext cx="184150" cy="369888"/>
          </a:xfrm>
          <a:prstGeom prst="rect">
            <a:avLst/>
          </a:prstGeom>
          <a:noFill/>
          <a:ln w="9525">
            <a:noFill/>
            <a:miter lim="800000"/>
            <a:headEnd/>
            <a:tailEnd/>
          </a:ln>
        </p:spPr>
        <p:txBody>
          <a:bodyPr wrap="none">
            <a:spAutoFit/>
          </a:bodyPr>
          <a:lstStyle/>
          <a:p>
            <a:endParaRPr lang="ar-SA">
              <a:latin typeface="Calibri" pitchFamily="34" charset="0"/>
            </a:endParaRPr>
          </a:p>
        </p:txBody>
      </p:sp>
      <p:sp>
        <p:nvSpPr>
          <p:cNvPr id="5" name="Slide Number Placeholder 4"/>
          <p:cNvSpPr>
            <a:spLocks noGrp="1"/>
          </p:cNvSpPr>
          <p:nvPr>
            <p:ph type="sldNum" sz="quarter" idx="12"/>
          </p:nvPr>
        </p:nvSpPr>
        <p:spPr/>
        <p:txBody>
          <a:bodyPr/>
          <a:lstStyle/>
          <a:p>
            <a:pPr>
              <a:defRPr/>
            </a:pPr>
            <a:fld id="{A962FA26-F1F6-415B-A174-A2A2B0D69EDA}" type="slidenum">
              <a:rPr lang="en-US"/>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7"/>
          <p:cNvSpPr>
            <a:spLocks noGrp="1"/>
          </p:cNvSpPr>
          <p:nvPr>
            <p:ph idx="4294967295"/>
          </p:nvPr>
        </p:nvSpPr>
        <p:spPr>
          <a:xfrm>
            <a:off x="0" y="685800"/>
            <a:ext cx="9144000" cy="5973763"/>
          </a:xfrm>
        </p:spPr>
        <p:txBody>
          <a:bodyPr/>
          <a:lstStyle/>
          <a:p>
            <a:pPr eaLnBrk="1" hangingPunct="1">
              <a:buFont typeface="Arial" pitchFamily="34" charset="0"/>
              <a:buNone/>
            </a:pPr>
            <a:r>
              <a:rPr lang="en-US" sz="4400" b="1" i="1" u="sng" smtClean="0">
                <a:solidFill>
                  <a:srgbClr val="FF0000"/>
                </a:solidFill>
                <a:latin typeface="Arial Rounded MT Bold" pitchFamily="34" charset="0"/>
              </a:rPr>
              <a:t>Respiration include :-  </a:t>
            </a:r>
            <a:endParaRPr lang="en-US" sz="4000" b="1" i="1" u="sng" smtClean="0">
              <a:solidFill>
                <a:srgbClr val="FF0000"/>
              </a:solidFill>
              <a:latin typeface="Arial Rounded MT Bold" pitchFamily="34" charset="0"/>
            </a:endParaRPr>
          </a:p>
          <a:p>
            <a:pPr eaLnBrk="1" hangingPunct="1">
              <a:buFont typeface="Arial" pitchFamily="34" charset="0"/>
              <a:buNone/>
            </a:pPr>
            <a:r>
              <a:rPr lang="en-US" sz="4000" i="1" smtClean="0">
                <a:latin typeface="Arial Rounded MT Bold" pitchFamily="34" charset="0"/>
              </a:rPr>
              <a:t>  1- Pulmonary ventilation </a:t>
            </a:r>
            <a:r>
              <a:rPr lang="ar-SA" sz="2000" i="1" smtClean="0">
                <a:latin typeface="Arial Rounded MT Bold" pitchFamily="34" charset="0"/>
              </a:rPr>
              <a:t>دخول وخروج الهواء من الرئه</a:t>
            </a:r>
            <a:r>
              <a:rPr lang="en-US" sz="2000" i="1" smtClean="0">
                <a:latin typeface="Arial Rounded MT Bold" pitchFamily="34" charset="0"/>
              </a:rPr>
              <a:t>.</a:t>
            </a:r>
          </a:p>
          <a:p>
            <a:pPr eaLnBrk="1" hangingPunct="1">
              <a:buFont typeface="Arial" pitchFamily="34" charset="0"/>
              <a:buNone/>
            </a:pPr>
            <a:r>
              <a:rPr lang="en-US" sz="4000" i="1" smtClean="0">
                <a:latin typeface="Arial Rounded MT Bold" pitchFamily="34" charset="0"/>
              </a:rPr>
              <a:t>   2- Transfer of oxygen and CO</a:t>
            </a:r>
            <a:r>
              <a:rPr lang="en-US" sz="4000" i="1" smtClean="0"/>
              <a:t>₂</a:t>
            </a:r>
            <a:r>
              <a:rPr lang="en-US" sz="4000" i="1" smtClean="0">
                <a:latin typeface="Arial Rounded MT Bold" pitchFamily="34" charset="0"/>
              </a:rPr>
              <a:t> in the lungs.</a:t>
            </a:r>
          </a:p>
          <a:p>
            <a:pPr eaLnBrk="1" hangingPunct="1">
              <a:buFont typeface="Arial" pitchFamily="34" charset="0"/>
              <a:buNone/>
            </a:pPr>
            <a:r>
              <a:rPr lang="en-US" sz="4000" i="1" smtClean="0">
                <a:latin typeface="Arial Rounded MT Bold" pitchFamily="34" charset="0"/>
              </a:rPr>
              <a:t>   3- Transport of O</a:t>
            </a:r>
            <a:r>
              <a:rPr lang="en-US" sz="4000" i="1" smtClean="0"/>
              <a:t>₂</a:t>
            </a:r>
            <a:r>
              <a:rPr lang="en-US" sz="4000" i="1" smtClean="0">
                <a:latin typeface="Arial Rounded MT Bold" pitchFamily="34" charset="0"/>
              </a:rPr>
              <a:t>  from the lungs to the tissues and CO</a:t>
            </a:r>
            <a:r>
              <a:rPr lang="en-US" sz="4000" i="1" smtClean="0"/>
              <a:t>₂</a:t>
            </a:r>
            <a:r>
              <a:rPr lang="en-US" sz="4000" i="1" smtClean="0">
                <a:latin typeface="Arial Rounded MT Bold" pitchFamily="34" charset="0"/>
              </a:rPr>
              <a:t>  from the tissues to the lungs.</a:t>
            </a:r>
          </a:p>
          <a:p>
            <a:pPr eaLnBrk="1" hangingPunct="1">
              <a:buFont typeface="Arial" pitchFamily="34" charset="0"/>
              <a:buNone/>
            </a:pPr>
            <a:r>
              <a:rPr lang="en-US" sz="4000" i="1" smtClean="0">
                <a:latin typeface="Arial Rounded MT Bold" pitchFamily="34" charset="0"/>
              </a:rPr>
              <a:t>  4- Regulation of respiration.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81000" y="0"/>
            <a:ext cx="7772400" cy="533400"/>
          </a:xfrm>
        </p:spPr>
        <p:txBody>
          <a:bodyPr rtlCol="0">
            <a:normAutofit fontScale="90000"/>
          </a:bodyPr>
          <a:lstStyle/>
          <a:p>
            <a:pPr eaLnBrk="1" fontAlgn="auto" hangingPunct="1">
              <a:spcAft>
                <a:spcPts val="0"/>
              </a:spcAft>
              <a:defRPr/>
            </a:pPr>
            <a:endParaRPr lang="en-US" sz="4000"/>
          </a:p>
        </p:txBody>
      </p:sp>
      <p:graphicFrame>
        <p:nvGraphicFramePr>
          <p:cNvPr id="1026" name="Object 2"/>
          <p:cNvGraphicFramePr>
            <a:graphicFrameLocks noChangeAspect="1"/>
          </p:cNvGraphicFramePr>
          <p:nvPr>
            <p:ph type="subTitle" idx="1"/>
          </p:nvPr>
        </p:nvGraphicFramePr>
        <p:xfrm>
          <a:off x="-381000" y="0"/>
          <a:ext cx="9144000" cy="6921500"/>
        </p:xfrm>
        <a:graphic>
          <a:graphicData uri="http://schemas.openxmlformats.org/presentationml/2006/ole">
            <p:oleObj spid="_x0000_s1026" name="Bitmap Image" r:id="rId3" imgW="8133333" imgH="7602011" progId="PBrush">
              <p:embed/>
            </p:oleObj>
          </a:graphicData>
        </a:graphic>
      </p:graphicFrame>
      <p:sp>
        <p:nvSpPr>
          <p:cNvPr id="1028" name="Text Box 4"/>
          <p:cNvSpPr txBox="1">
            <a:spLocks noChangeArrowheads="1"/>
          </p:cNvSpPr>
          <p:nvPr/>
        </p:nvSpPr>
        <p:spPr bwMode="auto">
          <a:xfrm>
            <a:off x="-92075" y="7162800"/>
            <a:ext cx="9236075" cy="641350"/>
          </a:xfrm>
          <a:prstGeom prst="rect">
            <a:avLst/>
          </a:prstGeom>
          <a:noFill/>
          <a:ln w="9525">
            <a:noFill/>
            <a:miter lim="800000"/>
            <a:headEnd/>
            <a:tailEnd/>
          </a:ln>
        </p:spPr>
        <p:txBody>
          <a:bodyPr>
            <a:spAutoFit/>
          </a:bodyPr>
          <a:lstStyle/>
          <a:p>
            <a:endParaRPr lang="en-US" b="1">
              <a:latin typeface="Calibri" pitchFamily="34" charset="0"/>
            </a:endParaRPr>
          </a:p>
          <a:p>
            <a:endParaRPr lang="en-US" b="1">
              <a:latin typeface="Calibri" pitchFamily="34" charset="0"/>
            </a:endParaRPr>
          </a:p>
        </p:txBody>
      </p:sp>
      <p:sp>
        <p:nvSpPr>
          <p:cNvPr id="1029" name="Line 5"/>
          <p:cNvSpPr>
            <a:spLocks noChangeShapeType="1"/>
          </p:cNvSpPr>
          <p:nvPr/>
        </p:nvSpPr>
        <p:spPr bwMode="auto">
          <a:xfrm flipH="1">
            <a:off x="5486400" y="6858000"/>
            <a:ext cx="533400" cy="0"/>
          </a:xfrm>
          <a:prstGeom prst="line">
            <a:avLst/>
          </a:prstGeom>
          <a:noFill/>
          <a:ln w="9525">
            <a:solidFill>
              <a:schemeClr val="tx1"/>
            </a:solidFill>
            <a:round/>
            <a:headEnd/>
            <a:tailEnd/>
          </a:ln>
        </p:spPr>
        <p:txBody>
          <a:bodyPr/>
          <a:lstStyle/>
          <a:p>
            <a:endParaRPr lang="ar-SA"/>
          </a:p>
        </p:txBody>
      </p:sp>
      <p:sp>
        <p:nvSpPr>
          <p:cNvPr id="6" name="Slide Number Placeholder 5"/>
          <p:cNvSpPr>
            <a:spLocks noGrp="1"/>
          </p:cNvSpPr>
          <p:nvPr>
            <p:ph type="sldNum" sz="quarter" idx="12"/>
          </p:nvPr>
        </p:nvSpPr>
        <p:spPr/>
        <p:txBody>
          <a:bodyPr/>
          <a:lstStyle/>
          <a:p>
            <a:pPr>
              <a:defRPr/>
            </a:pPr>
            <a:fld id="{1BF68C10-823C-4C34-95FA-16E91EE2F899}" type="slidenum">
              <a:rPr lang="en-US"/>
              <a:pPr>
                <a:defRPr/>
              </a:pPr>
              <a:t>14</a:t>
            </a:fld>
            <a:endParaRPr lang="en-US"/>
          </a:p>
        </p:txBody>
      </p:sp>
      <p:sp>
        <p:nvSpPr>
          <p:cNvPr id="7" name="Rectangle 6"/>
          <p:cNvSpPr/>
          <p:nvPr/>
        </p:nvSpPr>
        <p:spPr>
          <a:xfrm>
            <a:off x="5943600" y="3352800"/>
            <a:ext cx="3200400" cy="350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400" dirty="0">
                <a:solidFill>
                  <a:srgbClr val="FF0000"/>
                </a:solidFill>
              </a:rPr>
              <a:t>الجهاز التنفسي له شكل شجري </a:t>
            </a:r>
          </a:p>
          <a:p>
            <a:pPr algn="ctr">
              <a:defRPr/>
            </a:pPr>
            <a:r>
              <a:rPr lang="en-US" sz="2400" dirty="0">
                <a:solidFill>
                  <a:srgbClr val="FF0000"/>
                </a:solidFill>
              </a:rPr>
              <a:t>Tree like structure </a:t>
            </a:r>
          </a:p>
          <a:p>
            <a:pPr algn="ctr">
              <a:defRPr/>
            </a:pPr>
            <a:r>
              <a:rPr lang="ar-SA" sz="2400" dirty="0">
                <a:solidFill>
                  <a:srgbClr val="FF0000"/>
                </a:solidFill>
              </a:rPr>
              <a:t>والجهاز التنفسي يتكون من تركيبين شجريين هما :</a:t>
            </a:r>
          </a:p>
          <a:p>
            <a:pPr algn="ctr">
              <a:defRPr/>
            </a:pPr>
            <a:r>
              <a:rPr lang="en-US" sz="2400" dirty="0">
                <a:solidFill>
                  <a:srgbClr val="FF0000"/>
                </a:solidFill>
              </a:rPr>
              <a:t>1- airway tree </a:t>
            </a:r>
            <a:r>
              <a:rPr lang="ar-SA" sz="2400" dirty="0">
                <a:solidFill>
                  <a:srgbClr val="FF0000"/>
                </a:solidFill>
              </a:rPr>
              <a:t>القنوات الهوائيه</a:t>
            </a:r>
            <a:endParaRPr lang="en-US" sz="2400" dirty="0">
              <a:solidFill>
                <a:srgbClr val="FF0000"/>
              </a:solidFill>
            </a:endParaRPr>
          </a:p>
          <a:p>
            <a:pPr algn="ctr">
              <a:defRPr/>
            </a:pPr>
            <a:r>
              <a:rPr lang="en-US" sz="2400" dirty="0">
                <a:solidFill>
                  <a:srgbClr val="FF0000"/>
                </a:solidFill>
              </a:rPr>
              <a:t>2- vesicular tree </a:t>
            </a:r>
            <a:r>
              <a:rPr lang="ar-SA" sz="2400" dirty="0">
                <a:solidFill>
                  <a:srgbClr val="FF0000"/>
                </a:solidFill>
              </a:rPr>
              <a:t>الاوعيه الدمويه</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88913"/>
          </a:xfrm>
        </p:spPr>
        <p:txBody>
          <a:bodyPr rtlCol="0">
            <a:normAutofit fontScale="90000"/>
          </a:bodyPr>
          <a:lstStyle/>
          <a:p>
            <a:pPr eaLnBrk="1" fontAlgn="auto" hangingPunct="1">
              <a:spcAft>
                <a:spcPts val="0"/>
              </a:spcAft>
              <a:defRPr/>
            </a:pPr>
            <a:endParaRPr lang="en-US" sz="4000"/>
          </a:p>
        </p:txBody>
      </p:sp>
      <p:graphicFrame>
        <p:nvGraphicFramePr>
          <p:cNvPr id="2050" name="Object 2"/>
          <p:cNvGraphicFramePr>
            <a:graphicFrameLocks noChangeAspect="1"/>
          </p:cNvGraphicFramePr>
          <p:nvPr>
            <p:ph idx="1"/>
          </p:nvPr>
        </p:nvGraphicFramePr>
        <p:xfrm>
          <a:off x="-609600" y="-152400"/>
          <a:ext cx="10369550" cy="6946900"/>
        </p:xfrm>
        <a:graphic>
          <a:graphicData uri="http://schemas.openxmlformats.org/presentationml/2006/ole">
            <p:oleObj spid="_x0000_s2050" name="Bitmap Image" r:id="rId3" imgW="14819048" imgH="7659169" progId="PBrush">
              <p:embed/>
            </p:oleObj>
          </a:graphicData>
        </a:graphic>
      </p:graphicFrame>
      <p:sp>
        <p:nvSpPr>
          <p:cNvPr id="4" name="Slide Number Placeholder 3"/>
          <p:cNvSpPr>
            <a:spLocks noGrp="1"/>
          </p:cNvSpPr>
          <p:nvPr>
            <p:ph type="sldNum" sz="quarter" idx="12"/>
          </p:nvPr>
        </p:nvSpPr>
        <p:spPr/>
        <p:txBody>
          <a:bodyPr/>
          <a:lstStyle/>
          <a:p>
            <a:pPr>
              <a:defRPr/>
            </a:pPr>
            <a:fld id="{45F2220B-F9A2-40B5-978F-6A770BD11288}" type="slidenum">
              <a:rPr lang="en-US"/>
              <a:pPr>
                <a:defRPr/>
              </a:pPr>
              <a:t>15</a:t>
            </a:fld>
            <a:endParaRPr lang="en-US"/>
          </a:p>
        </p:txBody>
      </p:sp>
      <p:cxnSp>
        <p:nvCxnSpPr>
          <p:cNvPr id="6" name="Straight Arrow Connector 5"/>
          <p:cNvCxnSpPr/>
          <p:nvPr/>
        </p:nvCxnSpPr>
        <p:spPr>
          <a:xfrm rot="5400000" flipH="1" flipV="1">
            <a:off x="2552700" y="1562100"/>
            <a:ext cx="3200400" cy="2057400"/>
          </a:xfrm>
          <a:prstGeom prst="straightConnector1">
            <a:avLst/>
          </a:prstGeom>
          <a:ln>
            <a:solidFill>
              <a:srgbClr val="FF0000">
                <a:alpha val="93000"/>
              </a:srgbClr>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562600" y="0"/>
            <a:ext cx="38862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a:t>The right branch is more straight </a:t>
            </a:r>
            <a:r>
              <a:rPr lang="ar-SA" dirty="0"/>
              <a:t>استقامه</a:t>
            </a:r>
            <a:r>
              <a:rPr lang="en-US" dirty="0"/>
              <a:t> than left one </a:t>
            </a:r>
          </a:p>
          <a:p>
            <a:pPr algn="ctr">
              <a:defRPr/>
            </a:pPr>
            <a:r>
              <a:rPr lang="ar-SA" dirty="0"/>
              <a:t>الاجسام الغريبه تتجه للرئه اليمنى بشكل اكبر لان التفرع لها اكثر استقامه </a:t>
            </a:r>
          </a:p>
          <a:p>
            <a:pPr algn="ctr">
              <a:defRPr/>
            </a:pPr>
            <a:r>
              <a:rPr lang="ar-SA" dirty="0"/>
              <a:t>( كما في الصوره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ar-SA" smtClean="0"/>
              <a:t>انواع تفرعات القناه الهوائيه </a:t>
            </a:r>
          </a:p>
        </p:txBody>
      </p:sp>
      <p:sp>
        <p:nvSpPr>
          <p:cNvPr id="50179" name="Content Placeholder 2"/>
          <p:cNvSpPr>
            <a:spLocks noGrp="1"/>
          </p:cNvSpPr>
          <p:nvPr>
            <p:ph idx="1"/>
          </p:nvPr>
        </p:nvSpPr>
        <p:spPr/>
        <p:txBody>
          <a:bodyPr>
            <a:normAutofit fontScale="92500" lnSpcReduction="10000"/>
          </a:bodyPr>
          <a:lstStyle/>
          <a:p>
            <a:pPr algn="r"/>
            <a:r>
              <a:rPr lang="ar-SA" smtClean="0"/>
              <a:t>1-عند دخول الهواء من الفم حتى دخول الرئه في القصيبات الهوائيه تحديدا حتى التفرع رقم 16</a:t>
            </a:r>
          </a:p>
          <a:p>
            <a:pPr algn="r"/>
            <a:r>
              <a:rPr lang="ar-SA" smtClean="0"/>
              <a:t>تسمى : </a:t>
            </a:r>
            <a:r>
              <a:rPr lang="en-US" smtClean="0"/>
              <a:t>  :   conducting zone</a:t>
            </a:r>
            <a:r>
              <a:rPr lang="ar-SA" smtClean="0"/>
              <a:t>  </a:t>
            </a:r>
            <a:endParaRPr lang="en-US" smtClean="0"/>
          </a:p>
          <a:p>
            <a:pPr algn="r"/>
            <a:r>
              <a:rPr lang="ar-SA" smtClean="0"/>
              <a:t>وظيفتها فقط توصيل الهواء للـ</a:t>
            </a:r>
          </a:p>
          <a:p>
            <a:pPr algn="r"/>
            <a:r>
              <a:rPr lang="en-US" smtClean="0"/>
              <a:t>Respiratory zone</a:t>
            </a:r>
          </a:p>
          <a:p>
            <a:pPr algn="r"/>
            <a:r>
              <a:rPr lang="ar-SA" smtClean="0"/>
              <a:t>2- من التفرع رقم 17 وحتى ادق التفرعات يتغير شكل الاوعيه وتمتلك الحويصلات الهوائيه وتسمى :</a:t>
            </a:r>
          </a:p>
          <a:p>
            <a:pPr algn="r"/>
            <a:r>
              <a:rPr lang="en-US" smtClean="0"/>
              <a:t>Respiratory zone</a:t>
            </a:r>
          </a:p>
          <a:p>
            <a:pPr algn="r"/>
            <a:r>
              <a:rPr lang="ar-SA" smtClean="0"/>
              <a:t>وظيفتها تبادل الغازات </a:t>
            </a:r>
          </a:p>
        </p:txBody>
      </p:sp>
      <p:sp>
        <p:nvSpPr>
          <p:cNvPr id="4" name="Slide Number Placeholder 3"/>
          <p:cNvSpPr>
            <a:spLocks noGrp="1"/>
          </p:cNvSpPr>
          <p:nvPr>
            <p:ph type="sldNum" sz="quarter" idx="12"/>
          </p:nvPr>
        </p:nvSpPr>
        <p:spPr/>
        <p:txBody>
          <a:bodyPr/>
          <a:lstStyle/>
          <a:p>
            <a:pPr>
              <a:defRPr/>
            </a:pPr>
            <a:fld id="{CA8CB8D6-131B-4BEF-BC66-F9471EEB825D}" type="slidenum">
              <a:rPr lang="en-US" smtClean="0"/>
              <a:pPr>
                <a:defRPr/>
              </a:pPr>
              <a:t>16</a:t>
            </a:fld>
            <a:endParaRPr lang="en-US"/>
          </a:p>
        </p:txBody>
      </p:sp>
      <p:sp>
        <p:nvSpPr>
          <p:cNvPr id="5" name="Rounded Rectangle 4"/>
          <p:cNvSpPr/>
          <p:nvPr/>
        </p:nvSpPr>
        <p:spPr>
          <a:xfrm>
            <a:off x="609600" y="5715000"/>
            <a:ext cx="2819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انظر الصوره الشريحه القادمه</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title"/>
          </p:nvPr>
        </p:nvSpPr>
        <p:spPr/>
        <p:txBody>
          <a:bodyPr/>
          <a:lstStyle/>
          <a:p>
            <a:pPr eaLnBrk="1" hangingPunct="1"/>
            <a:endParaRPr lang="ar-SA" smtClean="0"/>
          </a:p>
        </p:txBody>
      </p:sp>
      <p:pic>
        <p:nvPicPr>
          <p:cNvPr id="51203" name="Picture 4" descr="p-1"/>
          <p:cNvPicPr>
            <a:picLocks noGrp="1" noChangeAspect="1" noChangeArrowheads="1"/>
          </p:cNvPicPr>
          <p:nvPr>
            <p:ph idx="1"/>
          </p:nvPr>
        </p:nvPicPr>
        <p:blipFill>
          <a:blip r:embed="rId3" cstate="print"/>
          <a:srcRect/>
          <a:stretch>
            <a:fillRect/>
          </a:stretch>
        </p:blipFill>
        <p:spPr>
          <a:xfrm>
            <a:off x="457200" y="58738"/>
            <a:ext cx="8458200" cy="6570662"/>
          </a:xfrm>
        </p:spPr>
      </p:pic>
      <p:sp>
        <p:nvSpPr>
          <p:cNvPr id="4" name="Slide Number Placeholder 3"/>
          <p:cNvSpPr>
            <a:spLocks noGrp="1"/>
          </p:cNvSpPr>
          <p:nvPr>
            <p:ph type="sldNum" sz="quarter" idx="12"/>
          </p:nvPr>
        </p:nvSpPr>
        <p:spPr/>
        <p:txBody>
          <a:bodyPr/>
          <a:lstStyle/>
          <a:p>
            <a:pPr>
              <a:defRPr/>
            </a:pPr>
            <a:fld id="{5530D93F-B529-4D53-8574-50B81491BA6E}" type="slidenum">
              <a:rPr lang="en-US"/>
              <a:pPr>
                <a:defRPr/>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Types of blood circulation in lungs:</a:t>
            </a:r>
            <a:endParaRPr lang="ar-SA" smtClean="0"/>
          </a:p>
        </p:txBody>
      </p:sp>
      <p:sp>
        <p:nvSpPr>
          <p:cNvPr id="52227" name="Content Placeholder 2"/>
          <p:cNvSpPr>
            <a:spLocks noGrp="1"/>
          </p:cNvSpPr>
          <p:nvPr>
            <p:ph idx="1"/>
          </p:nvPr>
        </p:nvSpPr>
        <p:spPr/>
        <p:txBody>
          <a:bodyPr/>
          <a:lstStyle/>
          <a:p>
            <a:r>
              <a:rPr lang="en-US" smtClean="0"/>
              <a:t>1- pulmonary circulation :</a:t>
            </a:r>
          </a:p>
          <a:p>
            <a:r>
              <a:rPr lang="ar-SA" smtClean="0"/>
              <a:t>هذه الدوره تنقل الغازات للدم الذي ينقلها للقلب </a:t>
            </a:r>
          </a:p>
          <a:p>
            <a:r>
              <a:rPr lang="ar-SA" smtClean="0"/>
              <a:t>هذه الدوره تغذي قسم :</a:t>
            </a:r>
          </a:p>
          <a:p>
            <a:r>
              <a:rPr lang="en-US" smtClean="0"/>
              <a:t>Respiratory zone</a:t>
            </a:r>
          </a:p>
          <a:p>
            <a:r>
              <a:rPr lang="en-US" smtClean="0"/>
              <a:t>2- bronchial circulation :</a:t>
            </a:r>
          </a:p>
          <a:p>
            <a:r>
              <a:rPr lang="ar-SA" smtClean="0"/>
              <a:t>هذه الدوره تغذي الرئه نفسها وتغذي منطقه :</a:t>
            </a:r>
          </a:p>
          <a:p>
            <a:r>
              <a:rPr lang="en-US" smtClean="0"/>
              <a:t>Conducting zone</a:t>
            </a:r>
            <a:endParaRPr lang="ar-SA" smtClean="0"/>
          </a:p>
        </p:txBody>
      </p:sp>
      <p:sp>
        <p:nvSpPr>
          <p:cNvPr id="4" name="Slide Number Placeholder 3"/>
          <p:cNvSpPr>
            <a:spLocks noGrp="1"/>
          </p:cNvSpPr>
          <p:nvPr>
            <p:ph type="sldNum" sz="quarter" idx="12"/>
          </p:nvPr>
        </p:nvSpPr>
        <p:spPr/>
        <p:txBody>
          <a:bodyPr/>
          <a:lstStyle/>
          <a:p>
            <a:pPr>
              <a:defRPr/>
            </a:pPr>
            <a:fld id="{5B496434-0060-4C0C-BC33-A334E5ED8E8A}" type="slidenum">
              <a:rPr lang="en-US" smtClean="0"/>
              <a:pPr>
                <a:defRPr/>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7B10B9A-6081-4B42-A47E-780F0FB8FA27}" type="slidenum">
              <a:rPr lang="en-US"/>
              <a:pPr>
                <a:defRPr/>
              </a:pPr>
              <a:t>19</a:t>
            </a:fld>
            <a:endParaRPr lang="en-US"/>
          </a:p>
        </p:txBody>
      </p:sp>
      <p:sp>
        <p:nvSpPr>
          <p:cNvPr id="53251" name="Content Placeholder 2"/>
          <p:cNvSpPr>
            <a:spLocks noGrp="1"/>
          </p:cNvSpPr>
          <p:nvPr>
            <p:ph idx="4294967295"/>
          </p:nvPr>
        </p:nvSpPr>
        <p:spPr>
          <a:xfrm>
            <a:off x="304800" y="609600"/>
            <a:ext cx="8458200" cy="5754688"/>
          </a:xfrm>
        </p:spPr>
        <p:txBody>
          <a:bodyPr>
            <a:spAutoFit/>
          </a:bodyPr>
          <a:lstStyle/>
          <a:p>
            <a:pPr eaLnBrk="1" hangingPunct="1">
              <a:buFont typeface="Arial" pitchFamily="34" charset="0"/>
              <a:buNone/>
            </a:pPr>
            <a:r>
              <a:rPr lang="en-US" sz="4000" b="1" smtClean="0"/>
              <a:t>     Respiratory passageways have to be </a:t>
            </a:r>
          </a:p>
          <a:p>
            <a:pPr eaLnBrk="1" hangingPunct="1">
              <a:buFont typeface="Arial" pitchFamily="34" charset="0"/>
              <a:buNone/>
            </a:pPr>
            <a:r>
              <a:rPr lang="en-US" sz="4000" b="1" smtClean="0">
                <a:solidFill>
                  <a:srgbClr val="FF0000"/>
                </a:solidFill>
              </a:rPr>
              <a:t>patent</a:t>
            </a:r>
            <a:r>
              <a:rPr lang="en-US" sz="4000" b="1" smtClean="0"/>
              <a:t> (open).                                                                                    </a:t>
            </a:r>
          </a:p>
          <a:p>
            <a:pPr eaLnBrk="1" hangingPunct="1">
              <a:buFont typeface="Arial" pitchFamily="34" charset="0"/>
              <a:buNone/>
            </a:pPr>
            <a:endParaRPr lang="en-US" sz="4000" b="1" smtClean="0"/>
          </a:p>
          <a:p>
            <a:pPr eaLnBrk="1" hangingPunct="1">
              <a:buFont typeface="Arial" pitchFamily="34" charset="0"/>
              <a:buNone/>
            </a:pPr>
            <a:r>
              <a:rPr lang="en-US" sz="4000" b="1" smtClean="0"/>
              <a:t>     The </a:t>
            </a:r>
            <a:r>
              <a:rPr lang="en-US" sz="4000" b="1" smtClean="0">
                <a:solidFill>
                  <a:srgbClr val="FF0000"/>
                </a:solidFill>
              </a:rPr>
              <a:t>semi-circular cartilage </a:t>
            </a:r>
            <a:r>
              <a:rPr lang="en-US" sz="4000" b="1" smtClean="0"/>
              <a:t>in the </a:t>
            </a:r>
          </a:p>
          <a:p>
            <a:pPr eaLnBrk="1" hangingPunct="1">
              <a:buFont typeface="Arial" pitchFamily="34" charset="0"/>
              <a:buNone/>
            </a:pPr>
            <a:r>
              <a:rPr lang="en-US" sz="4000" b="1" smtClean="0"/>
              <a:t>trachea and the small bronchi prevent </a:t>
            </a:r>
          </a:p>
          <a:p>
            <a:pPr eaLnBrk="1" hangingPunct="1">
              <a:buFont typeface="Arial" pitchFamily="34" charset="0"/>
              <a:buNone/>
            </a:pPr>
            <a:r>
              <a:rPr lang="en-US" sz="4000" b="1" smtClean="0"/>
              <a:t>the airways from </a:t>
            </a:r>
            <a:r>
              <a:rPr lang="en-US" sz="4000" b="1" smtClean="0">
                <a:solidFill>
                  <a:srgbClr val="FF0000"/>
                </a:solidFill>
              </a:rPr>
              <a:t>collapsing </a:t>
            </a:r>
            <a:r>
              <a:rPr lang="ar-SA" sz="4000" b="1" smtClean="0">
                <a:solidFill>
                  <a:srgbClr val="FF0000"/>
                </a:solidFill>
              </a:rPr>
              <a:t>الانطباق ( الاغلاق )</a:t>
            </a:r>
            <a:r>
              <a:rPr lang="en-US" sz="4000" b="1" smtClean="0">
                <a:solidFill>
                  <a:srgbClr val="FF0000"/>
                </a:solidFill>
              </a:rPr>
              <a:t>.</a:t>
            </a:r>
          </a:p>
          <a:p>
            <a:pPr eaLnBrk="1" hangingPunct="1">
              <a:buFont typeface="Arial" pitchFamily="34" charset="0"/>
              <a:buNone/>
            </a:pPr>
            <a:r>
              <a:rPr lang="en-US" sz="4000" b="1" smtClean="0"/>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61E4A-4D35-4E7B-AB52-EE2DA65D5113}" type="slidenum">
              <a:rPr lang="en-US" smtClean="0"/>
              <a:pPr>
                <a:defRPr/>
              </a:pPr>
              <a:t>2</a:t>
            </a:fld>
            <a:endParaRPr lang="en-US"/>
          </a:p>
        </p:txBody>
      </p:sp>
      <p:sp>
        <p:nvSpPr>
          <p:cNvPr id="37891" name="Rectangle 4"/>
          <p:cNvSpPr>
            <a:spLocks noChangeArrowheads="1"/>
          </p:cNvSpPr>
          <p:nvPr/>
        </p:nvSpPr>
        <p:spPr bwMode="auto">
          <a:xfrm>
            <a:off x="304800" y="838200"/>
            <a:ext cx="7848600" cy="5694363"/>
          </a:xfrm>
          <a:prstGeom prst="rect">
            <a:avLst/>
          </a:prstGeom>
          <a:noFill/>
          <a:ln w="9525">
            <a:noFill/>
            <a:miter lim="800000"/>
            <a:headEnd/>
            <a:tailEnd/>
          </a:ln>
        </p:spPr>
        <p:txBody>
          <a:bodyPr>
            <a:spAutoFit/>
          </a:bodyPr>
          <a:lstStyle/>
          <a:p>
            <a:r>
              <a:rPr lang="en-US" sz="3600" b="1"/>
              <a:t>Specific Objectives. </a:t>
            </a:r>
          </a:p>
          <a:p>
            <a:endParaRPr lang="en-US" b="1"/>
          </a:p>
          <a:p>
            <a:r>
              <a:rPr lang="en-US" sz="2400" b="1">
                <a:solidFill>
                  <a:srgbClr val="FF0000"/>
                </a:solidFill>
              </a:rPr>
              <a:t>Lecture 1:   Functions and Organization of the Respiratory System </a:t>
            </a:r>
          </a:p>
          <a:p>
            <a:endParaRPr lang="en-US" sz="2400" b="1"/>
          </a:p>
          <a:p>
            <a:r>
              <a:rPr lang="en-US" sz="2000" b="1"/>
              <a:t>By the end of this lecture the Students should be able to:- </a:t>
            </a:r>
          </a:p>
          <a:p>
            <a:endParaRPr lang="en-US"/>
          </a:p>
          <a:p>
            <a:r>
              <a:rPr lang="en-US" sz="2000" b="1">
                <a:solidFill>
                  <a:srgbClr val="FF0000"/>
                </a:solidFill>
              </a:rPr>
              <a:t>1-</a:t>
            </a:r>
            <a:r>
              <a:rPr lang="en-US" sz="2000" b="1"/>
              <a:t> Understand the difference between internal and external respiration. </a:t>
            </a:r>
          </a:p>
          <a:p>
            <a:endParaRPr lang="en-US" sz="2000" b="1"/>
          </a:p>
          <a:p>
            <a:r>
              <a:rPr lang="en-US" sz="2000" b="1">
                <a:solidFill>
                  <a:srgbClr val="FF0000"/>
                </a:solidFill>
              </a:rPr>
              <a:t>2-</a:t>
            </a:r>
            <a:r>
              <a:rPr lang="en-US" sz="2000" b="1"/>
              <a:t> Describe the structures and functions of the conductive and respiratory zones. </a:t>
            </a:r>
          </a:p>
          <a:p>
            <a:endParaRPr lang="en-US" sz="2000" b="1"/>
          </a:p>
          <a:p>
            <a:r>
              <a:rPr lang="en-US" sz="2000" b="1">
                <a:solidFill>
                  <a:srgbClr val="FF0000"/>
                </a:solidFill>
              </a:rPr>
              <a:t>3-</a:t>
            </a:r>
            <a:r>
              <a:rPr lang="en-US" sz="2000" b="1"/>
              <a:t> Understand functions of the respiratory system, including non- respiratory functions, like clearance mechanism by mucus and cilia, production of surfactant and converting enzyme.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type="body" idx="1"/>
          </p:nvPr>
        </p:nvSpPr>
        <p:spPr>
          <a:xfrm>
            <a:off x="0" y="0"/>
            <a:ext cx="9144000" cy="6858000"/>
          </a:xfrm>
        </p:spPr>
        <p:style>
          <a:lnRef idx="2">
            <a:schemeClr val="dk1"/>
          </a:lnRef>
          <a:fillRef idx="1">
            <a:schemeClr val="lt1"/>
          </a:fillRef>
          <a:effectRef idx="0">
            <a:schemeClr val="dk1"/>
          </a:effectRef>
          <a:fontRef idx="minor">
            <a:schemeClr val="dk1"/>
          </a:fontRef>
        </p:style>
        <p:txBody>
          <a:bodyPr rtlCol="0">
            <a:noAutofit/>
          </a:bodyPr>
          <a:lstStyle/>
          <a:p>
            <a:pPr eaLnBrk="1" fontAlgn="auto" hangingPunct="1">
              <a:lnSpc>
                <a:spcPct val="90000"/>
              </a:lnSpc>
              <a:spcAft>
                <a:spcPts val="0"/>
              </a:spcAft>
              <a:buFont typeface="Arial" pitchFamily="34" charset="0"/>
              <a:buNone/>
              <a:defRPr/>
            </a:pPr>
            <a:r>
              <a:rPr lang="en-US" sz="2800" b="1" dirty="0"/>
              <a:t>Epinephrine and </a:t>
            </a:r>
            <a:r>
              <a:rPr lang="en-US" sz="2800" b="1" dirty="0" smtClean="0"/>
              <a:t>nor-epinephrine </a:t>
            </a:r>
            <a:r>
              <a:rPr lang="en-US" sz="2800" b="1" dirty="0"/>
              <a:t>+ sympathetic stimulation </a:t>
            </a:r>
            <a:endParaRPr lang="en-US" sz="2800" b="1" dirty="0" smtClean="0"/>
          </a:p>
          <a:p>
            <a:pPr eaLnBrk="1" fontAlgn="auto" hangingPunct="1">
              <a:lnSpc>
                <a:spcPct val="90000"/>
              </a:lnSpc>
              <a:spcAft>
                <a:spcPts val="0"/>
              </a:spcAft>
              <a:buFont typeface="Arial" pitchFamily="34" charset="0"/>
              <a:buNone/>
              <a:defRPr/>
            </a:pPr>
            <a:r>
              <a:rPr lang="en-US" sz="2800" b="1" dirty="0" smtClean="0">
                <a:solidFill>
                  <a:srgbClr val="FF0000"/>
                </a:solidFill>
              </a:rPr>
              <a:t>→ </a:t>
            </a:r>
            <a:r>
              <a:rPr lang="en-US" sz="2800" b="1" u="sng" dirty="0" smtClean="0">
                <a:solidFill>
                  <a:srgbClr val="FF0000"/>
                </a:solidFill>
              </a:rPr>
              <a:t>dilatation</a:t>
            </a:r>
            <a:r>
              <a:rPr lang="en-US" sz="2800" b="1" dirty="0" smtClean="0">
                <a:solidFill>
                  <a:srgbClr val="FF0000"/>
                </a:solidFill>
              </a:rPr>
              <a:t> </a:t>
            </a:r>
            <a:r>
              <a:rPr lang="en-US" sz="2800" b="1" dirty="0">
                <a:solidFill>
                  <a:srgbClr val="FF0000"/>
                </a:solidFill>
              </a:rPr>
              <a:t>of bronchial </a:t>
            </a:r>
            <a:r>
              <a:rPr lang="en-US" sz="2800" b="1" dirty="0" smtClean="0">
                <a:solidFill>
                  <a:srgbClr val="FF0000"/>
                </a:solidFill>
              </a:rPr>
              <a:t>tree and decrease secretions. </a:t>
            </a:r>
          </a:p>
          <a:p>
            <a:pPr eaLnBrk="1" fontAlgn="auto" hangingPunct="1">
              <a:lnSpc>
                <a:spcPct val="90000"/>
              </a:lnSpc>
              <a:spcAft>
                <a:spcPts val="0"/>
              </a:spcAft>
              <a:buFont typeface="Arial" pitchFamily="34" charset="0"/>
              <a:buNone/>
              <a:defRPr/>
            </a:pPr>
            <a:r>
              <a:rPr lang="ar-SA" sz="2800" b="1" dirty="0" smtClean="0">
                <a:solidFill>
                  <a:srgbClr val="FF0000"/>
                </a:solidFill>
              </a:rPr>
              <a:t>تذكر : هذه المؤثرات تسبب </a:t>
            </a:r>
            <a:r>
              <a:rPr lang="ar-SA" sz="2800" b="1" u="sng" dirty="0" smtClean="0">
                <a:solidFill>
                  <a:srgbClr val="FF0000"/>
                </a:solidFill>
              </a:rPr>
              <a:t>تضيق</a:t>
            </a:r>
            <a:r>
              <a:rPr lang="ar-SA" sz="2800" b="1" dirty="0" smtClean="0">
                <a:solidFill>
                  <a:srgbClr val="FF0000"/>
                </a:solidFill>
              </a:rPr>
              <a:t> للاوعيه الدمويه</a:t>
            </a:r>
            <a:endParaRPr lang="en-US" sz="2800" b="1" dirty="0" smtClean="0"/>
          </a:p>
          <a:p>
            <a:pPr eaLnBrk="1" fontAlgn="auto" hangingPunct="1">
              <a:lnSpc>
                <a:spcPct val="90000"/>
              </a:lnSpc>
              <a:spcAft>
                <a:spcPts val="0"/>
              </a:spcAft>
              <a:buFont typeface="Arial" pitchFamily="34" charset="0"/>
              <a:buNone/>
              <a:defRPr/>
            </a:pPr>
            <a:endParaRPr lang="en-US" sz="2800" b="1" dirty="0" smtClean="0"/>
          </a:p>
          <a:p>
            <a:pPr eaLnBrk="1" fontAlgn="auto" hangingPunct="1">
              <a:lnSpc>
                <a:spcPct val="90000"/>
              </a:lnSpc>
              <a:spcAft>
                <a:spcPts val="0"/>
              </a:spcAft>
              <a:buFont typeface="Arial" pitchFamily="34" charset="0"/>
              <a:buNone/>
              <a:defRPr/>
            </a:pPr>
            <a:r>
              <a:rPr lang="en-US" sz="2800" b="1" dirty="0" smtClean="0"/>
              <a:t>   parasympathetic  </a:t>
            </a:r>
            <a:r>
              <a:rPr lang="en-US" sz="2800" b="1" dirty="0" smtClean="0">
                <a:solidFill>
                  <a:srgbClr val="FF0000"/>
                </a:solidFill>
              </a:rPr>
              <a:t>→ </a:t>
            </a:r>
            <a:r>
              <a:rPr lang="en-US" sz="2800" b="1" dirty="0">
                <a:solidFill>
                  <a:srgbClr val="FF0000"/>
                </a:solidFill>
              </a:rPr>
              <a:t>mild to moderate </a:t>
            </a:r>
            <a:r>
              <a:rPr lang="en-US" sz="2800" b="1" dirty="0" smtClean="0">
                <a:solidFill>
                  <a:srgbClr val="FF0000"/>
                </a:solidFill>
              </a:rPr>
              <a:t>constriction </a:t>
            </a:r>
            <a:r>
              <a:rPr lang="ar-SA" sz="2800" b="1" dirty="0" smtClean="0">
                <a:solidFill>
                  <a:srgbClr val="FF0000"/>
                </a:solidFill>
              </a:rPr>
              <a:t>تضيق</a:t>
            </a:r>
            <a:r>
              <a:rPr lang="en-US" sz="2800" b="1" dirty="0" smtClean="0">
                <a:solidFill>
                  <a:srgbClr val="FF0000"/>
                </a:solidFill>
              </a:rPr>
              <a:t> </a:t>
            </a:r>
            <a:r>
              <a:rPr lang="en-US" sz="2800" b="1" dirty="0">
                <a:solidFill>
                  <a:srgbClr val="FF0000"/>
                </a:solidFill>
              </a:rPr>
              <a:t>of the </a:t>
            </a:r>
            <a:r>
              <a:rPr lang="en-US" sz="2800" b="1" dirty="0" smtClean="0">
                <a:solidFill>
                  <a:srgbClr val="FF0000"/>
                </a:solidFill>
              </a:rPr>
              <a:t>bronchioles and increase secretions. </a:t>
            </a:r>
            <a:r>
              <a:rPr lang="ar-SA" sz="2800" b="1" dirty="0" smtClean="0">
                <a:solidFill>
                  <a:srgbClr val="FF0000"/>
                </a:solidFill>
              </a:rPr>
              <a:t>في الاوعيه الدمويه العكس</a:t>
            </a:r>
            <a:endParaRPr lang="en-US" sz="2800" b="1" dirty="0">
              <a:solidFill>
                <a:srgbClr val="FF0000"/>
              </a:solidFill>
            </a:endParaRPr>
          </a:p>
          <a:p>
            <a:pPr eaLnBrk="1" fontAlgn="auto" hangingPunct="1">
              <a:lnSpc>
                <a:spcPct val="90000"/>
              </a:lnSpc>
              <a:spcAft>
                <a:spcPts val="0"/>
              </a:spcAft>
              <a:buFont typeface="Arial" pitchFamily="34" charset="0"/>
              <a:buNone/>
              <a:defRPr/>
            </a:pPr>
            <a:r>
              <a:rPr lang="en-US" sz="3600" b="1" u="sng" dirty="0" smtClean="0"/>
              <a:t>Local Factors</a:t>
            </a:r>
            <a:r>
              <a:rPr lang="en-US" sz="3600" b="1" dirty="0" smtClean="0"/>
              <a:t>:-</a:t>
            </a:r>
            <a:endParaRPr lang="en-US" sz="3600" b="1" dirty="0"/>
          </a:p>
          <a:p>
            <a:pPr eaLnBrk="1" fontAlgn="auto" hangingPunct="1">
              <a:lnSpc>
                <a:spcPct val="90000"/>
              </a:lnSpc>
              <a:spcAft>
                <a:spcPts val="0"/>
              </a:spcAft>
              <a:buFont typeface="Arial" pitchFamily="34" charset="0"/>
              <a:buNone/>
              <a:defRPr/>
            </a:pPr>
            <a:endParaRPr lang="en-US" sz="2800" b="1" dirty="0" smtClean="0"/>
          </a:p>
          <a:p>
            <a:pPr eaLnBrk="1" fontAlgn="auto" hangingPunct="1">
              <a:lnSpc>
                <a:spcPct val="90000"/>
              </a:lnSpc>
              <a:spcAft>
                <a:spcPts val="0"/>
              </a:spcAft>
              <a:buFont typeface="Arial" pitchFamily="34" charset="0"/>
              <a:buNone/>
              <a:defRPr/>
            </a:pPr>
            <a:r>
              <a:rPr lang="en-US" sz="2800" b="1" dirty="0" smtClean="0"/>
              <a:t>1- Histamine. </a:t>
            </a:r>
            <a:r>
              <a:rPr lang="ar-SA" sz="2800" b="1" dirty="0" smtClean="0"/>
              <a:t>تسبب تضيق للمجرى الهوائي</a:t>
            </a:r>
            <a:endParaRPr lang="en-US" sz="2800" b="1" dirty="0"/>
          </a:p>
          <a:p>
            <a:pPr eaLnBrk="1" fontAlgn="auto" hangingPunct="1">
              <a:lnSpc>
                <a:spcPct val="90000"/>
              </a:lnSpc>
              <a:spcAft>
                <a:spcPts val="0"/>
              </a:spcAft>
              <a:buFont typeface="Arial" pitchFamily="34" charset="0"/>
              <a:buNone/>
              <a:defRPr/>
            </a:pPr>
            <a:endParaRPr lang="en-US" sz="2800" b="1" dirty="0" smtClean="0"/>
          </a:p>
          <a:p>
            <a:pPr eaLnBrk="1" fontAlgn="auto" hangingPunct="1">
              <a:lnSpc>
                <a:spcPct val="90000"/>
              </a:lnSpc>
              <a:spcAft>
                <a:spcPts val="0"/>
              </a:spcAft>
              <a:buFont typeface="Arial" pitchFamily="34" charset="0"/>
              <a:buNone/>
              <a:defRPr/>
            </a:pPr>
            <a:r>
              <a:rPr lang="en-US" sz="2800" b="1" dirty="0" smtClean="0"/>
              <a:t>2- Slow </a:t>
            </a:r>
            <a:r>
              <a:rPr lang="en-US" sz="2800" b="1" dirty="0"/>
              <a:t>Reacting substance of </a:t>
            </a:r>
            <a:r>
              <a:rPr lang="en-US" sz="2800" b="1" dirty="0" smtClean="0"/>
              <a:t>anaphylaxis. </a:t>
            </a:r>
            <a:r>
              <a:rPr lang="ar-SA" sz="2800" b="1" dirty="0" smtClean="0"/>
              <a:t>سيم سيم </a:t>
            </a:r>
            <a:endParaRPr lang="en-US" sz="2800" b="1" dirty="0"/>
          </a:p>
          <a:p>
            <a:pPr eaLnBrk="1" fontAlgn="auto" hangingPunct="1">
              <a:lnSpc>
                <a:spcPct val="90000"/>
              </a:lnSpc>
              <a:spcAft>
                <a:spcPts val="0"/>
              </a:spcAft>
              <a:buFont typeface="Arial" pitchFamily="34" charset="0"/>
              <a:buNone/>
              <a:defRPr/>
            </a:pPr>
            <a:endParaRPr lang="en-US" sz="2800" b="1" dirty="0" smtClean="0"/>
          </a:p>
          <a:p>
            <a:pPr eaLnBrk="1" fontAlgn="auto" hangingPunct="1">
              <a:lnSpc>
                <a:spcPct val="90000"/>
              </a:lnSpc>
              <a:spcAft>
                <a:spcPts val="0"/>
              </a:spcAft>
              <a:buFont typeface="Arial" pitchFamily="34" charset="0"/>
              <a:buNone/>
              <a:defRPr/>
            </a:pPr>
            <a:r>
              <a:rPr lang="en-US" sz="2800" b="1" dirty="0" smtClean="0"/>
              <a:t>  Both are released </a:t>
            </a:r>
            <a:r>
              <a:rPr lang="en-US" sz="2800" b="1" dirty="0"/>
              <a:t>by </a:t>
            </a:r>
            <a:r>
              <a:rPr lang="en-US" sz="2800" b="1" u="sng" dirty="0">
                <a:solidFill>
                  <a:srgbClr val="FF0000"/>
                </a:solidFill>
              </a:rPr>
              <a:t>mast cells </a:t>
            </a:r>
            <a:r>
              <a:rPr lang="en-US" sz="2800" b="1" u="sng" dirty="0" smtClean="0">
                <a:solidFill>
                  <a:srgbClr val="FF0000"/>
                </a:solidFill>
              </a:rPr>
              <a:t> </a:t>
            </a:r>
            <a:r>
              <a:rPr lang="ar-SA" sz="2800" b="1" u="sng" dirty="0" smtClean="0">
                <a:solidFill>
                  <a:srgbClr val="FF0000"/>
                </a:solidFill>
              </a:rPr>
              <a:t>التي في الاصل هي ايزينزفيلز</a:t>
            </a:r>
            <a:r>
              <a:rPr lang="en-US" sz="2800" b="1" dirty="0" smtClean="0"/>
              <a:t>due </a:t>
            </a:r>
            <a:r>
              <a:rPr lang="en-US" sz="2800" b="1" dirty="0"/>
              <a:t>to </a:t>
            </a:r>
            <a:r>
              <a:rPr lang="en-US" sz="2800" b="1" dirty="0" smtClean="0"/>
              <a:t>allergic reactions    </a:t>
            </a:r>
            <a:r>
              <a:rPr lang="en-US" sz="2800" b="1" dirty="0" smtClean="0">
                <a:solidFill>
                  <a:srgbClr val="FF0000"/>
                </a:solidFill>
              </a:rPr>
              <a:t>→ </a:t>
            </a:r>
            <a:r>
              <a:rPr lang="en-US" sz="2800" b="1" dirty="0">
                <a:solidFill>
                  <a:srgbClr val="FF0000"/>
                </a:solidFill>
              </a:rPr>
              <a:t>Allergic asthma</a:t>
            </a:r>
            <a:r>
              <a:rPr lang="en-US" sz="2800" b="1" dirty="0" smtClean="0">
                <a:solidFill>
                  <a:srgbClr val="FF0000"/>
                </a:solidFill>
              </a:rPr>
              <a:t>.</a:t>
            </a:r>
            <a:endParaRPr lang="en-US" sz="2800" b="1" dirty="0">
              <a:solidFill>
                <a:srgbClr val="FF0000"/>
              </a:solidFill>
            </a:endParaRPr>
          </a:p>
        </p:txBody>
      </p:sp>
      <p:sp>
        <p:nvSpPr>
          <p:cNvPr id="3" name="Slide Number Placeholder 2"/>
          <p:cNvSpPr>
            <a:spLocks noGrp="1"/>
          </p:cNvSpPr>
          <p:nvPr>
            <p:ph type="sldNum" sz="quarter" idx="12"/>
          </p:nvPr>
        </p:nvSpPr>
        <p:spPr/>
        <p:txBody>
          <a:bodyPr/>
          <a:lstStyle/>
          <a:p>
            <a:pPr>
              <a:defRPr/>
            </a:pPr>
            <a:fld id="{E4F7513E-23BE-44CA-93D2-0FC61047321E}" type="slidenum">
              <a:rPr lang="en-US"/>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u="sng" dirty="0" smtClean="0"/>
              <a:t>Functions of the respiratory system</a:t>
            </a:r>
            <a:endParaRPr lang="en-US" b="1" u="sng" dirty="0"/>
          </a:p>
        </p:txBody>
      </p:sp>
      <p:sp>
        <p:nvSpPr>
          <p:cNvPr id="3" name="Content Placeholder 2"/>
          <p:cNvSpPr>
            <a:spLocks noGrp="1"/>
          </p:cNvSpPr>
          <p:nvPr>
            <p:ph idx="1"/>
          </p:nvPr>
        </p:nvSpPr>
        <p:spPr>
          <a:xfrm>
            <a:off x="381000" y="1524000"/>
            <a:ext cx="8229600" cy="5105400"/>
          </a:xfrm>
        </p:spPr>
        <p:txBody>
          <a:bodyPr rtlCol="0">
            <a:normAutofit fontScale="25000" lnSpcReduction="20000"/>
          </a:bodyPr>
          <a:lstStyle/>
          <a:p>
            <a:pPr eaLnBrk="1" fontAlgn="auto" hangingPunct="1">
              <a:spcAft>
                <a:spcPts val="0"/>
              </a:spcAft>
              <a:buFont typeface="Arial" pitchFamily="34" charset="0"/>
              <a:buNone/>
              <a:defRPr/>
            </a:pPr>
            <a:r>
              <a:rPr lang="en-US" sz="14400" b="1" u="sng" dirty="0" smtClean="0"/>
              <a:t>Role in body defense </a:t>
            </a:r>
            <a:r>
              <a:rPr lang="ar-SA" sz="14400" b="1" u="sng" dirty="0" smtClean="0"/>
              <a:t>مناعه</a:t>
            </a:r>
            <a:r>
              <a:rPr lang="en-US" sz="14400" b="1" u="sng" dirty="0" smtClean="0"/>
              <a:t>:-</a:t>
            </a:r>
            <a:endParaRPr lang="en-US" sz="14400" dirty="0" smtClean="0"/>
          </a:p>
          <a:p>
            <a:pPr eaLnBrk="1" fontAlgn="auto" hangingPunct="1">
              <a:spcAft>
                <a:spcPts val="0"/>
              </a:spcAft>
              <a:buFont typeface="Arial" pitchFamily="34" charset="0"/>
              <a:buNone/>
              <a:defRPr/>
            </a:pPr>
            <a:endParaRPr lang="en-US" sz="4600" b="1" dirty="0" smtClean="0"/>
          </a:p>
          <a:p>
            <a:pPr eaLnBrk="1" fontAlgn="auto" hangingPunct="1">
              <a:spcAft>
                <a:spcPts val="0"/>
              </a:spcAft>
              <a:buFont typeface="Arial" pitchFamily="34" charset="0"/>
              <a:buNone/>
              <a:defRPr/>
            </a:pPr>
            <a:r>
              <a:rPr lang="en-US" sz="11200" b="1" dirty="0" smtClean="0"/>
              <a:t>1- </a:t>
            </a:r>
            <a:r>
              <a:rPr lang="en-US" sz="11200" b="1" u="sng" dirty="0" smtClean="0"/>
              <a:t>The nose:-</a:t>
            </a:r>
            <a:r>
              <a:rPr lang="en-US" sz="11200" b="1" dirty="0" smtClean="0"/>
              <a:t>    Presence of hair, Mucus, and cilia, → </a:t>
            </a:r>
            <a:r>
              <a:rPr lang="en-US" sz="11200" b="1" dirty="0" smtClean="0">
                <a:solidFill>
                  <a:srgbClr val="FF0000"/>
                </a:solidFill>
              </a:rPr>
              <a:t>Filter, humidify </a:t>
            </a:r>
            <a:r>
              <a:rPr lang="ar-SA" sz="11200" b="1" dirty="0" smtClean="0">
                <a:solidFill>
                  <a:srgbClr val="FF0000"/>
                </a:solidFill>
              </a:rPr>
              <a:t>ترطيب</a:t>
            </a:r>
            <a:r>
              <a:rPr lang="en-US" sz="11200" b="1" dirty="0" smtClean="0">
                <a:solidFill>
                  <a:srgbClr val="FF0000"/>
                </a:solidFill>
              </a:rPr>
              <a:t>, and warm the inspired air. </a:t>
            </a:r>
          </a:p>
          <a:p>
            <a:pPr eaLnBrk="1" fontAlgn="auto" hangingPunct="1">
              <a:spcAft>
                <a:spcPts val="0"/>
              </a:spcAft>
              <a:buFont typeface="Arial" pitchFamily="34" charset="0"/>
              <a:buNone/>
              <a:defRPr/>
            </a:pPr>
            <a:endParaRPr lang="en-US" sz="11200" b="1" dirty="0" smtClean="0"/>
          </a:p>
          <a:p>
            <a:pPr eaLnBrk="1" fontAlgn="auto" hangingPunct="1">
              <a:spcAft>
                <a:spcPts val="0"/>
              </a:spcAft>
              <a:buFont typeface="Arial" pitchFamily="34" charset="0"/>
              <a:buNone/>
              <a:defRPr/>
            </a:pPr>
            <a:r>
              <a:rPr lang="en-US" sz="11200" b="1" dirty="0" smtClean="0"/>
              <a:t>2- </a:t>
            </a:r>
            <a:r>
              <a:rPr lang="en-US" sz="11200" b="1" u="sng" dirty="0" smtClean="0"/>
              <a:t>The conductive zone:-</a:t>
            </a:r>
            <a:r>
              <a:rPr lang="en-US" sz="11200" b="1" dirty="0" smtClean="0"/>
              <a:t>    Presence of mucus and cilia </a:t>
            </a:r>
          </a:p>
          <a:p>
            <a:pPr eaLnBrk="1" fontAlgn="auto" hangingPunct="1">
              <a:spcAft>
                <a:spcPts val="0"/>
              </a:spcAft>
              <a:buFont typeface="Arial" pitchFamily="34" charset="0"/>
              <a:buNone/>
              <a:defRPr/>
            </a:pPr>
            <a:r>
              <a:rPr lang="en-US" sz="11200" b="1" dirty="0" smtClean="0">
                <a:solidFill>
                  <a:srgbClr val="FF0000"/>
                </a:solidFill>
              </a:rPr>
              <a:t>   → Filter and humidify the inspired air.</a:t>
            </a:r>
          </a:p>
          <a:p>
            <a:pPr eaLnBrk="1" fontAlgn="auto" hangingPunct="1">
              <a:spcAft>
                <a:spcPts val="0"/>
              </a:spcAft>
              <a:buFont typeface="Arial" pitchFamily="34" charset="0"/>
              <a:buNone/>
              <a:defRPr/>
            </a:pPr>
            <a:r>
              <a:rPr lang="en-US" sz="11200" b="1" dirty="0" smtClean="0"/>
              <a:t>Cilia is inhibited by </a:t>
            </a:r>
            <a:r>
              <a:rPr lang="en-US" sz="11200" b="1" dirty="0" smtClean="0">
                <a:solidFill>
                  <a:srgbClr val="FF0000"/>
                </a:solidFill>
              </a:rPr>
              <a:t>cigarette</a:t>
            </a:r>
            <a:r>
              <a:rPr lang="en-US" sz="11200" b="1" dirty="0" smtClean="0"/>
              <a:t> smoking. </a:t>
            </a:r>
            <a:r>
              <a:rPr lang="ar-SA" sz="11200" b="1" dirty="0" smtClean="0"/>
              <a:t>لا للتدخين :)</a:t>
            </a:r>
            <a:endParaRPr lang="en-US" sz="11200" b="1" dirty="0" smtClean="0"/>
          </a:p>
          <a:p>
            <a:pPr eaLnBrk="1" fontAlgn="auto" hangingPunct="1">
              <a:spcAft>
                <a:spcPts val="0"/>
              </a:spcAft>
              <a:buFont typeface="Arial" pitchFamily="34" charset="0"/>
              <a:buNone/>
              <a:defRPr/>
            </a:pPr>
            <a:endParaRPr lang="en-US" sz="11200" b="1" dirty="0" smtClean="0"/>
          </a:p>
          <a:p>
            <a:pPr eaLnBrk="1" fontAlgn="auto" hangingPunct="1">
              <a:spcAft>
                <a:spcPts val="0"/>
              </a:spcAft>
              <a:buFont typeface="Arial" pitchFamily="34" charset="0"/>
              <a:buNone/>
              <a:defRPr/>
            </a:pPr>
            <a:r>
              <a:rPr lang="en-US" sz="11200" b="1" dirty="0" smtClean="0"/>
              <a:t>3- </a:t>
            </a:r>
            <a:r>
              <a:rPr lang="en-US" sz="11200" b="1" u="sng" dirty="0" smtClean="0"/>
              <a:t>The respiratory zone:- </a:t>
            </a:r>
            <a:r>
              <a:rPr lang="en-US" sz="11200" b="1" dirty="0" smtClean="0"/>
              <a:t>       Presence of </a:t>
            </a:r>
            <a:r>
              <a:rPr lang="en-US" sz="11200" b="1" dirty="0" smtClean="0">
                <a:solidFill>
                  <a:srgbClr val="FF0000"/>
                </a:solidFill>
              </a:rPr>
              <a:t>alveolar </a:t>
            </a:r>
          </a:p>
          <a:p>
            <a:pPr eaLnBrk="1" fontAlgn="auto" hangingPunct="1">
              <a:spcAft>
                <a:spcPts val="0"/>
              </a:spcAft>
              <a:buFont typeface="Arial" pitchFamily="34" charset="0"/>
              <a:buNone/>
              <a:defRPr/>
            </a:pPr>
            <a:r>
              <a:rPr lang="en-US" sz="11200" b="1" dirty="0" smtClean="0">
                <a:solidFill>
                  <a:srgbClr val="FF0000"/>
                </a:solidFill>
              </a:rPr>
              <a:t>macrophages</a:t>
            </a:r>
            <a:r>
              <a:rPr lang="en-US" sz="11200" b="1" dirty="0" smtClean="0"/>
              <a:t>  →  Destroy bacteria.</a:t>
            </a:r>
          </a:p>
          <a:p>
            <a:pPr eaLnBrk="1" fontAlgn="auto" hangingPunct="1">
              <a:spcAft>
                <a:spcPts val="0"/>
              </a:spcAft>
              <a:buFont typeface="Arial" pitchFamily="34" charset="0"/>
              <a:buNone/>
              <a:defRPr/>
            </a:pPr>
            <a:r>
              <a:rPr lang="en-US" sz="11200" b="1" dirty="0" smtClean="0"/>
              <a:t>Also inhibited by </a:t>
            </a:r>
            <a:r>
              <a:rPr lang="en-US" sz="11200" b="1" dirty="0" smtClean="0">
                <a:solidFill>
                  <a:srgbClr val="FF0000"/>
                </a:solidFill>
              </a:rPr>
              <a:t>cigarette</a:t>
            </a:r>
            <a:r>
              <a:rPr lang="en-US" sz="11200" b="1" dirty="0" smtClean="0"/>
              <a:t> smoking. </a:t>
            </a:r>
            <a:r>
              <a:rPr lang="ar-SA" sz="11200" b="1" dirty="0" smtClean="0"/>
              <a:t>لا للتدخين </a:t>
            </a:r>
            <a:r>
              <a:rPr lang="ar-SA" sz="11200" b="1" dirty="0" smtClean="0">
                <a:sym typeface="Wingdings" pitchFamily="2" charset="2"/>
              </a:rPr>
              <a:t></a:t>
            </a:r>
            <a:endParaRPr lang="en-US" sz="11200" b="1" dirty="0" smtClean="0"/>
          </a:p>
          <a:p>
            <a:pPr eaLnBrk="1" fontAlgn="auto" hangingPunct="1">
              <a:spcAft>
                <a:spcPts val="0"/>
              </a:spcAft>
              <a:buFont typeface="Arial" pitchFamily="34" charset="0"/>
              <a:buNone/>
              <a:defRPr/>
            </a:pP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B6C68013-56A4-4D1B-9B7E-1916CFD5F549}" type="slidenum">
              <a:rPr lang="en-US"/>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endParaRPr lang="ar-SA" smtClean="0"/>
          </a:p>
        </p:txBody>
      </p:sp>
      <p:graphicFrame>
        <p:nvGraphicFramePr>
          <p:cNvPr id="3074" name="Object 2"/>
          <p:cNvGraphicFramePr>
            <a:graphicFrameLocks noChangeAspect="1"/>
          </p:cNvGraphicFramePr>
          <p:nvPr>
            <p:ph idx="1"/>
          </p:nvPr>
        </p:nvGraphicFramePr>
        <p:xfrm>
          <a:off x="0" y="-242888"/>
          <a:ext cx="9144000" cy="7100888"/>
        </p:xfrm>
        <a:graphic>
          <a:graphicData uri="http://schemas.openxmlformats.org/presentationml/2006/ole">
            <p:oleObj spid="_x0000_s3074" name="Bitmap Image" r:id="rId3" imgW="7333333" imgH="7020905" progId="PBrush">
              <p:embed/>
            </p:oleObj>
          </a:graphicData>
        </a:graphic>
      </p:graphicFrame>
      <p:sp>
        <p:nvSpPr>
          <p:cNvPr id="4" name="Slide Number Placeholder 3"/>
          <p:cNvSpPr>
            <a:spLocks noGrp="1"/>
          </p:cNvSpPr>
          <p:nvPr>
            <p:ph type="sldNum" sz="quarter" idx="12"/>
          </p:nvPr>
        </p:nvSpPr>
        <p:spPr/>
        <p:txBody>
          <a:bodyPr/>
          <a:lstStyle/>
          <a:p>
            <a:pPr>
              <a:defRPr/>
            </a:pPr>
            <a:fld id="{660CDAD4-C843-4E98-BE86-1EBBE202DB66}" type="slidenum">
              <a:rPr lang="en-US"/>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524000" y="0"/>
            <a:ext cx="5181600" cy="914400"/>
          </a:xfrm>
        </p:spPr>
        <p:style>
          <a:lnRef idx="2">
            <a:schemeClr val="dk1"/>
          </a:lnRef>
          <a:fillRef idx="1">
            <a:schemeClr val="lt1"/>
          </a:fillRef>
          <a:effectRef idx="0">
            <a:schemeClr val="dk1"/>
          </a:effectRef>
          <a:fontRef idx="minor">
            <a:schemeClr val="dk1"/>
          </a:fontRef>
        </p:style>
        <p:txBody>
          <a:bodyPr rtlCol="0">
            <a:noAutofit/>
          </a:bodyPr>
          <a:lstStyle/>
          <a:p>
            <a:pPr eaLnBrk="1" fontAlgn="auto" hangingPunct="1">
              <a:spcAft>
                <a:spcPts val="0"/>
              </a:spcAft>
              <a:defRPr/>
            </a:pPr>
            <a:r>
              <a:rPr lang="en-US" sz="2800" b="1" dirty="0"/>
              <a:t>Other </a:t>
            </a:r>
            <a:r>
              <a:rPr lang="en-US" sz="2800" b="1" dirty="0" smtClean="0"/>
              <a:t>Functions </a:t>
            </a:r>
            <a:r>
              <a:rPr lang="en-US" sz="2800" b="1" dirty="0"/>
              <a:t>of the Respiratory System</a:t>
            </a:r>
          </a:p>
        </p:txBody>
      </p:sp>
      <p:sp>
        <p:nvSpPr>
          <p:cNvPr id="63491" name="Rectangle 3"/>
          <p:cNvSpPr>
            <a:spLocks noGrp="1" noChangeArrowheads="1"/>
          </p:cNvSpPr>
          <p:nvPr>
            <p:ph type="body" idx="1"/>
          </p:nvPr>
        </p:nvSpPr>
        <p:spPr>
          <a:xfrm>
            <a:off x="304800" y="1066800"/>
            <a:ext cx="8458200" cy="5791200"/>
          </a:xfrm>
        </p:spPr>
        <p:style>
          <a:lnRef idx="2">
            <a:schemeClr val="dk1"/>
          </a:lnRef>
          <a:fillRef idx="1">
            <a:schemeClr val="lt1"/>
          </a:fillRef>
          <a:effectRef idx="0">
            <a:schemeClr val="dk1"/>
          </a:effectRef>
          <a:fontRef idx="minor">
            <a:schemeClr val="dk1"/>
          </a:fontRef>
        </p:style>
        <p:txBody>
          <a:bodyPr rtlCol="0">
            <a:normAutofit fontScale="25000" lnSpcReduction="20000"/>
          </a:bodyPr>
          <a:lstStyle/>
          <a:p>
            <a:pPr eaLnBrk="1" fontAlgn="auto" hangingPunct="1">
              <a:lnSpc>
                <a:spcPct val="90000"/>
              </a:lnSpc>
              <a:spcAft>
                <a:spcPts val="0"/>
              </a:spcAft>
              <a:buFont typeface="Arial" pitchFamily="34" charset="0"/>
              <a:buNone/>
              <a:defRPr/>
            </a:pPr>
            <a:endParaRPr lang="en-US" sz="4000" b="1" dirty="0" smtClean="0"/>
          </a:p>
          <a:p>
            <a:pPr eaLnBrk="1" fontAlgn="auto" hangingPunct="1">
              <a:lnSpc>
                <a:spcPct val="90000"/>
              </a:lnSpc>
              <a:spcAft>
                <a:spcPts val="0"/>
              </a:spcAft>
              <a:buFont typeface="Arial" pitchFamily="34" charset="0"/>
              <a:buNone/>
              <a:defRPr/>
            </a:pPr>
            <a:r>
              <a:rPr lang="en-US" sz="9600" b="1" dirty="0" smtClean="0">
                <a:solidFill>
                  <a:srgbClr val="FF0000"/>
                </a:solidFill>
              </a:rPr>
              <a:t>1- </a:t>
            </a:r>
            <a:r>
              <a:rPr lang="en-US" sz="9600" b="1" dirty="0">
                <a:solidFill>
                  <a:srgbClr val="FF0000"/>
                </a:solidFill>
              </a:rPr>
              <a:t>Regulation of H+ ions</a:t>
            </a:r>
            <a:r>
              <a:rPr lang="en-US" sz="9600" b="1" dirty="0" smtClean="0">
                <a:solidFill>
                  <a:srgbClr val="FF0000"/>
                </a:solidFill>
              </a:rPr>
              <a:t>. </a:t>
            </a:r>
            <a:r>
              <a:rPr lang="ar-SA" sz="9600" b="1" dirty="0" smtClean="0">
                <a:solidFill>
                  <a:srgbClr val="FF0000"/>
                </a:solidFill>
              </a:rPr>
              <a:t>تتحكم بالحموضه ( بي اتش ) تفصل لاحقا</a:t>
            </a:r>
            <a:endParaRPr lang="en-US" sz="9600" b="1" dirty="0">
              <a:solidFill>
                <a:srgbClr val="FF0000"/>
              </a:solidFill>
            </a:endParaRPr>
          </a:p>
          <a:p>
            <a:pPr eaLnBrk="1" fontAlgn="auto" hangingPunct="1">
              <a:lnSpc>
                <a:spcPct val="90000"/>
              </a:lnSpc>
              <a:spcAft>
                <a:spcPts val="0"/>
              </a:spcAft>
              <a:buFont typeface="Arial" pitchFamily="34" charset="0"/>
              <a:buNone/>
              <a:defRPr/>
            </a:pPr>
            <a:endParaRPr lang="en-US" sz="9600" b="1" dirty="0" smtClean="0"/>
          </a:p>
          <a:p>
            <a:pPr eaLnBrk="1" fontAlgn="auto" hangingPunct="1">
              <a:lnSpc>
                <a:spcPct val="90000"/>
              </a:lnSpc>
              <a:spcAft>
                <a:spcPts val="0"/>
              </a:spcAft>
              <a:buFont typeface="Arial" pitchFamily="34" charset="0"/>
              <a:buNone/>
              <a:defRPr/>
            </a:pPr>
            <a:r>
              <a:rPr lang="en-US" sz="9600" b="1" dirty="0" smtClean="0"/>
              <a:t>2- </a:t>
            </a:r>
            <a:r>
              <a:rPr lang="en-US" sz="9600" b="1" dirty="0" smtClean="0">
                <a:solidFill>
                  <a:srgbClr val="FF0000"/>
                </a:solidFill>
              </a:rPr>
              <a:t>produce </a:t>
            </a:r>
            <a:r>
              <a:rPr lang="ar-SA" sz="9600" b="1" dirty="0" smtClean="0">
                <a:solidFill>
                  <a:srgbClr val="FF0000"/>
                </a:solidFill>
              </a:rPr>
              <a:t>تنتج ماده </a:t>
            </a:r>
            <a:r>
              <a:rPr lang="en-US" sz="9600" b="1" dirty="0" smtClean="0">
                <a:solidFill>
                  <a:srgbClr val="FF0000"/>
                </a:solidFill>
              </a:rPr>
              <a:t> &gt;&gt; </a:t>
            </a:r>
            <a:r>
              <a:rPr lang="en-US" sz="9600" b="1" u="sng" dirty="0" smtClean="0">
                <a:solidFill>
                  <a:srgbClr val="FF0000"/>
                </a:solidFill>
              </a:rPr>
              <a:t>surfactant</a:t>
            </a:r>
            <a:r>
              <a:rPr lang="en-US" sz="9600" b="1" u="sng" dirty="0">
                <a:solidFill>
                  <a:srgbClr val="FF0000"/>
                </a:solidFill>
              </a:rPr>
              <a:t>.</a:t>
            </a:r>
          </a:p>
          <a:p>
            <a:pPr eaLnBrk="1" fontAlgn="auto" hangingPunct="1">
              <a:lnSpc>
                <a:spcPct val="90000"/>
              </a:lnSpc>
              <a:spcAft>
                <a:spcPts val="0"/>
              </a:spcAft>
              <a:buFont typeface="Arial" pitchFamily="34" charset="0"/>
              <a:buNone/>
              <a:defRPr/>
            </a:pPr>
            <a:endParaRPr lang="en-US" sz="6200" dirty="0" smtClean="0"/>
          </a:p>
          <a:p>
            <a:pPr eaLnBrk="1" fontAlgn="auto" hangingPunct="1">
              <a:lnSpc>
                <a:spcPct val="90000"/>
              </a:lnSpc>
              <a:spcAft>
                <a:spcPts val="0"/>
              </a:spcAft>
              <a:buFont typeface="Arial" pitchFamily="34" charset="0"/>
              <a:buNone/>
              <a:defRPr/>
            </a:pPr>
            <a:r>
              <a:rPr lang="en-US" sz="7200" b="1" dirty="0" smtClean="0"/>
              <a:t>   </a:t>
            </a:r>
            <a:r>
              <a:rPr lang="ar-SA" sz="7200" b="1" dirty="0" smtClean="0"/>
              <a:t>تعريفها</a:t>
            </a:r>
            <a:r>
              <a:rPr lang="en-US" sz="7200" b="1" dirty="0" smtClean="0"/>
              <a:t>   It </a:t>
            </a:r>
            <a:r>
              <a:rPr lang="en-US" sz="7200" b="1" dirty="0"/>
              <a:t>is a mixture </a:t>
            </a:r>
            <a:r>
              <a:rPr lang="ar-SA" sz="7200" b="1" dirty="0" smtClean="0"/>
              <a:t>خليط</a:t>
            </a:r>
            <a:r>
              <a:rPr lang="en-US" sz="7200" b="1" dirty="0" smtClean="0"/>
              <a:t>of </a:t>
            </a:r>
            <a:r>
              <a:rPr lang="en-US" sz="7200" b="1" dirty="0"/>
              <a:t>several </a:t>
            </a:r>
            <a:r>
              <a:rPr lang="en-US" sz="7200" b="1" u="sng" dirty="0" smtClean="0"/>
              <a:t>phospholipids </a:t>
            </a:r>
            <a:r>
              <a:rPr lang="ar-SA" sz="7200" b="1" u="sng" dirty="0" smtClean="0"/>
              <a:t>المركب الاساسي</a:t>
            </a:r>
            <a:r>
              <a:rPr lang="en-US" sz="7200" b="1" dirty="0" smtClean="0"/>
              <a:t>, proteins, and ions.</a:t>
            </a:r>
            <a:endParaRPr lang="en-US" sz="7200" b="1" dirty="0"/>
          </a:p>
          <a:p>
            <a:pPr eaLnBrk="1" fontAlgn="auto" hangingPunct="1">
              <a:lnSpc>
                <a:spcPct val="90000"/>
              </a:lnSpc>
              <a:spcAft>
                <a:spcPts val="0"/>
              </a:spcAft>
              <a:buFont typeface="Arial" pitchFamily="34" charset="0"/>
              <a:buNone/>
              <a:defRPr/>
            </a:pPr>
            <a:endParaRPr lang="en-US" sz="7200" b="1" dirty="0" smtClean="0"/>
          </a:p>
          <a:p>
            <a:pPr eaLnBrk="1" fontAlgn="auto" hangingPunct="1">
              <a:lnSpc>
                <a:spcPct val="90000"/>
              </a:lnSpc>
              <a:spcAft>
                <a:spcPts val="0"/>
              </a:spcAft>
              <a:buFont typeface="Arial" pitchFamily="34" charset="0"/>
              <a:buNone/>
              <a:defRPr/>
            </a:pPr>
            <a:r>
              <a:rPr lang="en-US" sz="7200" b="1" dirty="0" smtClean="0"/>
              <a:t> Produced  by  </a:t>
            </a:r>
            <a:r>
              <a:rPr lang="en-US" sz="7200" b="1" u="sng" dirty="0" smtClean="0">
                <a:solidFill>
                  <a:srgbClr val="FF0000"/>
                </a:solidFill>
              </a:rPr>
              <a:t>type 11 </a:t>
            </a:r>
            <a:r>
              <a:rPr lang="ar-SA" sz="7200" b="1" u="sng" dirty="0" smtClean="0">
                <a:solidFill>
                  <a:srgbClr val="FF0000"/>
                </a:solidFill>
              </a:rPr>
              <a:t>مهمه</a:t>
            </a:r>
            <a:r>
              <a:rPr lang="en-US" sz="7200" b="1" u="sng" dirty="0" smtClean="0">
                <a:solidFill>
                  <a:srgbClr val="FF0000"/>
                </a:solidFill>
              </a:rPr>
              <a:t> </a:t>
            </a:r>
            <a:r>
              <a:rPr lang="en-US" sz="7200" b="1" dirty="0" smtClean="0">
                <a:solidFill>
                  <a:srgbClr val="FF0000"/>
                </a:solidFill>
              </a:rPr>
              <a:t>  </a:t>
            </a:r>
            <a:r>
              <a:rPr lang="en-US" sz="7200" b="1" dirty="0" smtClean="0"/>
              <a:t>alveolar cells.</a:t>
            </a:r>
          </a:p>
          <a:p>
            <a:pPr eaLnBrk="1" fontAlgn="auto" hangingPunct="1">
              <a:lnSpc>
                <a:spcPct val="90000"/>
              </a:lnSpc>
              <a:spcAft>
                <a:spcPts val="0"/>
              </a:spcAft>
              <a:buFont typeface="Arial" pitchFamily="34" charset="0"/>
              <a:buNone/>
              <a:defRPr/>
            </a:pPr>
            <a:r>
              <a:rPr lang="en-US" sz="7200" b="1" dirty="0" smtClean="0"/>
              <a:t>     </a:t>
            </a:r>
          </a:p>
          <a:p>
            <a:pPr eaLnBrk="1" fontAlgn="auto" hangingPunct="1">
              <a:lnSpc>
                <a:spcPct val="90000"/>
              </a:lnSpc>
              <a:spcAft>
                <a:spcPts val="0"/>
              </a:spcAft>
              <a:buFont typeface="Arial" pitchFamily="34" charset="0"/>
              <a:buNone/>
              <a:defRPr/>
            </a:pPr>
            <a:r>
              <a:rPr lang="en-US" sz="7200" b="1" dirty="0" smtClean="0"/>
              <a:t>       It </a:t>
            </a:r>
            <a:r>
              <a:rPr lang="en-US" sz="7200" b="1" dirty="0"/>
              <a:t>reduces the surface </a:t>
            </a:r>
            <a:r>
              <a:rPr lang="en-US" sz="7200" b="1" dirty="0" smtClean="0"/>
              <a:t>tension </a:t>
            </a:r>
            <a:r>
              <a:rPr lang="ar-SA" sz="7200" b="1" dirty="0" smtClean="0"/>
              <a:t>سطح التوتر</a:t>
            </a:r>
            <a:r>
              <a:rPr lang="en-US" sz="7200" b="1" dirty="0" smtClean="0"/>
              <a:t> </a:t>
            </a:r>
            <a:r>
              <a:rPr lang="en-US" sz="7200" b="1" dirty="0"/>
              <a:t>of the water layer of the </a:t>
            </a:r>
            <a:r>
              <a:rPr lang="en-US" sz="7200" b="1" dirty="0" smtClean="0"/>
              <a:t>alveoli   →  easy </a:t>
            </a:r>
          </a:p>
          <a:p>
            <a:pPr eaLnBrk="1" fontAlgn="auto" hangingPunct="1">
              <a:lnSpc>
                <a:spcPct val="90000"/>
              </a:lnSpc>
              <a:spcAft>
                <a:spcPts val="0"/>
              </a:spcAft>
              <a:buFont typeface="Arial" pitchFamily="34" charset="0"/>
              <a:buNone/>
              <a:defRPr/>
            </a:pPr>
            <a:r>
              <a:rPr lang="en-US" sz="7200" b="1" dirty="0" smtClean="0"/>
              <a:t>expansion </a:t>
            </a:r>
            <a:r>
              <a:rPr lang="en-US" sz="7200" b="1" dirty="0"/>
              <a:t>of the </a:t>
            </a:r>
            <a:r>
              <a:rPr lang="en-US" sz="7200" b="1" dirty="0" smtClean="0"/>
              <a:t>alveoli </a:t>
            </a:r>
            <a:r>
              <a:rPr lang="ar-SA" sz="7200" b="1" dirty="0" smtClean="0"/>
              <a:t>الحويصلات</a:t>
            </a:r>
            <a:r>
              <a:rPr lang="en-US" sz="7200" b="1" dirty="0" smtClean="0"/>
              <a:t>.</a:t>
            </a:r>
            <a:endParaRPr lang="ar-SA" sz="7200" b="1" dirty="0" smtClean="0"/>
          </a:p>
          <a:p>
            <a:pPr eaLnBrk="1" fontAlgn="auto" hangingPunct="1">
              <a:lnSpc>
                <a:spcPct val="90000"/>
              </a:lnSpc>
              <a:spcAft>
                <a:spcPts val="0"/>
              </a:spcAft>
              <a:buFont typeface="Arial" pitchFamily="34" charset="0"/>
              <a:buNone/>
              <a:defRPr/>
            </a:pPr>
            <a:r>
              <a:rPr lang="ar-SA" sz="7200" b="1" dirty="0" smtClean="0"/>
              <a:t>هذه الماده تفصل الماء عن الهواء في الحويصلات حتى تقلل توتر الماء الذي يسبب تضيق الحويصلات</a:t>
            </a:r>
            <a:endParaRPr lang="en-US" sz="7200" b="1" dirty="0" smtClean="0"/>
          </a:p>
          <a:p>
            <a:pPr eaLnBrk="1" fontAlgn="auto" hangingPunct="1">
              <a:lnSpc>
                <a:spcPct val="90000"/>
              </a:lnSpc>
              <a:spcAft>
                <a:spcPts val="0"/>
              </a:spcAft>
              <a:buFont typeface="Arial" pitchFamily="34" charset="0"/>
              <a:buNone/>
              <a:defRPr/>
            </a:pPr>
            <a:r>
              <a:rPr lang="en-US" sz="7200" b="1" dirty="0" smtClean="0"/>
              <a:t>       In </a:t>
            </a:r>
            <a:r>
              <a:rPr lang="en-US" sz="7200" b="1" dirty="0"/>
              <a:t>humans, surfactant appears at about week 34 (a full-term </a:t>
            </a:r>
            <a:endParaRPr lang="en-US" sz="7200" b="1" dirty="0" smtClean="0"/>
          </a:p>
          <a:p>
            <a:pPr eaLnBrk="1" fontAlgn="auto" hangingPunct="1">
              <a:lnSpc>
                <a:spcPct val="90000"/>
              </a:lnSpc>
              <a:spcAft>
                <a:spcPts val="0"/>
              </a:spcAft>
              <a:buFont typeface="Arial" pitchFamily="34" charset="0"/>
              <a:buNone/>
              <a:defRPr/>
            </a:pPr>
            <a:r>
              <a:rPr lang="en-US" sz="7200" b="1" dirty="0" smtClean="0"/>
              <a:t>pregnancy </a:t>
            </a:r>
            <a:r>
              <a:rPr lang="en-US" sz="7200" b="1" dirty="0"/>
              <a:t>is 40 weeks</a:t>
            </a:r>
            <a:r>
              <a:rPr lang="en-US" sz="7200" b="1" dirty="0" smtClean="0"/>
              <a:t>). </a:t>
            </a:r>
            <a:r>
              <a:rPr lang="ar-SA" sz="7200" b="1" dirty="0" smtClean="0"/>
              <a:t>لذلك الخدج لا يوجد لديهم هذه الماده فيسبب  المرض اللي بالاسفل</a:t>
            </a:r>
            <a:endParaRPr lang="en-US" sz="7200" b="1" dirty="0"/>
          </a:p>
          <a:p>
            <a:pPr eaLnBrk="1" fontAlgn="auto" hangingPunct="1">
              <a:lnSpc>
                <a:spcPct val="90000"/>
              </a:lnSpc>
              <a:spcAft>
                <a:spcPts val="0"/>
              </a:spcAft>
              <a:buFont typeface="Arial" pitchFamily="34" charset="0"/>
              <a:buNone/>
              <a:defRPr/>
            </a:pPr>
            <a:endParaRPr lang="en-US" sz="7200" b="1" dirty="0" smtClean="0"/>
          </a:p>
          <a:p>
            <a:pPr eaLnBrk="1" fontAlgn="auto" hangingPunct="1">
              <a:lnSpc>
                <a:spcPct val="90000"/>
              </a:lnSpc>
              <a:spcAft>
                <a:spcPts val="0"/>
              </a:spcAft>
              <a:buFont typeface="Arial" pitchFamily="34" charset="0"/>
              <a:buNone/>
              <a:defRPr/>
            </a:pPr>
            <a:r>
              <a:rPr lang="en-US" sz="7200" b="1" dirty="0" smtClean="0"/>
              <a:t>Deficiency  of surfactant →  </a:t>
            </a:r>
            <a:r>
              <a:rPr lang="en-US" sz="7200" b="1" dirty="0" smtClean="0">
                <a:solidFill>
                  <a:srgbClr val="FF0000"/>
                </a:solidFill>
              </a:rPr>
              <a:t>Respiratory </a:t>
            </a:r>
            <a:r>
              <a:rPr lang="en-US" sz="7200" b="1" dirty="0">
                <a:solidFill>
                  <a:srgbClr val="FF0000"/>
                </a:solidFill>
              </a:rPr>
              <a:t>Distress </a:t>
            </a:r>
            <a:r>
              <a:rPr lang="en-US" sz="7200" b="1" dirty="0" smtClean="0">
                <a:solidFill>
                  <a:srgbClr val="FF0000"/>
                </a:solidFill>
              </a:rPr>
              <a:t>Syndrome (RDS).</a:t>
            </a:r>
          </a:p>
          <a:p>
            <a:pPr eaLnBrk="1" fontAlgn="auto" hangingPunct="1">
              <a:lnSpc>
                <a:spcPct val="90000"/>
              </a:lnSpc>
              <a:spcAft>
                <a:spcPts val="0"/>
              </a:spcAft>
              <a:buFont typeface="Arial" pitchFamily="34" charset="0"/>
              <a:buNone/>
              <a:defRPr/>
            </a:pPr>
            <a:r>
              <a:rPr lang="ar-SA" sz="7200" b="1" dirty="0" smtClean="0">
                <a:solidFill>
                  <a:srgbClr val="FF0000"/>
                </a:solidFill>
              </a:rPr>
              <a:t>علاج الخدج يكون باعطائهم هذه الماده</a:t>
            </a:r>
            <a:endParaRPr lang="en-US" sz="7200" b="1" dirty="0" smtClean="0"/>
          </a:p>
          <a:p>
            <a:pPr eaLnBrk="1" fontAlgn="auto" hangingPunct="1">
              <a:lnSpc>
                <a:spcPct val="90000"/>
              </a:lnSpc>
              <a:spcAft>
                <a:spcPts val="0"/>
              </a:spcAft>
              <a:buFont typeface="Arial" pitchFamily="34" charset="0"/>
              <a:buNone/>
              <a:defRPr/>
            </a:pPr>
            <a:r>
              <a:rPr lang="en-US" sz="7200" b="1" dirty="0" smtClean="0"/>
              <a:t>       </a:t>
            </a:r>
          </a:p>
          <a:p>
            <a:pPr eaLnBrk="1" fontAlgn="auto" hangingPunct="1">
              <a:lnSpc>
                <a:spcPct val="90000"/>
              </a:lnSpc>
              <a:spcAft>
                <a:spcPts val="0"/>
              </a:spcAft>
              <a:buFont typeface="Arial" pitchFamily="34" charset="0"/>
              <a:buNone/>
              <a:defRPr/>
            </a:pPr>
            <a:r>
              <a:rPr lang="en-US" sz="7200" b="1" dirty="0" smtClean="0"/>
              <a:t> Rapid shallow breathing </a:t>
            </a:r>
            <a:r>
              <a:rPr lang="ar-SA" sz="7200" b="1" dirty="0" smtClean="0"/>
              <a:t>التنفس السريع غير العميق</a:t>
            </a:r>
            <a:r>
              <a:rPr lang="en-US" sz="7200" b="1" dirty="0" smtClean="0"/>
              <a:t> → </a:t>
            </a:r>
            <a:r>
              <a:rPr lang="en-US" sz="7200" b="1" u="sng" dirty="0" smtClean="0">
                <a:solidFill>
                  <a:srgbClr val="FF0000"/>
                </a:solidFill>
              </a:rPr>
              <a:t>↓ Spread </a:t>
            </a:r>
            <a:r>
              <a:rPr lang="ar-SA" sz="7200" b="1" u="sng" dirty="0" smtClean="0">
                <a:solidFill>
                  <a:srgbClr val="FF0000"/>
                </a:solidFill>
              </a:rPr>
              <a:t>يقلل انتشار</a:t>
            </a:r>
            <a:r>
              <a:rPr lang="en-US" sz="7200" b="1" u="sng" dirty="0" smtClean="0">
                <a:solidFill>
                  <a:srgbClr val="FF0000"/>
                </a:solidFill>
              </a:rPr>
              <a:t> </a:t>
            </a:r>
            <a:r>
              <a:rPr lang="en-US" sz="7200" b="1" dirty="0" smtClean="0">
                <a:solidFill>
                  <a:srgbClr val="FF0000"/>
                </a:solidFill>
              </a:rPr>
              <a:t>of surfactant </a:t>
            </a:r>
            <a:r>
              <a:rPr lang="en-US" sz="7200" b="1" dirty="0" smtClean="0"/>
              <a:t>→. </a:t>
            </a:r>
            <a:r>
              <a:rPr lang="en-US" sz="7200" b="1" dirty="0" err="1" smtClean="0"/>
              <a:t>Atelectasis</a:t>
            </a:r>
            <a:r>
              <a:rPr lang="en-US" sz="7200" b="1" dirty="0" smtClean="0"/>
              <a:t> : </a:t>
            </a:r>
            <a:r>
              <a:rPr lang="ar-SA" sz="7200" b="1" dirty="0" smtClean="0"/>
              <a:t> : من القاموس</a:t>
            </a:r>
            <a:r>
              <a:rPr lang="en-US" sz="5600" dirty="0" err="1" smtClean="0"/>
              <a:t>Atelectasis</a:t>
            </a:r>
            <a:r>
              <a:rPr lang="en-US" sz="5600" dirty="0" smtClean="0"/>
              <a:t> is a collapse of lung tissue affecting part or all of one lung</a:t>
            </a:r>
            <a:endParaRPr lang="en-US" sz="5600" b="1" dirty="0" smtClean="0"/>
          </a:p>
          <a:p>
            <a:pPr eaLnBrk="1" fontAlgn="auto" hangingPunct="1">
              <a:lnSpc>
                <a:spcPct val="90000"/>
              </a:lnSpc>
              <a:spcAft>
                <a:spcPts val="0"/>
              </a:spcAft>
              <a:buFont typeface="Arial" pitchFamily="34" charset="0"/>
              <a:buNone/>
              <a:defRPr/>
            </a:pPr>
            <a:r>
              <a:rPr lang="en-US" sz="7200" b="1" dirty="0" smtClean="0"/>
              <a:t> </a:t>
            </a:r>
          </a:p>
          <a:p>
            <a:pPr eaLnBrk="1" fontAlgn="auto" hangingPunct="1">
              <a:lnSpc>
                <a:spcPct val="90000"/>
              </a:lnSpc>
              <a:spcAft>
                <a:spcPts val="0"/>
              </a:spcAft>
              <a:buFont typeface="Arial" pitchFamily="34" charset="0"/>
              <a:buNone/>
              <a:defRPr/>
            </a:pPr>
            <a:r>
              <a:rPr lang="en-US" sz="7200" b="1" dirty="0" smtClean="0"/>
              <a:t>  </a:t>
            </a:r>
            <a:r>
              <a:rPr lang="ar-SA" sz="7200" b="1" dirty="0" smtClean="0"/>
              <a:t>لذلك</a:t>
            </a:r>
            <a:r>
              <a:rPr lang="en-US" sz="7200" b="1" dirty="0" smtClean="0"/>
              <a:t>   </a:t>
            </a:r>
            <a:r>
              <a:rPr lang="en-US" sz="7200" b="1" dirty="0" smtClean="0">
                <a:solidFill>
                  <a:srgbClr val="FF0000"/>
                </a:solidFill>
              </a:rPr>
              <a:t>Advice patients after major chest or abdominal  surgery to take deep breath from </a:t>
            </a:r>
          </a:p>
          <a:p>
            <a:pPr eaLnBrk="1" fontAlgn="auto" hangingPunct="1">
              <a:lnSpc>
                <a:spcPct val="90000"/>
              </a:lnSpc>
              <a:spcAft>
                <a:spcPts val="0"/>
              </a:spcAft>
              <a:buFont typeface="Arial" pitchFamily="34" charset="0"/>
              <a:buNone/>
              <a:defRPr/>
            </a:pPr>
            <a:r>
              <a:rPr lang="en-US" sz="7200" b="1" dirty="0" smtClean="0">
                <a:solidFill>
                  <a:srgbClr val="FF0000"/>
                </a:solidFill>
              </a:rPr>
              <a:t>time to time to enhance </a:t>
            </a:r>
            <a:r>
              <a:rPr lang="ar-SA" sz="7200" b="1" dirty="0" smtClean="0">
                <a:solidFill>
                  <a:srgbClr val="FF0000"/>
                </a:solidFill>
              </a:rPr>
              <a:t>تحفز</a:t>
            </a:r>
            <a:r>
              <a:rPr lang="en-US" sz="7200" b="1" dirty="0" smtClean="0">
                <a:solidFill>
                  <a:srgbClr val="FF0000"/>
                </a:solidFill>
              </a:rPr>
              <a:t> spread of surfactant. </a:t>
            </a:r>
          </a:p>
          <a:p>
            <a:pPr eaLnBrk="1" fontAlgn="auto" hangingPunct="1">
              <a:lnSpc>
                <a:spcPct val="90000"/>
              </a:lnSpc>
              <a:spcAft>
                <a:spcPts val="0"/>
              </a:spcAft>
              <a:buFont typeface="Arial" pitchFamily="34" charset="0"/>
              <a:buNone/>
              <a:defRPr/>
            </a:pPr>
            <a:endParaRPr lang="en-US" sz="7200" b="1" dirty="0"/>
          </a:p>
          <a:p>
            <a:pPr eaLnBrk="1" fontAlgn="auto" hangingPunct="1">
              <a:lnSpc>
                <a:spcPct val="90000"/>
              </a:lnSpc>
              <a:spcAft>
                <a:spcPts val="0"/>
              </a:spcAft>
              <a:buFont typeface="Arial" pitchFamily="34" charset="0"/>
              <a:buNone/>
              <a:defRPr/>
            </a:pPr>
            <a:r>
              <a:rPr lang="en-US" sz="7200" b="1" dirty="0" smtClean="0"/>
              <a:t>                                 </a:t>
            </a:r>
          </a:p>
          <a:p>
            <a:pPr eaLnBrk="1" fontAlgn="auto" hangingPunct="1">
              <a:lnSpc>
                <a:spcPct val="90000"/>
              </a:lnSpc>
              <a:spcAft>
                <a:spcPts val="0"/>
              </a:spcAft>
              <a:buFont typeface="Arial" pitchFamily="34" charset="0"/>
              <a:buNone/>
              <a:defRPr/>
            </a:pPr>
            <a:r>
              <a:rPr lang="en-US" sz="7200" dirty="0" smtClean="0"/>
              <a:t>     </a:t>
            </a:r>
            <a:r>
              <a:rPr lang="en-US" sz="7200" b="1" dirty="0" smtClean="0"/>
              <a:t> </a:t>
            </a:r>
            <a:r>
              <a:rPr lang="en-US" sz="7200" dirty="0" smtClean="0"/>
              <a:t>  </a:t>
            </a:r>
            <a:endParaRPr lang="en-US" sz="7200" dirty="0"/>
          </a:p>
        </p:txBody>
      </p:sp>
      <p:sp>
        <p:nvSpPr>
          <p:cNvPr id="4" name="Slide Number Placeholder 3"/>
          <p:cNvSpPr>
            <a:spLocks noGrp="1"/>
          </p:cNvSpPr>
          <p:nvPr>
            <p:ph type="sldNum" sz="quarter" idx="12"/>
          </p:nvPr>
        </p:nvSpPr>
        <p:spPr/>
        <p:txBody>
          <a:bodyPr/>
          <a:lstStyle/>
          <a:p>
            <a:pPr>
              <a:defRPr/>
            </a:pPr>
            <a:fld id="{2F18B577-60C0-4454-B7DC-2EBBF59FF313}" type="slidenum">
              <a:rPr lang="en-US"/>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ph idx="1"/>
          </p:nvPr>
        </p:nvGraphicFramePr>
        <p:xfrm>
          <a:off x="0" y="0"/>
          <a:ext cx="9144000" cy="6858000"/>
        </p:xfrm>
        <a:graphic>
          <a:graphicData uri="http://schemas.openxmlformats.org/presentationml/2006/ole">
            <p:oleObj spid="_x0000_s4098" name="Bitmap Image" r:id="rId3" imgW="7009524" imgH="8523810" progId="PBrush">
              <p:embed/>
            </p:oleObj>
          </a:graphicData>
        </a:graphic>
      </p:graphicFrame>
      <p:sp>
        <p:nvSpPr>
          <p:cNvPr id="3" name="Slide Number Placeholder 2"/>
          <p:cNvSpPr>
            <a:spLocks noGrp="1"/>
          </p:cNvSpPr>
          <p:nvPr>
            <p:ph type="sldNum" sz="quarter" idx="12"/>
          </p:nvPr>
        </p:nvSpPr>
        <p:spPr/>
        <p:txBody>
          <a:bodyPr/>
          <a:lstStyle/>
          <a:p>
            <a:pPr>
              <a:defRPr/>
            </a:pPr>
            <a:fld id="{1C42BD2E-34D4-49BF-9472-DEB2581134FC}" type="slidenum">
              <a:rPr lang="en-US"/>
              <a:pPr>
                <a:defRPr/>
              </a:pPr>
              <a:t>24</a:t>
            </a:fld>
            <a:endParaRPr lang="en-US"/>
          </a:p>
        </p:txBody>
      </p:sp>
      <p:sp>
        <p:nvSpPr>
          <p:cNvPr id="4" name="Down Arrow 3"/>
          <p:cNvSpPr/>
          <p:nvPr/>
        </p:nvSpPr>
        <p:spPr>
          <a:xfrm>
            <a:off x="6019800" y="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14400" y="5486400"/>
            <a:ext cx="8229600" cy="792163"/>
          </a:xfrm>
        </p:spPr>
        <p:txBody>
          <a:bodyPr rtlCol="0">
            <a:normAutofit fontScale="90000"/>
          </a:bodyPr>
          <a:lstStyle/>
          <a:p>
            <a:pPr eaLnBrk="1" fontAlgn="auto" hangingPunct="1">
              <a:spcAft>
                <a:spcPts val="0"/>
              </a:spcAft>
              <a:defRPr/>
            </a:pPr>
            <a:r>
              <a:rPr lang="en-US" sz="1800" b="1"/>
              <a:t>Surfactant is a mixture of phospholipids , proteins and ions.</a:t>
            </a:r>
            <a:br>
              <a:rPr lang="en-US" sz="1800" b="1"/>
            </a:br>
            <a:r>
              <a:rPr lang="en-US" sz="1800" b="1"/>
              <a:t>It reduces the surface tension of the water layer of the alveoli leading to easy</a:t>
            </a:r>
            <a:r>
              <a:rPr lang="en-US" sz="1800"/>
              <a:t> </a:t>
            </a:r>
            <a:r>
              <a:rPr lang="en-US" sz="1800" b="1"/>
              <a:t>expansion of the alveoli</a:t>
            </a:r>
            <a:br>
              <a:rPr lang="en-US" sz="1800" b="1"/>
            </a:br>
            <a:r>
              <a:rPr lang="en-US" sz="1800" b="1"/>
              <a:t>In human, Surfactant appears at about week 34 (a full term pregnancy is 40 weeks).</a:t>
            </a:r>
            <a:br>
              <a:rPr lang="en-US" sz="1800" b="1"/>
            </a:br>
            <a:r>
              <a:rPr lang="en-US" sz="1800" b="1"/>
              <a:t>Deficiency leads to Respiratory Distress Syndrome (RDS)</a:t>
            </a:r>
          </a:p>
        </p:txBody>
      </p:sp>
      <p:graphicFrame>
        <p:nvGraphicFramePr>
          <p:cNvPr id="5122" name="Object 2"/>
          <p:cNvGraphicFramePr>
            <a:graphicFrameLocks noChangeAspect="1"/>
          </p:cNvGraphicFramePr>
          <p:nvPr>
            <p:ph idx="1"/>
          </p:nvPr>
        </p:nvGraphicFramePr>
        <p:xfrm>
          <a:off x="0" y="0"/>
          <a:ext cx="9144000" cy="4786313"/>
        </p:xfrm>
        <a:graphic>
          <a:graphicData uri="http://schemas.openxmlformats.org/presentationml/2006/ole">
            <p:oleObj spid="_x0000_s5122" name="Bitmap Image" r:id="rId3" imgW="14289495" imgH="7238095" progId="PBrush">
              <p:embed/>
            </p:oleObj>
          </a:graphicData>
        </a:graphic>
      </p:graphicFrame>
      <p:sp>
        <p:nvSpPr>
          <p:cNvPr id="4" name="Slide Number Placeholder 3"/>
          <p:cNvSpPr>
            <a:spLocks noGrp="1"/>
          </p:cNvSpPr>
          <p:nvPr>
            <p:ph type="sldNum" sz="quarter" idx="12"/>
          </p:nvPr>
        </p:nvSpPr>
        <p:spPr/>
        <p:txBody>
          <a:bodyPr/>
          <a:lstStyle/>
          <a:p>
            <a:pPr>
              <a:defRPr/>
            </a:pPr>
            <a:fld id="{CCFE51C4-1DC1-4E54-A2B8-2D78FEF795FE}" type="slidenum">
              <a:rPr lang="en-US"/>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ph idx="1"/>
          </p:nvPr>
        </p:nvGraphicFramePr>
        <p:xfrm>
          <a:off x="0" y="0"/>
          <a:ext cx="9144000" cy="6858000"/>
        </p:xfrm>
        <a:graphic>
          <a:graphicData uri="http://schemas.openxmlformats.org/presentationml/2006/ole">
            <p:oleObj spid="_x0000_s6146" name="Bitmap Image" r:id="rId3" imgW="7276190" imgH="10333333" progId="PBrush">
              <p:embed/>
            </p:oleObj>
          </a:graphicData>
        </a:graphic>
      </p:graphicFrame>
      <p:cxnSp>
        <p:nvCxnSpPr>
          <p:cNvPr id="4" name="Straight Arrow Connector 3"/>
          <p:cNvCxnSpPr/>
          <p:nvPr/>
        </p:nvCxnSpPr>
        <p:spPr>
          <a:xfrm>
            <a:off x="5334000" y="228600"/>
            <a:ext cx="1219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781800" y="228600"/>
            <a:ext cx="1295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err="1"/>
              <a:t>Tention</a:t>
            </a:r>
            <a:r>
              <a:rPr lang="en-US" dirty="0"/>
              <a:t> </a:t>
            </a:r>
            <a:r>
              <a:rPr lang="ar-SA" dirty="0"/>
              <a:t>التوتر</a:t>
            </a:r>
          </a:p>
        </p:txBody>
      </p:sp>
      <p:cxnSp>
        <p:nvCxnSpPr>
          <p:cNvPr id="7" name="Straight Arrow Connector 6"/>
          <p:cNvCxnSpPr/>
          <p:nvPr/>
        </p:nvCxnSpPr>
        <p:spPr>
          <a:xfrm rot="10800000" flipV="1">
            <a:off x="3429000" y="457200"/>
            <a:ext cx="1371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286000" y="1219200"/>
            <a:ext cx="1143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a:t>Radius</a:t>
            </a:r>
          </a:p>
          <a:p>
            <a:pPr algn="ctr">
              <a:defRPr/>
            </a:pPr>
            <a:r>
              <a:rPr lang="ar-SA" dirty="0"/>
              <a:t>نصف القطر</a:t>
            </a:r>
          </a:p>
        </p:txBody>
      </p:sp>
      <p:sp>
        <p:nvSpPr>
          <p:cNvPr id="9" name="Rectangle 8"/>
          <p:cNvSpPr/>
          <p:nvPr/>
        </p:nvSpPr>
        <p:spPr>
          <a:xfrm>
            <a:off x="2895600" y="228600"/>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الضغط</a:t>
            </a:r>
          </a:p>
          <a:p>
            <a:pPr algn="ctr">
              <a:defRPr/>
            </a:pPr>
            <a:r>
              <a:rPr lang="en-US" dirty="0"/>
              <a:t>pressure</a:t>
            </a:r>
            <a:endParaRPr lang="ar-SA" dirty="0"/>
          </a:p>
        </p:txBody>
      </p:sp>
      <p:sp>
        <p:nvSpPr>
          <p:cNvPr id="10" name="Rectangle 9"/>
          <p:cNvSpPr/>
          <p:nvPr/>
        </p:nvSpPr>
        <p:spPr>
          <a:xfrm>
            <a:off x="6553200" y="3886200"/>
            <a:ext cx="25908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النقطه المهمه في هذا القانون :</a:t>
            </a:r>
          </a:p>
          <a:p>
            <a:pPr algn="ctr">
              <a:defRPr/>
            </a:pPr>
            <a:r>
              <a:rPr lang="en-US" dirty="0"/>
              <a:t>Small alveolus collapse earlier than large alveolus because of pressure  </a:t>
            </a:r>
            <a:endParaRPr lang="ar-SA" dirty="0"/>
          </a:p>
        </p:txBody>
      </p:sp>
      <p:sp>
        <p:nvSpPr>
          <p:cNvPr id="11" name="Rectangle 10"/>
          <p:cNvSpPr/>
          <p:nvPr/>
        </p:nvSpPr>
        <p:spPr>
          <a:xfrm>
            <a:off x="381000" y="5638800"/>
            <a:ext cx="213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مهمه</a:t>
            </a:r>
          </a:p>
        </p:txBody>
      </p:sp>
      <p:sp>
        <p:nvSpPr>
          <p:cNvPr id="12" name="Right Arrow 11"/>
          <p:cNvSpPr/>
          <p:nvPr/>
        </p:nvSpPr>
        <p:spPr>
          <a:xfrm>
            <a:off x="1981200" y="5791200"/>
            <a:ext cx="838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7D2C52D-3493-47C8-B6F3-F308C4A2F4A4}" type="slidenum">
              <a:rPr lang="en-US"/>
              <a:pPr>
                <a:defRPr/>
              </a:pPr>
              <a:t>27</a:t>
            </a:fld>
            <a:endParaRPr lang="en-US"/>
          </a:p>
        </p:txBody>
      </p:sp>
      <p:sp>
        <p:nvSpPr>
          <p:cNvPr id="3" name="Content Placeholder 2"/>
          <p:cNvSpPr>
            <a:spLocks noGrp="1"/>
          </p:cNvSpPr>
          <p:nvPr>
            <p:ph idx="4294967295"/>
          </p:nvPr>
        </p:nvSpPr>
        <p:spPr>
          <a:xfrm>
            <a:off x="0" y="0"/>
            <a:ext cx="9601200" cy="6858000"/>
          </a:xfrm>
        </p:spPr>
        <p:txBody>
          <a:bodyPr rtlCol="0">
            <a:normAutofit lnSpcReduction="10000"/>
          </a:bodyPr>
          <a:lstStyle/>
          <a:p>
            <a:pPr eaLnBrk="1" fontAlgn="auto" hangingPunct="1">
              <a:spcAft>
                <a:spcPts val="0"/>
              </a:spcAft>
              <a:buFont typeface="Arial" pitchFamily="34" charset="0"/>
              <a:buNone/>
              <a:defRPr/>
            </a:pPr>
            <a:r>
              <a:rPr lang="en-US" sz="3900" b="1" dirty="0" smtClean="0"/>
              <a:t>3- </a:t>
            </a:r>
            <a:r>
              <a:rPr lang="en-US" sz="3900" b="1" dirty="0" smtClean="0">
                <a:solidFill>
                  <a:srgbClr val="FF0000"/>
                </a:solidFill>
              </a:rPr>
              <a:t>Produce the converting enzyme</a:t>
            </a:r>
          </a:p>
          <a:p>
            <a:pPr eaLnBrk="1" fontAlgn="auto" hangingPunct="1">
              <a:spcAft>
                <a:spcPts val="0"/>
              </a:spcAft>
              <a:buFont typeface="Arial" pitchFamily="34" charset="0"/>
              <a:buNone/>
              <a:defRPr/>
            </a:pPr>
            <a:r>
              <a:rPr lang="en-US" b="1" dirty="0" smtClean="0"/>
              <a:t>                               ↓</a:t>
            </a:r>
          </a:p>
          <a:p>
            <a:pPr eaLnBrk="1" fontAlgn="auto" hangingPunct="1">
              <a:spcAft>
                <a:spcPts val="0"/>
              </a:spcAft>
              <a:buFont typeface="Arial" pitchFamily="34" charset="0"/>
              <a:buNone/>
              <a:defRPr/>
            </a:pPr>
            <a:r>
              <a:rPr lang="en-US" b="1" dirty="0" smtClean="0"/>
              <a:t>     </a:t>
            </a:r>
            <a:r>
              <a:rPr lang="en-US" b="1" dirty="0" err="1" smtClean="0"/>
              <a:t>Angiotensin</a:t>
            </a:r>
            <a:r>
              <a:rPr lang="en-US" b="1" dirty="0" smtClean="0"/>
              <a:t> 1 </a:t>
            </a:r>
            <a:r>
              <a:rPr lang="en-US" b="1" dirty="0" smtClean="0">
                <a:latin typeface="Times New Roman"/>
                <a:cs typeface="Times New Roman"/>
              </a:rPr>
              <a:t>→</a:t>
            </a:r>
            <a:r>
              <a:rPr lang="en-US" b="1" dirty="0" smtClean="0"/>
              <a:t>   </a:t>
            </a:r>
            <a:r>
              <a:rPr lang="en-US" b="1" dirty="0" err="1" smtClean="0"/>
              <a:t>Angiotensin</a:t>
            </a:r>
            <a:r>
              <a:rPr lang="en-US" b="1" dirty="0" smtClean="0"/>
              <a:t> 11: </a:t>
            </a:r>
            <a:r>
              <a:rPr lang="ar-SA" b="1" dirty="0" smtClean="0"/>
              <a:t>الذي يحفز هذا التفاعل</a:t>
            </a:r>
            <a:endParaRPr lang="en-US" b="1" dirty="0" smtClean="0"/>
          </a:p>
          <a:p>
            <a:pPr eaLnBrk="1" fontAlgn="auto" hangingPunct="1">
              <a:spcAft>
                <a:spcPts val="0"/>
              </a:spcAft>
              <a:buFont typeface="Arial" pitchFamily="34" charset="0"/>
              <a:buNone/>
              <a:defRPr/>
            </a:pPr>
            <a:r>
              <a:rPr lang="en-US" sz="3900" b="1" dirty="0" smtClean="0"/>
              <a:t>4- </a:t>
            </a:r>
            <a:r>
              <a:rPr lang="en-US" sz="3900" b="1" dirty="0" smtClean="0">
                <a:solidFill>
                  <a:srgbClr val="FF0000"/>
                </a:solidFill>
              </a:rPr>
              <a:t>Vocalization </a:t>
            </a:r>
            <a:r>
              <a:rPr lang="ar-SA" sz="3900" b="1" dirty="0" smtClean="0">
                <a:solidFill>
                  <a:srgbClr val="FF0000"/>
                </a:solidFill>
              </a:rPr>
              <a:t>انتاج الاصوات</a:t>
            </a:r>
            <a:r>
              <a:rPr lang="en-US" sz="3900" b="1" dirty="0" smtClean="0">
                <a:solidFill>
                  <a:srgbClr val="FF0000"/>
                </a:solidFill>
              </a:rPr>
              <a:t> (speech) </a:t>
            </a:r>
            <a:r>
              <a:rPr lang="ar-SA" sz="3900" b="1" dirty="0" smtClean="0">
                <a:solidFill>
                  <a:srgbClr val="FF0000"/>
                </a:solidFill>
              </a:rPr>
              <a:t>الكلام</a:t>
            </a:r>
            <a:r>
              <a:rPr lang="en-US" sz="3900" b="1" dirty="0" smtClean="0">
                <a:solidFill>
                  <a:srgbClr val="FF0000"/>
                </a:solidFill>
              </a:rPr>
              <a:t> :- </a:t>
            </a:r>
          </a:p>
          <a:p>
            <a:pPr eaLnBrk="1" fontAlgn="auto" hangingPunct="1">
              <a:spcAft>
                <a:spcPts val="0"/>
              </a:spcAft>
              <a:buFont typeface="Arial" pitchFamily="34" charset="0"/>
              <a:buNone/>
              <a:defRPr/>
            </a:pPr>
            <a:r>
              <a:rPr lang="en-US" b="1" dirty="0" smtClean="0"/>
              <a:t>     Phonation </a:t>
            </a:r>
            <a:r>
              <a:rPr lang="ar-SA" b="1" dirty="0" smtClean="0"/>
              <a:t>اصدار صوت</a:t>
            </a:r>
            <a:r>
              <a:rPr lang="en-US" b="1" dirty="0" smtClean="0"/>
              <a:t> by the vocal cords.</a:t>
            </a:r>
          </a:p>
          <a:p>
            <a:pPr eaLnBrk="1" fontAlgn="auto" hangingPunct="1">
              <a:spcAft>
                <a:spcPts val="0"/>
              </a:spcAft>
              <a:buFont typeface="Arial" pitchFamily="34" charset="0"/>
              <a:buNone/>
              <a:defRPr/>
            </a:pPr>
            <a:r>
              <a:rPr lang="en-US" b="1" dirty="0" smtClean="0"/>
              <a:t>     Articulation </a:t>
            </a:r>
            <a:r>
              <a:rPr lang="ar-SA" b="1" dirty="0" smtClean="0"/>
              <a:t>تلفظ</a:t>
            </a:r>
            <a:r>
              <a:rPr lang="en-US" b="1" dirty="0" smtClean="0"/>
              <a:t> by the </a:t>
            </a:r>
            <a:r>
              <a:rPr lang="en-US" b="1" dirty="0" err="1" smtClean="0"/>
              <a:t>lips,tonge</a:t>
            </a:r>
            <a:r>
              <a:rPr lang="en-US" b="1" dirty="0" smtClean="0"/>
              <a:t>, and soft palate.</a:t>
            </a:r>
          </a:p>
          <a:p>
            <a:pPr eaLnBrk="1" fontAlgn="auto" hangingPunct="1">
              <a:spcAft>
                <a:spcPts val="0"/>
              </a:spcAft>
              <a:buFont typeface="Arial" pitchFamily="34" charset="0"/>
              <a:buNone/>
              <a:defRPr/>
            </a:pPr>
            <a:r>
              <a:rPr lang="en-US" b="1" dirty="0" smtClean="0"/>
              <a:t>  Block of nasal sinuses → Change quality of voice.</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b="1" dirty="0" smtClean="0"/>
              <a:t>5- </a:t>
            </a:r>
            <a:r>
              <a:rPr lang="en-US" b="1" dirty="0" smtClean="0">
                <a:solidFill>
                  <a:srgbClr val="FF0000"/>
                </a:solidFill>
              </a:rPr>
              <a:t>inactivate </a:t>
            </a:r>
            <a:r>
              <a:rPr lang="en-US" b="1" dirty="0" err="1" smtClean="0">
                <a:solidFill>
                  <a:srgbClr val="FF0000"/>
                </a:solidFill>
              </a:rPr>
              <a:t>bradykinin</a:t>
            </a:r>
            <a:r>
              <a:rPr lang="en-US" b="1" dirty="0" smtClean="0">
                <a:solidFill>
                  <a:srgbClr val="FF0000"/>
                </a:solidFill>
              </a:rPr>
              <a:t>, serotonin, and </a:t>
            </a:r>
            <a:r>
              <a:rPr lang="en-US" b="1" dirty="0" err="1" smtClean="0">
                <a:solidFill>
                  <a:srgbClr val="FF0000"/>
                </a:solidFill>
              </a:rPr>
              <a:t>prostagladins</a:t>
            </a:r>
            <a:r>
              <a:rPr lang="en-US" b="1" dirty="0" smtClean="0">
                <a:solidFill>
                  <a:srgbClr val="FF0000"/>
                </a:solidFill>
              </a:rPr>
              <a:t>.</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b="1" dirty="0" smtClean="0"/>
              <a:t>6- </a:t>
            </a:r>
            <a:r>
              <a:rPr lang="en-US" b="1" dirty="0" smtClean="0">
                <a:solidFill>
                  <a:srgbClr val="FF0000"/>
                </a:solidFill>
              </a:rPr>
              <a:t>Act as blood reservoir </a:t>
            </a:r>
            <a:r>
              <a:rPr lang="ar-SA" b="1" dirty="0" smtClean="0">
                <a:solidFill>
                  <a:srgbClr val="FF0000"/>
                </a:solidFill>
              </a:rPr>
              <a:t>حافظ</a:t>
            </a:r>
            <a:r>
              <a:rPr lang="en-US" b="1" dirty="0" smtClean="0">
                <a:solidFill>
                  <a:srgbClr val="FF0000"/>
                </a:solidFill>
              </a:rPr>
              <a:t> </a:t>
            </a:r>
            <a:r>
              <a:rPr lang="en-US" b="1" dirty="0" smtClean="0"/>
              <a:t>→ 500ml.(10%) of circulating blood is in pulmonary circulation.</a:t>
            </a:r>
          </a:p>
          <a:p>
            <a:pPr eaLnBrk="1" fontAlgn="auto" hangingPunct="1">
              <a:spcAft>
                <a:spcPts val="0"/>
              </a:spcAft>
              <a:buFont typeface="Arial" pitchFamily="34" charset="0"/>
              <a:buNone/>
              <a:defRPr/>
            </a:pPr>
            <a:endParaRPr lang="en-US" dirty="0"/>
          </a:p>
        </p:txBody>
      </p:sp>
      <p:sp>
        <p:nvSpPr>
          <p:cNvPr id="5" name="Rectangle 4"/>
          <p:cNvSpPr/>
          <p:nvPr/>
        </p:nvSpPr>
        <p:spPr>
          <a:xfrm>
            <a:off x="7239000" y="0"/>
            <a:ext cx="1752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تابع وظائف  الرئه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b="1" u="sng" smtClean="0"/>
              <a:t>Muscles of respiration </a:t>
            </a:r>
            <a:r>
              <a:rPr lang="en-US" b="1" smtClean="0"/>
              <a:t>  </a:t>
            </a:r>
            <a:r>
              <a:rPr lang="en-US" smtClean="0"/>
              <a:t>  </a:t>
            </a:r>
            <a:r>
              <a:rPr lang="en-US" b="1" u="sng" smtClean="0"/>
              <a:t>  </a:t>
            </a:r>
          </a:p>
        </p:txBody>
      </p:sp>
      <p:sp>
        <p:nvSpPr>
          <p:cNvPr id="3" name="Content Placeholder 2"/>
          <p:cNvSpPr>
            <a:spLocks noGrp="1"/>
          </p:cNvSpPr>
          <p:nvPr>
            <p:ph idx="1"/>
          </p:nvPr>
        </p:nvSpPr>
        <p:spPr>
          <a:xfrm>
            <a:off x="457200" y="1600200"/>
            <a:ext cx="8382000" cy="4525963"/>
          </a:xfrm>
        </p:spPr>
        <p:txBody>
          <a:bodyPr rtlCol="0">
            <a:normAutofit fontScale="92500" lnSpcReduction="20000"/>
          </a:bodyPr>
          <a:lstStyle/>
          <a:p>
            <a:pPr eaLnBrk="1" fontAlgn="auto" hangingPunct="1">
              <a:spcAft>
                <a:spcPts val="0"/>
              </a:spcAft>
              <a:buFont typeface="Arial" pitchFamily="34" charset="0"/>
              <a:buNone/>
              <a:defRPr/>
            </a:pPr>
            <a:r>
              <a:rPr lang="en-US" sz="4300" b="1" u="sng" dirty="0" err="1" smtClean="0"/>
              <a:t>Inspiratory</a:t>
            </a:r>
            <a:r>
              <a:rPr lang="en-US" sz="4300" b="1" u="sng" dirty="0" smtClean="0"/>
              <a:t> muscles :- </a:t>
            </a:r>
          </a:p>
          <a:p>
            <a:pPr eaLnBrk="1" fontAlgn="auto" hangingPunct="1">
              <a:spcAft>
                <a:spcPts val="0"/>
              </a:spcAft>
              <a:buFont typeface="Arial" pitchFamily="34" charset="0"/>
              <a:buNone/>
              <a:defRPr/>
            </a:pPr>
            <a:r>
              <a:rPr lang="en-US" sz="3900" b="1" dirty="0" smtClean="0"/>
              <a:t>1- The diaphragm. </a:t>
            </a:r>
            <a:r>
              <a:rPr lang="ar-SA" sz="3900" b="1" dirty="0" smtClean="0"/>
              <a:t>اهم عضله </a:t>
            </a:r>
          </a:p>
          <a:p>
            <a:pPr eaLnBrk="1" fontAlgn="auto" hangingPunct="1">
              <a:spcAft>
                <a:spcPts val="0"/>
              </a:spcAft>
              <a:buFont typeface="Arial" pitchFamily="34" charset="0"/>
              <a:buNone/>
              <a:defRPr/>
            </a:pPr>
            <a:r>
              <a:rPr lang="ar-SA" sz="2400" b="1" dirty="0" smtClean="0"/>
              <a:t>في الوضع الطبيعي تنخفض 1 – 2 سم وعند الجهد يصل الانخفاض لـ 10 حتى 12 سم</a:t>
            </a:r>
            <a:endParaRPr lang="en-US" sz="2400" b="1" dirty="0" smtClean="0"/>
          </a:p>
          <a:p>
            <a:pPr eaLnBrk="1" fontAlgn="auto" hangingPunct="1">
              <a:spcAft>
                <a:spcPts val="0"/>
              </a:spcAft>
              <a:buFont typeface="Arial" pitchFamily="34" charset="0"/>
              <a:buNone/>
              <a:defRPr/>
            </a:pPr>
            <a:r>
              <a:rPr lang="en-US" sz="3900" b="1" dirty="0" smtClean="0"/>
              <a:t>2- External intercostals.</a:t>
            </a:r>
            <a:r>
              <a:rPr lang="en-US" sz="3600" b="1" dirty="0" smtClean="0"/>
              <a:t> Always </a:t>
            </a:r>
            <a:r>
              <a:rPr lang="en-US" sz="3600" b="1" dirty="0" smtClean="0">
                <a:solidFill>
                  <a:srgbClr val="FF0000"/>
                </a:solidFill>
              </a:rPr>
              <a:t>active </a:t>
            </a:r>
            <a:r>
              <a:rPr lang="en-US" sz="3600" b="1" dirty="0" smtClean="0"/>
              <a:t>during</a:t>
            </a:r>
          </a:p>
          <a:p>
            <a:pPr eaLnBrk="1" fontAlgn="auto" hangingPunct="1">
              <a:spcAft>
                <a:spcPts val="0"/>
              </a:spcAft>
              <a:buFont typeface="Arial" pitchFamily="34" charset="0"/>
              <a:buNone/>
              <a:defRPr/>
            </a:pPr>
            <a:r>
              <a:rPr lang="en-US" sz="3600" b="1" dirty="0" smtClean="0">
                <a:solidFill>
                  <a:srgbClr val="FF0000"/>
                </a:solidFill>
              </a:rPr>
              <a:t>Inspiration </a:t>
            </a:r>
            <a:r>
              <a:rPr lang="en-US" sz="3600" b="1" dirty="0" smtClean="0"/>
              <a:t>.</a:t>
            </a:r>
          </a:p>
          <a:p>
            <a:pPr eaLnBrk="1" fontAlgn="auto" hangingPunct="1">
              <a:spcAft>
                <a:spcPts val="0"/>
              </a:spcAft>
              <a:buFont typeface="Arial" pitchFamily="34" charset="0"/>
              <a:buNone/>
              <a:defRPr/>
            </a:pPr>
            <a:r>
              <a:rPr lang="en-US" sz="3900" b="1" dirty="0" smtClean="0"/>
              <a:t>3- </a:t>
            </a:r>
            <a:r>
              <a:rPr lang="en-US" sz="3900" b="1" dirty="0" err="1" smtClean="0"/>
              <a:t>Sternocleidomastoids</a:t>
            </a:r>
            <a:r>
              <a:rPr lang="en-US" sz="3900" b="1" dirty="0" smtClean="0"/>
              <a:t>.</a:t>
            </a:r>
          </a:p>
          <a:p>
            <a:pPr eaLnBrk="1" fontAlgn="auto" hangingPunct="1">
              <a:spcAft>
                <a:spcPts val="0"/>
              </a:spcAft>
              <a:buFont typeface="Arial" pitchFamily="34" charset="0"/>
              <a:buNone/>
              <a:defRPr/>
            </a:pPr>
            <a:r>
              <a:rPr lang="en-US" sz="3900" b="1" dirty="0" smtClean="0"/>
              <a:t>4- Scalene. </a:t>
            </a:r>
            <a:r>
              <a:rPr lang="ar-SA" sz="3900" b="1" dirty="0" smtClean="0"/>
              <a:t>تحرك الضلع الاول والثاني</a:t>
            </a:r>
            <a:endParaRPr lang="en-US" sz="3900" b="1" dirty="0" smtClean="0"/>
          </a:p>
          <a:p>
            <a:pPr eaLnBrk="1" fontAlgn="auto" hangingPunct="1">
              <a:spcAft>
                <a:spcPts val="0"/>
              </a:spcAft>
              <a:buFont typeface="Arial" pitchFamily="34" charset="0"/>
              <a:buNone/>
              <a:defRPr/>
            </a:pPr>
            <a:r>
              <a:rPr lang="en-US" sz="3600" dirty="0" smtClean="0"/>
              <a:t> </a:t>
            </a:r>
            <a:r>
              <a:rPr lang="ar-SA" sz="3600" dirty="0" smtClean="0"/>
              <a:t>مهمه</a:t>
            </a:r>
            <a:r>
              <a:rPr lang="en-US" sz="3600" dirty="0" smtClean="0"/>
              <a:t> </a:t>
            </a:r>
            <a:r>
              <a:rPr lang="en-US" sz="3600" b="1" dirty="0" smtClean="0"/>
              <a:t>Contract only during </a:t>
            </a:r>
            <a:r>
              <a:rPr lang="en-US" sz="3600" b="1" dirty="0" smtClean="0">
                <a:solidFill>
                  <a:srgbClr val="FF0000"/>
                </a:solidFill>
              </a:rPr>
              <a:t>forceful</a:t>
            </a:r>
            <a:r>
              <a:rPr lang="en-US" sz="3600" b="1" dirty="0" smtClean="0"/>
              <a:t> inspiration.</a:t>
            </a:r>
            <a:endParaRPr lang="en-US" sz="3600" b="1" dirty="0"/>
          </a:p>
        </p:txBody>
      </p:sp>
      <p:sp>
        <p:nvSpPr>
          <p:cNvPr id="4" name="Slide Number Placeholder 3"/>
          <p:cNvSpPr>
            <a:spLocks noGrp="1"/>
          </p:cNvSpPr>
          <p:nvPr>
            <p:ph type="sldNum" sz="quarter" idx="12"/>
          </p:nvPr>
        </p:nvSpPr>
        <p:spPr/>
        <p:txBody>
          <a:bodyPr/>
          <a:lstStyle/>
          <a:p>
            <a:pPr>
              <a:defRPr/>
            </a:pPr>
            <a:fld id="{ED5A9BA7-CF38-4187-A049-4091D0951BAE}" type="slidenum">
              <a:rPr lang="en-US"/>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B6A78FA-5707-4A86-B2C3-120C0BEA9282}" type="slidenum">
              <a:rPr lang="en-US"/>
              <a:pPr>
                <a:defRPr/>
              </a:pPr>
              <a:t>29</a:t>
            </a:fld>
            <a:endParaRPr lang="en-US"/>
          </a:p>
        </p:txBody>
      </p:sp>
      <p:sp>
        <p:nvSpPr>
          <p:cNvPr id="3" name="Content Placeholder 2"/>
          <p:cNvSpPr>
            <a:spLocks noGrp="1"/>
          </p:cNvSpPr>
          <p:nvPr>
            <p:ph idx="4294967295"/>
          </p:nvPr>
        </p:nvSpPr>
        <p:spPr>
          <a:xfrm>
            <a:off x="304800" y="152400"/>
            <a:ext cx="8534400" cy="6477000"/>
          </a:xfrm>
        </p:spPr>
        <p:txBody>
          <a:bodyPr rtlCol="0">
            <a:normAutofit fontScale="92500" lnSpcReduction="20000"/>
          </a:bodyPr>
          <a:lstStyle/>
          <a:p>
            <a:pPr eaLnBrk="1" fontAlgn="auto" hangingPunct="1">
              <a:spcAft>
                <a:spcPts val="0"/>
              </a:spcAft>
              <a:buFont typeface="Arial" pitchFamily="34" charset="0"/>
              <a:buNone/>
              <a:defRPr/>
            </a:pPr>
            <a:r>
              <a:rPr lang="en-US" sz="4000" b="1" u="sng" dirty="0" smtClean="0"/>
              <a:t>Expiratory muscles :- </a:t>
            </a:r>
          </a:p>
          <a:p>
            <a:pPr eaLnBrk="1" fontAlgn="auto" hangingPunct="1">
              <a:spcAft>
                <a:spcPts val="0"/>
              </a:spcAft>
              <a:buFont typeface="Arial" pitchFamily="34" charset="0"/>
              <a:buNone/>
              <a:defRPr/>
            </a:pPr>
            <a:r>
              <a:rPr lang="en-US" sz="4000" b="1" dirty="0" smtClean="0"/>
              <a:t>1- Internal intercostals.</a:t>
            </a:r>
          </a:p>
          <a:p>
            <a:pPr eaLnBrk="1" fontAlgn="auto" hangingPunct="1">
              <a:spcAft>
                <a:spcPts val="0"/>
              </a:spcAft>
              <a:buFont typeface="Arial" pitchFamily="34" charset="0"/>
              <a:buNone/>
              <a:defRPr/>
            </a:pPr>
            <a:r>
              <a:rPr lang="en-US" sz="4000" b="1" dirty="0" smtClean="0"/>
              <a:t>2- Abdominal muscles.</a:t>
            </a:r>
          </a:p>
          <a:p>
            <a:pPr eaLnBrk="1" fontAlgn="auto" hangingPunct="1">
              <a:spcAft>
                <a:spcPts val="0"/>
              </a:spcAft>
              <a:buFont typeface="Arial" pitchFamily="34" charset="0"/>
              <a:buNone/>
              <a:defRPr/>
            </a:pPr>
            <a:r>
              <a:rPr lang="en-US" sz="3600" b="1" dirty="0" smtClean="0"/>
              <a:t>     Contract only during </a:t>
            </a:r>
            <a:r>
              <a:rPr lang="en-US" sz="3600" b="1" dirty="0" smtClean="0">
                <a:solidFill>
                  <a:srgbClr val="FF0000"/>
                </a:solidFill>
              </a:rPr>
              <a:t>forceful</a:t>
            </a:r>
            <a:r>
              <a:rPr lang="en-US" sz="3600" b="1" dirty="0" smtClean="0"/>
              <a:t> expiration </a:t>
            </a:r>
            <a:r>
              <a:rPr lang="ar-SA" sz="3600" b="1" dirty="0" smtClean="0"/>
              <a:t>فقط</a:t>
            </a:r>
            <a:r>
              <a:rPr lang="en-US" sz="3600" b="1" dirty="0" smtClean="0"/>
              <a:t>. </a:t>
            </a:r>
          </a:p>
          <a:p>
            <a:pPr eaLnBrk="1" fontAlgn="auto" hangingPunct="1">
              <a:spcAft>
                <a:spcPts val="0"/>
              </a:spcAft>
              <a:buFont typeface="Arial" pitchFamily="34" charset="0"/>
              <a:buNone/>
              <a:defRPr/>
            </a:pPr>
            <a:r>
              <a:rPr lang="ar-SA" sz="3600" b="1" dirty="0" smtClean="0"/>
              <a:t>لا يوجد عضلات تعمل عند الشهيق في الوضع الطبيعي – العضلات تعمل عند الجهد فقط</a:t>
            </a:r>
            <a:r>
              <a:rPr lang="en-US" sz="3600" b="1" dirty="0" smtClean="0"/>
              <a:t>   </a:t>
            </a:r>
          </a:p>
          <a:p>
            <a:pPr eaLnBrk="1" fontAlgn="auto" hangingPunct="1">
              <a:spcAft>
                <a:spcPts val="0"/>
              </a:spcAft>
              <a:buFont typeface="Arial" pitchFamily="34" charset="0"/>
              <a:buNone/>
              <a:defRPr/>
            </a:pPr>
            <a:endParaRPr lang="en-US" sz="3600" b="1" dirty="0" smtClean="0"/>
          </a:p>
          <a:p>
            <a:pPr eaLnBrk="1" fontAlgn="auto" hangingPunct="1">
              <a:spcAft>
                <a:spcPts val="0"/>
              </a:spcAft>
              <a:buFont typeface="Arial" pitchFamily="34" charset="0"/>
              <a:buNone/>
              <a:defRPr/>
            </a:pPr>
            <a:r>
              <a:rPr lang="en-US" sz="3600" b="1" dirty="0" smtClean="0"/>
              <a:t>     Normal resting expiration is due to </a:t>
            </a:r>
            <a:r>
              <a:rPr lang="en-US" sz="3600" b="1" u="sng" dirty="0" smtClean="0">
                <a:solidFill>
                  <a:srgbClr val="FF0000"/>
                </a:solidFill>
              </a:rPr>
              <a:t>passive </a:t>
            </a:r>
          </a:p>
          <a:p>
            <a:pPr eaLnBrk="1" fontAlgn="auto" hangingPunct="1">
              <a:spcAft>
                <a:spcPts val="0"/>
              </a:spcAft>
              <a:buFont typeface="Arial" pitchFamily="34" charset="0"/>
              <a:buNone/>
              <a:defRPr/>
            </a:pPr>
            <a:r>
              <a:rPr lang="en-US" sz="3600" b="1" u="sng" dirty="0" smtClean="0">
                <a:solidFill>
                  <a:srgbClr val="FF0000"/>
                </a:solidFill>
              </a:rPr>
              <a:t>recoil </a:t>
            </a:r>
            <a:r>
              <a:rPr lang="en-US" sz="3600" b="1" dirty="0" smtClean="0"/>
              <a:t>of the lungs.</a:t>
            </a:r>
          </a:p>
          <a:p>
            <a:pPr eaLnBrk="1" fontAlgn="auto" hangingPunct="1">
              <a:spcAft>
                <a:spcPts val="0"/>
              </a:spcAft>
              <a:buFont typeface="Arial" pitchFamily="34" charset="0"/>
              <a:buNone/>
              <a:defRPr/>
            </a:pPr>
            <a:endParaRPr lang="en-US" sz="3600" b="1" dirty="0" smtClean="0"/>
          </a:p>
          <a:p>
            <a:pPr eaLnBrk="1" fontAlgn="auto" hangingPunct="1">
              <a:spcAft>
                <a:spcPts val="0"/>
              </a:spcAft>
              <a:buFont typeface="Arial" pitchFamily="34" charset="0"/>
              <a:buNone/>
              <a:defRPr/>
            </a:pPr>
            <a:r>
              <a:rPr lang="en-US" sz="3600" b="1" dirty="0" smtClean="0"/>
              <a:t>    </a:t>
            </a:r>
            <a:r>
              <a:rPr lang="en-US" sz="3600" b="1" u="sng" dirty="0" smtClean="0">
                <a:solidFill>
                  <a:srgbClr val="FF0000"/>
                </a:solidFill>
              </a:rPr>
              <a:t>Obesity</a:t>
            </a:r>
            <a:r>
              <a:rPr lang="en-US" sz="3600" b="1" dirty="0" smtClean="0">
                <a:solidFill>
                  <a:srgbClr val="FF0000"/>
                </a:solidFill>
              </a:rPr>
              <a:t>, </a:t>
            </a:r>
            <a:r>
              <a:rPr lang="en-US" sz="3600" b="1" u="sng" dirty="0" smtClean="0">
                <a:solidFill>
                  <a:srgbClr val="FF0000"/>
                </a:solidFill>
              </a:rPr>
              <a:t>pregnancy</a:t>
            </a:r>
            <a:r>
              <a:rPr lang="en-US" sz="3600" b="1" dirty="0" smtClean="0">
                <a:solidFill>
                  <a:srgbClr val="FF0000"/>
                </a:solidFill>
              </a:rPr>
              <a:t>, and </a:t>
            </a:r>
            <a:r>
              <a:rPr lang="en-US" sz="3600" b="1" u="sng" dirty="0" smtClean="0">
                <a:solidFill>
                  <a:srgbClr val="FF0000"/>
                </a:solidFill>
              </a:rPr>
              <a:t>tight clothing </a:t>
            </a:r>
            <a:r>
              <a:rPr lang="ar-SA" sz="3600" b="1" u="sng" dirty="0" smtClean="0">
                <a:solidFill>
                  <a:srgbClr val="FF0000"/>
                </a:solidFill>
              </a:rPr>
              <a:t>الملابس الضيقه</a:t>
            </a:r>
            <a:r>
              <a:rPr lang="en-US" sz="3600" b="1" u="sng" dirty="0" smtClean="0">
                <a:solidFill>
                  <a:srgbClr val="FF0000"/>
                </a:solidFill>
              </a:rPr>
              <a:t> </a:t>
            </a:r>
            <a:r>
              <a:rPr lang="en-US" sz="3600" b="1" dirty="0" smtClean="0">
                <a:solidFill>
                  <a:srgbClr val="FF0000"/>
                </a:solidFill>
              </a:rPr>
              <a:t>affect muscles of respiration.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47F5CFC-67F5-4FB1-A7A3-29EECC221D90}" type="slidenum">
              <a:rPr lang="en-US" smtClean="0"/>
              <a:pPr>
                <a:defRPr/>
              </a:pPr>
              <a:t>3</a:t>
            </a:fld>
            <a:endParaRPr lang="en-US"/>
          </a:p>
        </p:txBody>
      </p:sp>
      <p:sp>
        <p:nvSpPr>
          <p:cNvPr id="38915" name="Rectangle 4"/>
          <p:cNvSpPr>
            <a:spLocks noChangeArrowheads="1"/>
          </p:cNvSpPr>
          <p:nvPr/>
        </p:nvSpPr>
        <p:spPr bwMode="auto">
          <a:xfrm>
            <a:off x="533400" y="914400"/>
            <a:ext cx="8077200" cy="5262563"/>
          </a:xfrm>
          <a:prstGeom prst="rect">
            <a:avLst/>
          </a:prstGeom>
          <a:noFill/>
          <a:ln w="9525">
            <a:noFill/>
            <a:miter lim="800000"/>
            <a:headEnd/>
            <a:tailEnd/>
          </a:ln>
        </p:spPr>
        <p:txBody>
          <a:bodyPr>
            <a:spAutoFit/>
          </a:bodyPr>
          <a:lstStyle/>
          <a:p>
            <a:r>
              <a:rPr lang="en-US" sz="2800" b="1">
                <a:solidFill>
                  <a:srgbClr val="FF0000"/>
                </a:solidFill>
              </a:rPr>
              <a:t>Lecture 2: Mechanics of breathing </a:t>
            </a:r>
          </a:p>
          <a:p>
            <a:endParaRPr lang="en-US" b="1"/>
          </a:p>
          <a:p>
            <a:r>
              <a:rPr lang="en-US" sz="2000" b="1"/>
              <a:t>By the end of this lecture the students should be able to: </a:t>
            </a:r>
          </a:p>
          <a:p>
            <a:endParaRPr lang="en-US"/>
          </a:p>
          <a:p>
            <a:r>
              <a:rPr lang="en-US" b="1">
                <a:solidFill>
                  <a:srgbClr val="FF0000"/>
                </a:solidFill>
              </a:rPr>
              <a:t>1-</a:t>
            </a:r>
            <a:r>
              <a:rPr lang="en-US" b="1"/>
              <a:t> List the muscles of respiration and describe their roles during inspiration and expiration. </a:t>
            </a:r>
          </a:p>
          <a:p>
            <a:r>
              <a:rPr lang="en-US" b="1">
                <a:solidFill>
                  <a:srgbClr val="FF0000"/>
                </a:solidFill>
              </a:rPr>
              <a:t>2-</a:t>
            </a:r>
            <a:r>
              <a:rPr lang="en-US" b="1"/>
              <a:t> Understand the importance of the following pressures in respiration: </a:t>
            </a:r>
          </a:p>
          <a:p>
            <a:r>
              <a:rPr lang="en-US" b="1"/>
              <a:t>Atmospheric, alveolar, intrapleural, and transpulmonary </a:t>
            </a:r>
          </a:p>
          <a:p>
            <a:r>
              <a:rPr lang="en-US" b="1">
                <a:solidFill>
                  <a:srgbClr val="FF0000"/>
                </a:solidFill>
              </a:rPr>
              <a:t>3-</a:t>
            </a:r>
            <a:r>
              <a:rPr lang="en-US" b="1"/>
              <a:t> Explain why intrapleural pressure is always subatmospheric under normal conditions, and the </a:t>
            </a:r>
          </a:p>
          <a:p>
            <a:r>
              <a:rPr lang="en-US" b="1"/>
              <a:t>significance of the thin layer of the intrapleural fluid surrounding the lung. </a:t>
            </a:r>
          </a:p>
          <a:p>
            <a:r>
              <a:rPr lang="en-US" b="1">
                <a:solidFill>
                  <a:srgbClr val="FF0000"/>
                </a:solidFill>
              </a:rPr>
              <a:t>4-</a:t>
            </a:r>
            <a:r>
              <a:rPr lang="en-US" b="1"/>
              <a:t> Describe pneumothorax. </a:t>
            </a:r>
          </a:p>
          <a:p>
            <a:r>
              <a:rPr lang="en-US" b="1">
                <a:solidFill>
                  <a:srgbClr val="FF0000"/>
                </a:solidFill>
              </a:rPr>
              <a:t>5-</a:t>
            </a:r>
            <a:r>
              <a:rPr lang="en-US" b="1"/>
              <a:t> Describe the pressure and volume relationships in a single respiratory cycle. </a:t>
            </a:r>
          </a:p>
          <a:p>
            <a:r>
              <a:rPr lang="en-US" b="1">
                <a:solidFill>
                  <a:srgbClr val="FF0000"/>
                </a:solidFill>
              </a:rPr>
              <a:t>6- </a:t>
            </a:r>
            <a:r>
              <a:rPr lang="en-US" b="1"/>
              <a:t>Define lung compliance and list the determinants of compliance. </a:t>
            </a:r>
          </a:p>
          <a:p>
            <a:r>
              <a:rPr lang="en-US" b="1">
                <a:solidFill>
                  <a:srgbClr val="FF0000"/>
                </a:solidFill>
              </a:rPr>
              <a:t>7- </a:t>
            </a:r>
            <a:r>
              <a:rPr lang="en-US" b="1"/>
              <a:t>Describe the physiological significance of surfactant and provide an example of abnormal lung function due to a deficiency of surfactant.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0"/>
            <a:ext cx="8229600" cy="838200"/>
          </a:xfrm>
        </p:spPr>
        <p:txBody>
          <a:bodyPr/>
          <a:lstStyle/>
          <a:p>
            <a:pPr eaLnBrk="1" hangingPunct="1"/>
            <a:r>
              <a:rPr lang="en-US" altLang="en-US" b="1" u="sng" smtClean="0"/>
              <a:t>Mechanics of Breathing</a:t>
            </a:r>
          </a:p>
        </p:txBody>
      </p:sp>
      <p:sp>
        <p:nvSpPr>
          <p:cNvPr id="60419" name="Rectangle 3"/>
          <p:cNvSpPr>
            <a:spLocks noGrp="1" noChangeArrowheads="1"/>
          </p:cNvSpPr>
          <p:nvPr>
            <p:ph type="body" idx="1"/>
          </p:nvPr>
        </p:nvSpPr>
        <p:spPr>
          <a:xfrm>
            <a:off x="457200" y="914400"/>
            <a:ext cx="8382000" cy="5257800"/>
          </a:xfrm>
        </p:spPr>
        <p:txBody>
          <a:bodyPr/>
          <a:lstStyle/>
          <a:p>
            <a:pPr eaLnBrk="1" hangingPunct="1">
              <a:buFont typeface="Arial" pitchFamily="34" charset="0"/>
              <a:buNone/>
            </a:pPr>
            <a:r>
              <a:rPr lang="en-US" altLang="en-US" sz="4000" b="1" u="sng" smtClean="0"/>
              <a:t>Inspiration :-</a:t>
            </a:r>
          </a:p>
          <a:p>
            <a:pPr eaLnBrk="1" hangingPunct="1">
              <a:buFont typeface="Arial" pitchFamily="34" charset="0"/>
              <a:buNone/>
            </a:pPr>
            <a:r>
              <a:rPr lang="en-US" altLang="en-US" b="1" smtClean="0"/>
              <a:t>         Diaphragm pushes </a:t>
            </a:r>
            <a:r>
              <a:rPr lang="en-US" altLang="en-US" b="1" smtClean="0">
                <a:solidFill>
                  <a:srgbClr val="FF0000"/>
                </a:solidFill>
              </a:rPr>
              <a:t>downward</a:t>
            </a:r>
            <a:r>
              <a:rPr lang="en-US" altLang="en-US" b="1" smtClean="0"/>
              <a:t>, </a:t>
            </a:r>
            <a:r>
              <a:rPr lang="en-US" altLang="en-US" b="1" smtClean="0">
                <a:solidFill>
                  <a:srgbClr val="FF0000"/>
                </a:solidFill>
              </a:rPr>
              <a:t>lowering</a:t>
            </a:r>
          </a:p>
          <a:p>
            <a:pPr eaLnBrk="1" hangingPunct="1">
              <a:buFont typeface="Arial" pitchFamily="34" charset="0"/>
              <a:buNone/>
            </a:pPr>
            <a:r>
              <a:rPr lang="en-US" altLang="en-US" b="1" smtClean="0"/>
              <a:t>Intrapulmonary </a:t>
            </a:r>
            <a:r>
              <a:rPr lang="ar-SA" altLang="en-US" b="1" smtClean="0"/>
              <a:t>داخل الرئه</a:t>
            </a:r>
            <a:r>
              <a:rPr lang="en-US" altLang="en-US" b="1" smtClean="0"/>
              <a:t> pressure.</a:t>
            </a:r>
          </a:p>
          <a:p>
            <a:pPr eaLnBrk="1" hangingPunct="1">
              <a:buFont typeface="Arial" pitchFamily="34" charset="0"/>
              <a:buNone/>
            </a:pPr>
            <a:endParaRPr lang="en-US" altLang="en-US" sz="4000" b="1" u="sng" smtClean="0"/>
          </a:p>
          <a:p>
            <a:pPr eaLnBrk="1" hangingPunct="1">
              <a:buFont typeface="Arial" pitchFamily="34" charset="0"/>
              <a:buNone/>
            </a:pPr>
            <a:r>
              <a:rPr lang="en-US" altLang="en-US" sz="4000" b="1" u="sng" smtClean="0"/>
              <a:t>Expiration :-</a:t>
            </a:r>
          </a:p>
          <a:p>
            <a:pPr eaLnBrk="1" hangingPunct="1">
              <a:buFont typeface="Arial" pitchFamily="34" charset="0"/>
              <a:buNone/>
            </a:pPr>
            <a:r>
              <a:rPr lang="en-US" altLang="en-US" b="1" smtClean="0"/>
              <a:t>        Diaphragm </a:t>
            </a:r>
            <a:r>
              <a:rPr lang="en-US" altLang="en-US" b="1" smtClean="0">
                <a:solidFill>
                  <a:srgbClr val="FF0000"/>
                </a:solidFill>
              </a:rPr>
              <a:t>relaxes</a:t>
            </a:r>
            <a:r>
              <a:rPr lang="en-US" altLang="en-US" b="1" smtClean="0"/>
              <a:t>, </a:t>
            </a:r>
            <a:r>
              <a:rPr lang="en-US" altLang="en-US" b="1" smtClean="0">
                <a:solidFill>
                  <a:srgbClr val="FF0000"/>
                </a:solidFill>
              </a:rPr>
              <a:t>raising </a:t>
            </a:r>
            <a:r>
              <a:rPr lang="en-US" altLang="en-US" b="1" smtClean="0"/>
              <a:t>intrapulmonary</a:t>
            </a:r>
          </a:p>
          <a:p>
            <a:pPr eaLnBrk="1" hangingPunct="1">
              <a:buFont typeface="Arial" pitchFamily="34" charset="0"/>
              <a:buNone/>
            </a:pPr>
            <a:r>
              <a:rPr lang="en-US" altLang="en-US" b="1" smtClean="0"/>
              <a:t>pressure.</a:t>
            </a:r>
          </a:p>
          <a:p>
            <a:pPr eaLnBrk="1" hangingPunct="1">
              <a:buFont typeface="Arial" pitchFamily="34" charset="0"/>
              <a:buNone/>
            </a:pPr>
            <a:endParaRPr lang="en-US" altLang="en-US" sz="4000" b="1" u="sng"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381000" y="304800"/>
            <a:ext cx="8229600" cy="6096000"/>
          </a:xfrm>
        </p:spPr>
        <p:txBody>
          <a:bodyPr/>
          <a:lstStyle/>
          <a:p>
            <a:pPr eaLnBrk="1" hangingPunct="1"/>
            <a:endParaRPr lang="ar-SA" smtClean="0"/>
          </a:p>
        </p:txBody>
      </p:sp>
      <p:pic>
        <p:nvPicPr>
          <p:cNvPr id="61443" name="Picture 4" descr="p"/>
          <p:cNvPicPr>
            <a:picLocks noChangeAspect="1" noChangeArrowheads="1"/>
          </p:cNvPicPr>
          <p:nvPr/>
        </p:nvPicPr>
        <p:blipFill>
          <a:blip r:embed="rId3" cstate="print"/>
          <a:srcRect/>
          <a:stretch>
            <a:fillRect/>
          </a:stretch>
        </p:blipFill>
        <p:spPr bwMode="auto">
          <a:xfrm>
            <a:off x="152400" y="369888"/>
            <a:ext cx="8991600" cy="648811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ED170E0B-4C96-48AD-80ED-E4A87D5A5B95}" type="slidenum">
              <a:rPr lang="en-US"/>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152400"/>
            <a:ext cx="7772400" cy="1143000"/>
          </a:xfrm>
        </p:spPr>
        <p:txBody>
          <a:bodyPr/>
          <a:lstStyle/>
          <a:p>
            <a:pPr eaLnBrk="1" hangingPunct="1"/>
            <a:r>
              <a:rPr lang="en-US" altLang="en-US" smtClean="0"/>
              <a:t>Muscles of Respiration</a:t>
            </a:r>
          </a:p>
        </p:txBody>
      </p:sp>
      <p:pic>
        <p:nvPicPr>
          <p:cNvPr id="62467" name="Picture 3" descr="10"/>
          <p:cNvPicPr>
            <a:picLocks noChangeAspect="1" noChangeArrowheads="1"/>
          </p:cNvPicPr>
          <p:nvPr/>
        </p:nvPicPr>
        <p:blipFill>
          <a:blip r:embed="rId2" cstate="print"/>
          <a:srcRect l="1234" t="3345" r="2469" b="2997"/>
          <a:stretch>
            <a:fillRect/>
          </a:stretch>
        </p:blipFill>
        <p:spPr bwMode="auto">
          <a:xfrm>
            <a:off x="976313" y="1428750"/>
            <a:ext cx="7250112" cy="4872038"/>
          </a:xfrm>
          <a:prstGeom prst="rect">
            <a:avLst/>
          </a:prstGeom>
          <a:noFill/>
          <a:ln w="9525">
            <a:noFill/>
            <a:miter lim="800000"/>
            <a:headEnd/>
            <a:tailEnd/>
          </a:ln>
        </p:spPr>
      </p:pic>
      <p:sp>
        <p:nvSpPr>
          <p:cNvPr id="62468" name="Text Box 5"/>
          <p:cNvSpPr txBox="1">
            <a:spLocks noChangeArrowheads="1"/>
          </p:cNvSpPr>
          <p:nvPr/>
        </p:nvSpPr>
        <p:spPr bwMode="auto">
          <a:xfrm>
            <a:off x="7820025" y="6013450"/>
            <a:ext cx="1323975" cy="495300"/>
          </a:xfrm>
          <a:prstGeom prst="rect">
            <a:avLst/>
          </a:prstGeom>
          <a:solidFill>
            <a:schemeClr val="tx1"/>
          </a:solidFill>
          <a:ln w="38100">
            <a:solidFill>
              <a:srgbClr val="FF0000"/>
            </a:solidFill>
            <a:miter lim="800000"/>
            <a:headEnd/>
            <a:tailEnd/>
          </a:ln>
        </p:spPr>
        <p:txBody>
          <a:bodyPr wrap="none">
            <a:spAutoFit/>
          </a:bodyPr>
          <a:lstStyle/>
          <a:p>
            <a:pPr eaLnBrk="0" hangingPunct="0"/>
            <a:r>
              <a:rPr lang="en-US" sz="2400">
                <a:solidFill>
                  <a:srgbClr val="000000"/>
                </a:solidFill>
                <a:latin typeface="Calibri" pitchFamily="34" charset="0"/>
              </a:rPr>
              <a:t>Fig 10.7</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533400"/>
          </a:xfrm>
        </p:spPr>
        <p:txBody>
          <a:bodyPr rtlCol="0">
            <a:normAutofit fontScale="90000"/>
          </a:bodyPr>
          <a:lstStyle/>
          <a:p>
            <a:pPr eaLnBrk="1" fontAlgn="auto" hangingPunct="1">
              <a:spcAft>
                <a:spcPts val="0"/>
              </a:spcAft>
              <a:defRPr/>
            </a:pPr>
            <a:endParaRPr lang="en-US" sz="4000"/>
          </a:p>
        </p:txBody>
      </p:sp>
      <p:graphicFrame>
        <p:nvGraphicFramePr>
          <p:cNvPr id="7170" name="Object 2"/>
          <p:cNvGraphicFramePr>
            <a:graphicFrameLocks noChangeAspect="1"/>
          </p:cNvGraphicFramePr>
          <p:nvPr>
            <p:ph idx="1"/>
          </p:nvPr>
        </p:nvGraphicFramePr>
        <p:xfrm>
          <a:off x="0" y="0"/>
          <a:ext cx="9144000" cy="6908800"/>
        </p:xfrm>
        <a:graphic>
          <a:graphicData uri="http://schemas.openxmlformats.org/presentationml/2006/ole">
            <p:oleObj spid="_x0000_s7170" name="Bitmap Image" r:id="rId3" imgW="6533333" imgH="6001588" progId="PBrush">
              <p:embed/>
            </p:oleObj>
          </a:graphicData>
        </a:graphic>
      </p:graphicFrame>
      <p:sp>
        <p:nvSpPr>
          <p:cNvPr id="4" name="Slide Number Placeholder 3"/>
          <p:cNvSpPr>
            <a:spLocks noGrp="1"/>
          </p:cNvSpPr>
          <p:nvPr>
            <p:ph type="sldNum" sz="quarter" idx="12"/>
          </p:nvPr>
        </p:nvSpPr>
        <p:spPr/>
        <p:txBody>
          <a:bodyPr/>
          <a:lstStyle/>
          <a:p>
            <a:pPr>
              <a:defRPr/>
            </a:pPr>
            <a:fld id="{4F4BB833-5574-42FF-A18A-B6BBF9FBC5A2}" type="slidenum">
              <a:rPr lang="en-US"/>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152400"/>
            <a:ext cx="9144000" cy="914400"/>
          </a:xfrm>
        </p:spPr>
        <p:txBody>
          <a:bodyPr/>
          <a:lstStyle/>
          <a:p>
            <a:pPr eaLnBrk="1" hangingPunct="1"/>
            <a:r>
              <a:rPr lang="en-US" b="1" u="sng" smtClean="0"/>
              <a:t>Resistance </a:t>
            </a:r>
            <a:r>
              <a:rPr lang="ar-SA" b="1" u="sng" smtClean="0"/>
              <a:t>مقاومه</a:t>
            </a:r>
            <a:r>
              <a:rPr lang="en-US" b="1" u="sng" smtClean="0"/>
              <a:t> to Airflow </a:t>
            </a:r>
            <a:r>
              <a:rPr lang="ar-SA" b="1" u="sng" smtClean="0"/>
              <a:t>تدفق الهواء</a:t>
            </a:r>
            <a:endParaRPr lang="en-US" b="1" u="sng" smtClean="0"/>
          </a:p>
        </p:txBody>
      </p:sp>
      <p:sp>
        <p:nvSpPr>
          <p:cNvPr id="3" name="Content Placeholder 2"/>
          <p:cNvSpPr>
            <a:spLocks noGrp="1"/>
          </p:cNvSpPr>
          <p:nvPr>
            <p:ph idx="1"/>
          </p:nvPr>
        </p:nvSpPr>
        <p:spPr>
          <a:xfrm>
            <a:off x="228600" y="1066800"/>
            <a:ext cx="8610600" cy="5562600"/>
          </a:xfrm>
        </p:spPr>
        <p:txBody>
          <a:bodyPr rtlCol="0">
            <a:normAutofit fontScale="92500" lnSpcReduction="20000"/>
          </a:bodyPr>
          <a:lstStyle/>
          <a:p>
            <a:pPr eaLnBrk="1" fontAlgn="auto" hangingPunct="1">
              <a:spcAft>
                <a:spcPts val="0"/>
              </a:spcAft>
              <a:buFont typeface="Arial" pitchFamily="34" charset="0"/>
              <a:buNone/>
              <a:defRPr/>
            </a:pPr>
            <a:r>
              <a:rPr lang="en-US" sz="3500" b="1" dirty="0" smtClean="0"/>
              <a:t>    Largely determined by </a:t>
            </a:r>
            <a:r>
              <a:rPr lang="en-US" sz="3500" b="1" dirty="0" smtClean="0">
                <a:solidFill>
                  <a:srgbClr val="FF0000"/>
                </a:solidFill>
              </a:rPr>
              <a:t>airway </a:t>
            </a:r>
            <a:r>
              <a:rPr lang="en-US" sz="3500" b="1" u="sng" dirty="0" smtClean="0">
                <a:solidFill>
                  <a:srgbClr val="FF0000"/>
                </a:solidFill>
              </a:rPr>
              <a:t>diameter.</a:t>
            </a:r>
          </a:p>
          <a:p>
            <a:pPr eaLnBrk="1" fontAlgn="auto" hangingPunct="1">
              <a:spcAft>
                <a:spcPts val="0"/>
              </a:spcAft>
              <a:buFont typeface="Arial" pitchFamily="34" charset="0"/>
              <a:buNone/>
              <a:defRPr/>
            </a:pPr>
            <a:endParaRPr lang="en-US" sz="3500" b="1" dirty="0" smtClean="0"/>
          </a:p>
          <a:p>
            <a:pPr eaLnBrk="1" fontAlgn="auto" hangingPunct="1">
              <a:spcAft>
                <a:spcPts val="0"/>
              </a:spcAft>
              <a:buFont typeface="Arial" pitchFamily="34" charset="0"/>
              <a:buNone/>
              <a:defRPr/>
            </a:pPr>
            <a:r>
              <a:rPr lang="en-US" sz="3500" b="1" dirty="0" smtClean="0"/>
              <a:t>    Is greatest in the </a:t>
            </a:r>
            <a:r>
              <a:rPr lang="en-US" sz="3500" b="1" dirty="0" smtClean="0">
                <a:solidFill>
                  <a:srgbClr val="FF0000"/>
                </a:solidFill>
              </a:rPr>
              <a:t>large and medium sized</a:t>
            </a:r>
          </a:p>
          <a:p>
            <a:pPr eaLnBrk="1" fontAlgn="auto" hangingPunct="1">
              <a:spcAft>
                <a:spcPts val="0"/>
              </a:spcAft>
              <a:buFont typeface="Arial" pitchFamily="34" charset="0"/>
              <a:buNone/>
              <a:defRPr/>
            </a:pPr>
            <a:r>
              <a:rPr lang="en-US" sz="3500" b="1" dirty="0" smtClean="0">
                <a:solidFill>
                  <a:srgbClr val="FF0000"/>
                </a:solidFill>
              </a:rPr>
              <a:t>airways. </a:t>
            </a:r>
            <a:r>
              <a:rPr lang="ar-SA" sz="3500" b="1" dirty="0" smtClean="0">
                <a:solidFill>
                  <a:srgbClr val="FF0000"/>
                </a:solidFill>
              </a:rPr>
              <a:t>بسبب وجود الغضاريف واما الحجم الصغير المقاومه فيها  صغيره لانها </a:t>
            </a:r>
            <a:r>
              <a:rPr lang="en-US" sz="3500" b="1" dirty="0" smtClean="0">
                <a:solidFill>
                  <a:srgbClr val="FF0000"/>
                </a:solidFill>
              </a:rPr>
              <a:t>&gt;&gt; smooth </a:t>
            </a:r>
            <a:r>
              <a:rPr lang="en-US" sz="3500" b="1" dirty="0" err="1" smtClean="0">
                <a:solidFill>
                  <a:srgbClr val="FF0000"/>
                </a:solidFill>
              </a:rPr>
              <a:t>musuls</a:t>
            </a:r>
            <a:r>
              <a:rPr lang="en-US" sz="3500" b="1" dirty="0" smtClean="0">
                <a:solidFill>
                  <a:srgbClr val="FF0000"/>
                </a:solidFill>
              </a:rPr>
              <a:t>  </a:t>
            </a:r>
          </a:p>
          <a:p>
            <a:pPr eaLnBrk="1" fontAlgn="auto" hangingPunct="1">
              <a:spcAft>
                <a:spcPts val="0"/>
              </a:spcAft>
              <a:buFont typeface="Arial" pitchFamily="34" charset="0"/>
              <a:buNone/>
              <a:defRPr/>
            </a:pPr>
            <a:endParaRPr lang="en-US" sz="3500" b="1" dirty="0" smtClean="0"/>
          </a:p>
          <a:p>
            <a:pPr eaLnBrk="1" fontAlgn="auto" hangingPunct="1">
              <a:spcAft>
                <a:spcPts val="0"/>
              </a:spcAft>
              <a:buFont typeface="Arial" pitchFamily="34" charset="0"/>
              <a:buNone/>
              <a:defRPr/>
            </a:pPr>
            <a:r>
              <a:rPr lang="en-US" sz="3500" b="1" dirty="0" smtClean="0"/>
              <a:t>    At </a:t>
            </a:r>
            <a:r>
              <a:rPr lang="en-US" sz="3500" b="1" dirty="0" smtClean="0">
                <a:solidFill>
                  <a:srgbClr val="FF0000"/>
                </a:solidFill>
              </a:rPr>
              <a:t>low</a:t>
            </a:r>
            <a:r>
              <a:rPr lang="en-US" sz="3500" b="1" dirty="0" smtClean="0"/>
              <a:t> lung volumes airways are </a:t>
            </a:r>
            <a:r>
              <a:rPr lang="en-US" sz="3500" b="1" dirty="0" smtClean="0">
                <a:solidFill>
                  <a:srgbClr val="FF0000"/>
                </a:solidFill>
              </a:rPr>
              <a:t>compressed </a:t>
            </a:r>
            <a:r>
              <a:rPr lang="ar-SA" sz="3500" b="1" dirty="0" smtClean="0">
                <a:solidFill>
                  <a:srgbClr val="FF0000"/>
                </a:solidFill>
              </a:rPr>
              <a:t>تنضغط</a:t>
            </a:r>
            <a:r>
              <a:rPr lang="en-US" sz="3500" b="1" dirty="0" smtClean="0"/>
              <a:t> → ↑ </a:t>
            </a:r>
            <a:r>
              <a:rPr lang="en-US" sz="3500" b="1" dirty="0" smtClean="0">
                <a:solidFill>
                  <a:srgbClr val="FF0000"/>
                </a:solidFill>
              </a:rPr>
              <a:t>Airway resistance.</a:t>
            </a:r>
          </a:p>
          <a:p>
            <a:pPr eaLnBrk="1" fontAlgn="auto" hangingPunct="1">
              <a:spcAft>
                <a:spcPts val="0"/>
              </a:spcAft>
              <a:buFont typeface="Arial" pitchFamily="34" charset="0"/>
              <a:buNone/>
              <a:defRPr/>
            </a:pPr>
            <a:endParaRPr lang="en-US" sz="3500" b="1" dirty="0" smtClean="0"/>
          </a:p>
          <a:p>
            <a:pPr eaLnBrk="1" fontAlgn="auto" hangingPunct="1">
              <a:spcAft>
                <a:spcPts val="0"/>
              </a:spcAft>
              <a:buFont typeface="Arial" pitchFamily="34" charset="0"/>
              <a:buNone/>
              <a:defRPr/>
            </a:pPr>
            <a:r>
              <a:rPr lang="en-US" sz="3500" b="1" dirty="0" smtClean="0"/>
              <a:t>    </a:t>
            </a:r>
            <a:r>
              <a:rPr lang="ar-SA" sz="3500" b="1" dirty="0" smtClean="0"/>
              <a:t>مهمه</a:t>
            </a:r>
            <a:r>
              <a:rPr lang="en-US" sz="3500" b="1" dirty="0" smtClean="0"/>
              <a:t> Airway resistance is </a:t>
            </a:r>
            <a:r>
              <a:rPr lang="en-US" sz="3500" b="1" u="sng" dirty="0" smtClean="0">
                <a:solidFill>
                  <a:srgbClr val="FF0000"/>
                </a:solidFill>
              </a:rPr>
              <a:t>inversely </a:t>
            </a:r>
            <a:r>
              <a:rPr lang="ar-SA" sz="3500" b="1" u="sng" dirty="0" smtClean="0">
                <a:solidFill>
                  <a:srgbClr val="FF0000"/>
                </a:solidFill>
              </a:rPr>
              <a:t>عكسيا</a:t>
            </a:r>
            <a:r>
              <a:rPr lang="en-US" sz="3500" b="1" dirty="0" smtClean="0">
                <a:solidFill>
                  <a:srgbClr val="FF0000"/>
                </a:solidFill>
              </a:rPr>
              <a:t> </a:t>
            </a:r>
            <a:r>
              <a:rPr lang="en-US" sz="3500" b="1" dirty="0" smtClean="0"/>
              <a:t>related to lung volume. </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a:p>
        </p:txBody>
      </p:sp>
      <p:sp>
        <p:nvSpPr>
          <p:cNvPr id="4" name="Slide Number Placeholder 3"/>
          <p:cNvSpPr>
            <a:spLocks noGrp="1"/>
          </p:cNvSpPr>
          <p:nvPr>
            <p:ph type="sldNum" sz="quarter" idx="12"/>
          </p:nvPr>
        </p:nvSpPr>
        <p:spPr/>
        <p:txBody>
          <a:bodyPr/>
          <a:lstStyle/>
          <a:p>
            <a:pPr>
              <a:defRPr/>
            </a:pPr>
            <a:fld id="{12E1677B-00F4-473E-BE4E-D2DDBBB0BD7E}" type="slidenum">
              <a:rPr lang="en-US"/>
              <a:pPr>
                <a:defRPr/>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p22"/>
          <p:cNvPicPr>
            <a:picLocks noGrp="1" noChangeAspect="1" noChangeArrowheads="1"/>
          </p:cNvPicPr>
          <p:nvPr>
            <p:ph idx="1"/>
          </p:nvPr>
        </p:nvPicPr>
        <p:blipFill>
          <a:blip r:embed="rId3" cstate="print"/>
          <a:srcRect/>
          <a:stretch>
            <a:fillRect/>
          </a:stretch>
        </p:blipFill>
        <p:spPr>
          <a:xfrm>
            <a:off x="1524000" y="228600"/>
            <a:ext cx="5791200" cy="64008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ar-SA" smtClean="0"/>
              <a:t>انواع الضغط في الرئه</a:t>
            </a:r>
          </a:p>
        </p:txBody>
      </p:sp>
      <p:sp>
        <p:nvSpPr>
          <p:cNvPr id="65539" name="Content Placeholder 2"/>
          <p:cNvSpPr>
            <a:spLocks noGrp="1"/>
          </p:cNvSpPr>
          <p:nvPr>
            <p:ph idx="1"/>
          </p:nvPr>
        </p:nvSpPr>
        <p:spPr>
          <a:xfrm>
            <a:off x="0" y="1600200"/>
            <a:ext cx="8686800" cy="4525963"/>
          </a:xfrm>
        </p:spPr>
        <p:txBody>
          <a:bodyPr/>
          <a:lstStyle/>
          <a:p>
            <a:r>
              <a:rPr lang="en-US" sz="2400" smtClean="0"/>
              <a:t>1- Intraplular ( plular )  pressure : </a:t>
            </a:r>
            <a:r>
              <a:rPr lang="ar-SA" sz="2400" smtClean="0"/>
              <a:t>هذا الضغط اللي يوجد بين غشاء الرئه والرئه نفسها</a:t>
            </a:r>
          </a:p>
          <a:p>
            <a:pPr>
              <a:buFont typeface="Arial" pitchFamily="34" charset="0"/>
              <a:buNone/>
            </a:pPr>
            <a:r>
              <a:rPr lang="ar-SA" sz="2400" smtClean="0"/>
              <a:t>هذا النواع من الضغط دائما سالب ويكون اكثر سالبيه في الشهيق ( هذه السالبيه بسبب :</a:t>
            </a:r>
          </a:p>
          <a:p>
            <a:pPr>
              <a:buFont typeface="Arial" pitchFamily="34" charset="0"/>
              <a:buNone/>
            </a:pPr>
            <a:r>
              <a:rPr lang="en-US" sz="2400" smtClean="0"/>
              <a:t>Force of elastic recoil of the lung and elastic recoil of chest wall </a:t>
            </a:r>
            <a:r>
              <a:rPr lang="ar-SA" sz="2400" smtClean="0"/>
              <a:t>هذه القوتان عكس بعض ولذلك تسببان هذا الضغط </a:t>
            </a:r>
          </a:p>
          <a:p>
            <a:r>
              <a:rPr lang="en-US" sz="2400" smtClean="0"/>
              <a:t>2- Intrapulmonary ( alveoli ) pressure : </a:t>
            </a:r>
            <a:r>
              <a:rPr lang="ar-SA" sz="2400" smtClean="0"/>
              <a:t>هذا الضغط الذي يوجد داخل تجويف الرئه</a:t>
            </a:r>
          </a:p>
          <a:p>
            <a:r>
              <a:rPr lang="ar-SA" sz="2400" smtClean="0"/>
              <a:t>عند السكون = 0 , عند الشهيق = سالب , عند الزفير= موجب </a:t>
            </a:r>
            <a:endParaRPr lang="en-US" sz="2400" smtClean="0"/>
          </a:p>
          <a:p>
            <a:r>
              <a:rPr lang="en-US" sz="2400" smtClean="0"/>
              <a:t>3- transpulmonary pressure = Alveoli P – Plular P </a:t>
            </a:r>
          </a:p>
          <a:p>
            <a:pPr>
              <a:buFont typeface="Arial" pitchFamily="34" charset="0"/>
              <a:buNone/>
            </a:pPr>
            <a:r>
              <a:rPr lang="ar-SA" sz="2400" smtClean="0"/>
              <a:t>هو الفرق بين الضغط داخل الرئه والضغط داخل الغلاف الرئوي</a:t>
            </a:r>
          </a:p>
          <a:p>
            <a:pPr>
              <a:buFont typeface="Arial" pitchFamily="34" charset="0"/>
              <a:buNone/>
            </a:pPr>
            <a:r>
              <a:rPr lang="ar-SA" sz="2400" smtClean="0"/>
              <a:t>هذا الضغط دائما موجب ووظيفته منع خروج الهواء من الرئه بشكل كلي لان الرئه اذا فرغت من الهواء حدث لها انقباض</a:t>
            </a:r>
          </a:p>
          <a:p>
            <a:pPr>
              <a:buFont typeface="Arial" pitchFamily="34" charset="0"/>
              <a:buNone/>
            </a:pPr>
            <a:r>
              <a:rPr lang="ar-SA" sz="2400" smtClean="0"/>
              <a:t>هذا الضغط يصبح صفر عند حدوث خرق للرئه </a:t>
            </a:r>
          </a:p>
        </p:txBody>
      </p:sp>
      <p:sp>
        <p:nvSpPr>
          <p:cNvPr id="4" name="Slide Number Placeholder 3"/>
          <p:cNvSpPr>
            <a:spLocks noGrp="1"/>
          </p:cNvSpPr>
          <p:nvPr>
            <p:ph type="sldNum" sz="quarter" idx="12"/>
          </p:nvPr>
        </p:nvSpPr>
        <p:spPr/>
        <p:txBody>
          <a:bodyPr/>
          <a:lstStyle/>
          <a:p>
            <a:pPr>
              <a:defRPr/>
            </a:pPr>
            <a:fld id="{D891A00B-4FD4-42C3-A15A-DFE4F79B967B}" type="slidenum">
              <a:rPr lang="en-US" smtClean="0"/>
              <a:pPr>
                <a:defRPr/>
              </a:pPr>
              <a:t>36</a:t>
            </a:fld>
            <a:endParaRPr lang="en-US"/>
          </a:p>
        </p:txBody>
      </p:sp>
      <p:sp>
        <p:nvSpPr>
          <p:cNvPr id="5" name="Rectangle 4"/>
          <p:cNvSpPr/>
          <p:nvPr/>
        </p:nvSpPr>
        <p:spPr>
          <a:xfrm>
            <a:off x="4572000" y="3962400"/>
            <a:ext cx="457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solidFill>
                  <a:srgbClr val="FF0000"/>
                </a:solidFill>
              </a:rPr>
              <a:t>ملاحظه : الضغط الجوي يساوي صفر الذي يساوي 760 مم زئبق اقل من هذه القيمه يعتبر سالب واكبر يعتبر موجب</a:t>
            </a:r>
          </a:p>
        </p:txBody>
      </p:sp>
      <p:sp>
        <p:nvSpPr>
          <p:cNvPr id="6" name="Rectangle 5"/>
          <p:cNvSpPr/>
          <p:nvPr/>
        </p:nvSpPr>
        <p:spPr>
          <a:xfrm>
            <a:off x="0" y="152400"/>
            <a:ext cx="24384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انظر الشريحه القادمه لرسومات توضح هذا</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endParaRPr lang="ar-SA" smtClean="0"/>
          </a:p>
        </p:txBody>
      </p:sp>
      <p:graphicFrame>
        <p:nvGraphicFramePr>
          <p:cNvPr id="8194" name="Object 2"/>
          <p:cNvGraphicFramePr>
            <a:graphicFrameLocks noChangeAspect="1"/>
          </p:cNvGraphicFramePr>
          <p:nvPr>
            <p:ph idx="1"/>
          </p:nvPr>
        </p:nvGraphicFramePr>
        <p:xfrm>
          <a:off x="0" y="0"/>
          <a:ext cx="9144000" cy="6858000"/>
        </p:xfrm>
        <a:graphic>
          <a:graphicData uri="http://schemas.openxmlformats.org/presentationml/2006/ole">
            <p:oleObj spid="_x0000_s8194" name="Bitmap Image" r:id="rId3" imgW="14708653" imgH="10390476" progId="PBrush">
              <p:embed/>
            </p:oleObj>
          </a:graphicData>
        </a:graphic>
      </p:graphicFrame>
      <p:sp>
        <p:nvSpPr>
          <p:cNvPr id="4" name="Slide Number Placeholder 3"/>
          <p:cNvSpPr>
            <a:spLocks noGrp="1"/>
          </p:cNvSpPr>
          <p:nvPr>
            <p:ph type="sldNum" sz="quarter" idx="12"/>
          </p:nvPr>
        </p:nvSpPr>
        <p:spPr/>
        <p:txBody>
          <a:bodyPr/>
          <a:lstStyle/>
          <a:p>
            <a:pPr>
              <a:defRPr/>
            </a:pPr>
            <a:fld id="{5307CEAB-2592-41C2-BC14-B001B2289114}" type="slidenum">
              <a:rPr lang="en-US"/>
              <a:pPr>
                <a:defRPr/>
              </a:pPr>
              <a:t>37</a:t>
            </a:fld>
            <a:endParaRPr lang="en-US"/>
          </a:p>
        </p:txBody>
      </p:sp>
      <p:sp>
        <p:nvSpPr>
          <p:cNvPr id="5" name="Rectangle 4"/>
          <p:cNvSpPr/>
          <p:nvPr/>
        </p:nvSpPr>
        <p:spPr>
          <a:xfrm>
            <a:off x="3657600" y="0"/>
            <a:ext cx="1600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الضغط الجوي =0</a:t>
            </a:r>
          </a:p>
        </p:txBody>
      </p:sp>
      <p:sp>
        <p:nvSpPr>
          <p:cNvPr id="6" name="Rounded Rectangle 5"/>
          <p:cNvSpPr/>
          <p:nvPr/>
        </p:nvSpPr>
        <p:spPr>
          <a:xfrm>
            <a:off x="609600" y="381000"/>
            <a:ext cx="1066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عند السكون</a:t>
            </a:r>
          </a:p>
        </p:txBody>
      </p:sp>
      <p:sp>
        <p:nvSpPr>
          <p:cNvPr id="7" name="Rounded Rectangle 6"/>
          <p:cNvSpPr/>
          <p:nvPr/>
        </p:nvSpPr>
        <p:spPr>
          <a:xfrm>
            <a:off x="7772400" y="304800"/>
            <a:ext cx="106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عند الشهيق</a:t>
            </a:r>
          </a:p>
        </p:txBody>
      </p:sp>
      <p:sp>
        <p:nvSpPr>
          <p:cNvPr id="8" name="Rounded Rectangle 7"/>
          <p:cNvSpPr/>
          <p:nvPr/>
        </p:nvSpPr>
        <p:spPr>
          <a:xfrm>
            <a:off x="2971800" y="2590800"/>
            <a:ext cx="914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عند الزفير</a:t>
            </a:r>
          </a:p>
        </p:txBody>
      </p:sp>
      <p:sp>
        <p:nvSpPr>
          <p:cNvPr id="9" name="Oval 8"/>
          <p:cNvSpPr/>
          <p:nvPr/>
        </p:nvSpPr>
        <p:spPr>
          <a:xfrm>
            <a:off x="4343400" y="1828800"/>
            <a:ext cx="8382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دائما سالب</a:t>
            </a:r>
          </a:p>
        </p:txBody>
      </p:sp>
      <p:sp>
        <p:nvSpPr>
          <p:cNvPr id="10" name="Rectangle 9"/>
          <p:cNvSpPr/>
          <p:nvPr/>
        </p:nvSpPr>
        <p:spPr>
          <a:xfrm>
            <a:off x="304800" y="3810000"/>
            <a:ext cx="21336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احفظ نسب الضغط ( كلا نوعيه ) عند الشهيق والزفير والسكون</a:t>
            </a:r>
          </a:p>
          <a:p>
            <a:pPr algn="ctr">
              <a:defRPr/>
            </a:pPr>
            <a:r>
              <a:rPr lang="ar-SA" dirty="0"/>
              <a:t>ركز على كونها موجب او </a:t>
            </a:r>
            <a:r>
              <a:rPr lang="en-US" dirty="0"/>
              <a:t> </a:t>
            </a:r>
            <a:r>
              <a:rPr lang="ar-SA" dirty="0"/>
              <a:t>سالب او صفر</a:t>
            </a:r>
          </a:p>
        </p:txBody>
      </p:sp>
      <p:sp>
        <p:nvSpPr>
          <p:cNvPr id="11" name="Oval 10"/>
          <p:cNvSpPr/>
          <p:nvPr/>
        </p:nvSpPr>
        <p:spPr>
          <a:xfrm>
            <a:off x="4572000" y="1143000"/>
            <a:ext cx="838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صفر</a:t>
            </a:r>
          </a:p>
        </p:txBody>
      </p:sp>
      <p:sp>
        <p:nvSpPr>
          <p:cNvPr id="12" name="Oval 11"/>
          <p:cNvSpPr/>
          <p:nvPr/>
        </p:nvSpPr>
        <p:spPr>
          <a:xfrm>
            <a:off x="8534400" y="1447800"/>
            <a:ext cx="838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سالب</a:t>
            </a:r>
          </a:p>
        </p:txBody>
      </p:sp>
      <p:sp>
        <p:nvSpPr>
          <p:cNvPr id="13" name="Oval 12"/>
          <p:cNvSpPr/>
          <p:nvPr/>
        </p:nvSpPr>
        <p:spPr>
          <a:xfrm>
            <a:off x="6324600" y="3962400"/>
            <a:ext cx="10668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موجب</a:t>
            </a:r>
          </a:p>
        </p:txBody>
      </p:sp>
      <p:sp>
        <p:nvSpPr>
          <p:cNvPr id="14" name="Oval 13"/>
          <p:cNvSpPr/>
          <p:nvPr/>
        </p:nvSpPr>
        <p:spPr>
          <a:xfrm>
            <a:off x="8534400" y="1905000"/>
            <a:ext cx="990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اكثر سالبيه</a:t>
            </a:r>
          </a:p>
        </p:txBody>
      </p:sp>
      <p:sp>
        <p:nvSpPr>
          <p:cNvPr id="15" name="Oval 14"/>
          <p:cNvSpPr/>
          <p:nvPr/>
        </p:nvSpPr>
        <p:spPr>
          <a:xfrm>
            <a:off x="6400800" y="4572000"/>
            <a:ext cx="11430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سالب</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ph idx="1"/>
          </p:nvPr>
        </p:nvGraphicFramePr>
        <p:xfrm>
          <a:off x="0" y="0"/>
          <a:ext cx="9144000" cy="6858000"/>
        </p:xfrm>
        <a:graphic>
          <a:graphicData uri="http://schemas.openxmlformats.org/presentationml/2006/ole">
            <p:oleObj spid="_x0000_s9218" name="Bitmap Image" r:id="rId3" imgW="6687483" imgH="7819048" progId="PBrush">
              <p:embed/>
            </p:oleObj>
          </a:graphicData>
        </a:graphic>
      </p:graphicFrame>
      <p:sp>
        <p:nvSpPr>
          <p:cNvPr id="3" name="Slide Number Placeholder 2"/>
          <p:cNvSpPr>
            <a:spLocks noGrp="1"/>
          </p:cNvSpPr>
          <p:nvPr>
            <p:ph type="sldNum" sz="quarter" idx="12"/>
          </p:nvPr>
        </p:nvSpPr>
        <p:spPr/>
        <p:txBody>
          <a:bodyPr/>
          <a:lstStyle/>
          <a:p>
            <a:pPr>
              <a:defRPr/>
            </a:pPr>
            <a:fld id="{398D5C90-88B9-4F2D-BB42-3F74236A621E}" type="slidenum">
              <a:rPr lang="en-US"/>
              <a:pPr>
                <a:defRPr/>
              </a:pPr>
              <a:t>38</a:t>
            </a:fld>
            <a:endParaRPr lang="en-US"/>
          </a:p>
        </p:txBody>
      </p:sp>
      <p:sp>
        <p:nvSpPr>
          <p:cNvPr id="4" name="Rectangle 3"/>
          <p:cNvSpPr/>
          <p:nvPr/>
        </p:nvSpPr>
        <p:spPr>
          <a:xfrm>
            <a:off x="6172200" y="0"/>
            <a:ext cx="2286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رسمه تلخص الشريحه 36</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p5"/>
          <p:cNvPicPr>
            <a:picLocks noGrp="1" noChangeAspect="1" noChangeArrowheads="1"/>
          </p:cNvPicPr>
          <p:nvPr>
            <p:ph idx="1"/>
          </p:nvPr>
        </p:nvPicPr>
        <p:blipFill>
          <a:blip r:embed="rId3" cstate="print"/>
          <a:srcRect/>
          <a:stretch>
            <a:fillRect/>
          </a:stretch>
        </p:blipFill>
        <p:spPr>
          <a:xfrm>
            <a:off x="1690688" y="381000"/>
            <a:ext cx="6005512" cy="6096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CBFAEBB-07EB-4539-AE32-9D67E867EEEB}" type="slidenum">
              <a:rPr lang="en-US" smtClean="0"/>
              <a:pPr>
                <a:defRPr/>
              </a:pPr>
              <a:t>4</a:t>
            </a:fld>
            <a:endParaRPr lang="en-US"/>
          </a:p>
        </p:txBody>
      </p:sp>
      <p:sp>
        <p:nvSpPr>
          <p:cNvPr id="39939" name="Rectangle 4"/>
          <p:cNvSpPr>
            <a:spLocks noChangeArrowheads="1"/>
          </p:cNvSpPr>
          <p:nvPr/>
        </p:nvSpPr>
        <p:spPr bwMode="auto">
          <a:xfrm>
            <a:off x="533400" y="304800"/>
            <a:ext cx="7696200" cy="6370638"/>
          </a:xfrm>
          <a:prstGeom prst="rect">
            <a:avLst/>
          </a:prstGeom>
          <a:noFill/>
          <a:ln w="9525">
            <a:noFill/>
            <a:miter lim="800000"/>
            <a:headEnd/>
            <a:tailEnd/>
          </a:ln>
        </p:spPr>
        <p:txBody>
          <a:bodyPr>
            <a:spAutoFit/>
          </a:bodyPr>
          <a:lstStyle/>
          <a:p>
            <a:r>
              <a:rPr lang="fr-FR" sz="2800" b="1">
                <a:solidFill>
                  <a:srgbClr val="FF0000"/>
                </a:solidFill>
              </a:rPr>
              <a:t>Lectures 3 &amp; 4: Respiratory ventilation </a:t>
            </a:r>
          </a:p>
          <a:p>
            <a:endParaRPr lang="en-US" b="1"/>
          </a:p>
          <a:p>
            <a:r>
              <a:rPr lang="en-US" sz="2000" b="1"/>
              <a:t>By the end of these lectures the students should be able to: - </a:t>
            </a:r>
          </a:p>
          <a:p>
            <a:endParaRPr lang="en-US"/>
          </a:p>
          <a:p>
            <a:r>
              <a:rPr lang="en-US" b="1">
                <a:solidFill>
                  <a:srgbClr val="FF0000"/>
                </a:solidFill>
              </a:rPr>
              <a:t>1-</a:t>
            </a:r>
            <a:r>
              <a:rPr lang="en-US" b="1"/>
              <a:t>Define the various Lung Volumes and capacities and provide typical values for each. </a:t>
            </a:r>
          </a:p>
          <a:p>
            <a:endParaRPr lang="en-US" b="1"/>
          </a:p>
          <a:p>
            <a:r>
              <a:rPr lang="en-US" b="1">
                <a:solidFill>
                  <a:srgbClr val="FF0000"/>
                </a:solidFill>
              </a:rPr>
              <a:t>2-</a:t>
            </a:r>
            <a:r>
              <a:rPr lang="en-US" b="1"/>
              <a:t>Define ventilation rate, their typical values, and their measurement. </a:t>
            </a:r>
          </a:p>
          <a:p>
            <a:endParaRPr lang="en-US" b="1"/>
          </a:p>
          <a:p>
            <a:r>
              <a:rPr lang="en-US" b="1">
                <a:solidFill>
                  <a:srgbClr val="FF0000"/>
                </a:solidFill>
              </a:rPr>
              <a:t>3-</a:t>
            </a:r>
            <a:r>
              <a:rPr lang="en-US" b="1"/>
              <a:t> Describe FEV1.o and its role in differentiating obstructive and restrictive lung diseases </a:t>
            </a:r>
          </a:p>
          <a:p>
            <a:endParaRPr lang="en-US" b="1"/>
          </a:p>
          <a:p>
            <a:r>
              <a:rPr lang="en-US" b="1">
                <a:solidFill>
                  <a:srgbClr val="FF0000"/>
                </a:solidFill>
              </a:rPr>
              <a:t>4-</a:t>
            </a:r>
            <a:r>
              <a:rPr lang="en-US" b="1"/>
              <a:t> Understand air movement and airway resistance: </a:t>
            </a:r>
          </a:p>
          <a:p>
            <a:r>
              <a:rPr lang="en-US" b="1"/>
              <a:t>Definition, determinants, role of autonomic nervous system and mechanical factors </a:t>
            </a:r>
          </a:p>
          <a:p>
            <a:endParaRPr lang="en-US" b="1"/>
          </a:p>
          <a:p>
            <a:r>
              <a:rPr lang="en-US" b="1">
                <a:solidFill>
                  <a:srgbClr val="FF0000"/>
                </a:solidFill>
              </a:rPr>
              <a:t>5-</a:t>
            </a:r>
            <a:r>
              <a:rPr lang="en-US" b="1"/>
              <a:t> Describe the types of dead space. State a volume for the anatomical dead space. </a:t>
            </a:r>
          </a:p>
          <a:p>
            <a:endParaRPr lang="en-US" b="1">
              <a:solidFill>
                <a:srgbClr val="FF0000"/>
              </a:solidFill>
            </a:endParaRPr>
          </a:p>
          <a:p>
            <a:r>
              <a:rPr lang="en-US" b="1">
                <a:solidFill>
                  <a:srgbClr val="FF0000"/>
                </a:solidFill>
              </a:rPr>
              <a:t>6- </a:t>
            </a:r>
            <a:r>
              <a:rPr lang="en-US" b="1"/>
              <a:t>Define the term minute ventilation and state a typical value. </a:t>
            </a:r>
          </a:p>
          <a:p>
            <a:r>
              <a:rPr lang="en-US" b="1">
                <a:solidFill>
                  <a:srgbClr val="FF0000"/>
                </a:solidFill>
              </a:rPr>
              <a:t>7-</a:t>
            </a:r>
            <a:r>
              <a:rPr lang="en-US" b="1"/>
              <a:t> Distinguish minute ventilation from alveolar ventilation. </a:t>
            </a:r>
          </a:p>
          <a:p>
            <a:r>
              <a:rPr lang="en-US" b="1">
                <a:solidFill>
                  <a:srgbClr val="FF0000"/>
                </a:solidFill>
              </a:rPr>
              <a:t>8-</a:t>
            </a:r>
            <a:r>
              <a:rPr lang="en-US" b="1"/>
              <a:t>Understand the work of breathing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p3"/>
          <p:cNvPicPr>
            <a:picLocks noGrp="1" noChangeAspect="1" noChangeArrowheads="1"/>
          </p:cNvPicPr>
          <p:nvPr>
            <p:ph idx="1"/>
          </p:nvPr>
        </p:nvPicPr>
        <p:blipFill>
          <a:blip r:embed="rId3" cstate="print"/>
          <a:srcRect/>
          <a:stretch>
            <a:fillRect/>
          </a:stretch>
        </p:blipFill>
        <p:spPr>
          <a:xfrm>
            <a:off x="1900238" y="228600"/>
            <a:ext cx="5719762" cy="6248400"/>
          </a:xfrm>
        </p:spPr>
      </p:pic>
      <p:sp>
        <p:nvSpPr>
          <p:cNvPr id="3" name="Slide Number Placeholder 2"/>
          <p:cNvSpPr>
            <a:spLocks noGrp="1"/>
          </p:cNvSpPr>
          <p:nvPr>
            <p:ph type="sldNum" sz="quarter" idx="12"/>
          </p:nvPr>
        </p:nvSpPr>
        <p:spPr/>
        <p:txBody>
          <a:bodyPr/>
          <a:lstStyle/>
          <a:p>
            <a:pPr>
              <a:defRPr/>
            </a:pPr>
            <a:fld id="{4DDB9B0A-A9D0-4481-A754-60D021DE3E73}" type="slidenum">
              <a:rPr lang="en-US"/>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51761C2-C2D9-4576-828C-2CC13896EE90}" type="slidenum">
              <a:rPr lang="en-US"/>
              <a:pPr>
                <a:defRPr/>
              </a:pPr>
              <a:t>41</a:t>
            </a:fld>
            <a:endParaRPr lang="en-US"/>
          </a:p>
        </p:txBody>
      </p:sp>
      <p:sp>
        <p:nvSpPr>
          <p:cNvPr id="3" name="Content Placeholder 2"/>
          <p:cNvSpPr>
            <a:spLocks noGrp="1"/>
          </p:cNvSpPr>
          <p:nvPr>
            <p:ph idx="4294967295"/>
          </p:nvPr>
        </p:nvSpPr>
        <p:spPr>
          <a:xfrm>
            <a:off x="228600" y="0"/>
            <a:ext cx="8610600" cy="6629400"/>
          </a:xfrm>
        </p:spPr>
        <p:txBody>
          <a:bodyPr rtlCol="0">
            <a:normAutofit fontScale="85000" lnSpcReduction="20000"/>
          </a:bodyPr>
          <a:lstStyle/>
          <a:p>
            <a:pPr eaLnBrk="1" fontAlgn="auto" hangingPunct="1">
              <a:spcAft>
                <a:spcPts val="0"/>
              </a:spcAft>
              <a:buFont typeface="Arial" pitchFamily="34" charset="0"/>
              <a:buNone/>
              <a:defRPr/>
            </a:pPr>
            <a:r>
              <a:rPr lang="en-US" sz="5200" b="1" u="sng" dirty="0" smtClean="0"/>
              <a:t>QUIZ :-</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sz="4100" b="1" dirty="0" smtClean="0"/>
              <a:t>      If the alveolar pressure(Intrapulmonary) = </a:t>
            </a:r>
          </a:p>
          <a:p>
            <a:pPr eaLnBrk="1" fontAlgn="auto" hangingPunct="1">
              <a:spcAft>
                <a:spcPts val="0"/>
              </a:spcAft>
              <a:buFont typeface="Arial" pitchFamily="34" charset="0"/>
              <a:buNone/>
              <a:defRPr/>
            </a:pPr>
            <a:r>
              <a:rPr lang="en-US" sz="4100" b="1" dirty="0" smtClean="0"/>
              <a:t>−1.0 </a:t>
            </a:r>
            <a:r>
              <a:rPr lang="en-US" sz="4100" b="1" dirty="0" err="1" smtClean="0"/>
              <a:t>cm.H₂o</a:t>
            </a:r>
            <a:r>
              <a:rPr lang="en-US" sz="4100" b="1" dirty="0" smtClean="0"/>
              <a:t>, and the </a:t>
            </a:r>
            <a:r>
              <a:rPr lang="en-US" sz="4100" b="1" dirty="0" err="1" smtClean="0"/>
              <a:t>Intrapleural</a:t>
            </a:r>
            <a:r>
              <a:rPr lang="en-US" sz="4100" b="1" dirty="0" smtClean="0"/>
              <a:t> pressure =</a:t>
            </a:r>
          </a:p>
          <a:p>
            <a:pPr eaLnBrk="1" fontAlgn="auto" hangingPunct="1">
              <a:spcAft>
                <a:spcPts val="0"/>
              </a:spcAft>
              <a:buFont typeface="Arial" pitchFamily="34" charset="0"/>
              <a:buNone/>
              <a:defRPr/>
            </a:pPr>
            <a:r>
              <a:rPr lang="en-US" sz="4100" b="1" dirty="0" smtClean="0"/>
              <a:t>−7.0 cm. </a:t>
            </a:r>
            <a:r>
              <a:rPr lang="en-US" sz="4100" b="1" dirty="0" err="1" smtClean="0"/>
              <a:t>H₂o</a:t>
            </a:r>
            <a:r>
              <a:rPr lang="en-US" sz="4100" b="1" dirty="0" smtClean="0"/>
              <a:t>.</a:t>
            </a:r>
          </a:p>
          <a:p>
            <a:pPr eaLnBrk="1" fontAlgn="auto" hangingPunct="1">
              <a:spcAft>
                <a:spcPts val="0"/>
              </a:spcAft>
              <a:buFont typeface="Arial" pitchFamily="34" charset="0"/>
              <a:buNone/>
              <a:defRPr/>
            </a:pPr>
            <a:endParaRPr lang="en-US" sz="4100" b="1" dirty="0" smtClean="0"/>
          </a:p>
          <a:p>
            <a:pPr eaLnBrk="1" fontAlgn="auto" hangingPunct="1">
              <a:spcAft>
                <a:spcPts val="0"/>
              </a:spcAft>
              <a:buFont typeface="Arial" pitchFamily="34" charset="0"/>
              <a:buNone/>
              <a:defRPr/>
            </a:pPr>
            <a:r>
              <a:rPr lang="en-US" sz="4100" b="1" dirty="0" smtClean="0"/>
              <a:t>         What is the </a:t>
            </a:r>
            <a:r>
              <a:rPr lang="en-US" sz="4100" b="1" dirty="0" err="1" smtClean="0">
                <a:solidFill>
                  <a:srgbClr val="FF0000"/>
                </a:solidFill>
              </a:rPr>
              <a:t>transpulmonary</a:t>
            </a:r>
            <a:r>
              <a:rPr lang="en-US" sz="4100" b="1" dirty="0" smtClean="0"/>
              <a:t> pressure?</a:t>
            </a:r>
          </a:p>
          <a:p>
            <a:pPr eaLnBrk="1" fontAlgn="auto" hangingPunct="1">
              <a:spcAft>
                <a:spcPts val="0"/>
              </a:spcAft>
              <a:buFont typeface="Arial" pitchFamily="34" charset="0"/>
              <a:buNone/>
              <a:defRPr/>
            </a:pPr>
            <a:endParaRPr lang="en-US" sz="4100" b="1" dirty="0" smtClean="0"/>
          </a:p>
          <a:p>
            <a:pPr eaLnBrk="1" fontAlgn="auto" hangingPunct="1">
              <a:spcAft>
                <a:spcPts val="0"/>
              </a:spcAft>
              <a:buFont typeface="Arial" pitchFamily="34" charset="0"/>
              <a:buNone/>
              <a:defRPr/>
            </a:pPr>
            <a:r>
              <a:rPr lang="en-US" sz="4100" b="1" dirty="0" smtClean="0"/>
              <a:t>    </a:t>
            </a:r>
            <a:r>
              <a:rPr lang="en-US" sz="4100" b="1" dirty="0" err="1" smtClean="0"/>
              <a:t>Transpulmonary</a:t>
            </a:r>
            <a:r>
              <a:rPr lang="en-US" sz="4100" b="1" dirty="0" smtClean="0"/>
              <a:t> pressure =  −1.0  − (−7.0 ) = </a:t>
            </a:r>
          </a:p>
          <a:p>
            <a:pPr eaLnBrk="1" fontAlgn="auto" hangingPunct="1">
              <a:spcAft>
                <a:spcPts val="0"/>
              </a:spcAft>
              <a:buFont typeface="Arial" pitchFamily="34" charset="0"/>
              <a:buNone/>
              <a:defRPr/>
            </a:pPr>
            <a:r>
              <a:rPr lang="en-US" sz="4100" b="1" dirty="0" smtClean="0"/>
              <a:t>+ 6.0 </a:t>
            </a:r>
            <a:r>
              <a:rPr lang="en-US" sz="4100" b="1" dirty="0" err="1" smtClean="0"/>
              <a:t>cm.H₂o</a:t>
            </a:r>
            <a:r>
              <a:rPr lang="en-US" sz="4100" b="1" dirty="0" smtClean="0"/>
              <a:t>.   </a:t>
            </a:r>
            <a:r>
              <a:rPr lang="ar-SA" sz="4100" b="1" dirty="0" smtClean="0"/>
              <a:t>للاحظ انه دائما مووووجب</a:t>
            </a:r>
            <a:r>
              <a:rPr lang="en-US" sz="4100" b="1" dirty="0" smtClean="0"/>
              <a:t>     </a:t>
            </a:r>
          </a:p>
          <a:p>
            <a:pPr eaLnBrk="1" fontAlgn="auto" hangingPunct="1">
              <a:spcAft>
                <a:spcPts val="0"/>
              </a:spcAft>
              <a:buFont typeface="Arial" pitchFamily="34" charset="0"/>
              <a:buNone/>
              <a:defRPr/>
            </a:pPr>
            <a:r>
              <a:rPr lang="en-US" sz="4100" b="1" dirty="0" smtClean="0"/>
              <a:t>                                                                                 </a:t>
            </a:r>
          </a:p>
          <a:p>
            <a:pPr eaLnBrk="1" fontAlgn="auto" hangingPunct="1">
              <a:spcAft>
                <a:spcPts val="0"/>
              </a:spcAft>
              <a:buFont typeface="Arial" pitchFamily="34" charset="0"/>
              <a:buNone/>
              <a:defRPr/>
            </a:pPr>
            <a:r>
              <a:rPr lang="en-US" dirty="0" smtClean="0"/>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p4"/>
          <p:cNvPicPr>
            <a:picLocks noGrp="1" noChangeAspect="1" noChangeArrowheads="1"/>
          </p:cNvPicPr>
          <p:nvPr>
            <p:ph idx="1"/>
          </p:nvPr>
        </p:nvPicPr>
        <p:blipFill>
          <a:blip r:embed="rId3" cstate="print"/>
          <a:srcRect/>
          <a:stretch>
            <a:fillRect/>
          </a:stretch>
        </p:blipFill>
        <p:spPr>
          <a:xfrm>
            <a:off x="685800" y="481013"/>
            <a:ext cx="7772400" cy="5843587"/>
          </a:xfrm>
        </p:spPr>
      </p:pic>
      <p:sp>
        <p:nvSpPr>
          <p:cNvPr id="3" name="Slide Number Placeholder 2"/>
          <p:cNvSpPr>
            <a:spLocks noGrp="1"/>
          </p:cNvSpPr>
          <p:nvPr>
            <p:ph type="sldNum" sz="quarter" idx="12"/>
          </p:nvPr>
        </p:nvSpPr>
        <p:spPr/>
        <p:txBody>
          <a:bodyPr/>
          <a:lstStyle/>
          <a:p>
            <a:pPr>
              <a:defRPr/>
            </a:pPr>
            <a:fld id="{7C8D982D-5DA0-46CC-A4B8-628ACE19F1A2}" type="slidenum">
              <a:rPr lang="en-US"/>
              <a:pPr>
                <a:defRPr/>
              </a:pPr>
              <a:t>42</a:t>
            </a:fld>
            <a:endParaRPr lang="en-US"/>
          </a:p>
        </p:txBody>
      </p:sp>
      <p:sp>
        <p:nvSpPr>
          <p:cNvPr id="4" name="Rectangle 3"/>
          <p:cNvSpPr/>
          <p:nvPr/>
        </p:nvSpPr>
        <p:spPr>
          <a:xfrm>
            <a:off x="838200" y="6248400"/>
            <a:ext cx="7010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solidFill>
                  <a:srgbClr val="FF0000"/>
                </a:solidFill>
              </a:rPr>
              <a:t>هذا الكلام يعيد ما ذكر في الشريحه 36 ولكن انصح بقر ائته</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274638"/>
            <a:ext cx="8229600" cy="944562"/>
          </a:xfrm>
        </p:spPr>
        <p:txBody>
          <a:bodyPr/>
          <a:lstStyle/>
          <a:p>
            <a:pPr eaLnBrk="1" hangingPunct="1"/>
            <a:r>
              <a:rPr lang="en-US" b="1" u="sng" smtClean="0"/>
              <a:t>Valsalva maneuvre </a:t>
            </a:r>
            <a:r>
              <a:rPr lang="ar-SA" sz="2800" b="1" u="sng" smtClean="0"/>
              <a:t>حاله يصبح فيها الضغط في الغلاف الرئوي موجب ( فسيولوجيه ) </a:t>
            </a:r>
            <a:endParaRPr lang="en-US" sz="2800" b="1" u="sng" smtClean="0"/>
          </a:p>
        </p:txBody>
      </p:sp>
      <p:sp>
        <p:nvSpPr>
          <p:cNvPr id="70659" name="Content Placeholder 2"/>
          <p:cNvSpPr>
            <a:spLocks noGrp="1"/>
          </p:cNvSpPr>
          <p:nvPr>
            <p:ph idx="1"/>
          </p:nvPr>
        </p:nvSpPr>
        <p:spPr>
          <a:xfrm>
            <a:off x="228600" y="1219200"/>
            <a:ext cx="8610600" cy="5410200"/>
          </a:xfrm>
        </p:spPr>
        <p:txBody>
          <a:bodyPr/>
          <a:lstStyle/>
          <a:p>
            <a:pPr eaLnBrk="1" hangingPunct="1">
              <a:buFont typeface="Arial" pitchFamily="34" charset="0"/>
              <a:buNone/>
            </a:pPr>
            <a:r>
              <a:rPr lang="en-US" b="1" smtClean="0"/>
              <a:t>    </a:t>
            </a:r>
          </a:p>
          <a:p>
            <a:pPr eaLnBrk="1" hangingPunct="1">
              <a:buFont typeface="Arial" pitchFamily="34" charset="0"/>
              <a:buNone/>
            </a:pPr>
            <a:r>
              <a:rPr lang="en-US" b="1" smtClean="0"/>
              <a:t>      Forceful </a:t>
            </a:r>
            <a:r>
              <a:rPr lang="ar-SA" b="1" smtClean="0"/>
              <a:t>قوي</a:t>
            </a:r>
            <a:r>
              <a:rPr lang="en-US" b="1" smtClean="0"/>
              <a:t> expiration </a:t>
            </a:r>
            <a:r>
              <a:rPr lang="ar-SA" b="1" smtClean="0"/>
              <a:t>زفير</a:t>
            </a:r>
            <a:r>
              <a:rPr lang="en-US" b="1" smtClean="0"/>
              <a:t> against a closed glottis </a:t>
            </a:r>
            <a:r>
              <a:rPr lang="ar-SA" b="1" smtClean="0"/>
              <a:t>الحنجره</a:t>
            </a:r>
            <a:r>
              <a:rPr lang="en-US" b="1" smtClean="0"/>
              <a:t>  → </a:t>
            </a:r>
            <a:r>
              <a:rPr lang="ar-SA" b="1" smtClean="0"/>
              <a:t>يسبب</a:t>
            </a:r>
            <a:r>
              <a:rPr lang="en-US" b="1" smtClean="0"/>
              <a:t> +ve intrapleural pressure → ↓ venous return. </a:t>
            </a:r>
            <a:r>
              <a:rPr lang="ar-SA" b="1" smtClean="0"/>
              <a:t>مهمه جدااا</a:t>
            </a:r>
            <a:endParaRPr lang="en-US" b="1" smtClean="0"/>
          </a:p>
          <a:p>
            <a:pPr eaLnBrk="1" hangingPunct="1">
              <a:buFont typeface="Arial" pitchFamily="34" charset="0"/>
              <a:buNone/>
            </a:pPr>
            <a:r>
              <a:rPr lang="en-US" b="1" smtClean="0"/>
              <a:t>  </a:t>
            </a:r>
          </a:p>
          <a:p>
            <a:pPr eaLnBrk="1" hangingPunct="1">
              <a:buFont typeface="Arial" pitchFamily="34" charset="0"/>
              <a:buNone/>
            </a:pPr>
            <a:r>
              <a:rPr lang="en-US" b="1" smtClean="0"/>
              <a:t>     Can be harmful in patients with heart disease.</a:t>
            </a:r>
          </a:p>
          <a:p>
            <a:pPr eaLnBrk="1" hangingPunct="1">
              <a:buFont typeface="Arial" pitchFamily="34" charset="0"/>
              <a:buNone/>
            </a:pPr>
            <a:endParaRPr lang="en-US" b="1" smtClean="0"/>
          </a:p>
          <a:p>
            <a:pPr eaLnBrk="1" hangingPunct="1">
              <a:buFont typeface="Arial" pitchFamily="34" charset="0"/>
              <a:buNone/>
            </a:pPr>
            <a:r>
              <a:rPr lang="en-US" b="1" smtClean="0"/>
              <a:t>      Occur during heavy </a:t>
            </a:r>
            <a:r>
              <a:rPr lang="en-US" b="1" smtClean="0">
                <a:solidFill>
                  <a:srgbClr val="FF0000"/>
                </a:solidFill>
              </a:rPr>
              <a:t>weight lifting, or straining </a:t>
            </a:r>
          </a:p>
          <a:p>
            <a:pPr eaLnBrk="1" hangingPunct="1">
              <a:buFont typeface="Arial" pitchFamily="34" charset="0"/>
              <a:buNone/>
            </a:pPr>
            <a:r>
              <a:rPr lang="en-US" b="1" smtClean="0">
                <a:solidFill>
                  <a:srgbClr val="FF0000"/>
                </a:solidFill>
              </a:rPr>
              <a:t>during labor </a:t>
            </a:r>
            <a:r>
              <a:rPr lang="ar-SA" b="1" smtClean="0">
                <a:solidFill>
                  <a:srgbClr val="FF0000"/>
                </a:solidFill>
              </a:rPr>
              <a:t>الولاده</a:t>
            </a:r>
            <a:r>
              <a:rPr lang="en-US" b="1" smtClean="0">
                <a:solidFill>
                  <a:srgbClr val="FF0000"/>
                </a:solidFill>
              </a:rPr>
              <a:t> or defecation </a:t>
            </a:r>
            <a:r>
              <a:rPr lang="ar-SA" b="1" smtClean="0">
                <a:solidFill>
                  <a:srgbClr val="FF0000"/>
                </a:solidFill>
              </a:rPr>
              <a:t>انزال ركاب </a:t>
            </a:r>
            <a:r>
              <a:rPr lang="ar-SA" b="1" smtClean="0">
                <a:solidFill>
                  <a:srgbClr val="FF0000"/>
                </a:solidFill>
                <a:sym typeface="Wingdings" pitchFamily="2" charset="2"/>
              </a:rPr>
              <a:t></a:t>
            </a:r>
            <a:r>
              <a:rPr lang="en-US" b="1" smtClean="0">
                <a:solidFill>
                  <a:srgbClr val="FF0000"/>
                </a:solidFill>
              </a:rPr>
              <a:t> -----etc. </a:t>
            </a:r>
          </a:p>
        </p:txBody>
      </p:sp>
      <p:sp>
        <p:nvSpPr>
          <p:cNvPr id="4" name="Slide Number Placeholder 3"/>
          <p:cNvSpPr>
            <a:spLocks noGrp="1"/>
          </p:cNvSpPr>
          <p:nvPr>
            <p:ph type="sldNum" sz="quarter" idx="12"/>
          </p:nvPr>
        </p:nvSpPr>
        <p:spPr/>
        <p:txBody>
          <a:bodyPr/>
          <a:lstStyle/>
          <a:p>
            <a:pPr>
              <a:defRPr/>
            </a:pPr>
            <a:fld id="{36EA1CFE-7208-4CD9-87C0-5098DDD15677}" type="slidenum">
              <a:rPr lang="en-US"/>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274638"/>
            <a:ext cx="8229600" cy="868362"/>
          </a:xfrm>
        </p:spPr>
        <p:txBody>
          <a:bodyPr/>
          <a:lstStyle/>
          <a:p>
            <a:pPr eaLnBrk="1" hangingPunct="1"/>
            <a:r>
              <a:rPr lang="en-US" b="1" u="sng" smtClean="0"/>
              <a:t>Ventilation </a:t>
            </a:r>
            <a:r>
              <a:rPr lang="ar-SA" sz="3200" b="1" u="sng" smtClean="0"/>
              <a:t>دخول وخروج الهواء من الرئه</a:t>
            </a:r>
            <a:endParaRPr lang="en-US" sz="3200" b="1" u="sng" smtClean="0"/>
          </a:p>
        </p:txBody>
      </p:sp>
      <p:sp>
        <p:nvSpPr>
          <p:cNvPr id="3" name="Content Placeholder 2"/>
          <p:cNvSpPr>
            <a:spLocks noGrp="1"/>
          </p:cNvSpPr>
          <p:nvPr>
            <p:ph idx="1"/>
          </p:nvPr>
        </p:nvSpPr>
        <p:spPr>
          <a:xfrm>
            <a:off x="0" y="1143000"/>
            <a:ext cx="9144000" cy="5410200"/>
          </a:xfrm>
        </p:spPr>
        <p:txBody>
          <a:bodyPr rtlCol="0">
            <a:normAutofit fontScale="70000" lnSpcReduction="20000"/>
          </a:bodyPr>
          <a:lstStyle/>
          <a:p>
            <a:pPr algn="r" eaLnBrk="1" fontAlgn="auto" hangingPunct="1">
              <a:spcAft>
                <a:spcPts val="0"/>
              </a:spcAft>
              <a:buFont typeface="Arial" pitchFamily="34" charset="0"/>
              <a:buNone/>
              <a:defRPr/>
            </a:pPr>
            <a:r>
              <a:rPr lang="en-US" sz="3500" b="1" dirty="0" smtClean="0"/>
              <a:t>  Is influenced </a:t>
            </a:r>
            <a:r>
              <a:rPr lang="ar-SA" sz="3500" b="1" dirty="0" smtClean="0"/>
              <a:t>تتاثر ب</a:t>
            </a:r>
            <a:r>
              <a:rPr lang="en-US" sz="3500" b="1" dirty="0" smtClean="0"/>
              <a:t> by physical properties of the lungs,</a:t>
            </a:r>
          </a:p>
          <a:p>
            <a:pPr eaLnBrk="1" fontAlgn="auto" hangingPunct="1">
              <a:spcAft>
                <a:spcPts val="0"/>
              </a:spcAft>
              <a:buFont typeface="Arial" pitchFamily="34" charset="0"/>
              <a:buNone/>
              <a:defRPr/>
            </a:pPr>
            <a:r>
              <a:rPr lang="en-US" sz="4200" b="1" u="sng" dirty="0" smtClean="0"/>
              <a:t>which include </a:t>
            </a:r>
            <a:r>
              <a:rPr lang="ar-SA" sz="4200" b="1" u="sng" dirty="0" smtClean="0"/>
              <a:t>عددها ثلاثه وهي مهمه جدا</a:t>
            </a:r>
            <a:r>
              <a:rPr lang="en-US" sz="4200" b="1" u="sng" dirty="0" smtClean="0"/>
              <a:t> :-</a:t>
            </a:r>
          </a:p>
          <a:p>
            <a:pPr eaLnBrk="1" fontAlgn="auto" hangingPunct="1">
              <a:spcAft>
                <a:spcPts val="0"/>
              </a:spcAft>
              <a:buFont typeface="Arial" pitchFamily="34" charset="0"/>
              <a:buNone/>
              <a:defRPr/>
            </a:pPr>
            <a:endParaRPr lang="en-US" b="1" dirty="0" smtClean="0"/>
          </a:p>
          <a:p>
            <a:pPr eaLnBrk="1" fontAlgn="auto" hangingPunct="1">
              <a:spcAft>
                <a:spcPts val="0"/>
              </a:spcAft>
              <a:buFont typeface="Arial" pitchFamily="34" charset="0"/>
              <a:buNone/>
              <a:defRPr/>
            </a:pPr>
            <a:r>
              <a:rPr lang="en-US" sz="4200" b="1" dirty="0" smtClean="0">
                <a:solidFill>
                  <a:srgbClr val="FF0000"/>
                </a:solidFill>
              </a:rPr>
              <a:t>       1-</a:t>
            </a:r>
            <a:r>
              <a:rPr lang="en-US" sz="4200" b="1" u="sng" dirty="0" smtClean="0">
                <a:solidFill>
                  <a:srgbClr val="FF0000"/>
                </a:solidFill>
              </a:rPr>
              <a:t>Lung Elasticity : recoil </a:t>
            </a:r>
            <a:r>
              <a:rPr lang="ar-SA" sz="4200" b="1" u="sng" dirty="0" smtClean="0">
                <a:solidFill>
                  <a:srgbClr val="FF0000"/>
                </a:solidFill>
              </a:rPr>
              <a:t>تساعد في</a:t>
            </a:r>
            <a:endParaRPr lang="en-US" sz="4200" b="1" u="sng" dirty="0" smtClean="0">
              <a:solidFill>
                <a:srgbClr val="FF0000"/>
              </a:solidFill>
            </a:endParaRPr>
          </a:p>
          <a:p>
            <a:pPr eaLnBrk="1" fontAlgn="auto" hangingPunct="1">
              <a:spcAft>
                <a:spcPts val="0"/>
              </a:spcAft>
              <a:buFont typeface="Arial" pitchFamily="34" charset="0"/>
              <a:buNone/>
              <a:defRPr/>
            </a:pPr>
            <a:r>
              <a:rPr lang="en-US" sz="4200" b="1" u="sng" dirty="0" smtClean="0">
                <a:solidFill>
                  <a:srgbClr val="FF0000"/>
                </a:solidFill>
              </a:rPr>
              <a:t>, 2-Compliance </a:t>
            </a:r>
            <a:r>
              <a:rPr lang="ar-SA" sz="4200" b="1" u="sng" dirty="0" smtClean="0">
                <a:solidFill>
                  <a:srgbClr val="FF0000"/>
                </a:solidFill>
              </a:rPr>
              <a:t>مسؤوله عن توسع الرئه لاستيعاب الهواء : المطاوعه</a:t>
            </a:r>
            <a:endParaRPr lang="en-US" sz="4200" b="1" u="sng" dirty="0" smtClean="0">
              <a:solidFill>
                <a:srgbClr val="FF0000"/>
              </a:solidFill>
            </a:endParaRPr>
          </a:p>
          <a:p>
            <a:pPr eaLnBrk="1" fontAlgn="auto" hangingPunct="1">
              <a:spcAft>
                <a:spcPts val="0"/>
              </a:spcAft>
              <a:buFont typeface="Arial" pitchFamily="34" charset="0"/>
              <a:buNone/>
              <a:defRPr/>
            </a:pPr>
            <a:r>
              <a:rPr lang="en-US" sz="4200" b="1" u="sng" dirty="0" smtClean="0">
                <a:solidFill>
                  <a:srgbClr val="FF0000"/>
                </a:solidFill>
              </a:rPr>
              <a:t>, and 3-Surface Tension </a:t>
            </a:r>
            <a:r>
              <a:rPr lang="ar-SA" sz="4200" b="1" u="sng" dirty="0" smtClean="0">
                <a:solidFill>
                  <a:srgbClr val="FF0000"/>
                </a:solidFill>
              </a:rPr>
              <a:t>التوتر </a:t>
            </a:r>
            <a:r>
              <a:rPr lang="en-US" sz="4200" b="1" u="sng" dirty="0" smtClean="0">
                <a:solidFill>
                  <a:srgbClr val="FF0000"/>
                </a:solidFill>
              </a:rPr>
              <a:t>. </a:t>
            </a:r>
            <a:r>
              <a:rPr lang="ar-SA" sz="4200" b="1" u="sng" dirty="0" smtClean="0">
                <a:solidFill>
                  <a:srgbClr val="FF0000"/>
                </a:solidFill>
              </a:rPr>
              <a:t>كلما زاد التوتر قلت المطاوعه</a:t>
            </a:r>
            <a:r>
              <a:rPr lang="en-US" sz="4200" b="1" u="sng" dirty="0" smtClean="0">
                <a:solidFill>
                  <a:srgbClr val="FF0000"/>
                </a:solidFill>
              </a:rPr>
              <a:t> </a:t>
            </a:r>
          </a:p>
          <a:p>
            <a:pPr eaLnBrk="1" fontAlgn="auto" hangingPunct="1">
              <a:spcAft>
                <a:spcPts val="0"/>
              </a:spcAft>
              <a:buFont typeface="Arial" pitchFamily="34" charset="0"/>
              <a:buNone/>
              <a:defRPr/>
            </a:pPr>
            <a:endParaRPr lang="en-US" b="1" dirty="0" smtClean="0"/>
          </a:p>
          <a:p>
            <a:pPr eaLnBrk="1" fontAlgn="auto" hangingPunct="1">
              <a:spcAft>
                <a:spcPts val="0"/>
              </a:spcAft>
              <a:buFont typeface="Arial" pitchFamily="34" charset="0"/>
              <a:buNone/>
              <a:defRPr/>
            </a:pPr>
            <a:r>
              <a:rPr lang="ar-SA" sz="4300" b="1" u="sng" dirty="0" smtClean="0"/>
              <a:t>اولا : التفاصيل</a:t>
            </a:r>
            <a:r>
              <a:rPr lang="en-US" sz="4300" b="1" u="sng" dirty="0" smtClean="0"/>
              <a:t> Lung Elasticity :-</a:t>
            </a:r>
          </a:p>
          <a:p>
            <a:pPr eaLnBrk="1" fontAlgn="auto" hangingPunct="1">
              <a:spcAft>
                <a:spcPts val="0"/>
              </a:spcAft>
              <a:buFont typeface="Arial" pitchFamily="34" charset="0"/>
              <a:buNone/>
              <a:defRPr/>
            </a:pPr>
            <a:r>
              <a:rPr lang="en-US" b="1" dirty="0" smtClean="0"/>
              <a:t>                </a:t>
            </a:r>
          </a:p>
          <a:p>
            <a:pPr eaLnBrk="1" fontAlgn="auto" hangingPunct="1">
              <a:spcAft>
                <a:spcPts val="0"/>
              </a:spcAft>
              <a:buFont typeface="Arial" pitchFamily="34" charset="0"/>
              <a:buNone/>
              <a:defRPr/>
            </a:pPr>
            <a:r>
              <a:rPr lang="en-US" b="1" dirty="0" smtClean="0"/>
              <a:t>       </a:t>
            </a:r>
            <a:r>
              <a:rPr lang="en-US" sz="3300" b="1" dirty="0" smtClean="0"/>
              <a:t>Due to their high content of </a:t>
            </a:r>
            <a:r>
              <a:rPr lang="en-US" sz="3300" b="1" dirty="0" err="1" smtClean="0"/>
              <a:t>elastin</a:t>
            </a:r>
            <a:r>
              <a:rPr lang="en-US" sz="3300" b="1" dirty="0" smtClean="0"/>
              <a:t> Proteins, they are </a:t>
            </a:r>
          </a:p>
          <a:p>
            <a:pPr eaLnBrk="1" fontAlgn="auto" hangingPunct="1">
              <a:spcAft>
                <a:spcPts val="0"/>
              </a:spcAft>
              <a:buFont typeface="Arial" pitchFamily="34" charset="0"/>
              <a:buNone/>
              <a:defRPr/>
            </a:pPr>
            <a:r>
              <a:rPr lang="en-US" sz="3300" b="1" dirty="0" smtClean="0"/>
              <a:t>very elastic and resist </a:t>
            </a:r>
            <a:r>
              <a:rPr lang="ar-SA" sz="3300" b="1" dirty="0" smtClean="0"/>
              <a:t>يقاوم</a:t>
            </a:r>
            <a:r>
              <a:rPr lang="en-US" sz="3300" b="1" dirty="0" smtClean="0"/>
              <a:t> distension .</a:t>
            </a:r>
            <a:r>
              <a:rPr lang="ar-SA" sz="3600" b="1" u="sng" dirty="0" smtClean="0">
                <a:solidFill>
                  <a:srgbClr val="FF0000"/>
                </a:solidFill>
              </a:rPr>
              <a:t> التمدد</a:t>
            </a:r>
            <a:endParaRPr lang="en-US" sz="3300" b="1" dirty="0" smtClean="0"/>
          </a:p>
          <a:p>
            <a:pPr eaLnBrk="1" fontAlgn="auto" hangingPunct="1">
              <a:spcAft>
                <a:spcPts val="0"/>
              </a:spcAft>
              <a:buFont typeface="Arial" pitchFamily="34" charset="0"/>
              <a:buNone/>
              <a:defRPr/>
            </a:pP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A6F59FC5-8742-4590-B726-7183D97B29E4}" type="slidenum">
              <a:rPr lang="en-US"/>
              <a:pPr>
                <a:defRPr/>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152400"/>
            <a:ext cx="8229600" cy="990600"/>
          </a:xfrm>
        </p:spPr>
        <p:txBody>
          <a:bodyPr/>
          <a:lstStyle/>
          <a:p>
            <a:pPr eaLnBrk="1" hangingPunct="1"/>
            <a:r>
              <a:rPr lang="en-US" b="1" u="sng" smtClean="0"/>
              <a:t>2- Lung compliance</a:t>
            </a:r>
          </a:p>
        </p:txBody>
      </p:sp>
      <p:sp>
        <p:nvSpPr>
          <p:cNvPr id="3" name="Content Placeholder 2"/>
          <p:cNvSpPr>
            <a:spLocks noGrp="1"/>
          </p:cNvSpPr>
          <p:nvPr>
            <p:ph idx="1"/>
          </p:nvPr>
        </p:nvSpPr>
        <p:spPr>
          <a:xfrm>
            <a:off x="228600" y="1143000"/>
            <a:ext cx="8610600" cy="5334000"/>
          </a:xfrm>
        </p:spPr>
        <p:txBody>
          <a:bodyPr rtlCol="0">
            <a:normAutofit fontScale="85000" lnSpcReduction="10000"/>
          </a:bodyPr>
          <a:lstStyle/>
          <a:p>
            <a:pPr eaLnBrk="1" fontAlgn="auto" hangingPunct="1">
              <a:spcAft>
                <a:spcPts val="0"/>
              </a:spcAft>
              <a:buFont typeface="Arial" pitchFamily="34" charset="0"/>
              <a:buNone/>
              <a:defRPr/>
            </a:pPr>
            <a:r>
              <a:rPr lang="en-US" sz="3500" b="1" dirty="0" smtClean="0"/>
              <a:t>     </a:t>
            </a:r>
            <a:endParaRPr lang="en-US" sz="3900" b="1" dirty="0" smtClean="0"/>
          </a:p>
          <a:p>
            <a:pPr eaLnBrk="1" fontAlgn="auto" hangingPunct="1">
              <a:spcAft>
                <a:spcPts val="0"/>
              </a:spcAft>
              <a:buFont typeface="Arial" pitchFamily="34" charset="0"/>
              <a:buNone/>
              <a:defRPr/>
            </a:pPr>
            <a:r>
              <a:rPr lang="en-US" sz="3500" dirty="0" smtClean="0"/>
              <a:t>        </a:t>
            </a:r>
            <a:r>
              <a:rPr lang="en-US" sz="3900" b="1" dirty="0" smtClean="0"/>
              <a:t>It is the ability of the lung to stretch </a:t>
            </a:r>
            <a:r>
              <a:rPr lang="ar-SA" sz="4000" b="1" u="sng" dirty="0" smtClean="0">
                <a:solidFill>
                  <a:srgbClr val="FF0000"/>
                </a:solidFill>
              </a:rPr>
              <a:t>التمدد</a:t>
            </a:r>
            <a:r>
              <a:rPr lang="en-US" sz="3900" b="1" dirty="0" smtClean="0"/>
              <a:t> .</a:t>
            </a:r>
            <a:endParaRPr lang="en-US" sz="3900" dirty="0" smtClean="0"/>
          </a:p>
          <a:p>
            <a:pPr eaLnBrk="1" fontAlgn="auto" hangingPunct="1">
              <a:spcAft>
                <a:spcPts val="0"/>
              </a:spcAft>
              <a:buFont typeface="Arial" pitchFamily="34" charset="0"/>
              <a:buNone/>
              <a:defRPr/>
            </a:pPr>
            <a:r>
              <a:rPr lang="en-US" sz="3500" b="1" dirty="0" smtClean="0"/>
              <a:t>    </a:t>
            </a:r>
          </a:p>
          <a:p>
            <a:pPr eaLnBrk="1" fontAlgn="auto" hangingPunct="1">
              <a:spcAft>
                <a:spcPts val="0"/>
              </a:spcAft>
              <a:buFont typeface="Arial" pitchFamily="34" charset="0"/>
              <a:buNone/>
              <a:defRPr/>
            </a:pPr>
            <a:r>
              <a:rPr lang="en-US" sz="3500" b="1" dirty="0" smtClean="0"/>
              <a:t>        </a:t>
            </a:r>
            <a:r>
              <a:rPr lang="en-US" sz="3900" b="1" dirty="0" smtClean="0"/>
              <a:t>It is a change in lung volume per unit change </a:t>
            </a:r>
          </a:p>
          <a:p>
            <a:pPr eaLnBrk="1" fontAlgn="auto" hangingPunct="1">
              <a:spcAft>
                <a:spcPts val="0"/>
              </a:spcAft>
              <a:buFont typeface="Arial" pitchFamily="34" charset="0"/>
              <a:buNone/>
              <a:defRPr/>
            </a:pPr>
            <a:r>
              <a:rPr lang="en-US" sz="3900" b="1" dirty="0" smtClean="0"/>
              <a:t>in pressure.</a:t>
            </a:r>
          </a:p>
          <a:p>
            <a:pPr eaLnBrk="1" fontAlgn="auto" hangingPunct="1">
              <a:spcAft>
                <a:spcPts val="0"/>
              </a:spcAft>
              <a:buFont typeface="Arial" pitchFamily="34" charset="0"/>
              <a:buNone/>
              <a:defRPr/>
            </a:pPr>
            <a:r>
              <a:rPr lang="en-US" sz="5200" b="1" dirty="0" smtClean="0">
                <a:solidFill>
                  <a:srgbClr val="FF0000"/>
                </a:solidFill>
              </a:rPr>
              <a:t>                      C</a:t>
            </a:r>
            <a:r>
              <a:rPr lang="el-GR" sz="5200" b="1" dirty="0" smtClean="0">
                <a:solidFill>
                  <a:srgbClr val="FF0000"/>
                </a:solidFill>
              </a:rPr>
              <a:t>ι</a:t>
            </a:r>
            <a:r>
              <a:rPr lang="en-US" sz="5200" b="1" dirty="0" smtClean="0">
                <a:solidFill>
                  <a:srgbClr val="FF0000"/>
                </a:solidFill>
              </a:rPr>
              <a:t> = ∆v/∆p   </a:t>
            </a:r>
          </a:p>
          <a:p>
            <a:pPr eaLnBrk="1" fontAlgn="auto" hangingPunct="1">
              <a:spcAft>
                <a:spcPts val="0"/>
              </a:spcAft>
              <a:buFont typeface="Arial" pitchFamily="34" charset="0"/>
              <a:buNone/>
              <a:defRPr/>
            </a:pPr>
            <a:r>
              <a:rPr lang="en-US" sz="4000" b="1" dirty="0" smtClean="0"/>
              <a:t> </a:t>
            </a:r>
          </a:p>
          <a:p>
            <a:pPr eaLnBrk="1" fontAlgn="auto" hangingPunct="1">
              <a:spcAft>
                <a:spcPts val="0"/>
              </a:spcAft>
              <a:buFont typeface="Arial" pitchFamily="34" charset="0"/>
              <a:buNone/>
              <a:defRPr/>
            </a:pPr>
            <a:r>
              <a:rPr lang="en-US" sz="4000" b="1" dirty="0" smtClean="0"/>
              <a:t>       Normally = </a:t>
            </a:r>
            <a:r>
              <a:rPr lang="en-US" sz="4000" b="1" dirty="0" smtClean="0">
                <a:solidFill>
                  <a:srgbClr val="FF0000"/>
                </a:solidFill>
              </a:rPr>
              <a:t>0.2liters/</a:t>
            </a:r>
            <a:r>
              <a:rPr lang="en-US" sz="4000" b="1" dirty="0" err="1" smtClean="0">
                <a:solidFill>
                  <a:srgbClr val="FF0000"/>
                </a:solidFill>
              </a:rPr>
              <a:t>cm.H₂o</a:t>
            </a:r>
            <a:r>
              <a:rPr lang="en-US" sz="4000" b="1" dirty="0" smtClean="0">
                <a:solidFill>
                  <a:srgbClr val="FF0000"/>
                </a:solidFill>
              </a:rPr>
              <a:t>  </a:t>
            </a:r>
            <a:r>
              <a:rPr lang="en-US" sz="4000" b="1" dirty="0" smtClean="0"/>
              <a:t>in normal </a:t>
            </a:r>
          </a:p>
          <a:p>
            <a:pPr eaLnBrk="1" fontAlgn="auto" hangingPunct="1">
              <a:spcAft>
                <a:spcPts val="0"/>
              </a:spcAft>
              <a:buFont typeface="Arial" pitchFamily="34" charset="0"/>
              <a:buNone/>
              <a:defRPr/>
            </a:pPr>
            <a:r>
              <a:rPr lang="en-US" sz="4000" b="1" dirty="0" smtClean="0"/>
              <a:t>adults.                              </a:t>
            </a:r>
            <a:endParaRPr lang="en-US" sz="4000" b="1" dirty="0"/>
          </a:p>
        </p:txBody>
      </p:sp>
      <p:sp>
        <p:nvSpPr>
          <p:cNvPr id="4" name="Slide Number Placeholder 3"/>
          <p:cNvSpPr>
            <a:spLocks noGrp="1"/>
          </p:cNvSpPr>
          <p:nvPr>
            <p:ph type="sldNum" sz="quarter" idx="12"/>
          </p:nvPr>
        </p:nvSpPr>
        <p:spPr/>
        <p:txBody>
          <a:bodyPr/>
          <a:lstStyle/>
          <a:p>
            <a:pPr>
              <a:defRPr/>
            </a:pPr>
            <a:fld id="{6E7B99E2-3F17-4CB7-BAEC-D33C8593F273}" type="slidenum">
              <a:rPr lang="en-US"/>
              <a:pPr>
                <a:defRPr/>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EEB2621-EAB6-4098-AC97-3D35E5A3CE89}" type="slidenum">
              <a:rPr lang="en-US"/>
              <a:pPr>
                <a:defRPr/>
              </a:pPr>
              <a:t>46</a:t>
            </a:fld>
            <a:endParaRPr lang="en-US"/>
          </a:p>
        </p:txBody>
      </p:sp>
      <p:sp>
        <p:nvSpPr>
          <p:cNvPr id="3" name="Content Placeholder 2"/>
          <p:cNvSpPr>
            <a:spLocks noGrp="1"/>
          </p:cNvSpPr>
          <p:nvPr>
            <p:ph idx="4294967295"/>
          </p:nvPr>
        </p:nvSpPr>
        <p:spPr>
          <a:xfrm>
            <a:off x="304800" y="228600"/>
            <a:ext cx="8458200" cy="6324600"/>
          </a:xfrm>
        </p:spPr>
        <p:txBody>
          <a:bodyPr rtlCol="0">
            <a:normAutofit fontScale="55000" lnSpcReduction="20000"/>
          </a:bodyPr>
          <a:lstStyle/>
          <a:p>
            <a:pPr eaLnBrk="1" fontAlgn="auto" hangingPunct="1">
              <a:spcAft>
                <a:spcPts val="0"/>
              </a:spcAft>
              <a:buFont typeface="Arial" pitchFamily="34" charset="0"/>
              <a:buNone/>
              <a:defRPr/>
            </a:pPr>
            <a:r>
              <a:rPr lang="en-US" dirty="0" smtClean="0"/>
              <a:t>  </a:t>
            </a:r>
            <a:r>
              <a:rPr lang="en-US" sz="5200" b="1" u="sng" dirty="0" smtClean="0"/>
              <a:t>Compliance decrease in :-</a:t>
            </a:r>
          </a:p>
          <a:p>
            <a:pPr eaLnBrk="1" fontAlgn="auto" hangingPunct="1">
              <a:spcAft>
                <a:spcPts val="0"/>
              </a:spcAft>
              <a:buFont typeface="Arial" pitchFamily="34" charset="0"/>
              <a:buNone/>
              <a:defRPr/>
            </a:pPr>
            <a:endParaRPr lang="en-US" sz="3900" b="1" dirty="0" smtClean="0"/>
          </a:p>
          <a:p>
            <a:pPr eaLnBrk="1" fontAlgn="auto" hangingPunct="1">
              <a:spcAft>
                <a:spcPts val="0"/>
              </a:spcAft>
              <a:buFont typeface="Arial" pitchFamily="34" charset="0"/>
              <a:buNone/>
              <a:defRPr/>
            </a:pPr>
            <a:r>
              <a:rPr lang="en-US" sz="4600" b="1" dirty="0" smtClean="0"/>
              <a:t>1-  </a:t>
            </a:r>
            <a:r>
              <a:rPr lang="en-US" sz="4600" b="1" dirty="0" smtClean="0">
                <a:solidFill>
                  <a:srgbClr val="FF0000"/>
                </a:solidFill>
              </a:rPr>
              <a:t>Decrease lung volumes  due to :-</a:t>
            </a:r>
          </a:p>
          <a:p>
            <a:pPr eaLnBrk="1" fontAlgn="auto" hangingPunct="1">
              <a:spcAft>
                <a:spcPts val="0"/>
              </a:spcAft>
              <a:buFont typeface="Arial" pitchFamily="34" charset="0"/>
              <a:buNone/>
              <a:defRPr/>
            </a:pPr>
            <a:r>
              <a:rPr lang="en-US" sz="3900" b="1" dirty="0" smtClean="0"/>
              <a:t>     </a:t>
            </a:r>
          </a:p>
          <a:p>
            <a:pPr eaLnBrk="1" fontAlgn="auto" hangingPunct="1">
              <a:spcAft>
                <a:spcPts val="0"/>
              </a:spcAft>
              <a:buFont typeface="Arial" pitchFamily="34" charset="0"/>
              <a:buNone/>
              <a:defRPr/>
            </a:pPr>
            <a:r>
              <a:rPr lang="en-US" sz="4600" b="1" dirty="0" smtClean="0"/>
              <a:t>      Fibrosis, </a:t>
            </a:r>
            <a:r>
              <a:rPr lang="en-US" sz="4600" b="1" dirty="0" err="1" smtClean="0"/>
              <a:t>Pul.edema</a:t>
            </a:r>
            <a:r>
              <a:rPr lang="en-US" sz="4600" b="1" dirty="0" smtClean="0"/>
              <a:t>, consolidation</a:t>
            </a:r>
            <a:r>
              <a:rPr lang="ar-SA" sz="4800" b="1" u="sng" dirty="0" smtClean="0">
                <a:solidFill>
                  <a:srgbClr val="FF0000"/>
                </a:solidFill>
              </a:rPr>
              <a:t>اتصلب الرئه بسبب البكتيريا</a:t>
            </a:r>
            <a:r>
              <a:rPr lang="en-US" sz="4600" b="1" dirty="0" smtClean="0"/>
              <a:t> , ↑intra-abdominal pressure.</a:t>
            </a:r>
          </a:p>
          <a:p>
            <a:pPr eaLnBrk="1" fontAlgn="auto" hangingPunct="1">
              <a:spcAft>
                <a:spcPts val="0"/>
              </a:spcAft>
              <a:buFont typeface="Arial" pitchFamily="34" charset="0"/>
              <a:buNone/>
              <a:defRPr/>
            </a:pPr>
            <a:endParaRPr lang="en-US" sz="3900" b="1" dirty="0" smtClean="0"/>
          </a:p>
          <a:p>
            <a:pPr eaLnBrk="1" fontAlgn="auto" hangingPunct="1">
              <a:spcAft>
                <a:spcPts val="0"/>
              </a:spcAft>
              <a:buFont typeface="Arial" pitchFamily="34" charset="0"/>
              <a:buNone/>
              <a:defRPr/>
            </a:pPr>
            <a:r>
              <a:rPr lang="en-US" sz="5100" b="1" dirty="0" smtClean="0"/>
              <a:t>2-</a:t>
            </a:r>
            <a:r>
              <a:rPr lang="en-US" sz="5100" b="1" dirty="0" smtClean="0">
                <a:solidFill>
                  <a:srgbClr val="FF0000"/>
                </a:solidFill>
              </a:rPr>
              <a:t>  Severe obesity.</a:t>
            </a:r>
          </a:p>
          <a:p>
            <a:pPr eaLnBrk="1" fontAlgn="auto" hangingPunct="1">
              <a:spcAft>
                <a:spcPts val="0"/>
              </a:spcAft>
              <a:buFont typeface="Arial" pitchFamily="34" charset="0"/>
              <a:buNone/>
              <a:defRPr/>
            </a:pPr>
            <a:endParaRPr lang="en-US" sz="3900" b="1" dirty="0" smtClean="0"/>
          </a:p>
          <a:p>
            <a:pPr eaLnBrk="1" fontAlgn="auto" hangingPunct="1">
              <a:spcAft>
                <a:spcPts val="0"/>
              </a:spcAft>
              <a:buFont typeface="Arial" pitchFamily="34" charset="0"/>
              <a:buNone/>
              <a:defRPr/>
            </a:pPr>
            <a:r>
              <a:rPr lang="en-US" sz="5100" b="1" dirty="0" smtClean="0"/>
              <a:t>3-  </a:t>
            </a:r>
            <a:r>
              <a:rPr lang="en-US" sz="5100" b="1" dirty="0" smtClean="0">
                <a:solidFill>
                  <a:srgbClr val="FF0000"/>
                </a:solidFill>
              </a:rPr>
              <a:t>Constrictive bandages. </a:t>
            </a:r>
            <a:r>
              <a:rPr lang="ar-SA" sz="5400" b="1" u="sng" dirty="0" smtClean="0">
                <a:solidFill>
                  <a:srgbClr val="FF0000"/>
                </a:solidFill>
              </a:rPr>
              <a:t>الملابس الضيقيه</a:t>
            </a:r>
            <a:endParaRPr lang="en-US" sz="5100" b="1" dirty="0" smtClean="0">
              <a:solidFill>
                <a:srgbClr val="FF0000"/>
              </a:solidFill>
            </a:endParaRPr>
          </a:p>
          <a:p>
            <a:pPr eaLnBrk="1" fontAlgn="auto" hangingPunct="1">
              <a:spcAft>
                <a:spcPts val="0"/>
              </a:spcAft>
              <a:buFont typeface="Arial" pitchFamily="34" charset="0"/>
              <a:buNone/>
              <a:defRPr/>
            </a:pPr>
            <a:r>
              <a:rPr lang="en-US" sz="5100" b="1" dirty="0" smtClean="0"/>
              <a:t>      </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dirty="0" smtClean="0"/>
              <a:t>  </a:t>
            </a:r>
            <a:r>
              <a:rPr lang="en-US" sz="5700" b="1" u="sng" dirty="0" smtClean="0"/>
              <a:t>Compliance increase in :-</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sz="5100" dirty="0" smtClean="0">
                <a:solidFill>
                  <a:srgbClr val="FF0000"/>
                </a:solidFill>
              </a:rPr>
              <a:t>             </a:t>
            </a:r>
            <a:r>
              <a:rPr lang="en-US" sz="5100" b="1" dirty="0" smtClean="0">
                <a:solidFill>
                  <a:srgbClr val="FF0000"/>
                </a:solidFill>
              </a:rPr>
              <a:t>Emphysema </a:t>
            </a:r>
            <a:r>
              <a:rPr lang="ar-SA" sz="5400" b="1" u="sng" dirty="0" smtClean="0">
                <a:solidFill>
                  <a:srgbClr val="FF0000"/>
                </a:solidFill>
              </a:rPr>
              <a:t>المرض الذي يدمر النسيج الالاستيكي ( المرن )</a:t>
            </a:r>
            <a:r>
              <a:rPr lang="en-US" sz="5100" b="1" dirty="0" smtClean="0">
                <a:solidFill>
                  <a:srgbClr val="FF0000"/>
                </a:solidFill>
              </a:rPr>
              <a:t>, and ageing.</a:t>
            </a:r>
            <a:endParaRPr lang="en-US" sz="5100" b="1"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p14"/>
          <p:cNvPicPr>
            <a:picLocks noGrp="1" noChangeAspect="1" noChangeArrowheads="1"/>
          </p:cNvPicPr>
          <p:nvPr>
            <p:ph idx="1"/>
          </p:nvPr>
        </p:nvPicPr>
        <p:blipFill>
          <a:blip r:embed="rId3" cstate="print"/>
          <a:srcRect/>
          <a:stretch>
            <a:fillRect/>
          </a:stretch>
        </p:blipFill>
        <p:spPr>
          <a:xfrm>
            <a:off x="838200" y="457200"/>
            <a:ext cx="7467600" cy="5943600"/>
          </a:xfrm>
        </p:spPr>
      </p:pic>
      <p:sp>
        <p:nvSpPr>
          <p:cNvPr id="3" name="Rectangle 2"/>
          <p:cNvSpPr/>
          <p:nvPr/>
        </p:nvSpPr>
        <p:spPr>
          <a:xfrm>
            <a:off x="3810000" y="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solidFill>
                  <a:srgbClr val="FF0000"/>
                </a:solidFill>
              </a:rPr>
              <a:t>شريحه غير مهمه</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p15"/>
          <p:cNvPicPr>
            <a:picLocks noGrp="1" noChangeAspect="1" noChangeArrowheads="1"/>
          </p:cNvPicPr>
          <p:nvPr>
            <p:ph idx="1"/>
          </p:nvPr>
        </p:nvPicPr>
        <p:blipFill>
          <a:blip r:embed="rId3" cstate="print"/>
          <a:srcRect/>
          <a:stretch>
            <a:fillRect/>
          </a:stretch>
        </p:blipFill>
        <p:spPr>
          <a:xfrm>
            <a:off x="381000" y="838200"/>
            <a:ext cx="8077200" cy="54864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b="1" u="sng" smtClean="0"/>
              <a:t>Lung volumes and capacities</a:t>
            </a:r>
          </a:p>
        </p:txBody>
      </p:sp>
      <p:sp>
        <p:nvSpPr>
          <p:cNvPr id="3" name="Content Placeholder 2"/>
          <p:cNvSpPr>
            <a:spLocks noGrp="1"/>
          </p:cNvSpPr>
          <p:nvPr>
            <p:ph idx="1"/>
          </p:nvPr>
        </p:nvSpPr>
        <p:spPr>
          <a:xfrm>
            <a:off x="0" y="1295400"/>
            <a:ext cx="8991600" cy="5562600"/>
          </a:xfrm>
        </p:spPr>
        <p:txBody>
          <a:bodyPr rtlCol="0">
            <a:normAutofit fontScale="77500" lnSpcReduction="20000"/>
          </a:bodyPr>
          <a:lstStyle/>
          <a:p>
            <a:pPr eaLnBrk="1" fontAlgn="auto" hangingPunct="1">
              <a:spcAft>
                <a:spcPts val="0"/>
              </a:spcAft>
              <a:buFont typeface="Arial" pitchFamily="34" charset="0"/>
              <a:buNone/>
              <a:defRPr/>
            </a:pPr>
            <a:r>
              <a:rPr lang="en-US" sz="4000" b="1" u="sng" dirty="0" smtClean="0"/>
              <a:t>Lung Volumes :- </a:t>
            </a:r>
            <a:r>
              <a:rPr lang="ar-SA" sz="4000" b="1" u="sng" dirty="0" smtClean="0"/>
              <a:t>عددها اربعه</a:t>
            </a:r>
            <a:endParaRPr lang="en-US" sz="4000" b="1" u="sng" dirty="0" smtClean="0"/>
          </a:p>
          <a:p>
            <a:pPr eaLnBrk="1" fontAlgn="auto" hangingPunct="1">
              <a:spcAft>
                <a:spcPts val="0"/>
              </a:spcAft>
              <a:buFont typeface="Arial" pitchFamily="34" charset="0"/>
              <a:buNone/>
              <a:defRPr/>
            </a:pPr>
            <a:r>
              <a:rPr lang="en-US" b="1" dirty="0" smtClean="0"/>
              <a:t>1- </a:t>
            </a:r>
            <a:r>
              <a:rPr lang="en-US" b="1" dirty="0" smtClean="0">
                <a:solidFill>
                  <a:srgbClr val="FF0000"/>
                </a:solidFill>
              </a:rPr>
              <a:t>Tidal volume:-  </a:t>
            </a:r>
            <a:r>
              <a:rPr lang="en-US" dirty="0" smtClean="0"/>
              <a:t>The volume of air inspired or expired/breath  </a:t>
            </a:r>
            <a:r>
              <a:rPr lang="ar-SA" dirty="0" smtClean="0"/>
              <a:t>كل نفس</a:t>
            </a:r>
            <a:r>
              <a:rPr lang="en-US" dirty="0" smtClean="0"/>
              <a:t>= 500 </a:t>
            </a:r>
            <a:r>
              <a:rPr lang="en-US" dirty="0" err="1" smtClean="0"/>
              <a:t>mls</a:t>
            </a:r>
            <a:r>
              <a:rPr lang="en-US" dirty="0" smtClean="0"/>
              <a:t>. </a:t>
            </a:r>
            <a:r>
              <a:rPr lang="en-US" u="sng" dirty="0" smtClean="0"/>
              <a:t>At rest</a:t>
            </a:r>
            <a:r>
              <a:rPr lang="en-US" dirty="0" smtClean="0"/>
              <a:t>.</a:t>
            </a:r>
          </a:p>
          <a:p>
            <a:pPr eaLnBrk="1" fontAlgn="auto" hangingPunct="1">
              <a:spcAft>
                <a:spcPts val="0"/>
              </a:spcAft>
              <a:buFont typeface="Arial" pitchFamily="34" charset="0"/>
              <a:buNone/>
              <a:defRPr/>
            </a:pPr>
            <a:r>
              <a:rPr lang="en-US" b="1" dirty="0" smtClean="0">
                <a:solidFill>
                  <a:srgbClr val="FF0000"/>
                </a:solidFill>
              </a:rPr>
              <a:t>2- </a:t>
            </a:r>
            <a:r>
              <a:rPr lang="en-US" b="1" dirty="0" err="1" smtClean="0">
                <a:solidFill>
                  <a:srgbClr val="FF0000"/>
                </a:solidFill>
              </a:rPr>
              <a:t>Inspiratory</a:t>
            </a:r>
            <a:r>
              <a:rPr lang="en-US" b="1" dirty="0" smtClean="0">
                <a:solidFill>
                  <a:srgbClr val="FF0000"/>
                </a:solidFill>
              </a:rPr>
              <a:t> reserve volume:- </a:t>
            </a:r>
            <a:r>
              <a:rPr lang="en-US" dirty="0" smtClean="0"/>
              <a:t>The volume of air </a:t>
            </a:r>
          </a:p>
          <a:p>
            <a:pPr eaLnBrk="1" fontAlgn="auto" hangingPunct="1">
              <a:spcAft>
                <a:spcPts val="0"/>
              </a:spcAft>
              <a:buFont typeface="Arial" pitchFamily="34" charset="0"/>
              <a:buNone/>
              <a:defRPr/>
            </a:pPr>
            <a:r>
              <a:rPr lang="en-US" dirty="0" smtClean="0"/>
              <a:t>inspired by maximum inspiration after normal </a:t>
            </a:r>
          </a:p>
          <a:p>
            <a:pPr eaLnBrk="1" fontAlgn="auto" hangingPunct="1">
              <a:spcAft>
                <a:spcPts val="0"/>
              </a:spcAft>
              <a:buFont typeface="Arial" pitchFamily="34" charset="0"/>
              <a:buNone/>
              <a:defRPr/>
            </a:pPr>
            <a:r>
              <a:rPr lang="en-US" dirty="0" smtClean="0"/>
              <a:t>inspiration = 3000 </a:t>
            </a:r>
            <a:r>
              <a:rPr lang="en-US" dirty="0" err="1" smtClean="0"/>
              <a:t>mls</a:t>
            </a:r>
            <a:r>
              <a:rPr lang="en-US" dirty="0" smtClean="0"/>
              <a:t>.</a:t>
            </a:r>
          </a:p>
          <a:p>
            <a:pPr eaLnBrk="1" fontAlgn="auto" hangingPunct="1">
              <a:spcAft>
                <a:spcPts val="0"/>
              </a:spcAft>
              <a:buFont typeface="Arial" pitchFamily="34" charset="0"/>
              <a:buNone/>
              <a:defRPr/>
            </a:pPr>
            <a:r>
              <a:rPr lang="en-US" b="1" dirty="0" smtClean="0"/>
              <a:t>3- </a:t>
            </a:r>
            <a:r>
              <a:rPr lang="en-US" b="1" dirty="0" smtClean="0">
                <a:solidFill>
                  <a:srgbClr val="FF0000"/>
                </a:solidFill>
              </a:rPr>
              <a:t>Expiratory reserve volume:- </a:t>
            </a:r>
            <a:r>
              <a:rPr lang="en-US" dirty="0" smtClean="0"/>
              <a:t>The volume of air </a:t>
            </a:r>
          </a:p>
          <a:p>
            <a:pPr eaLnBrk="1" fontAlgn="auto" hangingPunct="1">
              <a:spcAft>
                <a:spcPts val="0"/>
              </a:spcAft>
              <a:buFont typeface="Arial" pitchFamily="34" charset="0"/>
              <a:buNone/>
              <a:defRPr/>
            </a:pPr>
            <a:r>
              <a:rPr lang="en-US" dirty="0" smtClean="0"/>
              <a:t>expired by maximum expiration after normal </a:t>
            </a:r>
          </a:p>
          <a:p>
            <a:pPr eaLnBrk="1" fontAlgn="auto" hangingPunct="1">
              <a:spcAft>
                <a:spcPts val="0"/>
              </a:spcAft>
              <a:buFont typeface="Arial" pitchFamily="34" charset="0"/>
              <a:buNone/>
              <a:defRPr/>
            </a:pPr>
            <a:r>
              <a:rPr lang="en-US" dirty="0" smtClean="0"/>
              <a:t>expiration = 1100 </a:t>
            </a:r>
            <a:r>
              <a:rPr lang="en-US" dirty="0" err="1" smtClean="0"/>
              <a:t>mls</a:t>
            </a:r>
            <a:r>
              <a:rPr lang="en-US" dirty="0" smtClean="0"/>
              <a:t>.</a:t>
            </a:r>
          </a:p>
          <a:p>
            <a:pPr eaLnBrk="1" fontAlgn="auto" hangingPunct="1">
              <a:spcAft>
                <a:spcPts val="0"/>
              </a:spcAft>
              <a:buFont typeface="Arial" pitchFamily="34" charset="0"/>
              <a:buNone/>
              <a:defRPr/>
            </a:pPr>
            <a:r>
              <a:rPr lang="en-US" b="1" dirty="0" smtClean="0"/>
              <a:t>4- </a:t>
            </a:r>
            <a:r>
              <a:rPr lang="en-US" b="1" dirty="0" smtClean="0">
                <a:solidFill>
                  <a:srgbClr val="FF0000"/>
                </a:solidFill>
              </a:rPr>
              <a:t>Residual volume :-</a:t>
            </a:r>
            <a:r>
              <a:rPr lang="en-US" b="1" dirty="0" smtClean="0"/>
              <a:t> </a:t>
            </a:r>
            <a:r>
              <a:rPr lang="en-US" dirty="0" smtClean="0"/>
              <a:t>the volume of air remaining in the lungs after maximum expiration= 1200 </a:t>
            </a:r>
            <a:r>
              <a:rPr lang="en-US" dirty="0" err="1" smtClean="0"/>
              <a:t>mls</a:t>
            </a:r>
            <a:r>
              <a:rPr lang="en-US" dirty="0" smtClean="0"/>
              <a:t>. </a:t>
            </a:r>
            <a:r>
              <a:rPr lang="ar-SA" dirty="0" smtClean="0"/>
              <a:t>فوائده:</a:t>
            </a:r>
          </a:p>
          <a:p>
            <a:pPr eaLnBrk="1" fontAlgn="auto" hangingPunct="1">
              <a:spcAft>
                <a:spcPts val="0"/>
              </a:spcAft>
              <a:buFont typeface="Arial" pitchFamily="34" charset="0"/>
              <a:buNone/>
              <a:defRPr/>
            </a:pPr>
            <a:r>
              <a:rPr lang="ar-SA" dirty="0" smtClean="0"/>
              <a:t>1- يمنع الرئه من الانكماش وتسهل دخول الهواء 2- يحفز دوام تبادل الغازات ( لا توقف ابدا )</a:t>
            </a:r>
          </a:p>
          <a:p>
            <a:pPr eaLnBrk="1" fontAlgn="auto" hangingPunct="1">
              <a:spcAft>
                <a:spcPts val="0"/>
              </a:spcAft>
              <a:buFont typeface="Arial" pitchFamily="34" charset="0"/>
              <a:buNone/>
              <a:defRPr/>
            </a:pPr>
            <a:r>
              <a:rPr lang="ar-SA" dirty="0" smtClean="0"/>
              <a:t> هذا الحجم لا يمكن قياسه بالالات </a:t>
            </a:r>
            <a:endParaRPr lang="en-US" dirty="0"/>
          </a:p>
        </p:txBody>
      </p:sp>
      <p:sp>
        <p:nvSpPr>
          <p:cNvPr id="4" name="Slide Number Placeholder 3"/>
          <p:cNvSpPr>
            <a:spLocks noGrp="1"/>
          </p:cNvSpPr>
          <p:nvPr>
            <p:ph type="sldNum" sz="quarter" idx="12"/>
          </p:nvPr>
        </p:nvSpPr>
        <p:spPr/>
        <p:txBody>
          <a:bodyPr/>
          <a:lstStyle/>
          <a:p>
            <a:pPr>
              <a:defRPr/>
            </a:pPr>
            <a:fld id="{40C6E970-4C65-47C8-BECC-94F7401C0504}" type="slidenum">
              <a:rPr lang="en-US"/>
              <a:pPr>
                <a:defRPr/>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BE021F1-0586-4CC2-B1E7-DAAD750A016D}" type="slidenum">
              <a:rPr lang="en-US" smtClean="0"/>
              <a:pPr>
                <a:defRPr/>
              </a:pPr>
              <a:t>5</a:t>
            </a:fld>
            <a:endParaRPr lang="en-US"/>
          </a:p>
        </p:txBody>
      </p:sp>
      <p:sp>
        <p:nvSpPr>
          <p:cNvPr id="40963" name="Rectangle 4"/>
          <p:cNvSpPr>
            <a:spLocks noChangeArrowheads="1"/>
          </p:cNvSpPr>
          <p:nvPr/>
        </p:nvSpPr>
        <p:spPr bwMode="auto">
          <a:xfrm>
            <a:off x="304800" y="228600"/>
            <a:ext cx="8382000" cy="6648450"/>
          </a:xfrm>
          <a:prstGeom prst="rect">
            <a:avLst/>
          </a:prstGeom>
          <a:noFill/>
          <a:ln w="9525">
            <a:noFill/>
            <a:miter lim="800000"/>
            <a:headEnd/>
            <a:tailEnd/>
          </a:ln>
        </p:spPr>
        <p:txBody>
          <a:bodyPr>
            <a:spAutoFit/>
          </a:bodyPr>
          <a:lstStyle/>
          <a:p>
            <a:r>
              <a:rPr lang="en-US" sz="2800" b="1">
                <a:solidFill>
                  <a:srgbClr val="FF0000"/>
                </a:solidFill>
              </a:rPr>
              <a:t>Lecture 5:  Gas transfer </a:t>
            </a:r>
          </a:p>
          <a:p>
            <a:endParaRPr lang="en-US" b="1"/>
          </a:p>
          <a:p>
            <a:r>
              <a:rPr lang="en-US" sz="2000" b="1"/>
              <a:t>By the end of this lecture the students should able to: - </a:t>
            </a:r>
          </a:p>
          <a:p>
            <a:endParaRPr lang="en-US"/>
          </a:p>
          <a:p>
            <a:r>
              <a:rPr lang="en-US" b="1">
                <a:solidFill>
                  <a:srgbClr val="FF0000"/>
                </a:solidFill>
              </a:rPr>
              <a:t>1-</a:t>
            </a:r>
            <a:r>
              <a:rPr lang="en-US" b="1"/>
              <a:t>Define partial pressure of a gas. Describe how partial pressure of a gas is influenced by </a:t>
            </a:r>
          </a:p>
          <a:p>
            <a:r>
              <a:rPr lang="en-US" b="1"/>
              <a:t>altitude. </a:t>
            </a:r>
          </a:p>
          <a:p>
            <a:r>
              <a:rPr lang="en-US" b="1">
                <a:solidFill>
                  <a:srgbClr val="FF0000"/>
                </a:solidFill>
              </a:rPr>
              <a:t>2-</a:t>
            </a:r>
            <a:r>
              <a:rPr lang="en-US" b="1"/>
              <a:t> Understand that the pressure exerted by each gas in a mixture of gases is independent of the pressure exerted by the other gases (Dalton's Law) </a:t>
            </a:r>
          </a:p>
          <a:p>
            <a:r>
              <a:rPr lang="en-US" b="1">
                <a:solidFill>
                  <a:srgbClr val="FF0000"/>
                </a:solidFill>
              </a:rPr>
              <a:t>3-</a:t>
            </a:r>
            <a:r>
              <a:rPr lang="en-US" b="1"/>
              <a:t> Understand that gases in a liquid diffuse from higher partial pressure to lower partial pressure (Henry’s Law) </a:t>
            </a:r>
          </a:p>
          <a:p>
            <a:r>
              <a:rPr lang="en-US" b="1">
                <a:solidFill>
                  <a:srgbClr val="FF0000"/>
                </a:solidFill>
              </a:rPr>
              <a:t>4-</a:t>
            </a:r>
            <a:r>
              <a:rPr lang="en-US" b="1"/>
              <a:t> Describe the factors that determine the concentration of a gas in a liquid. </a:t>
            </a:r>
          </a:p>
          <a:p>
            <a:r>
              <a:rPr lang="en-US" b="1">
                <a:solidFill>
                  <a:srgbClr val="FF0000"/>
                </a:solidFill>
              </a:rPr>
              <a:t>5-</a:t>
            </a:r>
            <a:r>
              <a:rPr lang="en-US" b="1"/>
              <a:t> Describe the components of the alveolar-capillary membrane (i.e., what does a molecule of gas pass through). </a:t>
            </a:r>
          </a:p>
          <a:p>
            <a:r>
              <a:rPr lang="en-US" b="1">
                <a:solidFill>
                  <a:srgbClr val="FF0000"/>
                </a:solidFill>
              </a:rPr>
              <a:t>6-</a:t>
            </a:r>
            <a:r>
              <a:rPr lang="en-US" b="1"/>
              <a:t> Knew the various factors determining gas transfer: - </a:t>
            </a:r>
          </a:p>
          <a:p>
            <a:r>
              <a:rPr lang="en-US" b="1"/>
              <a:t>Surface area, thickness, partial pressure difference, and diffusion coefficient of gas </a:t>
            </a:r>
          </a:p>
          <a:p>
            <a:r>
              <a:rPr lang="en-US" b="1">
                <a:solidFill>
                  <a:srgbClr val="FF0000"/>
                </a:solidFill>
              </a:rPr>
              <a:t>7- </a:t>
            </a:r>
            <a:r>
              <a:rPr lang="en-US" b="1"/>
              <a:t>State the partial pressures of oxygen and Carbon dioxide in the atmosphere, alveolar gas, at </a:t>
            </a:r>
          </a:p>
          <a:p>
            <a:r>
              <a:rPr lang="en-US" b="1"/>
              <a:t>the end of the pulmonary capillary, in systemic capillaries, and at the beginning of a pulmonary </a:t>
            </a:r>
          </a:p>
          <a:p>
            <a:r>
              <a:rPr lang="en-US" b="1"/>
              <a:t>capillary.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228600"/>
            <a:ext cx="8229600" cy="838200"/>
          </a:xfrm>
        </p:spPr>
        <p:txBody>
          <a:bodyPr/>
          <a:lstStyle/>
          <a:p>
            <a:pPr eaLnBrk="1" hangingPunct="1"/>
            <a:r>
              <a:rPr lang="en-US" b="1" u="sng" smtClean="0"/>
              <a:t>Lung capacities : </a:t>
            </a:r>
            <a:r>
              <a:rPr lang="ar-SA" sz="1800" b="1" u="sng" smtClean="0"/>
              <a:t>مجموع اثنين او اكثر من الفوليوم ( اللي بالشريحه السابقه )</a:t>
            </a:r>
            <a:endParaRPr lang="en-US" sz="1800" b="1" u="sng" smtClean="0"/>
          </a:p>
        </p:txBody>
      </p:sp>
      <p:sp>
        <p:nvSpPr>
          <p:cNvPr id="77827" name="Content Placeholder 2"/>
          <p:cNvSpPr>
            <a:spLocks noGrp="1"/>
          </p:cNvSpPr>
          <p:nvPr>
            <p:ph idx="1"/>
          </p:nvPr>
        </p:nvSpPr>
        <p:spPr>
          <a:xfrm>
            <a:off x="152400" y="1066800"/>
            <a:ext cx="8686800" cy="5638800"/>
          </a:xfrm>
        </p:spPr>
        <p:txBody>
          <a:bodyPr/>
          <a:lstStyle/>
          <a:p>
            <a:pPr eaLnBrk="1" hangingPunct="1">
              <a:buFont typeface="Arial" pitchFamily="34" charset="0"/>
              <a:buNone/>
            </a:pPr>
            <a:r>
              <a:rPr lang="en-US" sz="2800" b="1" smtClean="0"/>
              <a:t>1- </a:t>
            </a:r>
            <a:r>
              <a:rPr lang="en-US" sz="2800" b="1" smtClean="0">
                <a:solidFill>
                  <a:srgbClr val="FF0000"/>
                </a:solidFill>
              </a:rPr>
              <a:t>Inspiratory Capacity </a:t>
            </a:r>
            <a:r>
              <a:rPr lang="en-US" sz="2800" b="1" smtClean="0"/>
              <a:t>=  TV + IRV  = 3500 mls.</a:t>
            </a:r>
          </a:p>
          <a:p>
            <a:pPr eaLnBrk="1" hangingPunct="1">
              <a:buFont typeface="Arial" pitchFamily="34" charset="0"/>
              <a:buNone/>
            </a:pPr>
            <a:endParaRPr lang="en-US" sz="2800" smtClean="0"/>
          </a:p>
          <a:p>
            <a:pPr eaLnBrk="1" hangingPunct="1">
              <a:buFont typeface="Arial" pitchFamily="34" charset="0"/>
              <a:buNone/>
            </a:pPr>
            <a:r>
              <a:rPr lang="en-US" sz="2800" b="1" smtClean="0"/>
              <a:t>2- </a:t>
            </a:r>
            <a:r>
              <a:rPr lang="en-US" sz="2800" b="1" smtClean="0">
                <a:solidFill>
                  <a:srgbClr val="FF0000"/>
                </a:solidFill>
              </a:rPr>
              <a:t>Functional Residual Capacity :- </a:t>
            </a:r>
            <a:r>
              <a:rPr lang="ar-SA" sz="2800" b="1" smtClean="0">
                <a:solidFill>
                  <a:srgbClr val="FF0000"/>
                </a:solidFill>
              </a:rPr>
              <a:t>الهواء الباقي بعد الزفير الطبيعي</a:t>
            </a:r>
            <a:endParaRPr lang="en-US" sz="2800" b="1" smtClean="0">
              <a:solidFill>
                <a:srgbClr val="FF0000"/>
              </a:solidFill>
            </a:endParaRPr>
          </a:p>
          <a:p>
            <a:pPr eaLnBrk="1" hangingPunct="1">
              <a:buFont typeface="Arial" pitchFamily="34" charset="0"/>
              <a:buNone/>
            </a:pPr>
            <a:r>
              <a:rPr lang="en-US" sz="2800" b="1" smtClean="0"/>
              <a:t>                                        = ERV + RV  =  2300 mls.</a:t>
            </a:r>
          </a:p>
          <a:p>
            <a:pPr eaLnBrk="1" hangingPunct="1">
              <a:buFont typeface="Arial" pitchFamily="34" charset="0"/>
              <a:buNone/>
            </a:pPr>
            <a:r>
              <a:rPr lang="en-US" sz="2800" b="1" smtClean="0"/>
              <a:t>3- </a:t>
            </a:r>
            <a:r>
              <a:rPr lang="en-US" sz="2800" b="1" smtClean="0">
                <a:solidFill>
                  <a:srgbClr val="FF0000"/>
                </a:solidFill>
              </a:rPr>
              <a:t>Vital Capacity :-     </a:t>
            </a:r>
          </a:p>
          <a:p>
            <a:pPr eaLnBrk="1" hangingPunct="1">
              <a:buFont typeface="Arial" pitchFamily="34" charset="0"/>
              <a:buNone/>
            </a:pPr>
            <a:r>
              <a:rPr lang="en-US" sz="2800" b="1" smtClean="0"/>
              <a:t>          Is the volume of air expired by maximum expiration </a:t>
            </a:r>
          </a:p>
          <a:p>
            <a:pPr eaLnBrk="1" hangingPunct="1">
              <a:buFont typeface="Arial" pitchFamily="34" charset="0"/>
              <a:buNone/>
            </a:pPr>
            <a:r>
              <a:rPr lang="en-US" sz="2800" b="1" smtClean="0"/>
              <a:t>after maximum inspiration. </a:t>
            </a:r>
          </a:p>
          <a:p>
            <a:pPr eaLnBrk="1" hangingPunct="1">
              <a:buFont typeface="Arial" pitchFamily="34" charset="0"/>
              <a:buNone/>
            </a:pPr>
            <a:r>
              <a:rPr lang="en-US" sz="2800" b="1" smtClean="0"/>
              <a:t>                                   =  IRV + TV + ERV = 4600 mls.</a:t>
            </a:r>
          </a:p>
          <a:p>
            <a:pPr eaLnBrk="1" hangingPunct="1">
              <a:buFont typeface="Arial" pitchFamily="34" charset="0"/>
              <a:buNone/>
            </a:pPr>
            <a:endParaRPr lang="en-US" sz="2800" b="1" smtClean="0"/>
          </a:p>
          <a:p>
            <a:pPr eaLnBrk="1" hangingPunct="1">
              <a:buFont typeface="Arial" pitchFamily="34" charset="0"/>
              <a:buNone/>
            </a:pPr>
            <a:r>
              <a:rPr lang="en-US" sz="2800" b="1" smtClean="0"/>
              <a:t>4- </a:t>
            </a:r>
            <a:r>
              <a:rPr lang="en-US" sz="2800" b="1" smtClean="0">
                <a:solidFill>
                  <a:srgbClr val="FF0000"/>
                </a:solidFill>
              </a:rPr>
              <a:t>Total Lung Capacity </a:t>
            </a:r>
            <a:r>
              <a:rPr lang="en-US" sz="2800" b="1" smtClean="0"/>
              <a:t>= TV + IRV + ERV + RV = 5800 mls.  </a:t>
            </a:r>
          </a:p>
          <a:p>
            <a:pPr eaLnBrk="1" hangingPunct="1">
              <a:buFont typeface="Arial" pitchFamily="34" charset="0"/>
              <a:buNone/>
            </a:pPr>
            <a:endParaRPr lang="en-US" sz="2800" smtClean="0"/>
          </a:p>
          <a:p>
            <a:pPr eaLnBrk="1" hangingPunct="1">
              <a:buFont typeface="Arial" pitchFamily="34" charset="0"/>
              <a:buNone/>
            </a:pPr>
            <a:endParaRPr lang="en-US" sz="2800" smtClean="0"/>
          </a:p>
        </p:txBody>
      </p:sp>
      <p:sp>
        <p:nvSpPr>
          <p:cNvPr id="4" name="Slide Number Placeholder 3"/>
          <p:cNvSpPr>
            <a:spLocks noGrp="1"/>
          </p:cNvSpPr>
          <p:nvPr>
            <p:ph type="sldNum" sz="quarter" idx="12"/>
          </p:nvPr>
        </p:nvSpPr>
        <p:spPr/>
        <p:txBody>
          <a:bodyPr/>
          <a:lstStyle/>
          <a:p>
            <a:pPr>
              <a:defRPr/>
            </a:pPr>
            <a:fld id="{5DD8F786-E0C1-4815-9B33-1C88AF5DE65E}" type="slidenum">
              <a:rPr lang="en-US"/>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ph idx="1"/>
          </p:nvPr>
        </p:nvGraphicFramePr>
        <p:xfrm>
          <a:off x="0" y="0"/>
          <a:ext cx="9144000" cy="6858000"/>
        </p:xfrm>
        <a:graphic>
          <a:graphicData uri="http://schemas.openxmlformats.org/presentationml/2006/ole">
            <p:oleObj spid="_x0000_s10242" name="Bitmap Image" r:id="rId3" imgW="13584546" imgH="6323810" progId="PBrush">
              <p:embed/>
            </p:oleObj>
          </a:graphicData>
        </a:graphic>
      </p:graphicFrame>
      <p:sp>
        <p:nvSpPr>
          <p:cNvPr id="10243" name="Text Box 4"/>
          <p:cNvSpPr txBox="1">
            <a:spLocks noChangeArrowheads="1"/>
          </p:cNvSpPr>
          <p:nvPr/>
        </p:nvSpPr>
        <p:spPr bwMode="auto">
          <a:xfrm>
            <a:off x="5181600" y="166688"/>
            <a:ext cx="3962400" cy="1739900"/>
          </a:xfrm>
          <a:prstGeom prst="rect">
            <a:avLst/>
          </a:prstGeom>
          <a:noFill/>
          <a:ln w="9525">
            <a:noFill/>
            <a:miter lim="800000"/>
            <a:headEnd/>
            <a:tailEnd/>
          </a:ln>
        </p:spPr>
        <p:txBody>
          <a:bodyPr>
            <a:spAutoFit/>
          </a:bodyPr>
          <a:lstStyle/>
          <a:p>
            <a:r>
              <a:rPr lang="en-US" b="1">
                <a:latin typeface="Calibri" pitchFamily="34" charset="0"/>
              </a:rPr>
              <a:t>1-Tidal volume=500mls.</a:t>
            </a:r>
          </a:p>
          <a:p>
            <a:r>
              <a:rPr lang="en-US" b="1">
                <a:latin typeface="Calibri" pitchFamily="34" charset="0"/>
              </a:rPr>
              <a:t>2-Inspiratory Reserve</a:t>
            </a:r>
            <a:r>
              <a:rPr lang="en-US">
                <a:latin typeface="Calibri" pitchFamily="34" charset="0"/>
              </a:rPr>
              <a:t> </a:t>
            </a:r>
            <a:r>
              <a:rPr lang="en-US" b="1">
                <a:latin typeface="Calibri" pitchFamily="34" charset="0"/>
              </a:rPr>
              <a:t>Volume=3000mls</a:t>
            </a:r>
            <a:r>
              <a:rPr lang="en-US">
                <a:latin typeface="Calibri" pitchFamily="34" charset="0"/>
              </a:rPr>
              <a:t>.</a:t>
            </a:r>
          </a:p>
          <a:p>
            <a:r>
              <a:rPr lang="en-US" b="1">
                <a:latin typeface="Calibri" pitchFamily="34" charset="0"/>
              </a:rPr>
              <a:t>3-Expiratory reserve volume=1100mls.</a:t>
            </a:r>
          </a:p>
          <a:p>
            <a:r>
              <a:rPr lang="en-US" b="1">
                <a:latin typeface="Calibri" pitchFamily="34" charset="0"/>
              </a:rPr>
              <a:t>4-Residual volume=1200mls.</a:t>
            </a:r>
          </a:p>
        </p:txBody>
      </p:sp>
      <p:sp>
        <p:nvSpPr>
          <p:cNvPr id="10244" name="Text Box 5"/>
          <p:cNvSpPr txBox="1">
            <a:spLocks noChangeArrowheads="1"/>
          </p:cNvSpPr>
          <p:nvPr/>
        </p:nvSpPr>
        <p:spPr bwMode="auto">
          <a:xfrm>
            <a:off x="5181600" y="2322513"/>
            <a:ext cx="3962400" cy="2308225"/>
          </a:xfrm>
          <a:prstGeom prst="rect">
            <a:avLst/>
          </a:prstGeom>
          <a:noFill/>
          <a:ln w="9525">
            <a:noFill/>
            <a:miter lim="800000"/>
            <a:headEnd/>
            <a:tailEnd/>
          </a:ln>
        </p:spPr>
        <p:txBody>
          <a:bodyPr>
            <a:spAutoFit/>
          </a:bodyPr>
          <a:lstStyle/>
          <a:p>
            <a:r>
              <a:rPr lang="en-US" b="1" i="1">
                <a:latin typeface="Calibri" pitchFamily="34" charset="0"/>
              </a:rPr>
              <a:t>Lung capacities</a:t>
            </a:r>
          </a:p>
          <a:p>
            <a:r>
              <a:rPr lang="en-US" b="1">
                <a:latin typeface="Calibri" pitchFamily="34" charset="0"/>
              </a:rPr>
              <a:t>1-Inspiratory</a:t>
            </a:r>
            <a:r>
              <a:rPr lang="en-US">
                <a:latin typeface="Calibri" pitchFamily="34" charset="0"/>
              </a:rPr>
              <a:t> </a:t>
            </a:r>
            <a:r>
              <a:rPr lang="en-US" b="1">
                <a:latin typeface="Calibri" pitchFamily="34" charset="0"/>
              </a:rPr>
              <a:t>capacity=TV+IRV=3500mls</a:t>
            </a:r>
            <a:r>
              <a:rPr lang="en-US">
                <a:latin typeface="Calibri" pitchFamily="34" charset="0"/>
              </a:rPr>
              <a:t>.</a:t>
            </a:r>
          </a:p>
          <a:p>
            <a:r>
              <a:rPr lang="en-US" b="1">
                <a:latin typeface="Calibri" pitchFamily="34" charset="0"/>
              </a:rPr>
              <a:t>2-Functional residual</a:t>
            </a:r>
            <a:r>
              <a:rPr lang="en-US">
                <a:latin typeface="Calibri" pitchFamily="34" charset="0"/>
              </a:rPr>
              <a:t> </a:t>
            </a:r>
            <a:r>
              <a:rPr lang="en-US" b="1">
                <a:latin typeface="Calibri" pitchFamily="34" charset="0"/>
              </a:rPr>
              <a:t>capacity=ERV+RV=2300mls.</a:t>
            </a:r>
          </a:p>
          <a:p>
            <a:r>
              <a:rPr lang="en-US" b="1">
                <a:latin typeface="Calibri" pitchFamily="34" charset="0"/>
              </a:rPr>
              <a:t>3-Vital capacity=IRV+TV+ERV=4600mls</a:t>
            </a:r>
            <a:r>
              <a:rPr lang="en-US">
                <a:latin typeface="Calibri" pitchFamily="34" charset="0"/>
              </a:rPr>
              <a:t>.</a:t>
            </a:r>
          </a:p>
          <a:p>
            <a:r>
              <a:rPr lang="en-US" b="1">
                <a:latin typeface="Calibri" pitchFamily="34" charset="0"/>
              </a:rPr>
              <a:t>4-Total lung</a:t>
            </a:r>
            <a:r>
              <a:rPr lang="en-US">
                <a:latin typeface="Calibri" pitchFamily="34" charset="0"/>
              </a:rPr>
              <a:t> </a:t>
            </a:r>
            <a:r>
              <a:rPr lang="en-US" b="1">
                <a:latin typeface="Calibri" pitchFamily="34" charset="0"/>
              </a:rPr>
              <a:t>capacity=TV+IRV+ERV+RV=5800</a:t>
            </a:r>
          </a:p>
        </p:txBody>
      </p:sp>
      <p:sp>
        <p:nvSpPr>
          <p:cNvPr id="5" name="Slide Number Placeholder 4"/>
          <p:cNvSpPr>
            <a:spLocks noGrp="1"/>
          </p:cNvSpPr>
          <p:nvPr>
            <p:ph type="sldNum" sz="quarter" idx="12"/>
          </p:nvPr>
        </p:nvSpPr>
        <p:spPr/>
        <p:txBody>
          <a:bodyPr/>
          <a:lstStyle/>
          <a:p>
            <a:pPr>
              <a:defRPr/>
            </a:pPr>
            <a:fld id="{41E26140-6B2A-4536-B744-7FEBE78BF6E4}" type="slidenum">
              <a:rPr lang="en-US"/>
              <a:pPr>
                <a:defRPr/>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p6"/>
          <p:cNvPicPr>
            <a:picLocks noGrp="1" noChangeAspect="1" noChangeArrowheads="1"/>
          </p:cNvPicPr>
          <p:nvPr>
            <p:ph idx="1"/>
          </p:nvPr>
        </p:nvPicPr>
        <p:blipFill>
          <a:blip r:embed="rId3" cstate="print"/>
          <a:srcRect/>
          <a:stretch>
            <a:fillRect/>
          </a:stretch>
        </p:blipFill>
        <p:spPr>
          <a:xfrm>
            <a:off x="533400" y="1292225"/>
            <a:ext cx="8077200" cy="4127500"/>
          </a:xfrm>
        </p:spPr>
      </p:pic>
      <p:sp>
        <p:nvSpPr>
          <p:cNvPr id="3" name="Slide Number Placeholder 2"/>
          <p:cNvSpPr>
            <a:spLocks noGrp="1"/>
          </p:cNvSpPr>
          <p:nvPr>
            <p:ph type="sldNum" sz="quarter" idx="12"/>
          </p:nvPr>
        </p:nvSpPr>
        <p:spPr/>
        <p:txBody>
          <a:bodyPr/>
          <a:lstStyle/>
          <a:p>
            <a:pPr>
              <a:defRPr/>
            </a:pPr>
            <a:fld id="{23DA706D-11BB-4904-A36A-8CEAE8E11AD9}" type="slidenum">
              <a:rPr lang="en-US"/>
              <a:pPr>
                <a:defRPr/>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0" y="0"/>
            <a:ext cx="9144000" cy="685800"/>
          </a:xfrm>
        </p:spPr>
        <p:txBody>
          <a:bodyPr/>
          <a:lstStyle/>
          <a:p>
            <a:pPr eaLnBrk="1" hangingPunct="1"/>
            <a:r>
              <a:rPr lang="en-US" sz="2400" b="1" u="sng" smtClean="0"/>
              <a:t>Obstructive </a:t>
            </a:r>
            <a:r>
              <a:rPr lang="ar-SA" sz="2400" b="1" u="sng" smtClean="0"/>
              <a:t>خلل بالزفير</a:t>
            </a:r>
            <a:r>
              <a:rPr lang="en-US" sz="2400" b="1" u="sng" smtClean="0"/>
              <a:t> and Restrictive </a:t>
            </a:r>
            <a:r>
              <a:rPr lang="ar-SA" sz="2400" b="1" u="sng" smtClean="0"/>
              <a:t>تضيق حجم الرئه</a:t>
            </a:r>
            <a:r>
              <a:rPr lang="en-US" sz="2400" b="1" u="sng" smtClean="0"/>
              <a:t> Lung Disease</a:t>
            </a:r>
          </a:p>
        </p:txBody>
      </p:sp>
      <p:sp>
        <p:nvSpPr>
          <p:cNvPr id="3" name="Content Placeholder 2"/>
          <p:cNvSpPr>
            <a:spLocks noGrp="1"/>
          </p:cNvSpPr>
          <p:nvPr>
            <p:ph idx="1"/>
          </p:nvPr>
        </p:nvSpPr>
        <p:spPr>
          <a:xfrm>
            <a:off x="228600" y="838200"/>
            <a:ext cx="8763000" cy="5791200"/>
          </a:xfrm>
        </p:spPr>
        <p:txBody>
          <a:bodyPr rtlCol="0">
            <a:normAutofit fontScale="62500" lnSpcReduction="20000"/>
          </a:bodyPr>
          <a:lstStyle/>
          <a:p>
            <a:pPr eaLnBrk="1" fontAlgn="auto" hangingPunct="1">
              <a:spcAft>
                <a:spcPts val="0"/>
              </a:spcAft>
              <a:buFont typeface="Arial" pitchFamily="34" charset="0"/>
              <a:buNone/>
              <a:defRPr/>
            </a:pPr>
            <a:r>
              <a:rPr lang="en-US" sz="3500" b="1" dirty="0" smtClean="0"/>
              <a:t>      Measurement of  FVC : (force vital </a:t>
            </a:r>
            <a:r>
              <a:rPr lang="en-US" sz="3500" b="1" dirty="0" err="1" smtClean="0"/>
              <a:t>capicaty</a:t>
            </a:r>
            <a:r>
              <a:rPr lang="en-US" sz="3500" b="1" dirty="0" smtClean="0"/>
              <a:t> : </a:t>
            </a:r>
            <a:r>
              <a:rPr lang="ar-SA" sz="3500" b="1" dirty="0" smtClean="0"/>
              <a:t>وضعت كلمه فورس لانه يطلب من المريض ان يتنفس باقوى ما يمكن)</a:t>
            </a:r>
            <a:r>
              <a:rPr lang="en-US" sz="3500" b="1" dirty="0" smtClean="0"/>
              <a:t>,  FEV₁ ⁄ FVC ( fev1: force expiratory volume in 1 sec ),  and  FEF₂₅₋₇₅ ( force expiratory </a:t>
            </a:r>
            <a:r>
              <a:rPr lang="en-US" sz="3500" b="1" dirty="0" err="1" smtClean="0"/>
              <a:t>flowrate</a:t>
            </a:r>
            <a:r>
              <a:rPr lang="en-US" sz="3500" b="1" dirty="0" smtClean="0"/>
              <a:t> ) , </a:t>
            </a:r>
          </a:p>
          <a:p>
            <a:pPr eaLnBrk="1" fontAlgn="auto" hangingPunct="1">
              <a:spcAft>
                <a:spcPts val="0"/>
              </a:spcAft>
              <a:buFont typeface="Arial" pitchFamily="34" charset="0"/>
              <a:buNone/>
              <a:defRPr/>
            </a:pPr>
            <a:r>
              <a:rPr lang="en-US" sz="3500" b="1" dirty="0" smtClean="0"/>
              <a:t>are used to detect obstructive &amp; restrictive disorders.</a:t>
            </a:r>
          </a:p>
          <a:p>
            <a:pPr eaLnBrk="1" fontAlgn="auto" hangingPunct="1">
              <a:spcAft>
                <a:spcPts val="0"/>
              </a:spcAft>
              <a:buFont typeface="Arial" pitchFamily="34" charset="0"/>
              <a:buNone/>
              <a:defRPr/>
            </a:pPr>
            <a:endParaRPr lang="en-US" sz="3500" b="1"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sz="4200" b="1" u="sng" dirty="0" smtClean="0"/>
              <a:t> </a:t>
            </a:r>
            <a:r>
              <a:rPr lang="en-US" sz="4200" b="1" u="sng" dirty="0" smtClean="0">
                <a:solidFill>
                  <a:srgbClr val="FF0000"/>
                </a:solidFill>
              </a:rPr>
              <a:t>In Obstructive Disorders </a:t>
            </a:r>
            <a:r>
              <a:rPr lang="ar-SA" sz="4200" b="1" u="sng" dirty="0" smtClean="0">
                <a:solidFill>
                  <a:srgbClr val="FF0000"/>
                </a:solidFill>
              </a:rPr>
              <a:t>صعوبه في الزفير ولا يوجد مشكله بالشهيق     ( يحدث لمرضى الربو خصوصا والانفيزما ) </a:t>
            </a:r>
            <a:r>
              <a:rPr lang="en-US" sz="4200" b="1" u="sng" dirty="0" smtClean="0">
                <a:solidFill>
                  <a:srgbClr val="FF0000"/>
                </a:solidFill>
              </a:rPr>
              <a:t> :-</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smtClean="0"/>
              <a:t>   </a:t>
            </a:r>
            <a:r>
              <a:rPr lang="en-US" sz="3300" b="1" dirty="0" smtClean="0"/>
              <a:t>FEF₂₅₋₇₅  is  significantly decreased, and the FEV₁ ⁄FVC </a:t>
            </a:r>
          </a:p>
          <a:p>
            <a:pPr eaLnBrk="1" fontAlgn="auto" hangingPunct="1">
              <a:spcAft>
                <a:spcPts val="0"/>
              </a:spcAft>
              <a:buFont typeface="Arial" pitchFamily="34" charset="0"/>
              <a:buNone/>
              <a:defRPr/>
            </a:pPr>
            <a:r>
              <a:rPr lang="en-US" sz="3300" b="1" dirty="0" smtClean="0"/>
              <a:t>ratio is low,  with ↑ residual volume.</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sz="4200" b="1" u="sng" dirty="0" smtClean="0">
                <a:solidFill>
                  <a:srgbClr val="FF0000"/>
                </a:solidFill>
              </a:rPr>
              <a:t>In Restrictive Disorders:- </a:t>
            </a:r>
            <a:r>
              <a:rPr lang="ar-SA" sz="4200" b="1" u="sng" dirty="0" smtClean="0">
                <a:solidFill>
                  <a:srgbClr val="FF0000"/>
                </a:solidFill>
              </a:rPr>
              <a:t>صغر حجم الرئه</a:t>
            </a:r>
            <a:endParaRPr lang="en-US" sz="4200" b="1" u="sng" dirty="0" smtClean="0">
              <a:solidFill>
                <a:srgbClr val="FF0000"/>
              </a:solidFill>
            </a:endParaRP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smtClean="0"/>
              <a:t>    </a:t>
            </a:r>
            <a:r>
              <a:rPr lang="en-US" sz="3300" b="1" dirty="0" smtClean="0"/>
              <a:t>RV,  TLC,  and  FVC  are  reduced. </a:t>
            </a:r>
          </a:p>
          <a:p>
            <a:pPr eaLnBrk="1" fontAlgn="auto" hangingPunct="1">
              <a:spcAft>
                <a:spcPts val="0"/>
              </a:spcAft>
              <a:buFont typeface="Arial" pitchFamily="34" charset="0"/>
              <a:buNone/>
              <a:defRPr/>
            </a:pPr>
            <a:r>
              <a:rPr lang="en-US" sz="3300" b="1" dirty="0" smtClean="0"/>
              <a:t>    FEV₁ ⁄ FVC  ratio is  normal  or  increased.</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a:p>
        </p:txBody>
      </p:sp>
      <p:sp>
        <p:nvSpPr>
          <p:cNvPr id="4" name="Slide Number Placeholder 3"/>
          <p:cNvSpPr>
            <a:spLocks noGrp="1"/>
          </p:cNvSpPr>
          <p:nvPr>
            <p:ph type="sldNum" sz="quarter" idx="12"/>
          </p:nvPr>
        </p:nvSpPr>
        <p:spPr/>
        <p:txBody>
          <a:bodyPr/>
          <a:lstStyle/>
          <a:p>
            <a:pPr>
              <a:defRPr/>
            </a:pPr>
            <a:fld id="{E4707EB8-9955-4D79-B55C-0DB2A04060A5}" type="slidenum">
              <a:rPr lang="en-US"/>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p7"/>
          <p:cNvPicPr>
            <a:picLocks noGrp="1" noChangeAspect="1" noChangeArrowheads="1"/>
          </p:cNvPicPr>
          <p:nvPr>
            <p:ph idx="1"/>
          </p:nvPr>
        </p:nvPicPr>
        <p:blipFill>
          <a:blip r:embed="rId3" cstate="print"/>
          <a:srcRect/>
          <a:stretch>
            <a:fillRect/>
          </a:stretch>
        </p:blipFill>
        <p:spPr>
          <a:xfrm>
            <a:off x="1981200" y="304800"/>
            <a:ext cx="5181600" cy="6172200"/>
          </a:xfrm>
        </p:spPr>
      </p:pic>
      <p:sp>
        <p:nvSpPr>
          <p:cNvPr id="3" name="Rectangle 2"/>
          <p:cNvSpPr/>
          <p:nvPr/>
        </p:nvSpPr>
        <p:spPr>
          <a:xfrm>
            <a:off x="7391400" y="457200"/>
            <a:ext cx="1524000" cy="30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هذه المخططات جيده وتلخص </a:t>
            </a:r>
            <a:r>
              <a:rPr lang="en-US" dirty="0"/>
              <a:t> </a:t>
            </a:r>
            <a:r>
              <a:rPr lang="ar-SA" dirty="0"/>
              <a:t>الشريحه السابقه والنسب اللي عليها اسهم مهمه بالحيل</a:t>
            </a:r>
          </a:p>
        </p:txBody>
      </p:sp>
      <p:sp>
        <p:nvSpPr>
          <p:cNvPr id="4" name="Rectangle 3"/>
          <p:cNvSpPr/>
          <p:nvPr/>
        </p:nvSpPr>
        <p:spPr>
          <a:xfrm>
            <a:off x="685800" y="381000"/>
            <a:ext cx="17526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dirty="0"/>
              <a:t>الشخص السليم </a:t>
            </a:r>
          </a:p>
        </p:txBody>
      </p:sp>
      <p:sp>
        <p:nvSpPr>
          <p:cNvPr id="5" name="Rectangle 4"/>
          <p:cNvSpPr/>
          <p:nvPr/>
        </p:nvSpPr>
        <p:spPr>
          <a:xfrm>
            <a:off x="685800" y="2057400"/>
            <a:ext cx="17526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a:t>obstructive</a:t>
            </a:r>
            <a:endParaRPr lang="ar-SA" dirty="0"/>
          </a:p>
        </p:txBody>
      </p:sp>
      <p:sp>
        <p:nvSpPr>
          <p:cNvPr id="6" name="Rectangle 5"/>
          <p:cNvSpPr/>
          <p:nvPr/>
        </p:nvSpPr>
        <p:spPr>
          <a:xfrm>
            <a:off x="685800" y="3733800"/>
            <a:ext cx="1676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a:t>restrictive</a:t>
            </a:r>
            <a:endParaRPr lang="ar-SA" dirty="0"/>
          </a:p>
        </p:txBody>
      </p:sp>
      <p:sp>
        <p:nvSpPr>
          <p:cNvPr id="7" name="Down Arrow 6"/>
          <p:cNvSpPr/>
          <p:nvPr/>
        </p:nvSpPr>
        <p:spPr>
          <a:xfrm>
            <a:off x="4800600" y="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8" name="Down Arrow 7"/>
          <p:cNvSpPr/>
          <p:nvPr/>
        </p:nvSpPr>
        <p:spPr>
          <a:xfrm>
            <a:off x="4800600" y="16764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9" name="Down Arrow 8"/>
          <p:cNvSpPr/>
          <p:nvPr/>
        </p:nvSpPr>
        <p:spPr>
          <a:xfrm>
            <a:off x="4648200" y="32766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7A36403-EE0E-4C5A-996D-73095780C063}" type="slidenum">
              <a:rPr lang="en-US" smtClean="0"/>
              <a:pPr>
                <a:defRPr/>
              </a:pPr>
              <a:t>6</a:t>
            </a:fld>
            <a:endParaRPr lang="en-US"/>
          </a:p>
        </p:txBody>
      </p:sp>
      <p:sp>
        <p:nvSpPr>
          <p:cNvPr id="41987" name="Rectangle 4"/>
          <p:cNvSpPr>
            <a:spLocks noChangeArrowheads="1"/>
          </p:cNvSpPr>
          <p:nvPr/>
        </p:nvSpPr>
        <p:spPr bwMode="auto">
          <a:xfrm>
            <a:off x="304800" y="381000"/>
            <a:ext cx="8534400" cy="6032500"/>
          </a:xfrm>
          <a:prstGeom prst="rect">
            <a:avLst/>
          </a:prstGeom>
          <a:noFill/>
          <a:ln w="9525">
            <a:noFill/>
            <a:miter lim="800000"/>
            <a:headEnd/>
            <a:tailEnd/>
          </a:ln>
        </p:spPr>
        <p:txBody>
          <a:bodyPr>
            <a:spAutoFit/>
          </a:bodyPr>
          <a:lstStyle/>
          <a:p>
            <a:r>
              <a:rPr lang="en-US" sz="2400" b="1">
                <a:solidFill>
                  <a:srgbClr val="FF0000"/>
                </a:solidFill>
              </a:rPr>
              <a:t>Lecture 6: Oxygen and Carbon dioxide Transport </a:t>
            </a:r>
          </a:p>
          <a:p>
            <a:r>
              <a:rPr lang="en-US" sz="2000" b="1"/>
              <a:t>By the end of this lecture the students should be able to: - </a:t>
            </a:r>
          </a:p>
          <a:p>
            <a:r>
              <a:rPr lang="en-US">
                <a:solidFill>
                  <a:srgbClr val="FF0000"/>
                </a:solidFill>
              </a:rPr>
              <a:t>1-</a:t>
            </a:r>
            <a:r>
              <a:rPr lang="en-US"/>
              <a:t> Understand the forms of oxygen transport in the blood, the importance of each form and, </a:t>
            </a:r>
          </a:p>
          <a:p>
            <a:r>
              <a:rPr lang="en-US">
                <a:solidFill>
                  <a:srgbClr val="FF0000"/>
                </a:solidFill>
              </a:rPr>
              <a:t>2-</a:t>
            </a:r>
            <a:r>
              <a:rPr lang="en-US"/>
              <a:t> Describe: - </a:t>
            </a:r>
          </a:p>
          <a:p>
            <a:r>
              <a:rPr lang="en-US"/>
              <a:t>a- The relationship between PO2 and % saturation of hemoglobin with oxygen (Oxygen- hemoglobin dissociation curve), and the significance of the shape of this relationship </a:t>
            </a:r>
          </a:p>
          <a:p>
            <a:r>
              <a:rPr lang="en-US"/>
              <a:t>b- How DPG, temperature, H+ ions and PCO2 affect affinity of O2 for Hemoglobin and the physiological importance of these effects. </a:t>
            </a:r>
          </a:p>
          <a:p>
            <a:r>
              <a:rPr lang="en-US">
                <a:solidFill>
                  <a:srgbClr val="FF0000"/>
                </a:solidFill>
              </a:rPr>
              <a:t>3-</a:t>
            </a:r>
            <a:r>
              <a:rPr lang="en-US"/>
              <a:t> Differentiate between O2 capacity, O2 content and O2 saturation. </a:t>
            </a:r>
          </a:p>
          <a:p>
            <a:r>
              <a:rPr lang="en-US">
                <a:solidFill>
                  <a:srgbClr val="FF0000"/>
                </a:solidFill>
              </a:rPr>
              <a:t>4-</a:t>
            </a:r>
            <a:r>
              <a:rPr lang="en-US"/>
              <a:t> Define the P50 and its significance. </a:t>
            </a:r>
          </a:p>
          <a:p>
            <a:r>
              <a:rPr lang="en-US">
                <a:solidFill>
                  <a:srgbClr val="FF0000"/>
                </a:solidFill>
              </a:rPr>
              <a:t>5-</a:t>
            </a:r>
            <a:r>
              <a:rPr lang="en-US"/>
              <a:t> Know the significance of fetal Hb and adult myoglobin. </a:t>
            </a:r>
          </a:p>
          <a:p>
            <a:r>
              <a:rPr lang="en-US">
                <a:solidFill>
                  <a:srgbClr val="FF0000"/>
                </a:solidFill>
              </a:rPr>
              <a:t>6-</a:t>
            </a:r>
            <a:r>
              <a:rPr lang="en-US"/>
              <a:t>Describe the three forms of Carbon dioxide that are transported in the blood, and the chloride shift. </a:t>
            </a:r>
          </a:p>
          <a:p>
            <a:r>
              <a:rPr lang="en-US">
                <a:solidFill>
                  <a:srgbClr val="FF0000"/>
                </a:solidFill>
              </a:rPr>
              <a:t>7-</a:t>
            </a:r>
            <a:r>
              <a:rPr lang="en-US"/>
              <a:t> Describe the role of the enzyme carbonic anhydrase, and the CO2 dissociation curve. </a:t>
            </a:r>
          </a:p>
          <a:p>
            <a:r>
              <a:rPr lang="en-US">
                <a:solidFill>
                  <a:srgbClr val="FF0000"/>
                </a:solidFill>
              </a:rPr>
              <a:t>8-</a:t>
            </a:r>
            <a:r>
              <a:rPr lang="en-US"/>
              <a:t>Describe how H+ is transported in the blood. </a:t>
            </a:r>
          </a:p>
          <a:p>
            <a:r>
              <a:rPr lang="en-US">
                <a:solidFill>
                  <a:srgbClr val="FF0000"/>
                </a:solidFill>
              </a:rPr>
              <a:t>9- </a:t>
            </a:r>
            <a:r>
              <a:rPr lang="en-US"/>
              <a:t>Define respiratory acidosis and respiratory alkalosis, and explain how these are related to hypoventilation and hyperventilation respectively. </a:t>
            </a:r>
          </a:p>
          <a:p>
            <a:r>
              <a:rPr lang="en-US">
                <a:solidFill>
                  <a:srgbClr val="FF0000"/>
                </a:solidFill>
              </a:rPr>
              <a:t>10- </a:t>
            </a:r>
            <a:r>
              <a:rPr lang="en-US"/>
              <a:t>Enumerate the differences between the dissociation curves for O2 andCO2.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CED1A1F-E8FE-4CC9-99B3-71140CC45405}" type="slidenum">
              <a:rPr lang="en-US" smtClean="0"/>
              <a:pPr>
                <a:defRPr/>
              </a:pPr>
              <a:t>7</a:t>
            </a:fld>
            <a:endParaRPr lang="en-US"/>
          </a:p>
        </p:txBody>
      </p:sp>
      <p:sp>
        <p:nvSpPr>
          <p:cNvPr id="43011" name="Rectangle 4"/>
          <p:cNvSpPr>
            <a:spLocks noChangeArrowheads="1"/>
          </p:cNvSpPr>
          <p:nvPr/>
        </p:nvSpPr>
        <p:spPr bwMode="auto">
          <a:xfrm>
            <a:off x="381000" y="228600"/>
            <a:ext cx="8382000" cy="6648450"/>
          </a:xfrm>
          <a:prstGeom prst="rect">
            <a:avLst/>
          </a:prstGeom>
          <a:noFill/>
          <a:ln w="9525">
            <a:noFill/>
            <a:miter lim="800000"/>
            <a:headEnd/>
            <a:tailEnd/>
          </a:ln>
        </p:spPr>
        <p:txBody>
          <a:bodyPr>
            <a:spAutoFit/>
          </a:bodyPr>
          <a:lstStyle/>
          <a:p>
            <a:r>
              <a:rPr lang="en-US" sz="2800" b="1">
                <a:solidFill>
                  <a:srgbClr val="FF0000"/>
                </a:solidFill>
              </a:rPr>
              <a:t>Lecture 7: Control of breathing </a:t>
            </a:r>
          </a:p>
          <a:p>
            <a:endParaRPr lang="en-US" b="1"/>
          </a:p>
          <a:p>
            <a:r>
              <a:rPr lang="en-US" sz="2000" b="1"/>
              <a:t>By the end of this lecture the students should be able to: - </a:t>
            </a:r>
          </a:p>
          <a:p>
            <a:endParaRPr lang="en-US"/>
          </a:p>
          <a:p>
            <a:r>
              <a:rPr lang="en-US" b="1">
                <a:solidFill>
                  <a:srgbClr val="FF0000"/>
                </a:solidFill>
              </a:rPr>
              <a:t>1</a:t>
            </a:r>
            <a:r>
              <a:rPr lang="en-US" b="1"/>
              <a:t>- Understand the role of the medulla oblongata in determining the basic pattern of respiratory activity. </a:t>
            </a:r>
          </a:p>
          <a:p>
            <a:endParaRPr lang="en-US" b="1"/>
          </a:p>
          <a:p>
            <a:r>
              <a:rPr lang="en-US" b="1">
                <a:solidFill>
                  <a:srgbClr val="FF0000"/>
                </a:solidFill>
              </a:rPr>
              <a:t>2</a:t>
            </a:r>
            <a:r>
              <a:rPr lang="en-US" b="1"/>
              <a:t>- Describe the pacemaker activity of the medullary inspiratory neurons. </a:t>
            </a:r>
          </a:p>
          <a:p>
            <a:endParaRPr lang="en-US" b="1"/>
          </a:p>
          <a:p>
            <a:endParaRPr lang="en-US" b="1"/>
          </a:p>
          <a:p>
            <a:r>
              <a:rPr lang="en-US" b="1">
                <a:solidFill>
                  <a:srgbClr val="FF0000"/>
                </a:solidFill>
              </a:rPr>
              <a:t>3</a:t>
            </a:r>
            <a:r>
              <a:rPr lang="en-US" b="1"/>
              <a:t>- List some factors that can modify the basic breathing pattern like e.g. </a:t>
            </a:r>
          </a:p>
          <a:p>
            <a:r>
              <a:rPr lang="en-US" b="1">
                <a:solidFill>
                  <a:srgbClr val="FF0000"/>
                </a:solidFill>
              </a:rPr>
              <a:t>a-</a:t>
            </a:r>
            <a:r>
              <a:rPr lang="en-US" b="1"/>
              <a:t> The Hering-Breuer reflexes,</a:t>
            </a:r>
            <a:r>
              <a:rPr lang="en-US" b="1">
                <a:solidFill>
                  <a:srgbClr val="FF0000"/>
                </a:solidFill>
              </a:rPr>
              <a:t> b- </a:t>
            </a:r>
            <a:r>
              <a:rPr lang="en-US" b="1"/>
              <a:t>The proprioreceptor reflexes, and c- The protective reflexes, like the irritant, and the J-receptors. </a:t>
            </a:r>
          </a:p>
          <a:p>
            <a:endParaRPr lang="en-US" b="1"/>
          </a:p>
          <a:p>
            <a:r>
              <a:rPr lang="en-US" b="1">
                <a:solidFill>
                  <a:srgbClr val="FF0000"/>
                </a:solidFill>
              </a:rPr>
              <a:t>4</a:t>
            </a:r>
            <a:r>
              <a:rPr lang="en-US" b="1"/>
              <a:t>- Understand the respiratory consequences of changing PO2, PCO2, </a:t>
            </a:r>
          </a:p>
          <a:p>
            <a:r>
              <a:rPr lang="en-US" b="1"/>
              <a:t>and pH. </a:t>
            </a:r>
          </a:p>
          <a:p>
            <a:endParaRPr lang="en-US" b="1"/>
          </a:p>
          <a:p>
            <a:r>
              <a:rPr lang="en-US" b="1">
                <a:solidFill>
                  <a:srgbClr val="FF0000"/>
                </a:solidFill>
              </a:rPr>
              <a:t>5-</a:t>
            </a:r>
            <a:r>
              <a:rPr lang="en-US" b="1"/>
              <a:t> Describe the locations and roles of the peripheral and central chemoreceptors. </a:t>
            </a:r>
          </a:p>
          <a:p>
            <a:endParaRPr lang="en-US" b="1">
              <a:solidFill>
                <a:srgbClr val="FF0000"/>
              </a:solidFill>
            </a:endParaRPr>
          </a:p>
          <a:p>
            <a:r>
              <a:rPr lang="en-US" b="1">
                <a:solidFill>
                  <a:srgbClr val="FF0000"/>
                </a:solidFill>
              </a:rPr>
              <a:t>6-</a:t>
            </a:r>
            <a:r>
              <a:rPr lang="en-US" b="1"/>
              <a:t> Compare and contrast metabolic and respiratory acidosis and metabolic and respiratory alkalosis. </a:t>
            </a:r>
          </a:p>
          <a:p>
            <a:endParaRPr lang="en-US"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B980465-84C3-4D0C-89E9-4447CEE94CC8}" type="slidenum">
              <a:rPr lang="en-US" smtClean="0"/>
              <a:pPr>
                <a:defRPr/>
              </a:pPr>
              <a:t>8</a:t>
            </a:fld>
            <a:endParaRPr lang="en-US"/>
          </a:p>
        </p:txBody>
      </p:sp>
      <p:sp>
        <p:nvSpPr>
          <p:cNvPr id="44035" name="Rectangle 4"/>
          <p:cNvSpPr>
            <a:spLocks noChangeArrowheads="1"/>
          </p:cNvSpPr>
          <p:nvPr/>
        </p:nvSpPr>
        <p:spPr bwMode="auto">
          <a:xfrm>
            <a:off x="457200" y="1066800"/>
            <a:ext cx="8382000" cy="5048250"/>
          </a:xfrm>
          <a:prstGeom prst="rect">
            <a:avLst/>
          </a:prstGeom>
          <a:noFill/>
          <a:ln w="9525">
            <a:noFill/>
            <a:miter lim="800000"/>
            <a:headEnd/>
            <a:tailEnd/>
          </a:ln>
        </p:spPr>
        <p:txBody>
          <a:bodyPr>
            <a:spAutoFit/>
          </a:bodyPr>
          <a:lstStyle/>
          <a:p>
            <a:r>
              <a:rPr lang="en-US" sz="2800" b="1">
                <a:solidFill>
                  <a:srgbClr val="FF0000"/>
                </a:solidFill>
              </a:rPr>
              <a:t>Lectures 8 &amp; 9:   Alveolar - Arterial equilibration </a:t>
            </a:r>
          </a:p>
          <a:p>
            <a:endParaRPr lang="en-US" b="1"/>
          </a:p>
          <a:p>
            <a:r>
              <a:rPr lang="en-US" sz="2000" b="1"/>
              <a:t>By the end of this lecture the students should be able to:</a:t>
            </a:r>
          </a:p>
          <a:p>
            <a:endParaRPr lang="en-US" b="1"/>
          </a:p>
          <a:p>
            <a:endParaRPr lang="en-US"/>
          </a:p>
          <a:p>
            <a:r>
              <a:rPr lang="en-US" sz="2000" b="1">
                <a:solidFill>
                  <a:srgbClr val="FF0000"/>
                </a:solidFill>
              </a:rPr>
              <a:t>1</a:t>
            </a:r>
            <a:r>
              <a:rPr lang="en-US" sz="2000" b="1"/>
              <a:t>-Define hypoxia and list its various causes. </a:t>
            </a:r>
          </a:p>
          <a:p>
            <a:endParaRPr lang="en-US" sz="2000" b="1"/>
          </a:p>
          <a:p>
            <a:r>
              <a:rPr lang="en-US" sz="2000" b="1">
                <a:solidFill>
                  <a:srgbClr val="FF0000"/>
                </a:solidFill>
              </a:rPr>
              <a:t>2</a:t>
            </a:r>
            <a:r>
              <a:rPr lang="en-US" sz="2000" b="1"/>
              <a:t>-Define hypo and hyper-ventilation in terms of arterial PCO2 and PO2. </a:t>
            </a:r>
          </a:p>
          <a:p>
            <a:endParaRPr lang="en-US" sz="2000" b="1">
              <a:solidFill>
                <a:srgbClr val="FF0000"/>
              </a:solidFill>
            </a:endParaRPr>
          </a:p>
          <a:p>
            <a:r>
              <a:rPr lang="en-US" sz="2000" b="1">
                <a:solidFill>
                  <a:srgbClr val="FF0000"/>
                </a:solidFill>
              </a:rPr>
              <a:t>3- </a:t>
            </a:r>
            <a:r>
              <a:rPr lang="en-US" sz="2000" b="1"/>
              <a:t>Define cyanosis </a:t>
            </a:r>
          </a:p>
          <a:p>
            <a:endParaRPr lang="en-US" sz="2000" b="1"/>
          </a:p>
          <a:p>
            <a:r>
              <a:rPr lang="en-US" sz="2000" b="1">
                <a:solidFill>
                  <a:srgbClr val="FF0000"/>
                </a:solidFill>
              </a:rPr>
              <a:t>4</a:t>
            </a:r>
            <a:r>
              <a:rPr lang="en-US" sz="2000" b="1"/>
              <a:t>-Understand regional variations in alveolar ventilation and blood flow. </a:t>
            </a:r>
          </a:p>
          <a:p>
            <a:endParaRPr lang="en-US" sz="2000" b="1">
              <a:solidFill>
                <a:srgbClr val="FF0000"/>
              </a:solidFill>
            </a:endParaRPr>
          </a:p>
          <a:p>
            <a:r>
              <a:rPr lang="en-US" sz="2000" b="1">
                <a:solidFill>
                  <a:srgbClr val="FF0000"/>
                </a:solidFill>
              </a:rPr>
              <a:t>5</a:t>
            </a:r>
            <a:r>
              <a:rPr lang="en-US" sz="2000" b="1"/>
              <a:t>-List</a:t>
            </a:r>
            <a:r>
              <a:rPr lang="en-US" sz="2000" b="1">
                <a:solidFill>
                  <a:srgbClr val="FF0000"/>
                </a:solidFill>
              </a:rPr>
              <a:t> </a:t>
            </a:r>
            <a:r>
              <a:rPr lang="en-US" sz="2000" b="1"/>
              <a:t>causes of abnormal ventilation/perfusion (V͎/Q) ratios.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BF23918-36C6-462F-9CA1-3A1F86628986}" type="slidenum">
              <a:rPr lang="en-US" smtClean="0"/>
              <a:pPr>
                <a:defRPr/>
              </a:pPr>
              <a:t>9</a:t>
            </a:fld>
            <a:endParaRPr lang="en-US"/>
          </a:p>
        </p:txBody>
      </p:sp>
      <p:sp>
        <p:nvSpPr>
          <p:cNvPr id="45059" name="Rectangle 4"/>
          <p:cNvSpPr>
            <a:spLocks noChangeArrowheads="1"/>
          </p:cNvSpPr>
          <p:nvPr/>
        </p:nvSpPr>
        <p:spPr bwMode="auto">
          <a:xfrm>
            <a:off x="381000" y="1582738"/>
            <a:ext cx="8229600" cy="4770437"/>
          </a:xfrm>
          <a:prstGeom prst="rect">
            <a:avLst/>
          </a:prstGeom>
          <a:noFill/>
          <a:ln w="9525">
            <a:noFill/>
            <a:miter lim="800000"/>
            <a:headEnd/>
            <a:tailEnd/>
          </a:ln>
        </p:spPr>
        <p:txBody>
          <a:bodyPr>
            <a:spAutoFit/>
          </a:bodyPr>
          <a:lstStyle/>
          <a:p>
            <a:r>
              <a:rPr lang="en-US" sz="2400" b="1">
                <a:solidFill>
                  <a:srgbClr val="FF0000"/>
                </a:solidFill>
              </a:rPr>
              <a:t>Lecture 10:   Effects of low and high gas pressure on the body. </a:t>
            </a:r>
          </a:p>
          <a:p>
            <a:endParaRPr lang="en-US" b="1"/>
          </a:p>
          <a:p>
            <a:r>
              <a:rPr lang="en-US" sz="2000" b="1"/>
              <a:t>By the end of this lecture the students should be able to: - </a:t>
            </a:r>
          </a:p>
          <a:p>
            <a:endParaRPr lang="en-US"/>
          </a:p>
          <a:p>
            <a:r>
              <a:rPr lang="en-US" sz="2000" b="1">
                <a:solidFill>
                  <a:srgbClr val="FF0000"/>
                </a:solidFill>
              </a:rPr>
              <a:t>1</a:t>
            </a:r>
            <a:r>
              <a:rPr lang="en-US" sz="2000" b="1"/>
              <a:t>-Describe the effects of exposure to low and high barometric pressures on the body. </a:t>
            </a:r>
          </a:p>
          <a:p>
            <a:endParaRPr lang="en-US" sz="2000" b="1"/>
          </a:p>
          <a:p>
            <a:r>
              <a:rPr lang="en-US" sz="2000" b="1">
                <a:solidFill>
                  <a:srgbClr val="FF0000"/>
                </a:solidFill>
              </a:rPr>
              <a:t>2</a:t>
            </a:r>
            <a:r>
              <a:rPr lang="en-US" sz="2000" b="1"/>
              <a:t>-Describe the body acclimatization to low barometric pressure. </a:t>
            </a:r>
          </a:p>
          <a:p>
            <a:endParaRPr lang="en-US" sz="2000" b="1"/>
          </a:p>
          <a:p>
            <a:r>
              <a:rPr lang="en-US" sz="2000" b="1">
                <a:solidFill>
                  <a:srgbClr val="FF0000"/>
                </a:solidFill>
              </a:rPr>
              <a:t>3</a:t>
            </a:r>
            <a:r>
              <a:rPr lang="en-US" sz="2000" b="1"/>
              <a:t>-Define decompression sickness and explain how it can be avoided. </a:t>
            </a:r>
          </a:p>
          <a:p>
            <a:endParaRPr lang="en-US" sz="2000" b="1"/>
          </a:p>
          <a:p>
            <a:r>
              <a:rPr lang="en-US" sz="2000" b="1">
                <a:solidFill>
                  <a:srgbClr val="FF0000"/>
                </a:solidFill>
              </a:rPr>
              <a:t>4</a:t>
            </a:r>
            <a:r>
              <a:rPr lang="en-US" sz="2000" b="1"/>
              <a:t>-Understand the effects of high nitrogen pressure, and nitrogen narcosis.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3157</Words>
  <Application>Microsoft Office PowerPoint</Application>
  <PresentationFormat>On-screen Show (4:3)</PresentationFormat>
  <Paragraphs>491</Paragraphs>
  <Slides>54</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Office Theme</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The Respiratory System </vt:lpstr>
      <vt:lpstr>Slide 13</vt:lpstr>
      <vt:lpstr>Slide 14</vt:lpstr>
      <vt:lpstr>Slide 15</vt:lpstr>
      <vt:lpstr>انواع تفرعات القناه الهوائيه </vt:lpstr>
      <vt:lpstr>Slide 17</vt:lpstr>
      <vt:lpstr>Types of blood circulation in lungs:</vt:lpstr>
      <vt:lpstr>Slide 19</vt:lpstr>
      <vt:lpstr>Slide 20</vt:lpstr>
      <vt:lpstr>Functions of the respiratory system</vt:lpstr>
      <vt:lpstr>Slide 22</vt:lpstr>
      <vt:lpstr>Other Functions of the Respiratory System</vt:lpstr>
      <vt:lpstr>Slide 24</vt:lpstr>
      <vt:lpstr>Surfactant is a mixture of phospholipids , proteins and ions. It reduces the surface tension of the water layer of the alveoli leading to easy expansion of the alveoli In human, Surfactant appears at about week 34 (a full term pregnancy is 40 weeks). Deficiency leads to Respiratory Distress Syndrome (RDS)</vt:lpstr>
      <vt:lpstr>Slide 26</vt:lpstr>
      <vt:lpstr>Slide 27</vt:lpstr>
      <vt:lpstr>Muscles of respiration       </vt:lpstr>
      <vt:lpstr>Slide 29</vt:lpstr>
      <vt:lpstr>Mechanics of Breathing</vt:lpstr>
      <vt:lpstr>Slide 31</vt:lpstr>
      <vt:lpstr>Muscles of Respiration</vt:lpstr>
      <vt:lpstr>Slide 33</vt:lpstr>
      <vt:lpstr>Resistance مقاومه to Airflow تدفق الهواء</vt:lpstr>
      <vt:lpstr>Slide 35</vt:lpstr>
      <vt:lpstr>انواع الضغط في الرئه</vt:lpstr>
      <vt:lpstr>Slide 37</vt:lpstr>
      <vt:lpstr>Slide 38</vt:lpstr>
      <vt:lpstr>Slide 39</vt:lpstr>
      <vt:lpstr>Slide 40</vt:lpstr>
      <vt:lpstr>Slide 41</vt:lpstr>
      <vt:lpstr>Slide 42</vt:lpstr>
      <vt:lpstr>Valsalva maneuvre حاله يصبح فيها الضغط في الغلاف الرئوي موجب ( فسيولوجيه ) </vt:lpstr>
      <vt:lpstr>Ventilation دخول وخروج الهواء من الرئه</vt:lpstr>
      <vt:lpstr>2- Lung compliance</vt:lpstr>
      <vt:lpstr>Slide 46</vt:lpstr>
      <vt:lpstr>Slide 47</vt:lpstr>
      <vt:lpstr>Slide 48</vt:lpstr>
      <vt:lpstr>Lung volumes and capacities</vt:lpstr>
      <vt:lpstr>Lung capacities : مجموع اثنين او اكثر من الفوليوم ( اللي بالشريحه السابقه )</vt:lpstr>
      <vt:lpstr>Slide 51</vt:lpstr>
      <vt:lpstr>Slide 52</vt:lpstr>
      <vt:lpstr>Obstructive خلل بالزفير and Restrictive تضيق حجم الرئه Lung Disease</vt:lpstr>
      <vt:lpstr>Slide 54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عبووووودي</dc:creator>
  <cp:lastModifiedBy>عبووووودي</cp:lastModifiedBy>
  <cp:revision>1</cp:revision>
  <dcterms:created xsi:type="dcterms:W3CDTF">2006-08-16T00:00:00Z</dcterms:created>
  <dcterms:modified xsi:type="dcterms:W3CDTF">2010-02-21T15:03:17Z</dcterms:modified>
</cp:coreProperties>
</file>