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7CCF11-41CA-4725-8A81-69CE480C8FBE}" type="datetimeFigureOut">
              <a:rPr lang="ar-SA" smtClean="0"/>
              <a:t>29/03/31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DEA015-449A-43BF-98B8-32E712EAB6D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372B393-C472-4BF2-B604-AE104AEF3107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atteoTosatto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Decompression Sickness </a:t>
            </a:r>
            <a:r>
              <a:rPr lang="ar-SA" sz="2800" b="1" u="sng" smtClean="0"/>
              <a:t>مرض تخفيف الضغط</a:t>
            </a:r>
            <a:r>
              <a:rPr lang="en-US" sz="2800" b="1" u="sng" smtClean="0"/>
              <a:t> (Bends  </a:t>
            </a:r>
            <a:r>
              <a:rPr lang="ar-SA" sz="2800" b="1" u="sng" smtClean="0"/>
              <a:t>انخفاض الضغط الجوي يسبب الانحناء </a:t>
            </a:r>
            <a:r>
              <a:rPr lang="en-US" sz="2800" b="1" u="sng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763000" cy="556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</a:t>
            </a:r>
            <a:r>
              <a:rPr lang="en-US" sz="3500" b="1" dirty="0" smtClean="0"/>
              <a:t>On sudden return to sea level e.g. submarine </a:t>
            </a:r>
            <a:r>
              <a:rPr lang="ar-SA" sz="3500" b="1" dirty="0" smtClean="0"/>
              <a:t>الغواصين الحربيين</a:t>
            </a:r>
            <a:r>
              <a:rPr lang="en-US" sz="3500" b="1" dirty="0" smtClean="0"/>
              <a:t> escape, nitrogen will form </a:t>
            </a:r>
            <a:r>
              <a:rPr lang="en-US" sz="3500" b="1" dirty="0" smtClean="0">
                <a:solidFill>
                  <a:srgbClr val="FF0000"/>
                </a:solidFill>
              </a:rPr>
              <a:t>gas bubbles </a:t>
            </a:r>
            <a:r>
              <a:rPr lang="ar-SA" sz="3500" b="1" dirty="0" smtClean="0">
                <a:solidFill>
                  <a:srgbClr val="FF0000"/>
                </a:solidFill>
              </a:rPr>
              <a:t>فقاعات غاز في الدم تعيق حركه الدم مثل السدد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/>
              <a:t>→ block blood vessels.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  Patients suffer from joints pain (Bends),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Paralysis </a:t>
            </a:r>
            <a:r>
              <a:rPr lang="ar-SA" sz="3500" b="1" dirty="0" smtClean="0"/>
              <a:t>شلل</a:t>
            </a:r>
            <a:r>
              <a:rPr lang="en-US" sz="3500" b="1" dirty="0" smtClean="0"/>
              <a:t>, collapse, or unconsciousness </a:t>
            </a:r>
            <a:r>
              <a:rPr lang="ar-SA" sz="3500" b="1" dirty="0" smtClean="0"/>
              <a:t>فقد الوعي</a:t>
            </a:r>
            <a:r>
              <a:rPr lang="en-US" sz="3500" b="1" dirty="0" smtClean="0"/>
              <a:t> 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 Gases in the lungs expands → Rupture blood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vessels → </a:t>
            </a:r>
            <a:r>
              <a:rPr lang="en-US" sz="3500" b="1" dirty="0" smtClean="0">
                <a:solidFill>
                  <a:srgbClr val="FF0000"/>
                </a:solidFill>
              </a:rPr>
              <a:t>Embolism</a:t>
            </a:r>
            <a:r>
              <a:rPr lang="en-US" sz="35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 The person should </a:t>
            </a:r>
            <a:r>
              <a:rPr lang="en-US" sz="3500" b="1" dirty="0" smtClean="0">
                <a:solidFill>
                  <a:srgbClr val="FF0000"/>
                </a:solidFill>
              </a:rPr>
              <a:t>exhale</a:t>
            </a:r>
            <a:r>
              <a:rPr lang="en-US" sz="3500" b="1" dirty="0" smtClean="0"/>
              <a:t> continuously </a:t>
            </a:r>
            <a:r>
              <a:rPr lang="ar-SA" sz="3500" b="1" dirty="0" smtClean="0"/>
              <a:t>لتجنب هذا المرض يجب على المريض ان يعمل زفير بقوه وهناك طريقه اخرى وهي ان يستبدل النتروجين بالهيليوم وهذا ما سيتم تفصيله في الشرائح القادمه</a:t>
            </a:r>
            <a:r>
              <a:rPr lang="en-US" sz="35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5647A-EF3B-462B-9795-65E11332C00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7260F-20D5-4B73-8716-46851F592EE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"/>
            <a:ext cx="8610600" cy="6477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     </a:t>
            </a:r>
            <a:r>
              <a:rPr lang="en-US" sz="4200" b="1" u="sng" dirty="0" smtClean="0"/>
              <a:t>Hyperventilation in exercise is explained by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b="1" u="sng" dirty="0" smtClean="0"/>
              <a:t>several factors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/>
              <a:t>1- Anticipation </a:t>
            </a:r>
            <a:r>
              <a:rPr lang="ar-SA" sz="3900" b="1" dirty="0" smtClean="0"/>
              <a:t>قبل - مستبق</a:t>
            </a:r>
            <a:r>
              <a:rPr lang="en-US" sz="3900" b="1" dirty="0" smtClean="0"/>
              <a:t> of exercise → ↑ </a:t>
            </a:r>
            <a:r>
              <a:rPr lang="en-US" sz="3900" b="1" dirty="0" err="1" smtClean="0"/>
              <a:t>Resp.rate</a:t>
            </a:r>
            <a:r>
              <a:rPr lang="en-US" sz="3900" b="1" dirty="0" smtClean="0"/>
              <a:t> [cortical factor]. </a:t>
            </a:r>
            <a:r>
              <a:rPr lang="ar-SA" sz="3900" b="1" dirty="0" smtClean="0"/>
              <a:t>بمجرد تفكير الشخص بالتمرين يحفز ذلك مركز التنفس لديه ويزداد الفينتيلاشين</a:t>
            </a:r>
            <a:endParaRPr lang="en-US" sz="3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/>
              <a:t>2- </a:t>
            </a:r>
            <a:r>
              <a:rPr lang="en-US" sz="3900" b="1" dirty="0" err="1" smtClean="0"/>
              <a:t>Proprioreceptors</a:t>
            </a:r>
            <a:r>
              <a:rPr lang="en-US" sz="3900" b="1" dirty="0" smtClean="0"/>
              <a:t> (joint  receptors) → ↑ </a:t>
            </a:r>
            <a:r>
              <a:rPr lang="en-US" sz="3900" b="1" dirty="0" err="1" smtClean="0"/>
              <a:t>Resp.rate</a:t>
            </a:r>
            <a:r>
              <a:rPr lang="en-US" sz="39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/>
              <a:t>3- ↑ body temp. → ↑ Resp. rate.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/>
              <a:t>4- </a:t>
            </a:r>
            <a:r>
              <a:rPr lang="en-US" sz="3900" b="1" dirty="0" err="1" smtClean="0"/>
              <a:t>Epineph</a:t>
            </a:r>
            <a:r>
              <a:rPr lang="en-US" sz="3900" b="1" dirty="0" smtClean="0"/>
              <a:t>. &amp; </a:t>
            </a:r>
            <a:r>
              <a:rPr lang="en-US" sz="3900" b="1" dirty="0" err="1" smtClean="0"/>
              <a:t>Nor.epineph</a:t>
            </a:r>
            <a:r>
              <a:rPr lang="en-US" sz="3900" b="1" dirty="0" smtClean="0"/>
              <a:t>. → ↑ Resp. rate.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/>
              <a:t>5- Lactic acid &amp; ↓PO₂ → ↑ Resp. rate. </a:t>
            </a:r>
            <a:r>
              <a:rPr lang="ar-SA" sz="3900" b="1" dirty="0" smtClean="0"/>
              <a:t>اقل العوامل اهميه</a:t>
            </a:r>
            <a:endParaRPr 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Line 5"/>
          <p:cNvSpPr>
            <a:spLocks noChangeShapeType="1"/>
          </p:cNvSpPr>
          <p:nvPr/>
        </p:nvSpPr>
        <p:spPr bwMode="auto">
          <a:xfrm>
            <a:off x="4284663" y="1341438"/>
            <a:ext cx="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55" name="Line 7"/>
          <p:cNvSpPr>
            <a:spLocks noChangeShapeType="1"/>
          </p:cNvSpPr>
          <p:nvPr/>
        </p:nvSpPr>
        <p:spPr bwMode="auto">
          <a:xfrm>
            <a:off x="2268538" y="19891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56" name="Line 9"/>
          <p:cNvSpPr>
            <a:spLocks noChangeShapeType="1"/>
          </p:cNvSpPr>
          <p:nvPr/>
        </p:nvSpPr>
        <p:spPr bwMode="auto">
          <a:xfrm>
            <a:off x="5651500" y="13414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57" name="Line 10"/>
          <p:cNvSpPr>
            <a:spLocks noChangeShapeType="1"/>
          </p:cNvSpPr>
          <p:nvPr/>
        </p:nvSpPr>
        <p:spPr bwMode="auto">
          <a:xfrm>
            <a:off x="5651500" y="13414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1558" name="Line 12"/>
          <p:cNvSpPr>
            <a:spLocks noChangeShapeType="1"/>
          </p:cNvSpPr>
          <p:nvPr/>
        </p:nvSpPr>
        <p:spPr bwMode="auto">
          <a:xfrm>
            <a:off x="6948488" y="7651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1559" name="Rectangle 13"/>
          <p:cNvSpPr>
            <a:spLocks noChangeArrowheads="1"/>
          </p:cNvSpPr>
          <p:nvPr/>
        </p:nvSpPr>
        <p:spPr bwMode="auto">
          <a:xfrm>
            <a:off x="6227763" y="404813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34" charset="0"/>
              </a:rPr>
              <a:t>Motor Cortex</a:t>
            </a:r>
          </a:p>
        </p:txBody>
      </p:sp>
      <p:sp>
        <p:nvSpPr>
          <p:cNvPr id="151560" name="Line 14"/>
          <p:cNvSpPr>
            <a:spLocks noChangeShapeType="1"/>
          </p:cNvSpPr>
          <p:nvPr/>
        </p:nvSpPr>
        <p:spPr bwMode="auto">
          <a:xfrm>
            <a:off x="7667625" y="8366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61" name="Rectangle 15"/>
          <p:cNvSpPr>
            <a:spLocks noChangeArrowheads="1"/>
          </p:cNvSpPr>
          <p:nvPr/>
        </p:nvSpPr>
        <p:spPr bwMode="auto">
          <a:xfrm>
            <a:off x="6804025" y="2565400"/>
            <a:ext cx="19446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34" charset="0"/>
              </a:rPr>
              <a:t>Skeletal Muscle</a:t>
            </a:r>
          </a:p>
        </p:txBody>
      </p:sp>
      <p:sp>
        <p:nvSpPr>
          <p:cNvPr id="151562" name="Line 17"/>
          <p:cNvSpPr>
            <a:spLocks noChangeShapeType="1"/>
          </p:cNvSpPr>
          <p:nvPr/>
        </p:nvSpPr>
        <p:spPr bwMode="auto">
          <a:xfrm flipH="1">
            <a:off x="5435600" y="28527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1563" name="Line 18"/>
          <p:cNvSpPr>
            <a:spLocks noChangeShapeType="1"/>
          </p:cNvSpPr>
          <p:nvPr/>
        </p:nvSpPr>
        <p:spPr bwMode="auto">
          <a:xfrm flipV="1">
            <a:off x="5435600" y="21336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64" name="Line 19"/>
          <p:cNvSpPr>
            <a:spLocks noChangeShapeType="1"/>
          </p:cNvSpPr>
          <p:nvPr/>
        </p:nvSpPr>
        <p:spPr bwMode="auto">
          <a:xfrm flipV="1">
            <a:off x="4284663" y="21336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65" name="Rectangle 20"/>
          <p:cNvSpPr>
            <a:spLocks noChangeArrowheads="1"/>
          </p:cNvSpPr>
          <p:nvPr/>
        </p:nvSpPr>
        <p:spPr bwMode="auto">
          <a:xfrm>
            <a:off x="3563938" y="3068638"/>
            <a:ext cx="13684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34" charset="0"/>
              </a:rPr>
              <a:t>Joints</a:t>
            </a:r>
          </a:p>
        </p:txBody>
      </p:sp>
      <p:sp>
        <p:nvSpPr>
          <p:cNvPr id="151566" name="Text Box 21"/>
          <p:cNvSpPr txBox="1">
            <a:spLocks noChangeArrowheads="1"/>
          </p:cNvSpPr>
          <p:nvPr/>
        </p:nvSpPr>
        <p:spPr bwMode="auto">
          <a:xfrm>
            <a:off x="1476375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Via Chemoreceptors</a:t>
            </a:r>
          </a:p>
        </p:txBody>
      </p:sp>
      <p:sp>
        <p:nvSpPr>
          <p:cNvPr id="151567" name="Line 23"/>
          <p:cNvSpPr>
            <a:spLocks noChangeShapeType="1"/>
          </p:cNvSpPr>
          <p:nvPr/>
        </p:nvSpPr>
        <p:spPr bwMode="auto">
          <a:xfrm flipV="1">
            <a:off x="1187450" y="27828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51568" name="Rectangle 25"/>
          <p:cNvSpPr>
            <a:spLocks noChangeArrowheads="1"/>
          </p:cNvSpPr>
          <p:nvPr/>
        </p:nvSpPr>
        <p:spPr bwMode="auto">
          <a:xfrm>
            <a:off x="611188" y="4652963"/>
            <a:ext cx="55435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51569" name="Line 31"/>
          <p:cNvSpPr>
            <a:spLocks noChangeShapeType="1"/>
          </p:cNvSpPr>
          <p:nvPr/>
        </p:nvSpPr>
        <p:spPr bwMode="auto">
          <a:xfrm>
            <a:off x="4787900" y="4868863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1570" name="Rectangle 48"/>
          <p:cNvSpPr>
            <a:spLocks noChangeArrowheads="1"/>
          </p:cNvSpPr>
          <p:nvPr/>
        </p:nvSpPr>
        <p:spPr bwMode="auto">
          <a:xfrm>
            <a:off x="5795963" y="4652963"/>
            <a:ext cx="2232025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34" charset="0"/>
              </a:rPr>
              <a:t>Ventilation changes</a:t>
            </a:r>
          </a:p>
          <a:p>
            <a:r>
              <a:rPr lang="en-US">
                <a:latin typeface="Calibri" pitchFamily="34" charset="0"/>
              </a:rPr>
              <a:t>During exercise</a:t>
            </a:r>
          </a:p>
        </p:txBody>
      </p:sp>
      <p:sp>
        <p:nvSpPr>
          <p:cNvPr id="151571" name="Line 52"/>
          <p:cNvSpPr>
            <a:spLocks noChangeShapeType="1"/>
          </p:cNvSpPr>
          <p:nvPr/>
        </p:nvSpPr>
        <p:spPr bwMode="auto">
          <a:xfrm>
            <a:off x="3132138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411413" y="4868863"/>
            <a:ext cx="3168650" cy="1152525"/>
            <a:chOff x="1519" y="3067"/>
            <a:chExt cx="1996" cy="726"/>
          </a:xfrm>
        </p:grpSpPr>
        <p:sp>
          <p:nvSpPr>
            <p:cNvPr id="151606" name="Line 26"/>
            <p:cNvSpPr>
              <a:spLocks noChangeShapeType="1"/>
            </p:cNvSpPr>
            <p:nvPr/>
          </p:nvSpPr>
          <p:spPr bwMode="auto">
            <a:xfrm>
              <a:off x="1519" y="3067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607" name="Line 27"/>
            <p:cNvSpPr>
              <a:spLocks noChangeShapeType="1"/>
            </p:cNvSpPr>
            <p:nvPr/>
          </p:nvSpPr>
          <p:spPr bwMode="auto">
            <a:xfrm>
              <a:off x="1519" y="3793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608" name="Line 29"/>
            <p:cNvSpPr>
              <a:spLocks noChangeShapeType="1"/>
            </p:cNvSpPr>
            <p:nvPr/>
          </p:nvSpPr>
          <p:spPr bwMode="auto">
            <a:xfrm>
              <a:off x="3515" y="3067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609" name="Line 30"/>
            <p:cNvSpPr>
              <a:spLocks noChangeShapeType="1"/>
            </p:cNvSpPr>
            <p:nvPr/>
          </p:nvSpPr>
          <p:spPr bwMode="auto">
            <a:xfrm>
              <a:off x="1973" y="3067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610" name="Freeform 43"/>
            <p:cNvSpPr>
              <a:spLocks/>
            </p:cNvSpPr>
            <p:nvPr/>
          </p:nvSpPr>
          <p:spPr bwMode="auto">
            <a:xfrm>
              <a:off x="1973" y="3249"/>
              <a:ext cx="1043" cy="272"/>
            </a:xfrm>
            <a:custGeom>
              <a:avLst/>
              <a:gdLst>
                <a:gd name="T0" fmla="*/ 0 w 1043"/>
                <a:gd name="T1" fmla="*/ 4198745 h 182"/>
                <a:gd name="T2" fmla="*/ 317 w 1043"/>
                <a:gd name="T3" fmla="*/ 2092185 h 182"/>
                <a:gd name="T4" fmla="*/ 1043 w 1043"/>
                <a:gd name="T5" fmla="*/ 0 h 182"/>
                <a:gd name="T6" fmla="*/ 0 60000 65536"/>
                <a:gd name="T7" fmla="*/ 0 60000 65536"/>
                <a:gd name="T8" fmla="*/ 0 60000 65536"/>
                <a:gd name="T9" fmla="*/ 0 w 1043"/>
                <a:gd name="T10" fmla="*/ 0 h 182"/>
                <a:gd name="T11" fmla="*/ 1043 w 1043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182">
                  <a:moveTo>
                    <a:pt x="0" y="182"/>
                  </a:moveTo>
                  <a:cubicBezTo>
                    <a:pt x="71" y="151"/>
                    <a:pt x="143" y="121"/>
                    <a:pt x="317" y="91"/>
                  </a:cubicBezTo>
                  <a:cubicBezTo>
                    <a:pt x="491" y="61"/>
                    <a:pt x="922" y="15"/>
                    <a:pt x="1043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3016" y="3248"/>
              <a:ext cx="227" cy="454"/>
              <a:chOff x="2381" y="3339"/>
              <a:chExt cx="227" cy="424"/>
            </a:xfrm>
          </p:grpSpPr>
          <p:sp>
            <p:nvSpPr>
              <p:cNvPr id="151613" name="Line 44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51614" name="Freeform 45"/>
              <p:cNvSpPr>
                <a:spLocks/>
              </p:cNvSpPr>
              <p:nvPr/>
            </p:nvSpPr>
            <p:spPr bwMode="auto">
              <a:xfrm>
                <a:off x="2381" y="3566"/>
                <a:ext cx="227" cy="197"/>
              </a:xfrm>
              <a:custGeom>
                <a:avLst/>
                <a:gdLst>
                  <a:gd name="T0" fmla="*/ 0 w 227"/>
                  <a:gd name="T1" fmla="*/ 0 h 197"/>
                  <a:gd name="T2" fmla="*/ 136 w 227"/>
                  <a:gd name="T3" fmla="*/ 91 h 197"/>
                  <a:gd name="T4" fmla="*/ 136 w 227"/>
                  <a:gd name="T5" fmla="*/ 182 h 197"/>
                  <a:gd name="T6" fmla="*/ 227 w 227"/>
                  <a:gd name="T7" fmla="*/ 182 h 1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197"/>
                  <a:gd name="T14" fmla="*/ 227 w 227"/>
                  <a:gd name="T15" fmla="*/ 197 h 1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197">
                    <a:moveTo>
                      <a:pt x="0" y="0"/>
                    </a:moveTo>
                    <a:cubicBezTo>
                      <a:pt x="56" y="30"/>
                      <a:pt x="113" y="61"/>
                      <a:pt x="136" y="91"/>
                    </a:cubicBezTo>
                    <a:cubicBezTo>
                      <a:pt x="159" y="121"/>
                      <a:pt x="121" y="167"/>
                      <a:pt x="136" y="182"/>
                    </a:cubicBezTo>
                    <a:cubicBezTo>
                      <a:pt x="151" y="197"/>
                      <a:pt x="197" y="190"/>
                      <a:pt x="227" y="18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151612" name="Line 53"/>
            <p:cNvSpPr>
              <a:spLocks noChangeShapeType="1"/>
            </p:cNvSpPr>
            <p:nvPr/>
          </p:nvSpPr>
          <p:spPr bwMode="auto">
            <a:xfrm flipH="1">
              <a:off x="1837" y="370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51573" name="Rectangle 56"/>
          <p:cNvSpPr>
            <a:spLocks noChangeArrowheads="1"/>
          </p:cNvSpPr>
          <p:nvPr/>
        </p:nvSpPr>
        <p:spPr bwMode="auto">
          <a:xfrm>
            <a:off x="250825" y="6092825"/>
            <a:ext cx="8497888" cy="504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34" charset="0"/>
              </a:rPr>
              <a:t>Note:- (1) the abrupt increase at the onset of exercise and (2) the equally abrupt but </a:t>
            </a:r>
          </a:p>
          <a:p>
            <a:r>
              <a:rPr lang="en-US">
                <a:latin typeface="Calibri" pitchFamily="34" charset="0"/>
              </a:rPr>
              <a:t>larger decrease at the end of  exercise.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4114800"/>
            <a:ext cx="8748713" cy="2514600"/>
            <a:chOff x="0" y="2544"/>
            <a:chExt cx="5511" cy="1612"/>
          </a:xfrm>
        </p:grpSpPr>
        <p:sp>
          <p:nvSpPr>
            <p:cNvPr id="151599" name="Rectangle 24"/>
            <p:cNvSpPr>
              <a:spLocks noChangeArrowheads="1"/>
            </p:cNvSpPr>
            <p:nvPr/>
          </p:nvSpPr>
          <p:spPr bwMode="auto">
            <a:xfrm>
              <a:off x="0" y="2544"/>
              <a:ext cx="5080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b="1" u="sng">
                  <a:latin typeface="Calibri" pitchFamily="34" charset="0"/>
                </a:rPr>
                <a:t>Summary of Factors That Stimulate Ventilation During Exercise.</a:t>
              </a:r>
            </a:p>
          </p:txBody>
        </p:sp>
        <p:sp>
          <p:nvSpPr>
            <p:cNvPr id="151600" name="Rectangle 32"/>
            <p:cNvSpPr>
              <a:spLocks noChangeArrowheads="1"/>
            </p:cNvSpPr>
            <p:nvPr/>
          </p:nvSpPr>
          <p:spPr bwMode="auto">
            <a:xfrm>
              <a:off x="2200" y="3022"/>
              <a:ext cx="58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Exercise</a:t>
              </a:r>
            </a:p>
          </p:txBody>
        </p:sp>
        <p:sp>
          <p:nvSpPr>
            <p:cNvPr id="151601" name="Rectangle 33"/>
            <p:cNvSpPr>
              <a:spLocks noChangeArrowheads="1"/>
            </p:cNvSpPr>
            <p:nvPr/>
          </p:nvSpPr>
          <p:spPr bwMode="auto">
            <a:xfrm>
              <a:off x="1519" y="2886"/>
              <a:ext cx="36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Rest</a:t>
              </a:r>
            </a:p>
          </p:txBody>
        </p:sp>
        <p:sp>
          <p:nvSpPr>
            <p:cNvPr id="151602" name="Rectangle 34"/>
            <p:cNvSpPr>
              <a:spLocks noChangeArrowheads="1"/>
            </p:cNvSpPr>
            <p:nvPr/>
          </p:nvSpPr>
          <p:spPr bwMode="auto">
            <a:xfrm>
              <a:off x="3016" y="2886"/>
              <a:ext cx="54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Recovery</a:t>
              </a:r>
            </a:p>
          </p:txBody>
        </p:sp>
        <p:sp>
          <p:nvSpPr>
            <p:cNvPr id="151603" name="Rectangle 54"/>
            <p:cNvSpPr>
              <a:spLocks noChangeArrowheads="1"/>
            </p:cNvSpPr>
            <p:nvPr/>
          </p:nvSpPr>
          <p:spPr bwMode="auto">
            <a:xfrm>
              <a:off x="158" y="3113"/>
              <a:ext cx="127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Minute Ventilation</a:t>
              </a:r>
            </a:p>
            <a:p>
              <a:r>
                <a:rPr lang="en-US">
                  <a:latin typeface="Calibri" pitchFamily="34" charset="0"/>
                </a:rPr>
                <a:t>(L/min)</a:t>
              </a:r>
            </a:p>
          </p:txBody>
        </p:sp>
        <p:sp>
          <p:nvSpPr>
            <p:cNvPr id="151604" name="Rectangle 57"/>
            <p:cNvSpPr>
              <a:spLocks noChangeArrowheads="1"/>
            </p:cNvSpPr>
            <p:nvPr/>
          </p:nvSpPr>
          <p:spPr bwMode="auto">
            <a:xfrm>
              <a:off x="3651" y="2931"/>
              <a:ext cx="1406" cy="5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Ventilation changes</a:t>
              </a:r>
            </a:p>
            <a:p>
              <a:r>
                <a:rPr lang="en-US">
                  <a:latin typeface="Calibri" pitchFamily="34" charset="0"/>
                </a:rPr>
                <a:t>During exercise</a:t>
              </a:r>
            </a:p>
          </p:txBody>
        </p:sp>
        <p:sp>
          <p:nvSpPr>
            <p:cNvPr id="151605" name="Rectangle 58"/>
            <p:cNvSpPr>
              <a:spLocks noChangeArrowheads="1"/>
            </p:cNvSpPr>
            <p:nvPr/>
          </p:nvSpPr>
          <p:spPr bwMode="auto">
            <a:xfrm>
              <a:off x="158" y="3765"/>
              <a:ext cx="5353" cy="3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Note:- (</a:t>
              </a:r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) the abrupt increase at the onset of exercise and (</a:t>
              </a:r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2</a:t>
              </a:r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) the equally abrupt but </a:t>
              </a:r>
            </a:p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larger decrease at the end of  exercise.</a:t>
              </a:r>
            </a:p>
          </p:txBody>
        </p:sp>
      </p:grpSp>
      <p:sp>
        <p:nvSpPr>
          <p:cNvPr id="151575" name="Line 60"/>
          <p:cNvSpPr>
            <a:spLocks noChangeShapeType="1"/>
          </p:cNvSpPr>
          <p:nvPr/>
        </p:nvSpPr>
        <p:spPr bwMode="auto">
          <a:xfrm>
            <a:off x="3132138" y="558958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2411413" y="4868863"/>
            <a:ext cx="3168650" cy="1152525"/>
            <a:chOff x="1519" y="3067"/>
            <a:chExt cx="1996" cy="726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19" y="3067"/>
              <a:ext cx="1996" cy="726"/>
              <a:chOff x="1519" y="3067"/>
              <a:chExt cx="1996" cy="726"/>
            </a:xfrm>
          </p:grpSpPr>
          <p:sp>
            <p:nvSpPr>
              <p:cNvPr id="151590" name="Line 62"/>
              <p:cNvSpPr>
                <a:spLocks noChangeShapeType="1"/>
              </p:cNvSpPr>
              <p:nvPr/>
            </p:nvSpPr>
            <p:spPr bwMode="auto">
              <a:xfrm>
                <a:off x="1519" y="3067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51591" name="Line 63"/>
              <p:cNvSpPr>
                <a:spLocks noChangeShapeType="1"/>
              </p:cNvSpPr>
              <p:nvPr/>
            </p:nvSpPr>
            <p:spPr bwMode="auto">
              <a:xfrm>
                <a:off x="1519" y="3793"/>
                <a:ext cx="19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51592" name="Line 64"/>
              <p:cNvSpPr>
                <a:spLocks noChangeShapeType="1"/>
              </p:cNvSpPr>
              <p:nvPr/>
            </p:nvSpPr>
            <p:spPr bwMode="auto">
              <a:xfrm>
                <a:off x="3515" y="3067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51593" name="Line 65"/>
              <p:cNvSpPr>
                <a:spLocks noChangeShapeType="1"/>
              </p:cNvSpPr>
              <p:nvPr/>
            </p:nvSpPr>
            <p:spPr bwMode="auto">
              <a:xfrm>
                <a:off x="1973" y="3067"/>
                <a:ext cx="0" cy="7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51594" name="Freeform 66"/>
              <p:cNvSpPr>
                <a:spLocks/>
              </p:cNvSpPr>
              <p:nvPr/>
            </p:nvSpPr>
            <p:spPr bwMode="auto">
              <a:xfrm>
                <a:off x="1973" y="3249"/>
                <a:ext cx="1043" cy="272"/>
              </a:xfrm>
              <a:custGeom>
                <a:avLst/>
                <a:gdLst>
                  <a:gd name="T0" fmla="*/ 0 w 1043"/>
                  <a:gd name="T1" fmla="*/ 4198745 h 182"/>
                  <a:gd name="T2" fmla="*/ 317 w 1043"/>
                  <a:gd name="T3" fmla="*/ 2092185 h 182"/>
                  <a:gd name="T4" fmla="*/ 1043 w 1043"/>
                  <a:gd name="T5" fmla="*/ 0 h 182"/>
                  <a:gd name="T6" fmla="*/ 0 60000 65536"/>
                  <a:gd name="T7" fmla="*/ 0 60000 65536"/>
                  <a:gd name="T8" fmla="*/ 0 60000 65536"/>
                  <a:gd name="T9" fmla="*/ 0 w 1043"/>
                  <a:gd name="T10" fmla="*/ 0 h 182"/>
                  <a:gd name="T11" fmla="*/ 1043 w 1043"/>
                  <a:gd name="T12" fmla="*/ 182 h 1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43" h="182">
                    <a:moveTo>
                      <a:pt x="0" y="182"/>
                    </a:moveTo>
                    <a:cubicBezTo>
                      <a:pt x="71" y="151"/>
                      <a:pt x="143" y="121"/>
                      <a:pt x="317" y="91"/>
                    </a:cubicBezTo>
                    <a:cubicBezTo>
                      <a:pt x="491" y="61"/>
                      <a:pt x="922" y="15"/>
                      <a:pt x="1043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3016" y="3248"/>
                <a:ext cx="227" cy="454"/>
                <a:chOff x="2381" y="3339"/>
                <a:chExt cx="227" cy="424"/>
              </a:xfrm>
            </p:grpSpPr>
            <p:sp>
              <p:nvSpPr>
                <p:cNvPr id="151597" name="Line 68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51598" name="Freeform 69"/>
                <p:cNvSpPr>
                  <a:spLocks/>
                </p:cNvSpPr>
                <p:nvPr/>
              </p:nvSpPr>
              <p:spPr bwMode="auto">
                <a:xfrm>
                  <a:off x="2381" y="3566"/>
                  <a:ext cx="227" cy="197"/>
                </a:xfrm>
                <a:custGeom>
                  <a:avLst/>
                  <a:gdLst>
                    <a:gd name="T0" fmla="*/ 0 w 227"/>
                    <a:gd name="T1" fmla="*/ 0 h 197"/>
                    <a:gd name="T2" fmla="*/ 136 w 227"/>
                    <a:gd name="T3" fmla="*/ 91 h 197"/>
                    <a:gd name="T4" fmla="*/ 136 w 227"/>
                    <a:gd name="T5" fmla="*/ 182 h 197"/>
                    <a:gd name="T6" fmla="*/ 227 w 227"/>
                    <a:gd name="T7" fmla="*/ 182 h 1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97"/>
                    <a:gd name="T14" fmla="*/ 227 w 227"/>
                    <a:gd name="T15" fmla="*/ 197 h 1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97">
                      <a:moveTo>
                        <a:pt x="0" y="0"/>
                      </a:moveTo>
                      <a:cubicBezTo>
                        <a:pt x="56" y="30"/>
                        <a:pt x="113" y="61"/>
                        <a:pt x="136" y="91"/>
                      </a:cubicBezTo>
                      <a:cubicBezTo>
                        <a:pt x="159" y="121"/>
                        <a:pt x="121" y="167"/>
                        <a:pt x="136" y="182"/>
                      </a:cubicBezTo>
                      <a:cubicBezTo>
                        <a:pt x="151" y="197"/>
                        <a:pt x="197" y="190"/>
                        <a:pt x="227" y="182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51596" name="Line 70"/>
              <p:cNvSpPr>
                <a:spLocks noChangeShapeType="1"/>
              </p:cNvSpPr>
              <p:nvPr/>
            </p:nvSpPr>
            <p:spPr bwMode="auto">
              <a:xfrm flipH="1">
                <a:off x="1837" y="370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151588" name="Text Box 74"/>
            <p:cNvSpPr txBox="1">
              <a:spLocks noChangeArrowheads="1"/>
            </p:cNvSpPr>
            <p:nvPr/>
          </p:nvSpPr>
          <p:spPr bwMode="auto">
            <a:xfrm>
              <a:off x="1746" y="3426"/>
              <a:ext cx="2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51589" name="Text Box 75"/>
            <p:cNvSpPr txBox="1">
              <a:spLocks noChangeArrowheads="1"/>
            </p:cNvSpPr>
            <p:nvPr/>
          </p:nvSpPr>
          <p:spPr bwMode="auto">
            <a:xfrm>
              <a:off x="3107" y="3339"/>
              <a:ext cx="1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685800" y="0"/>
            <a:ext cx="5111750" cy="3573463"/>
            <a:chOff x="386" y="28"/>
            <a:chExt cx="3220" cy="2223"/>
          </a:xfrm>
        </p:grpSpPr>
        <p:sp>
          <p:nvSpPr>
            <p:cNvPr id="151580" name="Rectangle 4"/>
            <p:cNvSpPr>
              <a:spLocks noChangeArrowheads="1"/>
            </p:cNvSpPr>
            <p:nvPr/>
          </p:nvSpPr>
          <p:spPr bwMode="auto">
            <a:xfrm>
              <a:off x="1973" y="28"/>
              <a:ext cx="1542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? Oscillatory</a:t>
              </a:r>
            </a:p>
            <a:p>
              <a:r>
                <a:rPr lang="en-US">
                  <a:latin typeface="Calibri" pitchFamily="34" charset="0"/>
                </a:rPr>
                <a:t>Changes in </a:t>
              </a:r>
            </a:p>
            <a:p>
              <a:r>
                <a:rPr lang="en-US">
                  <a:latin typeface="Calibri" pitchFamily="34" charset="0"/>
                </a:rPr>
                <a:t>Po</a:t>
              </a:r>
              <a:r>
                <a:rPr lang="en-US" sz="2400" baseline="-25000">
                  <a:latin typeface="Calibri" pitchFamily="34" charset="0"/>
                </a:rPr>
                <a:t>2</a:t>
              </a:r>
              <a:r>
                <a:rPr lang="en-US">
                  <a:latin typeface="Calibri" pitchFamily="34" charset="0"/>
                </a:rPr>
                <a:t> pco</a:t>
              </a:r>
              <a:r>
                <a:rPr lang="en-US" sz="2400" baseline="-25000">
                  <a:latin typeface="Calibri" pitchFamily="34" charset="0"/>
                </a:rPr>
                <a:t>2</a:t>
              </a:r>
              <a:r>
                <a:rPr lang="en-US">
                  <a:latin typeface="Calibri" pitchFamily="34" charset="0"/>
                </a:rPr>
                <a:t> [H</a:t>
              </a:r>
              <a:r>
                <a:rPr lang="en-US" sz="2400" b="1" baseline="30000">
                  <a:latin typeface="Calibri" pitchFamily="34" charset="0"/>
                </a:rPr>
                <a:t>+</a:t>
              </a:r>
              <a:r>
                <a:rPr lang="en-US">
                  <a:latin typeface="Calibri" pitchFamily="34" charset="0"/>
                </a:rPr>
                <a:t>]</a:t>
              </a:r>
            </a:p>
          </p:txBody>
        </p:sp>
        <p:sp>
          <p:nvSpPr>
            <p:cNvPr id="151581" name="Rectangle 6"/>
            <p:cNvSpPr>
              <a:spLocks noChangeArrowheads="1"/>
            </p:cNvSpPr>
            <p:nvPr/>
          </p:nvSpPr>
          <p:spPr bwMode="auto">
            <a:xfrm>
              <a:off x="1882" y="1117"/>
              <a:ext cx="1724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Respiratory Center</a:t>
              </a:r>
            </a:p>
          </p:txBody>
        </p:sp>
        <p:sp>
          <p:nvSpPr>
            <p:cNvPr id="151582" name="Rectangle 8"/>
            <p:cNvSpPr>
              <a:spLocks noChangeArrowheads="1"/>
            </p:cNvSpPr>
            <p:nvPr/>
          </p:nvSpPr>
          <p:spPr bwMode="auto">
            <a:xfrm>
              <a:off x="386" y="1117"/>
              <a:ext cx="104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Temperature</a:t>
              </a:r>
            </a:p>
          </p:txBody>
        </p:sp>
        <p:sp>
          <p:nvSpPr>
            <p:cNvPr id="151583" name="Rectangle 22"/>
            <p:cNvSpPr>
              <a:spLocks noChangeArrowheads="1"/>
            </p:cNvSpPr>
            <p:nvPr/>
          </p:nvSpPr>
          <p:spPr bwMode="auto">
            <a:xfrm>
              <a:off x="612" y="1752"/>
              <a:ext cx="127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alibri" pitchFamily="34" charset="0"/>
                </a:rPr>
                <a:t>Epinephrine</a:t>
              </a:r>
            </a:p>
            <a:p>
              <a:r>
                <a:rPr lang="en-US">
                  <a:latin typeface="Calibri" pitchFamily="34" charset="0"/>
                </a:rPr>
                <a:t>And </a:t>
              </a:r>
            </a:p>
            <a:p>
              <a:r>
                <a:rPr lang="en-US">
                  <a:latin typeface="Calibri" pitchFamily="34" charset="0"/>
                </a:rPr>
                <a:t>Nor Epinephrine</a:t>
              </a:r>
            </a:p>
          </p:txBody>
        </p:sp>
        <p:sp>
          <p:nvSpPr>
            <p:cNvPr id="151584" name="Line 77"/>
            <p:cNvSpPr>
              <a:spLocks noChangeShapeType="1"/>
            </p:cNvSpPr>
            <p:nvPr/>
          </p:nvSpPr>
          <p:spPr bwMode="auto">
            <a:xfrm flipV="1">
              <a:off x="2200" y="1343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585" name="Line 78"/>
            <p:cNvSpPr>
              <a:spLocks noChangeShapeType="1"/>
            </p:cNvSpPr>
            <p:nvPr/>
          </p:nvSpPr>
          <p:spPr bwMode="auto">
            <a:xfrm flipH="1">
              <a:off x="1202" y="1616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51586" name="Line 80"/>
            <p:cNvSpPr>
              <a:spLocks noChangeShapeType="1"/>
            </p:cNvSpPr>
            <p:nvPr/>
          </p:nvSpPr>
          <p:spPr bwMode="auto">
            <a:xfrm>
              <a:off x="1202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533400" y="2286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ملخص للعوامل السابقه </a:t>
            </a:r>
          </a:p>
        </p:txBody>
      </p:sp>
      <p:sp>
        <p:nvSpPr>
          <p:cNvPr id="63" name="Oval 62"/>
          <p:cNvSpPr/>
          <p:nvPr/>
        </p:nvSpPr>
        <p:spPr>
          <a:xfrm>
            <a:off x="6172200" y="4038600"/>
            <a:ext cx="2971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الشرح مهم بالشريحه القادمه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091BD-4FA2-4318-8935-28A23E041C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2438400"/>
            <a:ext cx="6248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الشرح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الرقم واحد يشير الى ارتفاع حاد بالفينتيليشين بسبب العامل رقم واحد ( التفكير )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الرقم اثنين يشير الى انخفاض متوسط ايضا بسبب العامل رقم واحد ومن ثم يبدا بالانخفاض تدريجيا لان العوامل الاخرى مثل الحراره واللاكتيك اسد لا تزال تؤثر ويزول تاثيرها تدريجيا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Nitrogen Narcosis </a:t>
            </a:r>
            <a:r>
              <a:rPr lang="ar-SA" b="1" u="sng" dirty="0" smtClean="0"/>
              <a:t>تخدر</a:t>
            </a:r>
            <a:r>
              <a:rPr lang="en-US" b="1" u="sng" dirty="0" smtClean="0"/>
              <a:t> at High Nitrogen Pressure</a:t>
            </a:r>
            <a:endParaRPr lang="en-US" b="1" u="sng" dirty="0"/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  The mechanism of narcosis is similar to all gas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Anesthetics </a:t>
            </a:r>
            <a:r>
              <a:rPr lang="ar-SA" sz="2400" b="1" smtClean="0"/>
              <a:t>تخدير </a:t>
            </a:r>
            <a:r>
              <a:rPr lang="en-US" sz="2400" b="1" smtClean="0"/>
              <a:t>.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  Nitrogen dissolves freely in fatty substances,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especially the membranes of the neurons → alter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ionic conduction </a:t>
            </a:r>
            <a:r>
              <a:rPr lang="ar-SA" sz="2400" b="1" smtClean="0"/>
              <a:t>عندما يدخل النتروجين في الخلايا العصبيه يعيق عمليه دخول وخروج الايونات مثل مضخه الصوديوم والبوتاسيوم وكما نعلم ان الاشارات العصبيه تعتمد بشكل كامل على هذه الايونات فاذا توقفت توقف الاحساس</a:t>
            </a:r>
            <a:r>
              <a:rPr lang="en-US" sz="2400" b="1" smtClean="0"/>
              <a:t> → </a:t>
            </a:r>
            <a:r>
              <a:rPr lang="en-US" sz="2400" b="1" smtClean="0">
                <a:solidFill>
                  <a:srgbClr val="FF0000"/>
                </a:solidFill>
              </a:rPr>
              <a:t>↓ neuronal excitability</a:t>
            </a:r>
            <a:r>
              <a:rPr lang="en-US" sz="2400" b="1" smtClean="0"/>
              <a:t>. </a:t>
            </a:r>
          </a:p>
          <a:p>
            <a:pPr eaLnBrk="1" hangingPunct="1">
              <a:buFont typeface="Arial" pitchFamily="34" charset="0"/>
              <a:buNone/>
            </a:pP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   Has characteristics similar to those of alcohol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Intoxication </a:t>
            </a:r>
            <a:r>
              <a:rPr lang="ar-SA" sz="2400" b="1" smtClean="0"/>
              <a:t>يسكر المريض ( يفقد ) </a:t>
            </a:r>
            <a:r>
              <a:rPr lang="en-US" sz="2400" b="1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9EFD6-1338-4D65-A6DB-53A66F32F4F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786C6-A997-4291-926C-9651588BB0F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610600" cy="6172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To avoid decompression sickness, the person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should breath  </a:t>
            </a:r>
            <a:r>
              <a:rPr lang="en-US" sz="3500" b="1" dirty="0" smtClean="0">
                <a:solidFill>
                  <a:srgbClr val="FF0000"/>
                </a:solidFill>
              </a:rPr>
              <a:t>O₂ ― Helium  </a:t>
            </a:r>
            <a:r>
              <a:rPr lang="en-US" sz="3500" b="1" dirty="0" smtClean="0"/>
              <a:t>mixture instead of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O₂ ― Nitrogen  mixture.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u="sng" dirty="0" smtClean="0"/>
              <a:t>Because Helium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1-  Has less narcotic effects than nitrogen.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2-  Diffuses rapidly out of the tissues. </a:t>
            </a:r>
            <a:r>
              <a:rPr lang="ar-SA" sz="3500" b="1" dirty="0" smtClean="0"/>
              <a:t>ميزه مهمه</a:t>
            </a: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3-  Has less density than nitrogen → ↓ Airway resistance.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200" b="1" smtClean="0"/>
              <a:t>Respiratory Exchange Ratio (Respiratory Quotient)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876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b="1" smtClean="0"/>
              <a:t> </a:t>
            </a:r>
            <a:r>
              <a:rPr lang="ar-SA" sz="2400" b="1" smtClean="0"/>
              <a:t>كما نعلم من قبل انه اذا كان الكارديك اوت بوت = 5 لتر ( الطبيعي )</a:t>
            </a:r>
          </a:p>
          <a:p>
            <a:pPr>
              <a:buFont typeface="Arial" pitchFamily="34" charset="0"/>
              <a:buNone/>
            </a:pPr>
            <a:r>
              <a:rPr lang="ar-SA" sz="2400" b="1" smtClean="0"/>
              <a:t>فسيكون استهلاك الانسجه للاكسجين خلال دقيقه يساوي = 250 مل </a:t>
            </a:r>
          </a:p>
          <a:p>
            <a:pPr>
              <a:buFont typeface="Arial" pitchFamily="34" charset="0"/>
              <a:buNone/>
            </a:pPr>
            <a:r>
              <a:rPr lang="ar-SA" sz="2400" b="1" smtClean="0"/>
              <a:t>وطرد ثاني اكسيد الكربون بالدقيقه يساوي = 200 مل 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ar-SA" sz="2400" b="1" smtClean="0"/>
              <a:t>مما سبق نحسب</a:t>
            </a:r>
            <a:r>
              <a:rPr lang="en-US" sz="2400" b="1" smtClean="0"/>
              <a:t> R = rate of carbon dioxide out put / Rate of</a:t>
            </a:r>
          </a:p>
          <a:p>
            <a:pPr>
              <a:buFont typeface="Arial" pitchFamily="34" charset="0"/>
              <a:buNone/>
            </a:pPr>
            <a:r>
              <a:rPr lang="en-US" sz="2400" b="1" smtClean="0"/>
              <a:t>oxygen uptake. </a:t>
            </a:r>
            <a:r>
              <a:rPr lang="ar-SA" sz="2400" b="1" smtClean="0"/>
              <a:t>هذا الريت يقوم بايجاد نسبه طرد ثاني اكسيد الكربون بالنسبه لاستهلاك الاكسجين خلال دقيقه 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ar-SA" sz="2400" b="1" smtClean="0"/>
              <a:t>هذا الريت يختلف حسب نوع الطعام ( يوضح من الاسفل )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en-US" sz="2400" b="1" smtClean="0"/>
              <a:t>For CHO </a:t>
            </a:r>
            <a:r>
              <a:rPr lang="ar-SA" sz="2400" b="1" smtClean="0"/>
              <a:t>الكاربوهيدرات</a:t>
            </a:r>
            <a:r>
              <a:rPr lang="en-US" sz="2400" b="1" smtClean="0"/>
              <a:t> = 1.00 </a:t>
            </a:r>
            <a:r>
              <a:rPr lang="ar-SA" sz="2400" b="1" smtClean="0"/>
              <a:t>الريت يساوي 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en-US" sz="2400" b="1" smtClean="0"/>
              <a:t>For fat = o.7 </a:t>
            </a:r>
            <a:r>
              <a:rPr lang="ar-SA" sz="2400" b="1" smtClean="0"/>
              <a:t>الريت يساوي 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en-US" sz="2400" b="1" smtClean="0"/>
              <a:t>For average diet </a:t>
            </a:r>
            <a:r>
              <a:rPr lang="ar-SA" sz="2400" b="1" smtClean="0"/>
              <a:t>طعام مختلط</a:t>
            </a:r>
            <a:r>
              <a:rPr lang="en-US" sz="2400" b="1" smtClean="0"/>
              <a:t> = 0.82 </a:t>
            </a:r>
            <a:r>
              <a:rPr lang="ar-SA" sz="2400" b="1" smtClean="0"/>
              <a:t>الريت يساوي</a:t>
            </a:r>
            <a:endParaRPr lang="en-US" sz="2400" b="1" smtClean="0"/>
          </a:p>
          <a:p>
            <a:pPr>
              <a:buFont typeface="Arial" pitchFamily="34" charset="0"/>
              <a:buNone/>
            </a:pPr>
            <a:r>
              <a:rPr lang="en-US" sz="2400" b="1" smtClean="0"/>
              <a:t>   </a:t>
            </a:r>
            <a:r>
              <a:rPr lang="ar-SA" sz="2400" b="1" smtClean="0"/>
              <a:t>الدهون اقل لانه في اكسده الدهون لا يذهب كل الاكسجين ليتحول الى ثاني اكسيد كربون فبعض الاكسجين يرتبط بالهيدروجين ليكون الماء</a:t>
            </a:r>
            <a:r>
              <a:rPr lang="en-US" sz="2400" b="1" smtClean="0"/>
              <a:t> With fat part of oxygen combine with </a:t>
            </a:r>
          </a:p>
          <a:p>
            <a:pPr>
              <a:buFont typeface="Arial" pitchFamily="34" charset="0"/>
              <a:buNone/>
            </a:pPr>
            <a:r>
              <a:rPr lang="en-US" sz="2400" b="1" smtClean="0"/>
              <a:t>hydrogen atoms from fat to form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52EA3-AB73-465E-B78D-F830EDA2C0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24800" y="152400"/>
            <a:ext cx="1219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b="1" dirty="0">
                <a:solidFill>
                  <a:srgbClr val="FF0000"/>
                </a:solidFill>
              </a:rPr>
              <a:t>تنبيه </a:t>
            </a:r>
          </a:p>
          <a:p>
            <a:pPr algn="ctr">
              <a:defRPr/>
            </a:pPr>
            <a:r>
              <a:rPr lang="ar-SA" b="1" dirty="0">
                <a:solidFill>
                  <a:srgbClr val="FF0000"/>
                </a:solidFill>
              </a:rPr>
              <a:t>الدكتور عدل على النسخه القديمه واضاف بعض السلايدات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 descr="MatteoTosatto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84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629400" y="1219200"/>
            <a:ext cx="1828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b="1" dirty="0">
                <a:solidFill>
                  <a:srgbClr val="FF0000"/>
                </a:solidFill>
              </a:rPr>
              <a:t>شريحه مهمه جدا جدا وخاصه الشيبان اللي يصفقون ( سؤااال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>
                <a:solidFill>
                  <a:schemeClr val="accent2"/>
                </a:solidFill>
              </a:rPr>
              <a:t>Physiology of Exercise</a:t>
            </a:r>
          </a:p>
        </p:txBody>
      </p:sp>
      <p:pic>
        <p:nvPicPr>
          <p:cNvPr id="146435" name="Picture 3" descr="HL_CV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7556500" cy="4525963"/>
          </a:xfrm>
          <a:noFill/>
        </p:spPr>
      </p:pic>
      <p:sp>
        <p:nvSpPr>
          <p:cNvPr id="4" name="Rectangle 3"/>
          <p:cNvSpPr/>
          <p:nvPr/>
        </p:nvSpPr>
        <p:spPr>
          <a:xfrm>
            <a:off x="5943600" y="1524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هذه الصوره تبين الاعضاء التي تتاثر انشطتها بالتمارين وهي :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1- الجهاز الدوري الدموي 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2- الجهاز التنفسي 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3- الجهاز العضلي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63246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التغيريات التي تحدث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ar-SA" dirty="0">
                <a:solidFill>
                  <a:srgbClr val="FF0000"/>
                </a:solidFill>
              </a:rPr>
              <a:t>( مهمه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2438400" y="6248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6172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886200" y="6248400"/>
            <a:ext cx="3429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43800" y="2667000"/>
            <a:ext cx="1600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Maxiumum</a:t>
            </a:r>
            <a:r>
              <a:rPr lang="en-US" dirty="0">
                <a:solidFill>
                  <a:srgbClr val="FF0000"/>
                </a:solidFill>
              </a:rPr>
              <a:t> heart rate :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طريقه حسابه تعتمد على العمر وفقا للمعادله :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MHR = 220 – Age of the person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181600" y="4724400"/>
            <a:ext cx="2286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u="sng" smtClean="0"/>
              <a:t>Respiratory Changes in Exercise </a:t>
            </a:r>
            <a:br>
              <a:rPr lang="en-US" sz="4000" b="1" u="sng" smtClean="0"/>
            </a:br>
            <a:r>
              <a:rPr lang="ar-SA" sz="4000" b="1" u="sng" smtClean="0"/>
              <a:t>اهمها : 1- زياده استهلاك الاكسجين</a:t>
            </a:r>
            <a:br>
              <a:rPr lang="ar-SA" sz="4000" b="1" u="sng" smtClean="0"/>
            </a:br>
            <a:r>
              <a:rPr lang="en-US" sz="4000" b="1" u="sng" smtClean="0"/>
              <a:t>hyperventilation- 2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   Normal Resting O₂ Consumption = </a:t>
            </a:r>
            <a:r>
              <a:rPr lang="en-US" sz="2800" b="1" smtClean="0">
                <a:solidFill>
                  <a:srgbClr val="FF0000"/>
                </a:solidFill>
              </a:rPr>
              <a:t>250 mls⁄min.</a:t>
            </a:r>
          </a:p>
          <a:p>
            <a:pPr eaLnBrk="1" hangingPunct="1">
              <a:buFont typeface="Arial" pitchFamily="34" charset="0"/>
              <a:buNone/>
            </a:pPr>
            <a:r>
              <a:rPr lang="ar-SA" sz="2800" b="1" smtClean="0">
                <a:solidFill>
                  <a:srgbClr val="FF0000"/>
                </a:solidFill>
              </a:rPr>
              <a:t>عند التمارين تصل الى 4 لتر </a:t>
            </a:r>
            <a:r>
              <a:rPr lang="en-US" sz="2800" b="1" smtClean="0">
                <a:solidFill>
                  <a:srgbClr val="FF0000"/>
                </a:solidFill>
              </a:rPr>
              <a:t>  </a:t>
            </a: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   Normal Resting  RMV ( respiratory minute volume )  =  </a:t>
            </a:r>
            <a:r>
              <a:rPr lang="en-US" sz="2800" b="1" smtClean="0">
                <a:solidFill>
                  <a:srgbClr val="FF0000"/>
                </a:solidFill>
              </a:rPr>
              <a:t>6−8  Lit.⁄min.</a:t>
            </a:r>
          </a:p>
          <a:p>
            <a:pPr eaLnBrk="1" hangingPunct="1">
              <a:buFont typeface="Arial" pitchFamily="34" charset="0"/>
              <a:buNone/>
            </a:pPr>
            <a:r>
              <a:rPr lang="ar-SA" sz="2800" b="1" smtClean="0">
                <a:solidFill>
                  <a:srgbClr val="FF0000"/>
                </a:solidFill>
              </a:rPr>
              <a:t>عند التمارين تصل الى 30 لتر </a:t>
            </a: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      In Exercise both </a:t>
            </a:r>
            <a:r>
              <a:rPr lang="en-US" sz="2800" b="1" u="sng" smtClean="0">
                <a:solidFill>
                  <a:srgbClr val="FF0000"/>
                </a:solidFill>
              </a:rPr>
              <a:t>Rate</a:t>
            </a:r>
            <a:r>
              <a:rPr lang="en-US" sz="2800" b="1" smtClean="0"/>
              <a:t> and </a:t>
            </a:r>
            <a:r>
              <a:rPr lang="en-US" sz="2800" b="1" u="sng" smtClean="0">
                <a:solidFill>
                  <a:srgbClr val="FF0000"/>
                </a:solidFill>
              </a:rPr>
              <a:t>Depth</a:t>
            </a:r>
            <a:r>
              <a:rPr lang="en-US" sz="2800" b="1" smtClean="0"/>
              <a:t> of Respiration,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and  </a:t>
            </a:r>
            <a:r>
              <a:rPr lang="en-US" sz="2800" b="1" u="sng" smtClean="0">
                <a:solidFill>
                  <a:srgbClr val="FF0000"/>
                </a:solidFill>
              </a:rPr>
              <a:t>O₂ consumption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/>
              <a:t>increase.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  <a:p>
            <a:pPr eaLnBrk="1" hangingPunct="1">
              <a:buFont typeface="Arial" pitchFamily="34" charset="0"/>
              <a:buNone/>
            </a:pPr>
            <a:endParaRPr lang="en-US" sz="3600" b="1" smtClean="0"/>
          </a:p>
        </p:txBody>
      </p:sp>
      <p:sp>
        <p:nvSpPr>
          <p:cNvPr id="4" name="Oval 3"/>
          <p:cNvSpPr/>
          <p:nvPr/>
        </p:nvSpPr>
        <p:spPr>
          <a:xfrm>
            <a:off x="0" y="17526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The Diffusing Capacity Of The Respiratory Membrane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Is the </a:t>
            </a:r>
            <a:r>
              <a:rPr lang="en-US" sz="2800" b="1" smtClean="0">
                <a:solidFill>
                  <a:srgbClr val="FF0000"/>
                </a:solidFill>
              </a:rPr>
              <a:t>volume</a:t>
            </a:r>
            <a:r>
              <a:rPr lang="en-US" sz="2800" b="1" smtClean="0"/>
              <a:t> of gas which diffuses through the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respiratory membrane </a:t>
            </a:r>
            <a:r>
              <a:rPr lang="en-US" sz="2800" b="1" smtClean="0">
                <a:solidFill>
                  <a:srgbClr val="FF0000"/>
                </a:solidFill>
              </a:rPr>
              <a:t>per minute per mmHg</a:t>
            </a:r>
            <a:r>
              <a:rPr lang="en-US" sz="2800" b="1" smtClean="0"/>
              <a:t>. difference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in pressure.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  At Rest  =  </a:t>
            </a:r>
            <a:r>
              <a:rPr lang="en-US" sz="2800" b="1" u="sng" smtClean="0">
                <a:solidFill>
                  <a:srgbClr val="FF0000"/>
                </a:solidFill>
              </a:rPr>
              <a:t>21 mls. ⁄ </a:t>
            </a:r>
            <a:r>
              <a:rPr lang="en-US" sz="2800" b="1" smtClean="0">
                <a:solidFill>
                  <a:srgbClr val="FF0000"/>
                </a:solidFill>
              </a:rPr>
              <a:t>min. ⁄ mmHg.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     In Exercise it can reach  </a:t>
            </a:r>
            <a:r>
              <a:rPr lang="en-US" sz="2800" b="1" u="sng" smtClean="0">
                <a:solidFill>
                  <a:srgbClr val="FF0000"/>
                </a:solidFill>
              </a:rPr>
              <a:t>65 mls.  </a:t>
            </a:r>
            <a:r>
              <a:rPr lang="en-US" sz="2800" b="1" smtClean="0">
                <a:solidFill>
                  <a:srgbClr val="FF0000"/>
                </a:solidFill>
              </a:rPr>
              <a:t>⁄ min.⁄mmHg.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due to:-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1- </a:t>
            </a:r>
            <a:r>
              <a:rPr lang="en-US" sz="2800" b="1" smtClean="0">
                <a:solidFill>
                  <a:srgbClr val="FF0000"/>
                </a:solidFill>
              </a:rPr>
              <a:t>Dilatation</a:t>
            </a:r>
            <a:r>
              <a:rPr lang="en-US" sz="2800" b="1" smtClean="0"/>
              <a:t> of the pulmonary capillaries.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2- </a:t>
            </a:r>
            <a:r>
              <a:rPr lang="en-US" sz="2800" b="1" smtClean="0">
                <a:solidFill>
                  <a:srgbClr val="FF0000"/>
                </a:solidFill>
              </a:rPr>
              <a:t>Opening</a:t>
            </a:r>
            <a:r>
              <a:rPr lang="en-US" sz="2800" b="1" smtClean="0"/>
              <a:t> of the </a:t>
            </a:r>
            <a:r>
              <a:rPr lang="en-US" sz="2800" b="1" smtClean="0">
                <a:solidFill>
                  <a:srgbClr val="FF0000"/>
                </a:solidFill>
              </a:rPr>
              <a:t>dormant </a:t>
            </a:r>
            <a:r>
              <a:rPr lang="ar-SA" sz="2800" b="1" smtClean="0">
                <a:solidFill>
                  <a:srgbClr val="FF0000"/>
                </a:solidFill>
              </a:rPr>
              <a:t>الكامنه ( لانه ليس كل اوعيه الرئه تعمل بعضها عنده اجازه ما يجي الا وقت الحاجه يوقع ويطلع )</a:t>
            </a:r>
            <a:r>
              <a:rPr lang="en-US" sz="2800" b="1" smtClean="0"/>
              <a:t>  pulmonary capillaries.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3- Increased </a:t>
            </a:r>
            <a:r>
              <a:rPr lang="en-US" sz="2800" b="1" smtClean="0">
                <a:solidFill>
                  <a:srgbClr val="FF0000"/>
                </a:solidFill>
              </a:rPr>
              <a:t>alveolar ventilation.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44F5E-B27C-4B83-BBBF-8FF610E2C8C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>
                <a:solidFill>
                  <a:schemeClr val="accent2"/>
                </a:solidFill>
              </a:rPr>
              <a:t>Physiology of Exercise</a:t>
            </a:r>
          </a:p>
        </p:txBody>
      </p:sp>
      <p:pic>
        <p:nvPicPr>
          <p:cNvPr id="149507" name="Picture 3" descr="t_xdlttl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295400"/>
            <a:ext cx="4800600" cy="4800600"/>
          </a:xfrm>
          <a:noFill/>
        </p:spPr>
      </p:pic>
      <p:sp>
        <p:nvSpPr>
          <p:cNvPr id="4" name="Rectangle 3"/>
          <p:cNvSpPr/>
          <p:nvPr/>
        </p:nvSpPr>
        <p:spPr>
          <a:xfrm>
            <a:off x="381000" y="2743200"/>
            <a:ext cx="1371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ومن التغيرات ايضا زياده حجم الحويصلات كما في الصوره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On-screen Show (4:3)</PresentationFormat>
  <Paragraphs>139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Decompression Sickness مرض تخفيف الضغط (Bends  انخفاض الضغط الجوي يسبب الانحناء )</vt:lpstr>
      <vt:lpstr>Nitrogen Narcosis تخدر at High Nitrogen Pressure</vt:lpstr>
      <vt:lpstr>Slide 3</vt:lpstr>
      <vt:lpstr>Respiratory Exchange Ratio (Respiratory Quotient)</vt:lpstr>
      <vt:lpstr>Slide 5</vt:lpstr>
      <vt:lpstr>Physiology of Exercise</vt:lpstr>
      <vt:lpstr>Respiratory Changes in Exercise  اهمها : 1- زياده استهلاك الاكسجين hyperventilation- 2</vt:lpstr>
      <vt:lpstr>The Diffusing Capacity Of The Respiratory Membrane</vt:lpstr>
      <vt:lpstr>Physiology of Exercise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Decompression Sickness مرض تخفيف الضغط (Bends  انخفاض الضغط الجوي يسبب الانحناء )</dc:title>
  <dc:creator>عبووووودي</dc:creator>
  <cp:lastModifiedBy>عبووووودي</cp:lastModifiedBy>
  <cp:revision>1</cp:revision>
  <dcterms:created xsi:type="dcterms:W3CDTF">2006-08-16T00:00:00Z</dcterms:created>
  <dcterms:modified xsi:type="dcterms:W3CDTF">2010-03-14T19:09:00Z</dcterms:modified>
</cp:coreProperties>
</file>