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7A7F35B-FA79-47C5-B140-234FC4186AE1}" type="datetimeFigureOut">
              <a:rPr lang="ar-SA" smtClean="0"/>
              <a:t>02/04/31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52B63E-A906-4522-A6E0-EA3B35F7740C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B9662A-2C73-4A6B-9AB1-A586034E8D3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active_oxygen_species" TargetMode="External"/><Relationship Id="rId2" Type="http://schemas.openxmlformats.org/officeDocument/2006/relationships/hyperlink" Target="http://en.wikipedia.org/wiki/Glycogen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Muscles_of_respiratio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upload.wikimedia.org/wikipedia/commons/9/9e/Dorando_Pietri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534400" cy="56388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b="1" smtClean="0"/>
              <a:t>Hyperventilation continues after exercise  is over  </a:t>
            </a:r>
          </a:p>
          <a:p>
            <a:pPr>
              <a:buFont typeface="Arial" pitchFamily="34" charset="0"/>
              <a:buNone/>
            </a:pPr>
            <a:r>
              <a:rPr lang="en-US" b="1" smtClean="0"/>
              <a:t>because :- </a:t>
            </a:r>
            <a:r>
              <a:rPr lang="ar-SA" b="1" smtClean="0"/>
              <a:t>يعيد شرح ما شرح في الشريحه السابقه</a:t>
            </a:r>
            <a:endParaRPr lang="en-US" b="1" smtClean="0"/>
          </a:p>
          <a:p>
            <a:pPr>
              <a:buFont typeface="Arial" pitchFamily="34" charset="0"/>
              <a:buNone/>
            </a:pPr>
            <a:r>
              <a:rPr lang="en-US" b="1" smtClean="0"/>
              <a:t> 1- Lactic acid will take some time to be </a:t>
            </a:r>
          </a:p>
          <a:p>
            <a:pPr>
              <a:buFont typeface="Arial" pitchFamily="34" charset="0"/>
              <a:buNone/>
            </a:pPr>
            <a:r>
              <a:rPr lang="en-US" b="1" smtClean="0"/>
              <a:t>converted to glucose.</a:t>
            </a:r>
          </a:p>
          <a:p>
            <a:pPr>
              <a:buFont typeface="Arial" pitchFamily="34" charset="0"/>
              <a:buNone/>
            </a:pPr>
            <a:endParaRPr lang="en-US" b="1" smtClean="0"/>
          </a:p>
          <a:p>
            <a:pPr>
              <a:buFont typeface="Arial" pitchFamily="34" charset="0"/>
              <a:buNone/>
            </a:pPr>
            <a:r>
              <a:rPr lang="en-US" b="1" smtClean="0"/>
              <a:t>2- Temperature  will take some time to return to </a:t>
            </a:r>
          </a:p>
          <a:p>
            <a:pPr>
              <a:buFont typeface="Arial" pitchFamily="34" charset="0"/>
              <a:buNone/>
            </a:pPr>
            <a:r>
              <a:rPr lang="en-US" b="1" smtClean="0"/>
              <a:t>normal.</a:t>
            </a:r>
          </a:p>
          <a:p>
            <a:pPr>
              <a:buFont typeface="Arial" pitchFamily="34" charset="0"/>
              <a:buNone/>
            </a:pPr>
            <a:endParaRPr lang="en-US" b="1" smtClean="0"/>
          </a:p>
          <a:p>
            <a:pPr>
              <a:buFont typeface="Arial" pitchFamily="34" charset="0"/>
              <a:buNone/>
            </a:pPr>
            <a:r>
              <a:rPr lang="en-US" b="1" smtClean="0"/>
              <a:t>3- Oxygen debt. </a:t>
            </a:r>
            <a:r>
              <a:rPr lang="ar-SA" b="1" smtClean="0"/>
              <a:t>تشرح لاحقا</a:t>
            </a:r>
            <a:r>
              <a:rPr lang="en-US" b="1" smtClean="0"/>
              <a:t> </a:t>
            </a:r>
          </a:p>
          <a:p>
            <a:pPr>
              <a:buFont typeface="Arial" pitchFamily="34" charset="0"/>
              <a:buNone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C1782-F3F7-4D5D-A601-DB8D424D35B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4FAB0-0F72-46E8-89C0-CE79749960ED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62819" name="Picture 2" descr="C:\Documents and Settings\user\My Documents\aerob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9600" y="0"/>
            <a:ext cx="1371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سيم سيم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smtClean="0">
                <a:solidFill>
                  <a:schemeClr val="accent2"/>
                </a:solidFill>
              </a:rPr>
              <a:t>Physiology of Exercise</a:t>
            </a:r>
          </a:p>
        </p:txBody>
      </p:sp>
      <p:pic>
        <p:nvPicPr>
          <p:cNvPr id="34820" name="Picture 3" descr="h_ramp05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24200" y="1143000"/>
            <a:ext cx="5486400" cy="5486400"/>
          </a:xfrm>
          <a:noFill/>
        </p:spPr>
      </p:pic>
      <p:graphicFrame>
        <p:nvGraphicFramePr>
          <p:cNvPr id="34818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381000" y="1143000"/>
          <a:ext cx="2557463" cy="5410200"/>
        </p:xfrm>
        <a:graphic>
          <a:graphicData uri="http://schemas.openxmlformats.org/presentationml/2006/ole">
            <p:oleObj spid="_x0000_s1026" name="Bitmap Image" r:id="rId4" imgW="1895238" imgH="4009524" progId="Paint.Picture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381000" y="0"/>
            <a:ext cx="2667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خلاص والله فهمنا </a:t>
            </a:r>
          </a:p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سيم سيم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91400" y="5410200"/>
            <a:ext cx="13716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الطاقه </a:t>
            </a:r>
          </a:p>
        </p:txBody>
      </p:sp>
      <p:sp>
        <p:nvSpPr>
          <p:cNvPr id="7" name="Rectangle 6"/>
          <p:cNvSpPr/>
          <p:nvPr/>
        </p:nvSpPr>
        <p:spPr>
          <a:xfrm>
            <a:off x="7239000" y="6019800"/>
            <a:ext cx="1524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استهلاك الاكسجين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smtClean="0">
                <a:solidFill>
                  <a:schemeClr val="accent2"/>
                </a:solidFill>
              </a:rPr>
              <a:t>Physiology of Exercise</a:t>
            </a:r>
          </a:p>
        </p:txBody>
      </p:sp>
      <p:pic>
        <p:nvPicPr>
          <p:cNvPr id="163843" name="Picture 3" descr="cpx_1200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295400"/>
            <a:ext cx="4251325" cy="4267200"/>
          </a:xfrm>
          <a:noFill/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3276600" y="1295400"/>
            <a:ext cx="533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Aerobic metabolism</a:t>
            </a:r>
          </a:p>
          <a:p>
            <a:pPr>
              <a:spcBef>
                <a:spcPct val="50000"/>
              </a:spcBef>
            </a:pPr>
            <a:r>
              <a:rPr lang="en-US" sz="2400" b="1"/>
              <a:t>6 Glucose  + 6 O2  =  6 CO2  + H2O</a:t>
            </a:r>
          </a:p>
        </p:txBody>
      </p:sp>
      <p:pic>
        <p:nvPicPr>
          <p:cNvPr id="163845" name="Picture 5" descr="tca1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2438400"/>
            <a:ext cx="3516313" cy="4038600"/>
          </a:xfrm>
          <a:noFill/>
        </p:spPr>
      </p:pic>
      <p:sp>
        <p:nvSpPr>
          <p:cNvPr id="6" name="Rectangle 5"/>
          <p:cNvSpPr/>
          <p:nvPr/>
        </p:nvSpPr>
        <p:spPr>
          <a:xfrm>
            <a:off x="6096000" y="0"/>
            <a:ext cx="30480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الشريحه هذي والليس بعدها يعطيك طرق الميتابولزم للهوائي واللا هوائي مثل اللي شرح بالبايو البلوك السابق</a:t>
            </a:r>
          </a:p>
        </p:txBody>
      </p:sp>
      <p:sp>
        <p:nvSpPr>
          <p:cNvPr id="7" name="Down Arrow 6"/>
          <p:cNvSpPr/>
          <p:nvPr/>
        </p:nvSpPr>
        <p:spPr>
          <a:xfrm>
            <a:off x="5257800" y="1600200"/>
            <a:ext cx="76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8" name="Down Arrow 7"/>
          <p:cNvSpPr/>
          <p:nvPr/>
        </p:nvSpPr>
        <p:spPr>
          <a:xfrm>
            <a:off x="6400800" y="1524000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9" name="Down Arrow 8"/>
          <p:cNvSpPr/>
          <p:nvPr/>
        </p:nvSpPr>
        <p:spPr>
          <a:xfrm>
            <a:off x="4572000" y="2362200"/>
            <a:ext cx="609600" cy="396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228600" y="5334000"/>
            <a:ext cx="42672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لاحظ ان </a:t>
            </a: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Respiratory Exchange Ratio (Respiratory  Quotient) </a:t>
            </a:r>
            <a:r>
              <a:rPr lang="ar-SA" b="1" dirty="0">
                <a:solidFill>
                  <a:srgbClr val="FF0000"/>
                </a:solidFill>
              </a:rPr>
              <a:t>- شرح من قبل-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يساوي 1 وهو السليم </a:t>
            </a:r>
            <a:r>
              <a:rPr lang="ar-SA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smtClean="0">
                <a:solidFill>
                  <a:schemeClr val="accent2"/>
                </a:solidFill>
              </a:rPr>
              <a:t>Physiology of Exercise</a:t>
            </a:r>
          </a:p>
        </p:txBody>
      </p:sp>
      <p:pic>
        <p:nvPicPr>
          <p:cNvPr id="164867" name="Picture 3" descr="cpx_1210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67200" y="1371600"/>
            <a:ext cx="4478338" cy="4495800"/>
          </a:xfrm>
          <a:noFill/>
        </p:spPr>
      </p:pic>
      <p:pic>
        <p:nvPicPr>
          <p:cNvPr id="164868" name="Picture 4" descr="cpx_1200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371600"/>
            <a:ext cx="3643313" cy="3657600"/>
          </a:xfrm>
          <a:noFill/>
        </p:spPr>
      </p:pic>
      <p:sp>
        <p:nvSpPr>
          <p:cNvPr id="5" name="Down Arrow 4"/>
          <p:cNvSpPr/>
          <p:nvPr/>
        </p:nvSpPr>
        <p:spPr>
          <a:xfrm>
            <a:off x="6934200" y="1752600"/>
            <a:ext cx="3810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6629400" y="838200"/>
            <a:ext cx="152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لاحظ انتاج اللاكتيك اسد في اللاهوائي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AE2D4-6949-481A-A3E8-56A12D0BFE5A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65891" name="Picture 2" descr="C:\Documents and Settings\user\My Documents\fig2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0"/>
            <a:ext cx="3657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كلام بايو الدكتور ما ركز عليه ويشرح كيفيه انتاج الجلكوز وتحويله طاقه ( هذا اللي شرح 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94771-4B66-4972-A9E0-C412DEB9B058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66915" name="Picture 2" descr="C:\Documents and Settings\user\My Documents\fig25-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81000"/>
            <a:ext cx="7315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381000"/>
            <a:ext cx="2057400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هذه الشريحه تشرح التغيرات في </a:t>
            </a: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CVS </a:t>
            </a:r>
          </a:p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اثناء التمارين </a:t>
            </a:r>
          </a:p>
          <a:p>
            <a:pPr algn="ctr">
              <a:defRPr/>
            </a:pPr>
            <a:endParaRPr lang="ar-SA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لاحظ ان : </a:t>
            </a: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Systolic : </a:t>
            </a:r>
            <a:r>
              <a:rPr lang="ar-SA" dirty="0">
                <a:solidFill>
                  <a:srgbClr val="FF0000"/>
                </a:solidFill>
              </a:rPr>
              <a:t>يزيد </a:t>
            </a: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Diastolic : </a:t>
            </a:r>
            <a:r>
              <a:rPr lang="ar-SA" dirty="0">
                <a:solidFill>
                  <a:srgbClr val="FF0000"/>
                </a:solidFill>
              </a:rPr>
              <a:t>لا يتغير اول يقل – لانه كما نعلم انه ناتج من مقاومه الاوعيه وعند التمارين تتوسع الاوعيه وتقل المقاومه فيقل هذا الضغط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"/>
          <p:cNvSpPr>
            <a:spLocks noChangeArrowheads="1"/>
          </p:cNvSpPr>
          <p:nvPr/>
        </p:nvSpPr>
        <p:spPr bwMode="auto">
          <a:xfrm>
            <a:off x="0" y="0"/>
            <a:ext cx="9448800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en-US" sz="4400" b="1"/>
              <a:t>Fatigue :- </a:t>
            </a:r>
            <a:r>
              <a:rPr lang="ar-SA" sz="4400" b="1"/>
              <a:t>عدم القدره على مواصله التمارين</a:t>
            </a:r>
            <a:endParaRPr lang="en-US" sz="4400" b="1"/>
          </a:p>
          <a:p>
            <a:endParaRPr lang="en-US"/>
          </a:p>
          <a:p>
            <a:r>
              <a:rPr lang="en-US" sz="2000" b="1"/>
              <a:t>The exercise fatigue has been suggested to be effected by:</a:t>
            </a:r>
          </a:p>
          <a:p>
            <a:endParaRPr lang="en-US" sz="2000" b="1"/>
          </a:p>
          <a:p>
            <a:r>
              <a:rPr lang="en-US" sz="2000" b="1"/>
              <a:t>1- inactivation of the ion pumps </a:t>
            </a:r>
            <a:r>
              <a:rPr lang="ar-SA" sz="2000" b="1"/>
              <a:t>المسؤوله عن نقل الاشارات العصبيه</a:t>
            </a:r>
            <a:r>
              <a:rPr lang="en-US" sz="2000" b="1"/>
              <a:t>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→ inexcitability </a:t>
            </a:r>
            <a:r>
              <a:rPr lang="ar-SA" sz="2000" b="1">
                <a:latin typeface="Times New Roman" pitchFamily="18" charset="0"/>
                <a:cs typeface="Times New Roman" pitchFamily="18" charset="0"/>
              </a:rPr>
              <a:t>مما يؤدي الى تقليل اثاره العضلات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&amp; muscle weakness.</a:t>
            </a:r>
            <a:endParaRPr lang="en-US" sz="2000" b="1"/>
          </a:p>
          <a:p>
            <a:endParaRPr lang="en-US" sz="2000" b="1"/>
          </a:p>
          <a:p>
            <a:r>
              <a:rPr lang="en-US" sz="2000" b="1"/>
              <a:t>2- brain hyperthermia</a:t>
            </a:r>
            <a:r>
              <a:rPr lang="en-US" sz="2000" b="1" baseline="30000"/>
              <a:t>.</a:t>
            </a:r>
            <a:r>
              <a:rPr lang="ar-SA" sz="2000" b="1" baseline="30000"/>
              <a:t>زياده حراره المخ</a:t>
            </a:r>
            <a:endParaRPr lang="en-US" sz="2000" b="1"/>
          </a:p>
          <a:p>
            <a:endParaRPr lang="en-US" sz="2000" b="1">
              <a:hlinkClick r:id="rId2" action="ppaction://hlinkfile" tooltip="Glycogen"/>
            </a:endParaRPr>
          </a:p>
          <a:p>
            <a:r>
              <a:rPr lang="en-US" sz="2000" b="1">
                <a:solidFill>
                  <a:srgbClr val="002060"/>
                </a:solidFill>
                <a:hlinkClick r:id="rId2" action="ppaction://hlinkfile" tooltip="Glycogen"/>
              </a:rPr>
              <a:t>3-</a:t>
            </a:r>
            <a:r>
              <a:rPr lang="en-US" sz="2000" b="1">
                <a:hlinkClick r:id="rId2" action="ppaction://hlinkfile" tooltip="Glycogen"/>
              </a:rPr>
              <a:t> </a:t>
            </a:r>
            <a:r>
              <a:rPr lang="en-US" sz="2000" b="1">
                <a:solidFill>
                  <a:srgbClr val="FF0000"/>
                </a:solidFill>
                <a:hlinkClick r:id="rId2" action="ppaction://hlinkfile" tooltip="Glycogen"/>
              </a:rPr>
              <a:t>glycogen</a:t>
            </a:r>
            <a:r>
              <a:rPr lang="en-US" sz="2000" b="1"/>
              <a:t> depletion </a:t>
            </a:r>
            <a:r>
              <a:rPr lang="ar-SA" sz="2000" b="1"/>
              <a:t>نفاذ</a:t>
            </a:r>
            <a:r>
              <a:rPr lang="en-US" sz="2000" b="1"/>
              <a:t> in brain cells.</a:t>
            </a:r>
          </a:p>
          <a:p>
            <a:endParaRPr lang="en-US" sz="2000" b="1">
              <a:hlinkClick r:id="rId3" action="ppaction://hlinkfile" tooltip="Reactive oxygen species"/>
            </a:endParaRPr>
          </a:p>
          <a:p>
            <a:r>
              <a:rPr lang="en-US" sz="2000" b="1">
                <a:hlinkClick r:id="rId3" action="ppaction://hlinkfile" tooltip="Reactive oxygen species"/>
              </a:rPr>
              <a:t>4- reactive oxygen species</a:t>
            </a:r>
            <a:r>
              <a:rPr lang="en-US" sz="2000" b="1"/>
              <a:t> ( free radical ) impairing skeletal muscle function</a:t>
            </a:r>
            <a:r>
              <a:rPr lang="en-US" sz="2000" b="1" baseline="30000"/>
              <a:t>.</a:t>
            </a:r>
            <a:r>
              <a:rPr lang="en-US" sz="2000" b="1"/>
              <a:t> </a:t>
            </a:r>
          </a:p>
          <a:p>
            <a:r>
              <a:rPr lang="en-US" sz="2000" b="1"/>
              <a:t> </a:t>
            </a:r>
          </a:p>
          <a:p>
            <a:r>
              <a:rPr lang="en-US" sz="2000" b="1"/>
              <a:t>5- Fatigue in </a:t>
            </a:r>
            <a:r>
              <a:rPr lang="en-US" sz="2000" b="1">
                <a:hlinkClick r:id="rId4" action="ppaction://hlinkfile" tooltip="Muscles of respiration"/>
              </a:rPr>
              <a:t>diaphragm and abdominal respiratory muscles</a:t>
            </a:r>
            <a:r>
              <a:rPr lang="en-US" sz="2000" b="1"/>
              <a:t> limiting breathing</a:t>
            </a:r>
            <a:r>
              <a:rPr lang="en-US" sz="2000" b="1" baseline="30000"/>
              <a:t>.</a:t>
            </a:r>
            <a:endParaRPr lang="en-US" sz="2000" b="1"/>
          </a:p>
          <a:p>
            <a:endParaRPr lang="en-US" sz="2000" b="1"/>
          </a:p>
          <a:p>
            <a:r>
              <a:rPr lang="en-US" sz="2000" b="1"/>
              <a:t>6- Impaired oxygen supply to muscles</a:t>
            </a:r>
            <a:r>
              <a:rPr lang="en-US" sz="2000" b="1" baseline="30000"/>
              <a:t>.</a:t>
            </a:r>
            <a:endParaRPr lang="en-US" sz="2000" b="1"/>
          </a:p>
          <a:p>
            <a:endParaRPr lang="en-US" sz="2000" b="1" baseline="30000"/>
          </a:p>
          <a:p>
            <a:r>
              <a:rPr lang="en-US" sz="2000" b="1"/>
              <a:t>7- Ammonia effects upon the brain</a:t>
            </a:r>
            <a:r>
              <a:rPr lang="en-US" sz="2000" b="1" baseline="30000"/>
              <a:t>.</a:t>
            </a:r>
            <a:endParaRPr 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File:Dorando Pietr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428625"/>
            <a:ext cx="7786688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733800" y="0"/>
            <a:ext cx="38862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هذا  يصور حالتنا وحنا تونا مخلصين الفيسيو </a:t>
            </a:r>
          </a:p>
          <a:p>
            <a:pPr algn="ctr">
              <a:defRPr/>
            </a:pPr>
            <a:endParaRPr lang="ar-SA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dirty="0">
                <a:solidFill>
                  <a:srgbClr val="FF0000"/>
                </a:solidFill>
                <a:sym typeface="Wingdings" pitchFamily="2" charset="2"/>
              </a:rPr>
              <a:t> مبرووووووك</a:t>
            </a:r>
          </a:p>
          <a:p>
            <a:pPr algn="ctr">
              <a:defRPr/>
            </a:pPr>
            <a:r>
              <a:rPr lang="ar-SA" dirty="0">
                <a:solidFill>
                  <a:srgbClr val="FF0000"/>
                </a:solidFill>
                <a:sym typeface="Wingdings" pitchFamily="2" charset="2"/>
              </a:rPr>
              <a:t>بس ترا باقي شريحه </a:t>
            </a:r>
            <a:endParaRPr lang="ar-SA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smtClean="0"/>
              <a:t>Lean Body Mass (LBM) </a:t>
            </a:r>
            <a:r>
              <a:rPr lang="ar-SA" sz="2000" b="1" smtClean="0"/>
              <a:t>وزن الجسم بدون وزن الدهون</a:t>
            </a:r>
            <a:endParaRPr lang="en-US" sz="2000" b="1" smtClean="0"/>
          </a:p>
        </p:txBody>
      </p:sp>
      <p:sp>
        <p:nvSpPr>
          <p:cNvPr id="169987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45259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3600" b="1" smtClean="0"/>
              <a:t> LBM = Body weight 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─Total body fat inKgs.</a:t>
            </a:r>
          </a:p>
          <a:p>
            <a:pPr>
              <a:buFont typeface="Arial" pitchFamily="34" charset="0"/>
              <a:buNone/>
            </a:pP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 Body fat can be measured by:-</a:t>
            </a:r>
          </a:p>
          <a:p>
            <a:pPr>
              <a:buFont typeface="Arial" pitchFamily="34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1- Skin fold calipers </a:t>
            </a:r>
            <a:r>
              <a:rPr lang="ar-SA" b="1" smtClean="0">
                <a:latin typeface="Times New Roman" pitchFamily="18" charset="0"/>
                <a:cs typeface="Times New Roman" pitchFamily="18" charset="0"/>
              </a:rPr>
              <a:t>فرجار لقياس ثخانه الجلد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None/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2- Under water weighing. </a:t>
            </a:r>
            <a:r>
              <a:rPr lang="ar-SA" b="1" smtClean="0">
                <a:latin typeface="Times New Roman" pitchFamily="18" charset="0"/>
                <a:cs typeface="Times New Roman" pitchFamily="18" charset="0"/>
              </a:rPr>
              <a:t>فرق وزن الشخص تحت وفوق الماء </a:t>
            </a:r>
          </a:p>
          <a:p>
            <a:pPr>
              <a:buFont typeface="Arial" pitchFamily="34" charset="0"/>
              <a:buNone/>
            </a:pPr>
            <a:r>
              <a:rPr lang="ar-SA" b="1" smtClean="0">
                <a:latin typeface="Times New Roman" pitchFamily="18" charset="0"/>
                <a:cs typeface="Times New Roman" pitchFamily="18" charset="0"/>
              </a:rPr>
              <a:t>يستخدم هذا في هذه المعادله                              وكلما زادت كان الشخص اصح               </a:t>
            </a:r>
            <a:endParaRPr lang="en-US" b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31DAB-C040-47A8-B623-1BBBB3515A0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5000" y="5791200"/>
            <a:ext cx="2819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Cinsupstion</a:t>
            </a:r>
            <a:r>
              <a:rPr lang="en-US" dirty="0">
                <a:solidFill>
                  <a:srgbClr val="FF0000"/>
                </a:solidFill>
              </a:rPr>
              <a:t> of o2 \ LBM</a:t>
            </a:r>
            <a:endParaRPr lang="ar-SA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DDD1F-6C2D-405F-BB2A-E774252E2A0A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154627" name="Picture 2" descr="C:\Documents and Settings\user\My Documents\fig25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" y="5334000"/>
            <a:ext cx="144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>
                <a:solidFill>
                  <a:srgbClr val="FF0000"/>
                </a:solidFill>
              </a:rPr>
              <a:t>يعيد نفس الكلام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08FA7A-5C1F-40AD-9264-134000A9E0D2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81000"/>
            <a:ext cx="8534400" cy="64770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7300" b="1" u="sng" dirty="0" smtClean="0"/>
              <a:t>Oxygen Debt :-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700" b="1" dirty="0" smtClean="0">
                <a:solidFill>
                  <a:srgbClr val="FF0000"/>
                </a:solidFill>
              </a:rPr>
              <a:t>         Excess </a:t>
            </a:r>
            <a:r>
              <a:rPr lang="ar-SA" sz="6700" b="1" dirty="0" smtClean="0">
                <a:solidFill>
                  <a:srgbClr val="FF0000"/>
                </a:solidFill>
              </a:rPr>
              <a:t>الكميه الاضافيه – الزائده –</a:t>
            </a:r>
            <a:r>
              <a:rPr lang="en-US" sz="6700" b="1" dirty="0" smtClean="0">
                <a:solidFill>
                  <a:srgbClr val="FF0000"/>
                </a:solidFill>
              </a:rPr>
              <a:t> </a:t>
            </a:r>
            <a:r>
              <a:rPr lang="en-US" sz="6700" b="1" u="sng" dirty="0" smtClean="0">
                <a:solidFill>
                  <a:srgbClr val="FF0000"/>
                </a:solidFill>
              </a:rPr>
              <a:t>post </a:t>
            </a:r>
            <a:r>
              <a:rPr lang="ar-SA" sz="6700" b="1" u="sng" dirty="0" smtClean="0">
                <a:solidFill>
                  <a:srgbClr val="FF0000"/>
                </a:solidFill>
              </a:rPr>
              <a:t>بعد</a:t>
            </a:r>
            <a:r>
              <a:rPr lang="en-US" sz="6700" b="1" dirty="0" smtClean="0">
                <a:solidFill>
                  <a:srgbClr val="FF0000"/>
                </a:solidFill>
              </a:rPr>
              <a:t> exercise O₂ consumption. </a:t>
            </a:r>
            <a:r>
              <a:rPr lang="ar-SA" sz="6700" b="1" dirty="0" smtClean="0">
                <a:solidFill>
                  <a:srgbClr val="FF0000"/>
                </a:solidFill>
              </a:rPr>
              <a:t>المتطلب استهلاكها من الاكسجين </a:t>
            </a:r>
            <a:r>
              <a:rPr lang="en-US" sz="6700" b="1" dirty="0" smtClean="0">
                <a:solidFill>
                  <a:srgbClr val="FF0000"/>
                </a:solidFill>
              </a:rPr>
              <a:t>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800" b="1" dirty="0" smtClean="0"/>
              <a:t>Required to convert </a:t>
            </a:r>
            <a:r>
              <a:rPr lang="ar-SA" sz="5800" b="1" dirty="0" smtClean="0"/>
              <a:t>تحويل</a:t>
            </a:r>
            <a:r>
              <a:rPr lang="en-US" sz="5800" b="1" dirty="0" smtClean="0"/>
              <a:t> :- </a:t>
            </a:r>
            <a:r>
              <a:rPr lang="ar-SA" sz="5800" b="1" dirty="0" smtClean="0"/>
              <a:t>فائدتها العوده بالجسم للحاله الطبيعيه بالقيام بما يلي </a:t>
            </a:r>
            <a:endParaRPr lang="en-US" sz="5800" b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/>
              <a:t>      1-  Lactic acid to glucose.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/>
              <a:t>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/>
              <a:t>      2-  ADP → ATP.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/>
              <a:t>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/>
              <a:t>      3-  Creatine phosphate to its original state.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/>
              <a:t>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 smtClean="0"/>
              <a:t>      4-  body temperature to normal.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7300" b="1" u="sng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7300" b="1" u="sng" dirty="0" smtClean="0"/>
              <a:t>Oxygen Deficit :-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700" b="1" dirty="0" smtClean="0"/>
              <a:t>                   </a:t>
            </a:r>
            <a:r>
              <a:rPr lang="en-US" sz="6700" b="1" dirty="0" smtClean="0">
                <a:solidFill>
                  <a:srgbClr val="FF0000"/>
                </a:solidFill>
              </a:rPr>
              <a:t>Cellular energy use exceeds O₂ uptake. </a:t>
            </a:r>
            <a:r>
              <a:rPr lang="ar-SA" sz="6700" b="1" dirty="0" smtClean="0">
                <a:solidFill>
                  <a:srgbClr val="FF0000"/>
                </a:solidFill>
              </a:rPr>
              <a:t>لكي تقوم الخليه بانتاج طاقه تحتاج لزياده الكميه المستهلكه من الاكسجين ( انظر الشريحه التاليه </a:t>
            </a:r>
            <a:endParaRPr lang="en-US" sz="6700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E3109B-75ED-4AD5-BA73-CD90CADA92C4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56675" name="Picture 2" descr="C:\Documents and Settings\user\My Documents\fig25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05000" y="2286000"/>
            <a:ext cx="685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طاقه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2667000" y="2667000"/>
            <a:ext cx="76200" cy="7620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657600" y="2895600"/>
            <a:ext cx="990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استهلاك الاكسجين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2971800" y="3429000"/>
            <a:ext cx="6096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8600" y="5029200"/>
            <a:ext cx="16002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الشرح الصفحه القادمه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066800" y="13716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اولا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89C70A58-7CB0-45EC-A563-9B1822750AD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9600" y="441325"/>
            <a:ext cx="8229600" cy="6019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هذا المخطط يوضح كلا من </a:t>
            </a:r>
          </a:p>
          <a:p>
            <a:pPr algn="ctr">
              <a:defRPr/>
            </a:pPr>
            <a:r>
              <a:rPr lang="en-US" b="1" u="sng" dirty="0">
                <a:solidFill>
                  <a:srgbClr val="FF0000"/>
                </a:solidFill>
              </a:rPr>
              <a:t>Oxygen Debt</a:t>
            </a:r>
            <a:r>
              <a:rPr lang="ar-SA" b="1" u="sng" dirty="0">
                <a:solidFill>
                  <a:srgbClr val="FF0000"/>
                </a:solidFill>
              </a:rPr>
              <a:t>  </a:t>
            </a:r>
            <a:r>
              <a:rPr lang="en-US" b="1" u="sng" dirty="0">
                <a:solidFill>
                  <a:srgbClr val="FF0000"/>
                </a:solidFill>
              </a:rPr>
              <a:t> and    Oxygen Deficit</a:t>
            </a:r>
          </a:p>
          <a:p>
            <a:pPr algn="ctr">
              <a:defRPr/>
            </a:pPr>
            <a:endParaRPr lang="en-US" b="1" u="sng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b="1" u="sng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b="1" u="sng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b="1" u="sng" dirty="0">
                <a:solidFill>
                  <a:srgbClr val="FF0000"/>
                </a:solidFill>
              </a:rPr>
              <a:t>1- Oxygen Deficit :   </a:t>
            </a:r>
            <a:r>
              <a:rPr lang="ar-SA" b="1" u="sng" dirty="0">
                <a:solidFill>
                  <a:srgbClr val="FF0000"/>
                </a:solidFill>
              </a:rPr>
              <a:t>كما نلاحظ من الرسمه السابقه عند بدايه التمارين الشاقه يزيد استهلاك الطاقه بشكل كبير وسريع ( اللون الازرق الفاتح ) ولكن معدل استهلاك الاكسجين يزيد ببط ابطأ من معدل استهلاك الطاقه ولذلك الطاقه تلجا لاستخدام  ال اي تي بي فاذا خلص تستخدم ( النتفس اللاهوائي ) حتى يزيد مستوى الاكسجين ويصل الحد المطلوب ( لذلك في الفتره الاولى من التمرين يكون مصدر الطاقه هو الاي تي بي التنفس اللاهوائي ) </a:t>
            </a:r>
          </a:p>
          <a:p>
            <a:pPr algn="ctr">
              <a:defRPr/>
            </a:pPr>
            <a:endParaRPr lang="ar-SA" b="1" u="sng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u="sng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u="sng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b="1" u="sng" dirty="0">
                <a:solidFill>
                  <a:srgbClr val="FF0000"/>
                </a:solidFill>
              </a:rPr>
              <a:t>2- Oxygen Debt</a:t>
            </a:r>
            <a:r>
              <a:rPr lang="ar-SA" b="1" u="sng" dirty="0">
                <a:solidFill>
                  <a:srgbClr val="FF0000"/>
                </a:solidFill>
              </a:rPr>
              <a:t> </a:t>
            </a:r>
            <a:r>
              <a:rPr lang="en-US" b="1" u="sng" dirty="0">
                <a:solidFill>
                  <a:srgbClr val="FF0000"/>
                </a:solidFill>
              </a:rPr>
              <a:t> :  </a:t>
            </a:r>
            <a:r>
              <a:rPr lang="ar-SA" b="1" u="sng" dirty="0">
                <a:solidFill>
                  <a:srgbClr val="FF0000"/>
                </a:solidFill>
              </a:rPr>
              <a:t>عند نهايه التمارين يبقى مستوى الاكسجين مرتفع لكي يعود بالجسم للوضع الطبيعي كما شرح سابقا </a:t>
            </a:r>
            <a:endParaRPr lang="ar-SA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Basal Metabolic Rate (BMR)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1816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b="1" smtClean="0"/>
              <a:t>   It is energy expenditure at complete </a:t>
            </a:r>
            <a:r>
              <a:rPr lang="en-US" b="1" smtClean="0">
                <a:solidFill>
                  <a:srgbClr val="FF0000"/>
                </a:solidFill>
              </a:rPr>
              <a:t>physical </a:t>
            </a:r>
          </a:p>
          <a:p>
            <a:pPr>
              <a:buFont typeface="Arial" pitchFamily="34" charset="0"/>
              <a:buNone/>
            </a:pPr>
            <a:r>
              <a:rPr lang="en-US" b="1" smtClean="0"/>
              <a:t>and </a:t>
            </a:r>
            <a:r>
              <a:rPr lang="en-US" b="1" smtClean="0">
                <a:solidFill>
                  <a:srgbClr val="FF0000"/>
                </a:solidFill>
              </a:rPr>
              <a:t>mental</a:t>
            </a:r>
            <a:r>
              <a:rPr lang="en-US" b="1" smtClean="0"/>
              <a:t> rest, </a:t>
            </a:r>
            <a:r>
              <a:rPr lang="en-US" b="1" smtClean="0">
                <a:solidFill>
                  <a:srgbClr val="FF0000"/>
                </a:solidFill>
              </a:rPr>
              <a:t>12 hours </a:t>
            </a:r>
            <a:r>
              <a:rPr lang="en-US" b="1" smtClean="0"/>
              <a:t>after the last meal, in </a:t>
            </a:r>
          </a:p>
          <a:p>
            <a:pPr>
              <a:buFont typeface="Arial" pitchFamily="34" charset="0"/>
              <a:buNone/>
            </a:pPr>
            <a:r>
              <a:rPr lang="en-US" b="1" smtClean="0"/>
              <a:t>a </a:t>
            </a:r>
            <a:r>
              <a:rPr lang="en-US" b="1" smtClean="0">
                <a:solidFill>
                  <a:srgbClr val="FF0000"/>
                </a:solidFill>
              </a:rPr>
              <a:t>comfortable</a:t>
            </a:r>
            <a:r>
              <a:rPr lang="en-US" b="1" smtClean="0"/>
              <a:t> temperature.</a:t>
            </a:r>
          </a:p>
          <a:p>
            <a:pPr>
              <a:buFont typeface="Arial" pitchFamily="34" charset="0"/>
              <a:buNone/>
            </a:pPr>
            <a:endParaRPr lang="en-US" smtClean="0"/>
          </a:p>
          <a:p>
            <a:pPr>
              <a:buFont typeface="Arial" pitchFamily="34" charset="0"/>
              <a:buNone/>
            </a:pPr>
            <a:r>
              <a:rPr lang="en-US" sz="3600" b="1" smtClean="0"/>
              <a:t>  </a:t>
            </a:r>
            <a:r>
              <a:rPr lang="en-US" sz="3600" b="1" smtClean="0">
                <a:solidFill>
                  <a:srgbClr val="FF0000"/>
                </a:solidFill>
              </a:rPr>
              <a:t>= 43 Kcal. / m2 / hour,  ( 2000 Kcal / day.)</a:t>
            </a:r>
            <a:r>
              <a:rPr lang="ar-SA" sz="3600" b="1" smtClean="0">
                <a:solidFill>
                  <a:srgbClr val="FF0000"/>
                </a:solidFill>
              </a:rPr>
              <a:t>حفظ </a:t>
            </a:r>
            <a:endParaRPr lang="en-US" smtClean="0"/>
          </a:p>
          <a:p>
            <a:pPr>
              <a:buFont typeface="Arial" pitchFamily="34" charset="0"/>
              <a:buNone/>
            </a:pPr>
            <a:r>
              <a:rPr lang="en-US" smtClean="0">
                <a:solidFill>
                  <a:srgbClr val="FF0000"/>
                </a:solidFill>
              </a:rPr>
              <a:t> </a:t>
            </a:r>
          </a:p>
          <a:p>
            <a:pPr>
              <a:buFont typeface="Arial" pitchFamily="34" charset="0"/>
              <a:buNone/>
            </a:pPr>
            <a:r>
              <a:rPr lang="en-US" smtClean="0"/>
              <a:t>    </a:t>
            </a:r>
            <a:r>
              <a:rPr lang="en-US" b="1" smtClean="0"/>
              <a:t>Required to sustain the body's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vital functions </a:t>
            </a:r>
            <a:r>
              <a:rPr lang="ar-SA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الوظائف الاساسيه للجسم والتي تبقيه حيا ( القلب – التنفس – الدماغ يستهلك القدر الاكبر ( 20%  ) )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9F13D1-A883-4BD9-BE6B-92024DBDCDF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944563"/>
          </a:xfrm>
        </p:spPr>
        <p:txBody>
          <a:bodyPr/>
          <a:lstStyle/>
          <a:p>
            <a:r>
              <a:rPr lang="en-US" b="1" smtClean="0"/>
              <a:t>Energy systems</a:t>
            </a:r>
          </a:p>
        </p:txBody>
      </p:sp>
      <p:sp>
        <p:nvSpPr>
          <p:cNvPr id="15974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b="1" smtClean="0"/>
              <a:t>Cells generate energy by three methods:-</a:t>
            </a:r>
          </a:p>
          <a:p>
            <a:pPr>
              <a:buFont typeface="Arial" pitchFamily="34" charset="0"/>
              <a:buNone/>
            </a:pPr>
            <a:r>
              <a:rPr lang="en-US" b="1" smtClean="0"/>
              <a:t>1- </a:t>
            </a:r>
            <a:r>
              <a:rPr lang="en-US" b="1" smtClean="0">
                <a:solidFill>
                  <a:srgbClr val="FF0000"/>
                </a:solidFill>
              </a:rPr>
              <a:t>The ATP- phosphate - creatine system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→ </a:t>
            </a:r>
          </a:p>
          <a:p>
            <a:pPr>
              <a:buFont typeface="Arial" pitchFamily="34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sustain energy for  3-15 seconds. </a:t>
            </a:r>
            <a:r>
              <a:rPr lang="ar-SA" b="1" smtClean="0">
                <a:latin typeface="Times New Roman" pitchFamily="18" charset="0"/>
                <a:cs typeface="Times New Roman" pitchFamily="18" charset="0"/>
              </a:rPr>
              <a:t>الطريقه تستخدم لانتاج الطاقه لاول ثواني من التمرين </a:t>
            </a: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glycolytic (anaerobic) system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→ last </a:t>
            </a:r>
          </a:p>
          <a:p>
            <a:pPr>
              <a:buFont typeface="Arial" pitchFamily="34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for few minutes. Does not produce large </a:t>
            </a:r>
          </a:p>
          <a:p>
            <a:pPr>
              <a:buFont typeface="Arial" pitchFamily="34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amounts of ATP.</a:t>
            </a:r>
          </a:p>
          <a:p>
            <a:pPr>
              <a:buFont typeface="Arial" pitchFamily="34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oxidative (aerobic) system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→ produce </a:t>
            </a:r>
          </a:p>
          <a:p>
            <a:pPr>
              <a:buFont typeface="Arial" pitchFamily="34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large amounts of ATP in long distance </a:t>
            </a:r>
          </a:p>
          <a:p>
            <a:pPr>
              <a:buFont typeface="Arial" pitchFamily="34" charset="0"/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running.</a:t>
            </a:r>
          </a:p>
          <a:p>
            <a:pPr>
              <a:buFont typeface="Arial" pitchFamily="34" charset="0"/>
              <a:buNone/>
            </a:pPr>
            <a:endParaRPr lang="en-US" b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768A7A-5246-4A69-852F-8E1E8297166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63246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mtClean="0"/>
              <a:t>     </a:t>
            </a:r>
            <a:r>
              <a:rPr lang="en-US" b="1" smtClean="0"/>
              <a:t>Energy production is both </a:t>
            </a:r>
            <a:r>
              <a:rPr lang="en-US" b="1" smtClean="0">
                <a:solidFill>
                  <a:srgbClr val="FF0000"/>
                </a:solidFill>
              </a:rPr>
              <a:t>time</a:t>
            </a:r>
            <a:r>
              <a:rPr lang="en-US" b="1" smtClean="0"/>
              <a:t> and </a:t>
            </a:r>
            <a:r>
              <a:rPr lang="en-US" b="1" smtClean="0">
                <a:solidFill>
                  <a:srgbClr val="FF0000"/>
                </a:solidFill>
              </a:rPr>
              <a:t>intensity </a:t>
            </a:r>
            <a:r>
              <a:rPr lang="ar-SA" b="1" smtClean="0">
                <a:solidFill>
                  <a:srgbClr val="FF0000"/>
                </a:solidFill>
              </a:rPr>
              <a:t>شده</a:t>
            </a:r>
            <a:r>
              <a:rPr lang="en-US" b="1" smtClean="0"/>
              <a:t>related. </a:t>
            </a:r>
            <a:r>
              <a:rPr lang="ar-SA" b="1" smtClean="0"/>
              <a:t>مهمه : انتاج الطاقه يعتمد على اللشده والزمن</a:t>
            </a:r>
            <a:endParaRPr lang="en-US" b="1" smtClean="0"/>
          </a:p>
          <a:p>
            <a:pPr>
              <a:buFont typeface="Arial" pitchFamily="34" charset="0"/>
              <a:buNone/>
            </a:pPr>
            <a:r>
              <a:rPr lang="en-US" smtClean="0"/>
              <a:t>    </a:t>
            </a:r>
            <a:r>
              <a:rPr lang="en-US" smtClean="0">
                <a:solidFill>
                  <a:srgbClr val="FF0000"/>
                </a:solidFill>
              </a:rPr>
              <a:t>Intense</a:t>
            </a:r>
            <a:r>
              <a:rPr lang="en-US" smtClean="0"/>
              <a:t> exercise for </a:t>
            </a:r>
            <a:r>
              <a:rPr lang="en-US" smtClean="0">
                <a:solidFill>
                  <a:srgbClr val="FF0000"/>
                </a:solidFill>
              </a:rPr>
              <a:t>few seconds </a:t>
            </a:r>
            <a:r>
              <a:rPr lang="en-US" smtClean="0"/>
              <a:t>uses ATP-Pcr. </a:t>
            </a:r>
          </a:p>
          <a:p>
            <a:pPr>
              <a:buFont typeface="Arial" pitchFamily="34" charset="0"/>
              <a:buNone/>
            </a:pPr>
            <a:r>
              <a:rPr lang="en-US" smtClean="0"/>
              <a:t>system.</a:t>
            </a:r>
          </a:p>
          <a:p>
            <a:pPr>
              <a:buFont typeface="Arial" pitchFamily="34" charset="0"/>
              <a:buNone/>
            </a:pPr>
            <a:r>
              <a:rPr lang="en-US" smtClean="0"/>
              <a:t>    </a:t>
            </a:r>
            <a:r>
              <a:rPr lang="en-US" smtClean="0">
                <a:solidFill>
                  <a:srgbClr val="FF0000"/>
                </a:solidFill>
              </a:rPr>
              <a:t>Anaerobic</a:t>
            </a:r>
            <a:r>
              <a:rPr lang="en-US" smtClean="0"/>
              <a:t> system predominates </a:t>
            </a:r>
            <a:r>
              <a:rPr lang="ar-SA" smtClean="0"/>
              <a:t>سائد</a:t>
            </a:r>
            <a:r>
              <a:rPr lang="en-US" smtClean="0"/>
              <a:t> in the first </a:t>
            </a:r>
          </a:p>
          <a:p>
            <a:pPr>
              <a:buFont typeface="Arial" pitchFamily="34" charset="0"/>
              <a:buNone/>
            </a:pPr>
            <a:r>
              <a:rPr lang="en-US" smtClean="0">
                <a:solidFill>
                  <a:srgbClr val="FF0000"/>
                </a:solidFill>
              </a:rPr>
              <a:t>few minutes</a:t>
            </a:r>
            <a:r>
              <a:rPr lang="en-US" smtClean="0"/>
              <a:t>.</a:t>
            </a:r>
          </a:p>
          <a:p>
            <a:pPr>
              <a:buFont typeface="Arial" pitchFamily="34" charset="0"/>
              <a:buNone/>
            </a:pPr>
            <a:r>
              <a:rPr lang="en-US" smtClean="0"/>
              <a:t>    Exercise for </a:t>
            </a:r>
            <a:r>
              <a:rPr lang="en-US" smtClean="0">
                <a:solidFill>
                  <a:srgbClr val="FF0000"/>
                </a:solidFill>
              </a:rPr>
              <a:t>longer</a:t>
            </a:r>
            <a:r>
              <a:rPr lang="en-US" smtClean="0"/>
              <a:t> periods of time require the </a:t>
            </a:r>
          </a:p>
          <a:p>
            <a:pPr>
              <a:buFont typeface="Arial" pitchFamily="34" charset="0"/>
              <a:buNone/>
            </a:pPr>
            <a:r>
              <a:rPr lang="en-US" smtClean="0"/>
              <a:t>complete </a:t>
            </a:r>
            <a:r>
              <a:rPr lang="en-US" smtClean="0">
                <a:solidFill>
                  <a:srgbClr val="FF0000"/>
                </a:solidFill>
              </a:rPr>
              <a:t>oxidation</a:t>
            </a:r>
            <a:r>
              <a:rPr lang="en-US" smtClean="0"/>
              <a:t> of CHO and free fatty.</a:t>
            </a:r>
          </a:p>
          <a:p>
            <a:pPr>
              <a:buFont typeface="Arial" pitchFamily="34" charset="0"/>
              <a:buNone/>
            </a:pPr>
            <a:r>
              <a:rPr lang="en-US" smtClean="0"/>
              <a:t>     </a:t>
            </a:r>
            <a:r>
              <a:rPr lang="en-US" b="1" smtClean="0">
                <a:solidFill>
                  <a:srgbClr val="FF0000"/>
                </a:solidFill>
              </a:rPr>
              <a:t>CHO </a:t>
            </a:r>
            <a:r>
              <a:rPr lang="ar-SA" b="1" smtClean="0">
                <a:solidFill>
                  <a:srgbClr val="FF0000"/>
                </a:solidFill>
              </a:rPr>
              <a:t>الكاربوهيدرات</a:t>
            </a:r>
            <a:r>
              <a:rPr lang="en-US" b="1" smtClean="0"/>
              <a:t> stores last </a:t>
            </a:r>
            <a:r>
              <a:rPr lang="ar-SA" b="1" smtClean="0"/>
              <a:t>مخزنها يستمر</a:t>
            </a:r>
            <a:r>
              <a:rPr lang="en-US" b="1" smtClean="0"/>
              <a:t> for approx. </a:t>
            </a:r>
            <a:r>
              <a:rPr lang="en-US" b="1" smtClean="0">
                <a:solidFill>
                  <a:srgbClr val="FF0000"/>
                </a:solidFill>
              </a:rPr>
              <a:t>90 min. </a:t>
            </a:r>
            <a:r>
              <a:rPr lang="en-US" b="1" smtClean="0"/>
              <a:t>and </a:t>
            </a:r>
            <a:r>
              <a:rPr lang="en-US" b="1" smtClean="0">
                <a:solidFill>
                  <a:srgbClr val="FF0000"/>
                </a:solidFill>
              </a:rPr>
              <a:t>FFAs </a:t>
            </a:r>
            <a:r>
              <a:rPr lang="en-US" b="1" smtClean="0"/>
              <a:t>will last for </a:t>
            </a:r>
            <a:r>
              <a:rPr lang="en-US" b="1" smtClean="0">
                <a:solidFill>
                  <a:srgbClr val="FF0000"/>
                </a:solidFill>
              </a:rPr>
              <a:t>several days</a:t>
            </a:r>
            <a:r>
              <a:rPr lang="en-US" b="1" smtClean="0"/>
              <a:t>. </a:t>
            </a:r>
            <a:r>
              <a:rPr lang="ar-SA" b="1" smtClean="0"/>
              <a:t>لاحراق الدهون يجب التمرن اكثرر من ساعه ونص متواصله</a:t>
            </a:r>
            <a:endParaRPr lang="en-US" b="1" smtClean="0"/>
          </a:p>
          <a:p>
            <a:pPr>
              <a:buFont typeface="Arial" pitchFamily="34" charset="0"/>
              <a:buNone/>
            </a:pPr>
            <a:endParaRPr lang="en-US" smtClean="0"/>
          </a:p>
          <a:p>
            <a:pPr>
              <a:buFont typeface="Arial" pitchFamily="34" charset="0"/>
              <a:buNone/>
            </a:pPr>
            <a:endParaRPr lang="en-US" smtClean="0"/>
          </a:p>
          <a:p>
            <a:pPr>
              <a:buFont typeface="Arial" pitchFamily="34" charset="0"/>
              <a:buNone/>
            </a:pPr>
            <a:endParaRPr lang="en-US" smtClean="0"/>
          </a:p>
          <a:p>
            <a:pPr>
              <a:buFont typeface="Arial" pitchFamily="34" charset="0"/>
              <a:buNone/>
            </a:pPr>
            <a:endParaRPr lang="en-US" smtClean="0"/>
          </a:p>
          <a:p>
            <a:pPr>
              <a:buFont typeface="Arial" pitchFamily="34" charset="0"/>
              <a:buNone/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3335A9-E5D6-42A2-9F40-2C965A3BE05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C3D111-0401-4279-A566-0BFDEF21D703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61795" name="Picture 2" descr="C:\Documents and Settings\user\My Documents\atp_c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29000" y="0"/>
            <a:ext cx="1447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dirty="0">
                <a:solidFill>
                  <a:srgbClr val="FF0000"/>
                </a:solidFill>
              </a:rPr>
              <a:t>يعيد شرح توزيع انواع انتاج الطاقه على الزمن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814</Words>
  <Application>Microsoft Office PowerPoint</Application>
  <PresentationFormat>On-screen Show (4:3)</PresentationFormat>
  <Paragraphs>143</Paragraphs>
  <Slides>18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Bitmap Image</vt:lpstr>
      <vt:lpstr>Slide 1</vt:lpstr>
      <vt:lpstr>Slide 2</vt:lpstr>
      <vt:lpstr>Slide 3</vt:lpstr>
      <vt:lpstr>Slide 4</vt:lpstr>
      <vt:lpstr>Slide 5</vt:lpstr>
      <vt:lpstr>Basal Metabolic Rate (BMR)</vt:lpstr>
      <vt:lpstr>Energy systems</vt:lpstr>
      <vt:lpstr>Slide 8</vt:lpstr>
      <vt:lpstr>Slide 9</vt:lpstr>
      <vt:lpstr>Slide 10</vt:lpstr>
      <vt:lpstr>Physiology of Exercise</vt:lpstr>
      <vt:lpstr>Physiology of Exercise</vt:lpstr>
      <vt:lpstr>Physiology of Exercise</vt:lpstr>
      <vt:lpstr>Slide 14</vt:lpstr>
      <vt:lpstr>Slide 15</vt:lpstr>
      <vt:lpstr>Slide 16</vt:lpstr>
      <vt:lpstr>Slide 17</vt:lpstr>
      <vt:lpstr>Lean Body Mass (LBM) وزن الجسم بدون وزن الدهون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عبووووودي</dc:creator>
  <cp:lastModifiedBy>عبووووودي</cp:lastModifiedBy>
  <cp:revision>1</cp:revision>
  <dcterms:created xsi:type="dcterms:W3CDTF">2006-08-16T00:00:00Z</dcterms:created>
  <dcterms:modified xsi:type="dcterms:W3CDTF">2010-03-17T05:58:24Z</dcterms:modified>
</cp:coreProperties>
</file>