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1F8A48-8040-4491-B6B5-42B02859B825}" type="datetimeFigureOut">
              <a:rPr lang="ar-SA" smtClean="0"/>
              <a:t>09/03/31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52A9AC-2569-464D-A200-799EB1F0BC50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E64DF5-A9F3-49F3-BE33-AC6A6E3FBD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DFA583-6E83-48EB-A2FB-589D697484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E115BF-6A0B-4FB1-84F6-2C6B823DB6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2698EF-332E-440F-B71F-9A5D662A2D0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A9F739-E28E-48B3-A97B-06ECD2BE667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982036-8527-4544-9C8A-3CF9EE09FB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FD74B1-60BA-4448-87D2-729E265EE5E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47250-475A-448E-9100-1101B81CCE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p2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143000"/>
            <a:ext cx="8153400" cy="5562600"/>
          </a:xfrm>
        </p:spPr>
      </p:pic>
      <p:sp>
        <p:nvSpPr>
          <p:cNvPr id="3" name="Rectangle 2"/>
          <p:cNvSpPr/>
          <p:nvPr/>
        </p:nvSpPr>
        <p:spPr>
          <a:xfrm>
            <a:off x="304800" y="0"/>
            <a:ext cx="4038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هذا المخطط يتكلم عن العلاقه بين </a:t>
            </a:r>
          </a:p>
          <a:p>
            <a:pPr algn="ctr"/>
            <a:r>
              <a:rPr lang="en-US" dirty="0" smtClean="0"/>
              <a:t>Flow  and volume</a:t>
            </a:r>
          </a:p>
          <a:p>
            <a:pPr algn="ctr"/>
            <a:r>
              <a:rPr lang="ar-SA" dirty="0" smtClean="0"/>
              <a:t>في الرئه</a:t>
            </a:r>
            <a:endParaRPr lang="ar-SA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114800" y="914400"/>
            <a:ext cx="2133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477000" y="0"/>
            <a:ext cx="2667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عند الزفير : في البدايه يكون هناك زياده في ( الفلو ) مع نقصان طفيف لا يذكر في ( الفوليوم) </a:t>
            </a:r>
          </a:p>
          <a:p>
            <a:pPr algn="ctr"/>
            <a:r>
              <a:rPr lang="ar-SA" dirty="0" smtClean="0"/>
              <a:t>ينقصان معا بسرعه</a:t>
            </a:r>
            <a:r>
              <a:rPr lang="en-US" dirty="0" smtClean="0"/>
              <a:t> </a:t>
            </a:r>
            <a:r>
              <a:rPr lang="en-US" dirty="0" err="1" smtClean="0"/>
              <a:t>Pef</a:t>
            </a:r>
            <a:r>
              <a:rPr lang="en-US" dirty="0" smtClean="0"/>
              <a:t> </a:t>
            </a:r>
            <a:r>
              <a:rPr lang="ar-SA" dirty="0" smtClean="0"/>
              <a:t>ولكن بعد 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0" y="4495800"/>
            <a:ext cx="838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200" dirty="0" smtClean="0">
                <a:solidFill>
                  <a:srgbClr val="FF0000"/>
                </a:solidFill>
              </a:rPr>
              <a:t>تشرح الرسمه</a:t>
            </a:r>
            <a:endParaRPr lang="ar-SA" sz="12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38200" y="45720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B0948-9C6A-4030-B397-F4794E7CC33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304800"/>
            <a:ext cx="8610600" cy="6324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</a:t>
            </a:r>
            <a:r>
              <a:rPr lang="en-US" dirty="0" smtClean="0"/>
              <a:t> </a:t>
            </a:r>
            <a:r>
              <a:rPr lang="ar-SA" dirty="0" smtClean="0"/>
              <a:t>مهمه جدا </a:t>
            </a:r>
            <a:r>
              <a:rPr lang="en-US" dirty="0" smtClean="0"/>
              <a:t> </a:t>
            </a:r>
            <a:r>
              <a:rPr lang="en-US" sz="3600" b="1" dirty="0" smtClean="0"/>
              <a:t>For alveolar ventilation it is more important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to increase the</a:t>
            </a:r>
            <a:r>
              <a:rPr lang="en-US" sz="4300" b="1" dirty="0" smtClean="0"/>
              <a:t> </a:t>
            </a:r>
            <a:r>
              <a:rPr lang="en-US" sz="4300" b="1" u="sng" dirty="0" smtClean="0">
                <a:solidFill>
                  <a:srgbClr val="FF0000"/>
                </a:solidFill>
              </a:rPr>
              <a:t>depth</a:t>
            </a:r>
            <a:r>
              <a:rPr lang="en-US" sz="4300" b="1" dirty="0" smtClean="0"/>
              <a:t>  </a:t>
            </a:r>
            <a:r>
              <a:rPr lang="en-US" sz="3600" b="1" dirty="0" smtClean="0"/>
              <a:t>rather than the </a:t>
            </a:r>
            <a:r>
              <a:rPr lang="en-US" sz="4300" b="1" u="sng" dirty="0" smtClean="0">
                <a:solidFill>
                  <a:srgbClr val="FF0000"/>
                </a:solidFill>
              </a:rPr>
              <a:t>rate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of breathing</a:t>
            </a:r>
            <a:r>
              <a:rPr lang="en-US" sz="3600" b="1" dirty="0" smtClean="0"/>
              <a:t>. </a:t>
            </a:r>
            <a:r>
              <a:rPr lang="ar-SA" sz="3600" b="1" dirty="0" smtClean="0"/>
              <a:t>تتوضح من الكويزات السابقه</a:t>
            </a:r>
            <a:endParaRPr lang="en-US" sz="36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   </a:t>
            </a:r>
            <a:r>
              <a:rPr lang="en-US" sz="4300" b="1" u="sng" dirty="0" smtClean="0"/>
              <a:t>Notice that :-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      </a:t>
            </a:r>
            <a:r>
              <a:rPr lang="en-US" sz="3600" b="1" u="sng" dirty="0" smtClean="0">
                <a:solidFill>
                  <a:srgbClr val="FF0000"/>
                </a:solidFill>
              </a:rPr>
              <a:t>Rapid </a:t>
            </a:r>
            <a:r>
              <a:rPr lang="en-US" sz="3600" b="1" u="sng" dirty="0" smtClean="0">
                <a:solidFill>
                  <a:srgbClr val="FF0000"/>
                </a:solidFill>
              </a:rPr>
              <a:t>shallow </a:t>
            </a:r>
            <a:r>
              <a:rPr lang="ar-SA" sz="3600" b="1" u="sng" dirty="0" smtClean="0">
                <a:solidFill>
                  <a:srgbClr val="FF0000"/>
                </a:solidFill>
              </a:rPr>
              <a:t>السريع غير العميق</a:t>
            </a:r>
            <a:r>
              <a:rPr lang="en-US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breathing is more serious than </a:t>
            </a:r>
            <a:r>
              <a:rPr lang="en-US" sz="3600" b="1" u="sng" dirty="0" smtClean="0">
                <a:solidFill>
                  <a:srgbClr val="FF0000"/>
                </a:solidFill>
              </a:rPr>
              <a:t>gasping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breathing 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ar-SA" sz="3600" b="1" dirty="0" smtClean="0">
                <a:solidFill>
                  <a:srgbClr val="FF0000"/>
                </a:solidFill>
              </a:rPr>
              <a:t>العميق البطيئ</a:t>
            </a:r>
            <a:r>
              <a:rPr lang="en-US" sz="3600" b="1" dirty="0" smtClean="0">
                <a:solidFill>
                  <a:srgbClr val="FF0000"/>
                </a:solidFill>
              </a:rPr>
              <a:t>because </a:t>
            </a:r>
            <a:r>
              <a:rPr lang="en-US" sz="3600" b="1" dirty="0" smtClean="0">
                <a:solidFill>
                  <a:srgbClr val="FF0000"/>
                </a:solidFill>
              </a:rPr>
              <a:t>it reduces alveolar </a:t>
            </a:r>
            <a:r>
              <a:rPr lang="en-US" sz="3600" b="1" dirty="0" smtClean="0">
                <a:solidFill>
                  <a:srgbClr val="FF0000"/>
                </a:solidFill>
              </a:rPr>
              <a:t>ventilation </a:t>
            </a:r>
            <a:r>
              <a:rPr lang="en-US" sz="3600" b="1" dirty="0" smtClean="0">
                <a:solidFill>
                  <a:srgbClr val="FF0000"/>
                </a:solidFill>
              </a:rPr>
              <a:t>very much.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Ventilation </a:t>
            </a:r>
            <a:r>
              <a:rPr lang="ar-SA" b="1" u="sng" dirty="0" smtClean="0"/>
              <a:t>تدفق الهواء</a:t>
            </a:r>
            <a:r>
              <a:rPr lang="en-US" b="1" u="sng" dirty="0" smtClean="0"/>
              <a:t> perfusion </a:t>
            </a:r>
            <a:r>
              <a:rPr lang="ar-SA" b="1" u="sng" dirty="0" smtClean="0"/>
              <a:t>تدفق الدم</a:t>
            </a:r>
            <a:r>
              <a:rPr lang="en-US" b="1" u="sng" dirty="0" smtClean="0"/>
              <a:t> </a:t>
            </a:r>
            <a:r>
              <a:rPr lang="en-US" b="1" u="sng" dirty="0" smtClean="0"/>
              <a:t>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181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/>
              <a:t>      It is the ratio of air flow </a:t>
            </a:r>
            <a:r>
              <a:rPr lang="en-US" sz="3500" b="1" dirty="0" smtClean="0">
                <a:solidFill>
                  <a:srgbClr val="FF0000"/>
                </a:solidFill>
              </a:rPr>
              <a:t>(ventilation), </a:t>
            </a:r>
            <a:r>
              <a:rPr lang="en-US" sz="3500" b="1" dirty="0" smtClean="0"/>
              <a:t>and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/>
              <a:t>blood flow </a:t>
            </a:r>
            <a:r>
              <a:rPr lang="en-US" sz="3500" b="1" dirty="0" smtClean="0">
                <a:solidFill>
                  <a:srgbClr val="FF0000"/>
                </a:solidFill>
              </a:rPr>
              <a:t>(perfusion).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 smtClean="0">
                <a:solidFill>
                  <a:srgbClr val="FF0000"/>
                </a:solidFill>
              </a:rPr>
              <a:t>                ̇V⁄Q ratio.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dirty="0" smtClean="0"/>
              <a:t>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900" b="1" dirty="0" smtClean="0"/>
              <a:t>The </a:t>
            </a:r>
            <a:r>
              <a:rPr lang="en-US" sz="3900" b="1" dirty="0" smtClean="0"/>
              <a:t>average </a:t>
            </a:r>
            <a:r>
              <a:rPr lang="ar-SA" sz="2200" b="1" dirty="0" smtClean="0"/>
              <a:t>المتوسط ( لانه يختلف من جزء لاخر في الرئه بسبب الجاذبيه )</a:t>
            </a:r>
            <a:r>
              <a:rPr lang="en-US" sz="2200" b="1" dirty="0" smtClean="0"/>
              <a:t> </a:t>
            </a:r>
            <a:r>
              <a:rPr lang="en-US" sz="3900" b="1" dirty="0" smtClean="0"/>
              <a:t>ratio </a:t>
            </a:r>
            <a:r>
              <a:rPr lang="en-US" sz="3900" b="1" dirty="0" smtClean="0">
                <a:solidFill>
                  <a:srgbClr val="FF0000"/>
                </a:solidFill>
              </a:rPr>
              <a:t>=  0.8  for the two lungs.</a:t>
            </a:r>
            <a:endParaRPr lang="en-US" sz="39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/>
              <a:t>    </a:t>
            </a:r>
            <a:r>
              <a:rPr lang="en-US" sz="3500" b="1" dirty="0" smtClean="0"/>
              <a:t>Coordination </a:t>
            </a:r>
            <a:r>
              <a:rPr lang="ar-SA" sz="3500" b="1" dirty="0" smtClean="0"/>
              <a:t>تناسق</a:t>
            </a:r>
            <a:r>
              <a:rPr lang="en-US" sz="3500" b="1" dirty="0" smtClean="0"/>
              <a:t> </a:t>
            </a:r>
            <a:r>
              <a:rPr lang="en-US" sz="3500" b="1" dirty="0" smtClean="0"/>
              <a:t>of air flow and blood flow are </a:t>
            </a:r>
            <a:r>
              <a:rPr lang="en-US" sz="3500" b="1" dirty="0" smtClean="0"/>
              <a:t>important  </a:t>
            </a:r>
            <a:r>
              <a:rPr lang="en-US" sz="3500" b="1" dirty="0" smtClean="0"/>
              <a:t>for proper gas exchange in the lungs.</a:t>
            </a:r>
            <a:endParaRPr lang="en-US" sz="35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8F054-52EE-4164-97C0-CD41CFA37F1A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 descr="p29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0"/>
            <a:ext cx="7086600" cy="6629400"/>
          </a:xfrm>
        </p:spPr>
      </p:pic>
      <p:sp>
        <p:nvSpPr>
          <p:cNvPr id="3" name="Rectangle 2"/>
          <p:cNvSpPr/>
          <p:nvPr/>
        </p:nvSpPr>
        <p:spPr>
          <a:xfrm>
            <a:off x="609600" y="4343400"/>
            <a:ext cx="144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قاعده الرئه ( اسفل الرئه )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7696200" y="3581400"/>
            <a:ext cx="1143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قمه الرئه ( اعلى الرئه )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304800" y="2743200"/>
            <a:ext cx="152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تدفق الدم اعلى بسبب الجاذبيه </a:t>
            </a:r>
            <a:endParaRPr lang="ar-SA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1447800" y="39624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62800" y="2133600"/>
            <a:ext cx="1752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تدفق الدم اقل بسبب الجاذبيه </a:t>
            </a:r>
            <a:endParaRPr lang="ar-SA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6819900" y="38481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5486400"/>
            <a:ext cx="914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الشرح</a:t>
            </a:r>
            <a:endParaRPr lang="ar-SA" dirty="0"/>
          </a:p>
        </p:txBody>
      </p:sp>
      <p:sp>
        <p:nvSpPr>
          <p:cNvPr id="13" name="Right Arrow 12"/>
          <p:cNvSpPr/>
          <p:nvPr/>
        </p:nvSpPr>
        <p:spPr>
          <a:xfrm>
            <a:off x="990600" y="57912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ph idx="1"/>
          </p:nvPr>
        </p:nvGraphicFramePr>
        <p:xfrm>
          <a:off x="0" y="-92075"/>
          <a:ext cx="9144000" cy="7104063"/>
        </p:xfrm>
        <a:graphic>
          <a:graphicData uri="http://schemas.openxmlformats.org/presentationml/2006/ole">
            <p:oleObj spid="_x0000_s1026" name="Bitmap Image" r:id="rId3" imgW="6687483" imgH="6428571" progId="PBrush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518160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اقرا مهمه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5410200" y="50292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rgbClr val="FF0000"/>
                </a:solidFill>
              </a:rPr>
              <a:t>ملاحظه : الشخص المنسدح فيه تدفق الدم متساوي في كل الرئه لان قوه الجاذبيه متساويه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53400" y="152400"/>
            <a:ext cx="9906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بسبب هذه الظاهره نجد ان قمه الرئه اكثر عرضه للاصابه بالميكروبات لان الدم فيها قليل وبالتالي المناعه فيها ضيفه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 descr="p3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228600"/>
            <a:ext cx="7543800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ph idx="1"/>
          </p:nvPr>
        </p:nvGraphicFramePr>
        <p:xfrm>
          <a:off x="990600" y="0"/>
          <a:ext cx="7239000" cy="6858000"/>
        </p:xfrm>
        <a:graphic>
          <a:graphicData uri="http://schemas.openxmlformats.org/presentationml/2006/ole">
            <p:oleObj spid="_x0000_s2050" name="Bitmap Image" r:id="rId3" imgW="7333333" imgH="920952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ph idx="1"/>
          </p:nvPr>
        </p:nvGraphicFramePr>
        <p:xfrm>
          <a:off x="-252413" y="-107950"/>
          <a:ext cx="9720263" cy="6965950"/>
        </p:xfrm>
        <a:graphic>
          <a:graphicData uri="http://schemas.openxmlformats.org/presentationml/2006/ole">
            <p:oleObj spid="_x0000_s3074" name="Bitmap Image" r:id="rId3" imgW="14819048" imgH="7659169" progId="PBrush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4712E-90AA-44D4-81C4-BB4ED9F26BD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4864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rgbClr val="FF0000"/>
                </a:solidFill>
              </a:rPr>
              <a:t>هذه المنطقه التي تفصل بين المنطقتين</a:t>
            </a:r>
            <a:endParaRPr lang="ar-SA" dirty="0">
              <a:solidFill>
                <a:srgbClr val="FF0000"/>
              </a:solidFill>
            </a:endParaRPr>
          </a:p>
        </p:txBody>
      </p:sp>
      <p:cxnSp>
        <p:nvCxnSpPr>
          <p:cNvPr id="7" name="Elbow Connector 6"/>
          <p:cNvCxnSpPr>
            <a:endCxn id="5" idx="0"/>
          </p:cNvCxnSpPr>
          <p:nvPr/>
        </p:nvCxnSpPr>
        <p:spPr>
          <a:xfrm rot="5400000">
            <a:off x="933450" y="5124450"/>
            <a:ext cx="457200" cy="26670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915150"/>
        </p:xfrm>
        <a:graphic>
          <a:graphicData uri="http://schemas.openxmlformats.org/presentationml/2006/ole">
            <p:oleObj spid="_x0000_s4098" name="Bitmap Image" r:id="rId3" imgW="13323810" imgH="8895238" progId="PBrush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40262-580E-4126-91A9-2155B716E64A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553200"/>
        </p:xfrm>
        <a:graphic>
          <a:graphicData uri="http://schemas.openxmlformats.org/presentationml/2006/ole">
            <p:oleObj spid="_x0000_s5122" name="Bitmap Image" r:id="rId3" imgW="14438095" imgH="9380952" progId="PBrush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7625E-1752-467E-849D-A93B8EBC4588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77000" y="4343400"/>
            <a:ext cx="1905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تشرح بعد شوي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5" descr="FG15_06b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71450"/>
            <a:ext cx="8458200" cy="6343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p2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524000"/>
            <a:ext cx="8001000" cy="5181600"/>
          </a:xfrm>
        </p:spPr>
      </p:pic>
      <p:sp>
        <p:nvSpPr>
          <p:cNvPr id="3" name="Rectangle 2"/>
          <p:cNvSpPr/>
          <p:nvPr/>
        </p:nvSpPr>
        <p:spPr>
          <a:xfrm>
            <a:off x="3352800" y="228600"/>
            <a:ext cx="1752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Need effort in both inspiration and expiration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5791200" y="304800"/>
            <a:ext cx="1828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Need effort in expiration only</a:t>
            </a:r>
            <a:endParaRPr lang="ar-SA" dirty="0"/>
          </a:p>
        </p:txBody>
      </p:sp>
      <p:sp>
        <p:nvSpPr>
          <p:cNvPr id="5" name="Right Arrow 4"/>
          <p:cNvSpPr/>
          <p:nvPr/>
        </p:nvSpPr>
        <p:spPr>
          <a:xfrm>
            <a:off x="0" y="49530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rgbClr val="FF0000"/>
                </a:solidFill>
              </a:rPr>
              <a:t>اقرا مهمه</a:t>
            </a:r>
            <a:endParaRPr lang="ar-SA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6020594" y="17518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3810794" y="17518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/>
              <a:t>The respiratory </a:t>
            </a:r>
            <a:r>
              <a:rPr lang="en-US" b="1" u="sng" dirty="0" smtClean="0"/>
              <a:t>membrane </a:t>
            </a:r>
            <a:r>
              <a:rPr lang="ar-SA" b="1" u="sng" dirty="0" smtClean="0"/>
              <a:t>من خلاله يتم تبادل الغازات</a:t>
            </a:r>
            <a:endParaRPr lang="en-US" b="1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</a:t>
            </a:r>
            <a:r>
              <a:rPr lang="en-US" b="1" dirty="0" smtClean="0"/>
              <a:t>Consist </a:t>
            </a:r>
            <a:r>
              <a:rPr lang="en-US" b="1" dirty="0" smtClean="0"/>
              <a:t>of </a:t>
            </a:r>
            <a:r>
              <a:rPr lang="ar-SA" b="1" dirty="0" smtClean="0"/>
              <a:t>طبقتين </a:t>
            </a:r>
            <a:r>
              <a:rPr lang="en-US" b="1" dirty="0" smtClean="0"/>
              <a:t> 1-an </a:t>
            </a:r>
            <a:r>
              <a:rPr lang="en-US" b="1" dirty="0" smtClean="0"/>
              <a:t>alveolar </a:t>
            </a:r>
            <a:r>
              <a:rPr lang="en-US" b="1" dirty="0" smtClean="0"/>
              <a:t>cell </a:t>
            </a:r>
            <a:r>
              <a:rPr lang="ar-SA" b="1" dirty="0" smtClean="0"/>
              <a:t>من الحويصلات</a:t>
            </a:r>
            <a:r>
              <a:rPr lang="en-US" b="1" dirty="0" smtClean="0"/>
              <a:t>, and 2- </a:t>
            </a:r>
            <a:r>
              <a:rPr lang="en-US" b="1" dirty="0" smtClean="0"/>
              <a:t>a capillary </a:t>
            </a:r>
            <a:r>
              <a:rPr lang="en-US" b="1" dirty="0" smtClean="0"/>
              <a:t>endothelial cell </a:t>
            </a:r>
            <a:r>
              <a:rPr lang="ar-SA" b="1" dirty="0" smtClean="0"/>
              <a:t>من الاوعيه الدمويه المحيطه بها كما في الصور السابقه</a:t>
            </a:r>
            <a:r>
              <a:rPr lang="en-US" b="1" dirty="0" smtClean="0"/>
              <a:t>. </a:t>
            </a:r>
            <a:r>
              <a:rPr lang="en-US" b="1" dirty="0" smtClean="0"/>
              <a:t>Very thin </a:t>
            </a:r>
            <a:r>
              <a:rPr lang="en-US" b="1" dirty="0" smtClean="0">
                <a:solidFill>
                  <a:srgbClr val="FF0000"/>
                </a:solidFill>
              </a:rPr>
              <a:t>(2.0µm) </a:t>
            </a:r>
            <a:r>
              <a:rPr lang="en-US" b="1" dirty="0" smtClean="0"/>
              <a:t>in diameter.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Can be as small as </a:t>
            </a:r>
            <a:r>
              <a:rPr lang="en-US" b="1" dirty="0" smtClean="0">
                <a:solidFill>
                  <a:srgbClr val="FF0000"/>
                </a:solidFill>
              </a:rPr>
              <a:t>0.3µm. </a:t>
            </a:r>
            <a:r>
              <a:rPr lang="en-US" b="1" dirty="0" smtClean="0"/>
              <a:t>in some areas.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b="1" dirty="0" smtClean="0"/>
              <a:t>عوامل تساعد على تبادل الغازات بشكل سريع </a:t>
            </a:r>
            <a:r>
              <a:rPr lang="en-US" b="1" dirty="0" smtClean="0"/>
              <a:t>: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   </a:t>
            </a:r>
            <a:r>
              <a:rPr lang="en-US" b="1" dirty="0" smtClean="0"/>
              <a:t>1- Surface </a:t>
            </a:r>
            <a:r>
              <a:rPr lang="en-US" b="1" dirty="0" smtClean="0"/>
              <a:t>area is approximately </a:t>
            </a:r>
            <a:r>
              <a:rPr lang="en-US" b="1" dirty="0" smtClean="0">
                <a:solidFill>
                  <a:srgbClr val="FF0000"/>
                </a:solidFill>
              </a:rPr>
              <a:t>75 </a:t>
            </a:r>
            <a:r>
              <a:rPr lang="en-US" b="1" dirty="0" err="1" smtClean="0">
                <a:solidFill>
                  <a:srgbClr val="FF0000"/>
                </a:solidFill>
              </a:rPr>
              <a:t>sq.meters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ar-SA" b="1" dirty="0" smtClean="0">
                <a:solidFill>
                  <a:srgbClr val="FF0000"/>
                </a:solidFill>
              </a:rPr>
              <a:t>كبيره جدا</a:t>
            </a:r>
            <a:endParaRPr lang="en-US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2-  </a:t>
            </a:r>
            <a:r>
              <a:rPr lang="en-US" b="1" dirty="0" smtClean="0">
                <a:solidFill>
                  <a:srgbClr val="FF0000"/>
                </a:solidFill>
              </a:rPr>
              <a:t>60−140 </a:t>
            </a:r>
            <a:r>
              <a:rPr lang="en-US" b="1" dirty="0" err="1" smtClean="0">
                <a:solidFill>
                  <a:srgbClr val="FF0000"/>
                </a:solidFill>
              </a:rPr>
              <a:t>mls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smtClean="0"/>
              <a:t>Of blood spread over this large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surface area at any one time</a:t>
            </a:r>
            <a:r>
              <a:rPr lang="en-US" b="1" dirty="0" smtClean="0"/>
              <a:t>. </a:t>
            </a:r>
            <a:r>
              <a:rPr lang="ar-SA" b="1" dirty="0" smtClean="0"/>
              <a:t>كميه الدم صغيره جدا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383A8-955C-4494-9482-DDD74AA19EA8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 descr="p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304800"/>
            <a:ext cx="6934200" cy="6172200"/>
          </a:xfrm>
        </p:spPr>
      </p:pic>
      <p:cxnSp>
        <p:nvCxnSpPr>
          <p:cNvPr id="4" name="Straight Arrow Connector 3"/>
          <p:cNvCxnSpPr/>
          <p:nvPr/>
        </p:nvCxnSpPr>
        <p:spPr>
          <a:xfrm rot="5400000">
            <a:off x="4000500" y="2019300"/>
            <a:ext cx="24384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181600" y="152400"/>
            <a:ext cx="3657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العامل الثالث :</a:t>
            </a:r>
          </a:p>
          <a:p>
            <a:pPr algn="ctr"/>
            <a:r>
              <a:rPr lang="ar-SA" dirty="0" smtClean="0"/>
              <a:t>صغر نصف القطر للوعاء فلا يسمح الا بمرور خليه حمراء واحد مما يجعل تبادل الغازات اسرع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5" descr="FG15_07cd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28600"/>
            <a:ext cx="8305800" cy="6229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Dead space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100" b="1" dirty="0" smtClean="0"/>
              <a:t>1- </a:t>
            </a:r>
            <a:r>
              <a:rPr lang="en-US" sz="4100" b="1" u="sng" dirty="0" smtClean="0">
                <a:solidFill>
                  <a:srgbClr val="FF0000"/>
                </a:solidFill>
              </a:rPr>
              <a:t>Anatomic dead space :-  </a:t>
            </a:r>
            <a:r>
              <a:rPr lang="en-US" b="1" dirty="0" smtClean="0"/>
              <a:t>Is the volume of air in the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conducting airways = 150mls</a:t>
            </a:r>
            <a:r>
              <a:rPr lang="en-US" b="1" dirty="0" smtClean="0"/>
              <a:t>. </a:t>
            </a:r>
            <a:r>
              <a:rPr lang="ar-SA" b="1" dirty="0" smtClean="0"/>
              <a:t>هواء مثل ما يدخل يخرج ( لانه لا يصل </a:t>
            </a:r>
            <a:r>
              <a:rPr lang="en-US" b="1" dirty="0" smtClean="0"/>
              <a:t> </a:t>
            </a:r>
            <a:r>
              <a:rPr lang="ar-SA" b="1" dirty="0" smtClean="0"/>
              <a:t>منطقه تبادل الغازات ) انظر الرسمه الشريحه القادمه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100" b="1" dirty="0" smtClean="0"/>
              <a:t>2- </a:t>
            </a:r>
            <a:r>
              <a:rPr lang="en-US" sz="4100" b="1" u="sng" dirty="0" smtClean="0">
                <a:solidFill>
                  <a:srgbClr val="FF0000"/>
                </a:solidFill>
              </a:rPr>
              <a:t>Alveolar dead space :- </a:t>
            </a:r>
            <a:r>
              <a:rPr lang="en-US" b="1" dirty="0" smtClean="0"/>
              <a:t>occur when there is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decrease air flow </a:t>
            </a:r>
            <a:r>
              <a:rPr lang="en-US" sz="3600" b="1" u="sng" dirty="0" smtClean="0"/>
              <a:t>or</a:t>
            </a:r>
            <a:r>
              <a:rPr lang="en-US" b="1" dirty="0" smtClean="0"/>
              <a:t> decrease blood flow to the alveoli</a:t>
            </a:r>
            <a:r>
              <a:rPr lang="en-US" b="1" dirty="0" smtClean="0"/>
              <a:t>. </a:t>
            </a:r>
            <a:r>
              <a:rPr lang="ar-SA" b="1" dirty="0" smtClean="0"/>
              <a:t>يساوي في الرئه الطبيعيه صفر وعندما تحدث مسبباته يزيد عن الصفر 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100" b="1" dirty="0" smtClean="0"/>
              <a:t>3- </a:t>
            </a:r>
            <a:r>
              <a:rPr lang="en-US" sz="4100" b="1" u="sng" dirty="0" smtClean="0">
                <a:solidFill>
                  <a:srgbClr val="FF0000"/>
                </a:solidFill>
              </a:rPr>
              <a:t>Physiological dead space :-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              = Anatomic dead space + alveolar dead space.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</a:t>
            </a:r>
            <a:r>
              <a:rPr lang="ar-SA" b="1" dirty="0" smtClean="0"/>
              <a:t>مهمه</a:t>
            </a:r>
            <a:r>
              <a:rPr lang="en-US" b="1" dirty="0" smtClean="0"/>
              <a:t>Usually </a:t>
            </a:r>
            <a:r>
              <a:rPr lang="en-US" b="1" dirty="0" smtClean="0"/>
              <a:t>physiological dead space = anatomic dead space =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150mls.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8601E-BCF5-4AC1-A6F2-286AF5720249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 descr="p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381000"/>
            <a:ext cx="58674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p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457200"/>
            <a:ext cx="60960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u="sng" dirty="0" smtClean="0"/>
              <a:t>Respiratory Minute </a:t>
            </a:r>
            <a:r>
              <a:rPr lang="en-US" sz="2800" b="1" u="sng" dirty="0" smtClean="0"/>
              <a:t>Volume </a:t>
            </a:r>
            <a:r>
              <a:rPr lang="ar-SA" sz="2800" b="1" u="sng" dirty="0" smtClean="0"/>
              <a:t>كميه الهواء المستنشق خلال دقيقه</a:t>
            </a:r>
            <a:r>
              <a:rPr lang="en-US" sz="2800" b="1" u="sng" dirty="0" smtClean="0"/>
              <a:t> </a:t>
            </a:r>
            <a:r>
              <a:rPr lang="en-US" sz="2800" b="1" u="sng" dirty="0" smtClean="0"/>
              <a:t>and Alveolar Ventilation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1054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b="1" dirty="0" smtClean="0"/>
              <a:t>       Normal respiratory rate </a:t>
            </a:r>
            <a:r>
              <a:rPr lang="en-US" sz="5100" b="1" u="sng" dirty="0" smtClean="0"/>
              <a:t>at rest </a:t>
            </a:r>
            <a:r>
              <a:rPr lang="en-US" sz="5100" b="1" dirty="0" smtClean="0"/>
              <a:t>ranges from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b="1" dirty="0" smtClean="0">
                <a:solidFill>
                  <a:srgbClr val="FF0000"/>
                </a:solidFill>
              </a:rPr>
              <a:t>12—18 </a:t>
            </a:r>
            <a:r>
              <a:rPr lang="en-US" sz="5100" b="1" dirty="0" err="1" smtClean="0">
                <a:solidFill>
                  <a:srgbClr val="FF0000"/>
                </a:solidFill>
              </a:rPr>
              <a:t>breaths⁄min</a:t>
            </a:r>
            <a:r>
              <a:rPr lang="en-US" sz="5100" b="1" dirty="0" smtClean="0">
                <a:solidFill>
                  <a:srgbClr val="FF000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5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800" b="1" u="sng" dirty="0" smtClean="0"/>
              <a:t>Respiratory minute volume:-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/>
              <a:t>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b="1" dirty="0" smtClean="0"/>
              <a:t>       Is the volume of air which enters or leave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b="1" dirty="0" smtClean="0"/>
              <a:t>the lungs per minute.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51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b="1" dirty="0" smtClean="0"/>
              <a:t>     = </a:t>
            </a:r>
            <a:r>
              <a:rPr lang="en-US" sz="5100" b="1" dirty="0" smtClean="0">
                <a:solidFill>
                  <a:srgbClr val="FF0000"/>
                </a:solidFill>
              </a:rPr>
              <a:t>Tidal </a:t>
            </a:r>
            <a:r>
              <a:rPr lang="en-US" sz="5100" b="1" dirty="0" smtClean="0">
                <a:solidFill>
                  <a:srgbClr val="FF0000"/>
                </a:solidFill>
              </a:rPr>
              <a:t>volume </a:t>
            </a:r>
            <a:r>
              <a:rPr lang="ar-SA" sz="2600" b="1" dirty="0" smtClean="0">
                <a:solidFill>
                  <a:srgbClr val="FF0000"/>
                </a:solidFill>
              </a:rPr>
              <a:t>كميه الهواء خلال النفس الواحد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5100" b="1" dirty="0" smtClean="0">
                <a:solidFill>
                  <a:srgbClr val="FF0000"/>
                </a:solidFill>
              </a:rPr>
              <a:t>x respiratory rate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b="1" dirty="0" smtClean="0"/>
              <a:t>     =   500 x 12 = 6.0 liters.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50DEC-346A-4A39-828D-295F2447C676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1B515-2940-4FE9-87C5-AB015D6919F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52400"/>
            <a:ext cx="8610600" cy="6477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</a:t>
            </a:r>
            <a:r>
              <a:rPr lang="en-US" sz="4000" b="1" u="sng" dirty="0" smtClean="0"/>
              <a:t>Alveolar ventilation :-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     Is the volume of air which actually gets into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the alveoli ⁄ min.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     =  (Tidal volume — Anatomic dead space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volume)   x  Respiratory rate ⁄ min.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900" b="1" dirty="0" smtClean="0"/>
              <a:t>     = ( 500 — 150 )  x 12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900" b="1" dirty="0" smtClean="0"/>
              <a:t>     =  350  x  12  =  4.2 Liters</a:t>
            </a:r>
            <a:r>
              <a:rPr lang="en-US" sz="3600" b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3D1C3-2D65-4630-98C7-D9CDE47B2C8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228600" y="304800"/>
            <a:ext cx="8534400" cy="62484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700" b="1" u="sng" dirty="0" smtClean="0"/>
              <a:t>Quiz -1:-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      </a:t>
            </a:r>
            <a:r>
              <a:rPr lang="en-US" sz="4100" b="1" dirty="0" smtClean="0"/>
              <a:t>If the tidal volume is  250 </a:t>
            </a:r>
            <a:r>
              <a:rPr lang="en-US" sz="4100" b="1" dirty="0" err="1" smtClean="0"/>
              <a:t>mls</a:t>
            </a:r>
            <a:r>
              <a:rPr lang="en-US" sz="4100" b="1" dirty="0" smtClean="0"/>
              <a:t>.  and the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100" b="1" dirty="0" smtClean="0"/>
              <a:t>respiratory rate is 24 breaths ⁄min.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b="1" u="sng" dirty="0" smtClean="0"/>
              <a:t>what is the 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b="1" dirty="0" smtClean="0"/>
              <a:t>1- Respiratory Minute Volume.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b="1" dirty="0" smtClean="0"/>
              <a:t>2- Alveolar Ventilation.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</a:t>
            </a:r>
            <a:r>
              <a:rPr lang="en-US" sz="5100" b="1" dirty="0" smtClean="0"/>
              <a:t>RMV = 250 x 24 = 6.0 Liters.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</a:t>
            </a:r>
            <a:r>
              <a:rPr lang="en-US" sz="5100" b="1" dirty="0" err="1" smtClean="0"/>
              <a:t>Alv</a:t>
            </a:r>
            <a:r>
              <a:rPr lang="en-US" sz="5100" b="1" dirty="0" smtClean="0"/>
              <a:t>. Vent. = (250—150) x 24 = 2.4 Liters.    </a:t>
            </a:r>
            <a:endParaRPr lang="en-US" sz="5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23DCD-4FE0-446E-BB49-2E567EF4EAD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2400"/>
            <a:ext cx="8610600" cy="64770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200" b="1" u="sng" dirty="0" smtClean="0"/>
              <a:t>Quiz – 2 :-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        </a:t>
            </a:r>
            <a:r>
              <a:rPr lang="en-US" sz="4100" b="1" dirty="0" smtClean="0"/>
              <a:t>If the tidal volume is 1000 </a:t>
            </a:r>
            <a:r>
              <a:rPr lang="en-US" sz="4100" b="1" dirty="0" err="1" smtClean="0"/>
              <a:t>mls</a:t>
            </a:r>
            <a:r>
              <a:rPr lang="en-US" sz="4100" b="1" dirty="0" smtClean="0"/>
              <a:t>.  and the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100" b="1" dirty="0" smtClean="0"/>
              <a:t>respiratory rate is 6 breaths ⁄ min.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100" b="1" dirty="0" smtClean="0"/>
              <a:t>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600" b="1" u="sng" dirty="0" smtClean="0"/>
              <a:t>What  is  the ?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1- Respiratory  Minute  Volume.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2- Alveolar  Ventilation.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/>
              <a:t>   </a:t>
            </a:r>
            <a:r>
              <a:rPr lang="en-US" sz="3600" b="1" dirty="0" smtClean="0"/>
              <a:t>RMV = 1000  x 6  =  6.0  Liters.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/>
              <a:t>   </a:t>
            </a:r>
            <a:r>
              <a:rPr lang="en-US" sz="3600" b="1" dirty="0" err="1" smtClean="0"/>
              <a:t>Alv</a:t>
            </a:r>
            <a:r>
              <a:rPr lang="en-US" sz="3600" b="1" dirty="0" smtClean="0"/>
              <a:t>. Vent. =   (1000 — 150) x  6  =  5.1  Liters.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</Words>
  <Application>Microsoft Office PowerPoint</Application>
  <PresentationFormat>On-screen Show (4:3)</PresentationFormat>
  <Paragraphs>123</Paragraphs>
  <Slides>22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Bitmap Image</vt:lpstr>
      <vt:lpstr>Slide 1</vt:lpstr>
      <vt:lpstr>Slide 2</vt:lpstr>
      <vt:lpstr>Dead space volume</vt:lpstr>
      <vt:lpstr>Slide 4</vt:lpstr>
      <vt:lpstr>Slide 5</vt:lpstr>
      <vt:lpstr>Respiratory Minute Volume كميه الهواء المستنشق خلال دقيقه and Alveolar Ventilation</vt:lpstr>
      <vt:lpstr>Slide 7</vt:lpstr>
      <vt:lpstr>Slide 8</vt:lpstr>
      <vt:lpstr>Slide 9</vt:lpstr>
      <vt:lpstr>Slide 10</vt:lpstr>
      <vt:lpstr>Ventilation تدفق الهواء perfusion تدفق الدم ratio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The respiratory membrane من خلاله يتم تبادل الغازات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عبووووودي</dc:creator>
  <cp:lastModifiedBy>عبووووودي</cp:lastModifiedBy>
  <cp:revision>1</cp:revision>
  <dcterms:created xsi:type="dcterms:W3CDTF">2006-08-16T00:00:00Z</dcterms:created>
  <dcterms:modified xsi:type="dcterms:W3CDTF">2010-02-22T14:30:45Z</dcterms:modified>
</cp:coreProperties>
</file>