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5864FD8-9CEA-4027-A657-2447B0F9575D}" type="datetimeFigureOut">
              <a:rPr lang="ar-SA" smtClean="0"/>
              <a:t>16/03/31</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F742CB2-971E-41C9-9823-AC8459FCAA1B}" type="slidenum">
              <a:rPr lang="ar-SA" smtClean="0"/>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E70028-CA2B-45FC-A25A-8AC573EC9ED0}" type="slidenum">
              <a:rPr lang="en-US" smtClean="0"/>
              <a:pPr fontAlgn="base">
                <a:spcBef>
                  <a:spcPct val="0"/>
                </a:spcBef>
                <a:spcAft>
                  <a:spcPct val="0"/>
                </a:spcAft>
                <a:defRPr/>
              </a:pPr>
              <a:t>7</a:t>
            </a:fld>
            <a:endParaRPr lang="en-US" smtClean="0"/>
          </a:p>
        </p:txBody>
      </p:sp>
      <p:sp>
        <p:nvSpPr>
          <p:cNvPr id="162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21A211-B7C4-47A0-BA6A-495563E4B2C5}" type="slidenum">
              <a:rPr lang="en-US" smtClean="0"/>
              <a:pPr fontAlgn="base">
                <a:spcBef>
                  <a:spcPct val="0"/>
                </a:spcBef>
                <a:spcAft>
                  <a:spcPct val="0"/>
                </a:spcAft>
                <a:defRPr/>
              </a:pPr>
              <a:t>9</a:t>
            </a:fld>
            <a:endParaRPr lang="en-US" smtClean="0"/>
          </a:p>
        </p:txBody>
      </p:sp>
      <p:sp>
        <p:nvSpPr>
          <p:cNvPr id="163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6778EF-E52F-4D89-B765-EC331D8F0CC6}" type="slidenum">
              <a:rPr lang="en-US" smtClean="0"/>
              <a:pPr fontAlgn="base">
                <a:spcBef>
                  <a:spcPct val="0"/>
                </a:spcBef>
                <a:spcAft>
                  <a:spcPct val="0"/>
                </a:spcAft>
                <a:defRPr/>
              </a:pPr>
              <a:t>11</a:t>
            </a:fld>
            <a:endParaRPr lang="en-US" smtClean="0"/>
          </a:p>
        </p:txBody>
      </p:sp>
      <p:sp>
        <p:nvSpPr>
          <p:cNvPr id="164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BD4769-2668-498B-BABE-8C7C735479CD}" type="slidenum">
              <a:rPr lang="en-US" smtClean="0"/>
              <a:pPr fontAlgn="base">
                <a:spcBef>
                  <a:spcPct val="0"/>
                </a:spcBef>
                <a:spcAft>
                  <a:spcPct val="0"/>
                </a:spcAft>
                <a:defRPr/>
              </a:pPr>
              <a:t>15</a:t>
            </a:fld>
            <a:endParaRPr lang="en-US" smtClean="0"/>
          </a:p>
        </p:txBody>
      </p:sp>
      <p:sp>
        <p:nvSpPr>
          <p:cNvPr id="165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5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792879-B648-4833-84CE-0C255027ECEF}" type="slidenum">
              <a:rPr lang="en-US" smtClean="0"/>
              <a:pPr fontAlgn="base">
                <a:spcBef>
                  <a:spcPct val="0"/>
                </a:spcBef>
                <a:spcAft>
                  <a:spcPct val="0"/>
                </a:spcAft>
                <a:defRPr/>
              </a:pPr>
              <a:t>18</a:t>
            </a:fld>
            <a:endParaRPr lang="en-US" smtClean="0"/>
          </a:p>
        </p:txBody>
      </p:sp>
      <p:sp>
        <p:nvSpPr>
          <p:cNvPr id="166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3B681F-0853-453E-BC32-385F4D9EB68F}" type="slidenum">
              <a:rPr lang="en-US" smtClean="0"/>
              <a:pPr fontAlgn="base">
                <a:spcBef>
                  <a:spcPct val="0"/>
                </a:spcBef>
                <a:spcAft>
                  <a:spcPct val="0"/>
                </a:spcAft>
                <a:defRPr/>
              </a:pPr>
              <a:t>20</a:t>
            </a:fld>
            <a:endParaRPr lang="en-US" smtClean="0"/>
          </a:p>
        </p:txBody>
      </p:sp>
      <p:sp>
        <p:nvSpPr>
          <p:cNvPr id="167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7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1B7D2C-4CB4-4A27-BD21-AF96D9BBDFD9}" type="slidenum">
              <a:rPr lang="en-US" smtClean="0"/>
              <a:pPr fontAlgn="base">
                <a:spcBef>
                  <a:spcPct val="0"/>
                </a:spcBef>
                <a:spcAft>
                  <a:spcPct val="0"/>
                </a:spcAft>
                <a:defRPr/>
              </a:pPr>
              <a:t>23</a:t>
            </a:fld>
            <a:endParaRPr lang="en-US" smtClean="0"/>
          </a:p>
        </p:txBody>
      </p:sp>
      <p:sp>
        <p:nvSpPr>
          <p:cNvPr id="168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762000" y="0"/>
            <a:ext cx="7391400" cy="609600"/>
          </a:xfrm>
        </p:spPr>
        <p:txBody>
          <a:bodyPr>
            <a:normAutofit fontScale="90000"/>
          </a:bodyPr>
          <a:lstStyle/>
          <a:p>
            <a:pPr eaLnBrk="1" hangingPunct="1"/>
            <a:r>
              <a:rPr lang="en-US" sz="3600" b="1" u="sng" smtClean="0"/>
              <a:t>Factors Controlling Gas Transfer</a:t>
            </a:r>
          </a:p>
        </p:txBody>
      </p:sp>
      <p:sp>
        <p:nvSpPr>
          <p:cNvPr id="99331" name="Content Placeholder 2"/>
          <p:cNvSpPr>
            <a:spLocks noGrp="1"/>
          </p:cNvSpPr>
          <p:nvPr>
            <p:ph idx="1"/>
          </p:nvPr>
        </p:nvSpPr>
        <p:spPr>
          <a:xfrm>
            <a:off x="228600" y="762000"/>
            <a:ext cx="8686800" cy="5791200"/>
          </a:xfrm>
        </p:spPr>
        <p:txBody>
          <a:bodyPr/>
          <a:lstStyle/>
          <a:p>
            <a:pPr eaLnBrk="1" hangingPunct="1">
              <a:buFont typeface="Arial" pitchFamily="34" charset="0"/>
              <a:buNone/>
            </a:pPr>
            <a:r>
              <a:rPr lang="en-US" sz="2800" b="1" dirty="0" smtClean="0"/>
              <a:t>1- </a:t>
            </a:r>
            <a:r>
              <a:rPr lang="en-US" sz="2800" b="1" dirty="0" smtClean="0">
                <a:solidFill>
                  <a:srgbClr val="FF0000"/>
                </a:solidFill>
              </a:rPr>
              <a:t>↑Thickness of the  membrane</a:t>
            </a:r>
            <a:r>
              <a:rPr lang="en-US" sz="2800" b="1" dirty="0" smtClean="0"/>
              <a:t> → ↓ rate of gas </a:t>
            </a:r>
          </a:p>
          <a:p>
            <a:pPr eaLnBrk="1" hangingPunct="1">
              <a:buFont typeface="Arial" pitchFamily="34" charset="0"/>
              <a:buNone/>
            </a:pPr>
            <a:r>
              <a:rPr lang="en-US" sz="2800" b="1" dirty="0" smtClean="0"/>
              <a:t>transfer, e.g. in edema.</a:t>
            </a:r>
          </a:p>
          <a:p>
            <a:pPr eaLnBrk="1" hangingPunct="1">
              <a:buFont typeface="Arial" pitchFamily="34" charset="0"/>
              <a:buNone/>
            </a:pPr>
            <a:r>
              <a:rPr lang="en-US" sz="2800" b="1" dirty="0" smtClean="0"/>
              <a:t>2- </a:t>
            </a:r>
            <a:r>
              <a:rPr lang="en-US" sz="2800" b="1" dirty="0" smtClean="0">
                <a:solidFill>
                  <a:srgbClr val="FF0000"/>
                </a:solidFill>
              </a:rPr>
              <a:t>↓ surface area of the membrane </a:t>
            </a:r>
            <a:r>
              <a:rPr lang="en-US" sz="2800" b="1" dirty="0" smtClean="0"/>
              <a:t>→ ↓ rate of gas  </a:t>
            </a:r>
          </a:p>
          <a:p>
            <a:pPr eaLnBrk="1" hangingPunct="1">
              <a:buFont typeface="Arial" pitchFamily="34" charset="0"/>
              <a:buNone/>
            </a:pPr>
            <a:r>
              <a:rPr lang="en-US" sz="2800" b="1" dirty="0" smtClean="0"/>
              <a:t>transfer, e.g. if part of the lung is removed.</a:t>
            </a:r>
          </a:p>
          <a:p>
            <a:pPr eaLnBrk="1" hangingPunct="1">
              <a:buFont typeface="Arial" pitchFamily="34" charset="0"/>
              <a:buNone/>
            </a:pPr>
            <a:r>
              <a:rPr lang="en-US" sz="2800" b="1" dirty="0" smtClean="0"/>
              <a:t>3-</a:t>
            </a:r>
            <a:r>
              <a:rPr lang="en-US" sz="2800" b="1" dirty="0" smtClean="0">
                <a:solidFill>
                  <a:srgbClr val="FF0000"/>
                </a:solidFill>
              </a:rPr>
              <a:t>↑partial pressure </a:t>
            </a:r>
            <a:r>
              <a:rPr lang="en-US" sz="2800" b="1" dirty="0" smtClean="0">
                <a:solidFill>
                  <a:srgbClr val="FF0000"/>
                </a:solidFill>
              </a:rPr>
              <a:t>difference </a:t>
            </a:r>
            <a:r>
              <a:rPr lang="ar-SA" sz="2800" b="1" dirty="0" smtClean="0">
                <a:solidFill>
                  <a:srgbClr val="FF0000"/>
                </a:solidFill>
              </a:rPr>
              <a:t>تشرح في الشرائح القادمه</a:t>
            </a:r>
            <a:r>
              <a:rPr lang="en-US" sz="2800" b="1" dirty="0" smtClean="0"/>
              <a:t>→↑</a:t>
            </a:r>
            <a:r>
              <a:rPr lang="en-US" sz="2800" b="1" dirty="0" smtClean="0"/>
              <a:t>rate of diffusion. </a:t>
            </a:r>
          </a:p>
          <a:p>
            <a:pPr eaLnBrk="1" hangingPunct="1">
              <a:buFont typeface="Arial" pitchFamily="34" charset="0"/>
              <a:buNone/>
            </a:pPr>
            <a:r>
              <a:rPr lang="en-US" sz="2800" b="1" dirty="0" smtClean="0"/>
              <a:t>4- </a:t>
            </a:r>
            <a:r>
              <a:rPr lang="en-US" sz="2800" b="1" dirty="0" smtClean="0">
                <a:solidFill>
                  <a:srgbClr val="FF0000"/>
                </a:solidFill>
              </a:rPr>
              <a:t>↑diffusion </a:t>
            </a:r>
            <a:r>
              <a:rPr lang="en-US" sz="2800" b="1" dirty="0" smtClean="0">
                <a:solidFill>
                  <a:srgbClr val="FF0000"/>
                </a:solidFill>
              </a:rPr>
              <a:t>coefficient </a:t>
            </a:r>
            <a:r>
              <a:rPr lang="ar-SA" sz="2800" b="1" dirty="0" smtClean="0">
                <a:solidFill>
                  <a:srgbClr val="FF0000"/>
                </a:solidFill>
              </a:rPr>
              <a:t>معامل الانتشار</a:t>
            </a:r>
            <a:r>
              <a:rPr lang="en-US" sz="2800" b="1" dirty="0" smtClean="0">
                <a:solidFill>
                  <a:srgbClr val="FF0000"/>
                </a:solidFill>
              </a:rPr>
              <a:t> </a:t>
            </a:r>
            <a:r>
              <a:rPr lang="en-US" sz="2800" b="1" dirty="0" smtClean="0">
                <a:solidFill>
                  <a:srgbClr val="FF0000"/>
                </a:solidFill>
              </a:rPr>
              <a:t>of the gas</a:t>
            </a:r>
            <a:r>
              <a:rPr lang="en-US" sz="2800" b="1" dirty="0" smtClean="0"/>
              <a:t>→ ↑ rate </a:t>
            </a:r>
            <a:r>
              <a:rPr lang="en-US" sz="2800" b="1" dirty="0" err="1" smtClean="0"/>
              <a:t>ofgas</a:t>
            </a:r>
            <a:r>
              <a:rPr lang="en-US" sz="2800" b="1" dirty="0" smtClean="0"/>
              <a:t> </a:t>
            </a:r>
            <a:r>
              <a:rPr lang="en-US" sz="2800" b="1" dirty="0" smtClean="0"/>
              <a:t>transfer.</a:t>
            </a:r>
          </a:p>
          <a:p>
            <a:pPr eaLnBrk="1" hangingPunct="1">
              <a:buFont typeface="Arial" pitchFamily="34" charset="0"/>
              <a:buNone/>
            </a:pPr>
            <a:r>
              <a:rPr lang="en-US" sz="2800" b="1" dirty="0" smtClean="0"/>
              <a:t>       Diffusion coefficient is </a:t>
            </a:r>
            <a:r>
              <a:rPr lang="en-US" sz="2800" b="1" u="sng" dirty="0" smtClean="0">
                <a:solidFill>
                  <a:srgbClr val="FF0000"/>
                </a:solidFill>
              </a:rPr>
              <a:t>directly</a:t>
            </a:r>
            <a:r>
              <a:rPr lang="en-US" sz="2800" b="1" dirty="0" smtClean="0"/>
              <a:t> </a:t>
            </a:r>
            <a:r>
              <a:rPr lang="en-US" sz="2800" b="1" dirty="0" smtClean="0"/>
              <a:t>proportional </a:t>
            </a:r>
            <a:r>
              <a:rPr lang="ar-SA" sz="2800" b="1" dirty="0" smtClean="0"/>
              <a:t>متناسب طرديا</a:t>
            </a:r>
            <a:r>
              <a:rPr lang="en-US" sz="2800" b="1" dirty="0" smtClean="0"/>
              <a:t> </a:t>
            </a:r>
            <a:r>
              <a:rPr lang="en-US" sz="2800" b="1" dirty="0" smtClean="0"/>
              <a:t>to </a:t>
            </a:r>
            <a:r>
              <a:rPr lang="en-US" sz="2800" b="1" u="sng" dirty="0" smtClean="0"/>
              <a:t>gas </a:t>
            </a:r>
            <a:r>
              <a:rPr lang="en-US" sz="2800" b="1" u="sng" dirty="0" smtClean="0">
                <a:solidFill>
                  <a:srgbClr val="FF0000"/>
                </a:solidFill>
              </a:rPr>
              <a:t>solubility </a:t>
            </a:r>
            <a:r>
              <a:rPr lang="ar-SA" sz="2800" b="1" u="sng" dirty="0" smtClean="0">
                <a:solidFill>
                  <a:srgbClr val="FF0000"/>
                </a:solidFill>
              </a:rPr>
              <a:t>ذوبانيه</a:t>
            </a:r>
            <a:r>
              <a:rPr lang="en-US" sz="2800" b="1" dirty="0" smtClean="0"/>
              <a:t>, </a:t>
            </a:r>
            <a:r>
              <a:rPr lang="en-US" sz="2800" b="1" dirty="0" smtClean="0"/>
              <a:t>and </a:t>
            </a:r>
            <a:r>
              <a:rPr lang="en-US" sz="2800" b="1" u="sng" dirty="0" smtClean="0">
                <a:solidFill>
                  <a:srgbClr val="FF0000"/>
                </a:solidFill>
              </a:rPr>
              <a:t>inversely </a:t>
            </a:r>
            <a:r>
              <a:rPr lang="en-US" sz="2800" b="1" dirty="0" smtClean="0"/>
              <a:t>  proportional </a:t>
            </a:r>
            <a:r>
              <a:rPr lang="ar-SA" sz="2800" b="1" dirty="0" smtClean="0"/>
              <a:t>متناسب عكسيا</a:t>
            </a:r>
            <a:r>
              <a:rPr lang="en-US" sz="2800" b="1" dirty="0" smtClean="0"/>
              <a:t> </a:t>
            </a:r>
            <a:r>
              <a:rPr lang="en-US" sz="2800" b="1" dirty="0" smtClean="0"/>
              <a:t>to </a:t>
            </a:r>
            <a:r>
              <a:rPr lang="en-US" sz="2800" b="1" dirty="0" smtClean="0"/>
              <a:t>the </a:t>
            </a:r>
            <a:r>
              <a:rPr lang="en-US" sz="2800" b="1" u="sng" dirty="0" smtClean="0">
                <a:solidFill>
                  <a:srgbClr val="FF0000"/>
                </a:solidFill>
              </a:rPr>
              <a:t>√</a:t>
            </a:r>
            <a:r>
              <a:rPr lang="en-US" sz="2800" b="1" u="sng" dirty="0" err="1" smtClean="0">
                <a:solidFill>
                  <a:srgbClr val="FF0000"/>
                </a:solidFill>
              </a:rPr>
              <a:t>Mwt</a:t>
            </a:r>
            <a:r>
              <a:rPr lang="en-US" sz="2800" b="1" u="sng" dirty="0" smtClean="0"/>
              <a:t>. </a:t>
            </a:r>
            <a:r>
              <a:rPr lang="en-US" sz="2800" b="1" dirty="0" smtClean="0"/>
              <a:t>of the gas.</a:t>
            </a:r>
          </a:p>
        </p:txBody>
      </p:sp>
      <p:sp>
        <p:nvSpPr>
          <p:cNvPr id="4" name="Slide Number Placeholder 3"/>
          <p:cNvSpPr>
            <a:spLocks noGrp="1"/>
          </p:cNvSpPr>
          <p:nvPr>
            <p:ph type="sldNum" sz="quarter" idx="12"/>
          </p:nvPr>
        </p:nvSpPr>
        <p:spPr/>
        <p:txBody>
          <a:bodyPr/>
          <a:lstStyle/>
          <a:p>
            <a:pPr>
              <a:defRPr/>
            </a:pPr>
            <a:fld id="{261F75F1-33CC-492E-8850-3DBFD11F21AB}" type="slidenum">
              <a:rPr lang="en-US"/>
              <a:pPr>
                <a:defRPr/>
              </a:pPr>
              <a:t>1</a:t>
            </a:fld>
            <a:endParaRPr lang="en-US"/>
          </a:p>
        </p:txBody>
      </p:sp>
      <p:sp>
        <p:nvSpPr>
          <p:cNvPr id="5" name="Rectangle 4"/>
          <p:cNvSpPr/>
          <p:nvPr/>
        </p:nvSpPr>
        <p:spPr>
          <a:xfrm>
            <a:off x="228600" y="6019800"/>
            <a:ext cx="891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t>اذا جيت تدرس انصح باضافة المحاضرات على بعض لاني انا اقصصها عشان الحجم بس والا تراها كلها في ملف واحد بس عشان ما احد يتلخبط </a:t>
            </a:r>
            <a:endParaRPr lang="ar-SA"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ph idx="1"/>
          </p:nvPr>
        </p:nvGraphicFramePr>
        <p:xfrm>
          <a:off x="0" y="333375"/>
          <a:ext cx="9144000" cy="5876925"/>
        </p:xfrm>
        <a:graphic>
          <a:graphicData uri="http://schemas.openxmlformats.org/presentationml/2006/ole">
            <p:oleObj spid="_x0000_s4098" name="Bitmap Image" r:id="rId3" imgW="13047619" imgH="5630061" progId="PBrush">
              <p:embed/>
            </p:oleObj>
          </a:graphicData>
        </a:graphic>
      </p:graphicFrame>
      <p:sp>
        <p:nvSpPr>
          <p:cNvPr id="19459" name="Text Box 4"/>
          <p:cNvSpPr txBox="1">
            <a:spLocks noChangeArrowheads="1"/>
          </p:cNvSpPr>
          <p:nvPr/>
        </p:nvSpPr>
        <p:spPr bwMode="auto">
          <a:xfrm flipH="1">
            <a:off x="5308600" y="533400"/>
            <a:ext cx="3836988" cy="7632859"/>
          </a:xfrm>
          <a:prstGeom prst="rect">
            <a:avLst/>
          </a:prstGeom>
          <a:noFill/>
          <a:ln w="9525">
            <a:noFill/>
            <a:miter lim="800000"/>
            <a:headEnd/>
            <a:tailEnd/>
          </a:ln>
        </p:spPr>
        <p:txBody>
          <a:bodyPr>
            <a:spAutoFit/>
          </a:bodyPr>
          <a:lstStyle/>
          <a:p>
            <a:r>
              <a:rPr lang="en-US" sz="2400" b="1" u="sng" dirty="0">
                <a:latin typeface="Calibri" pitchFamily="34" charset="0"/>
              </a:rPr>
              <a:t>The curve shift to the </a:t>
            </a:r>
            <a:r>
              <a:rPr lang="en-US" sz="2400" b="1" u="sng" dirty="0">
                <a:solidFill>
                  <a:srgbClr val="FF0000"/>
                </a:solidFill>
                <a:latin typeface="Calibri" pitchFamily="34" charset="0"/>
              </a:rPr>
              <a:t>right</a:t>
            </a:r>
            <a:r>
              <a:rPr lang="en-US" sz="2400" b="1" u="sng" dirty="0">
                <a:latin typeface="Calibri" pitchFamily="34" charset="0"/>
              </a:rPr>
              <a:t> when there</a:t>
            </a:r>
            <a:r>
              <a:rPr lang="en-US" u="sng" dirty="0">
                <a:latin typeface="Calibri" pitchFamily="34" charset="0"/>
              </a:rPr>
              <a:t> </a:t>
            </a:r>
            <a:r>
              <a:rPr lang="en-US" sz="2400" b="1" u="sng" dirty="0">
                <a:latin typeface="Calibri" pitchFamily="34" charset="0"/>
              </a:rPr>
              <a:t>is:-</a:t>
            </a:r>
          </a:p>
          <a:p>
            <a:r>
              <a:rPr lang="en-US" sz="2400" b="1" dirty="0">
                <a:latin typeface="Calibri" pitchFamily="34" charset="0"/>
              </a:rPr>
              <a:t>1-Increase in body temperature.</a:t>
            </a:r>
          </a:p>
          <a:p>
            <a:r>
              <a:rPr lang="en-US" sz="2400" b="1" dirty="0">
                <a:latin typeface="Calibri" pitchFamily="34" charset="0"/>
              </a:rPr>
              <a:t>2-increased </a:t>
            </a:r>
            <a:r>
              <a:rPr lang="en-US" sz="2400" b="1" dirty="0" err="1">
                <a:latin typeface="Calibri" pitchFamily="34" charset="0"/>
              </a:rPr>
              <a:t>PCo</a:t>
            </a:r>
            <a:r>
              <a:rPr lang="en-US" sz="2400" b="1" dirty="0" smtClean="0">
                <a:latin typeface="Calibri" pitchFamily="34" charset="0"/>
              </a:rPr>
              <a:t>₂ </a:t>
            </a:r>
            <a:r>
              <a:rPr lang="ar-SA" sz="2400" b="1" dirty="0" smtClean="0">
                <a:latin typeface="Calibri" pitchFamily="34" charset="0"/>
              </a:rPr>
              <a:t>ضغط ثاني اكسيد الكربون</a:t>
            </a:r>
            <a:r>
              <a:rPr lang="en-US" sz="2400" b="1" dirty="0" smtClean="0">
                <a:latin typeface="Calibri" pitchFamily="34" charset="0"/>
              </a:rPr>
              <a:t>.</a:t>
            </a:r>
            <a:endParaRPr lang="en-US" sz="2400" b="1" dirty="0">
              <a:latin typeface="Calibri" pitchFamily="34" charset="0"/>
            </a:endParaRPr>
          </a:p>
          <a:p>
            <a:r>
              <a:rPr lang="en-US" sz="2400" b="1" dirty="0">
                <a:latin typeface="Calibri" pitchFamily="34" charset="0"/>
              </a:rPr>
              <a:t>3-Decreased </a:t>
            </a:r>
            <a:r>
              <a:rPr lang="en-US" sz="2400" b="1" dirty="0" smtClean="0">
                <a:latin typeface="Calibri" pitchFamily="34" charset="0"/>
              </a:rPr>
              <a:t>PH </a:t>
            </a:r>
            <a:r>
              <a:rPr lang="ar-SA" sz="2400" b="1" dirty="0" smtClean="0">
                <a:latin typeface="Calibri" pitchFamily="34" charset="0"/>
              </a:rPr>
              <a:t>يعني زياده الحامضيه</a:t>
            </a:r>
            <a:r>
              <a:rPr lang="en-US" sz="2400" b="1" dirty="0" smtClean="0">
                <a:latin typeface="Calibri" pitchFamily="34" charset="0"/>
              </a:rPr>
              <a:t>.</a:t>
            </a:r>
            <a:endParaRPr lang="en-US" sz="2400" b="1" dirty="0">
              <a:latin typeface="Calibri" pitchFamily="34" charset="0"/>
            </a:endParaRPr>
          </a:p>
          <a:p>
            <a:r>
              <a:rPr lang="en-US" sz="2400" b="1" dirty="0">
                <a:latin typeface="Calibri" pitchFamily="34" charset="0"/>
              </a:rPr>
              <a:t>4-Increased 2,3 </a:t>
            </a:r>
            <a:r>
              <a:rPr lang="en-US" sz="2400" b="1" dirty="0" err="1">
                <a:latin typeface="Calibri" pitchFamily="34" charset="0"/>
              </a:rPr>
              <a:t>Diphosphoglycerate</a:t>
            </a:r>
            <a:r>
              <a:rPr lang="en-US" sz="2400" b="1" dirty="0">
                <a:latin typeface="Calibri" pitchFamily="34" charset="0"/>
              </a:rPr>
              <a:t> (2,3 DPG</a:t>
            </a:r>
            <a:r>
              <a:rPr lang="en-US" dirty="0" smtClean="0">
                <a:latin typeface="Calibri" pitchFamily="34" charset="0"/>
              </a:rPr>
              <a:t>) </a:t>
            </a:r>
            <a:r>
              <a:rPr lang="ar-SA" dirty="0" smtClean="0">
                <a:latin typeface="Calibri" pitchFamily="34" charset="0"/>
              </a:rPr>
              <a:t>وهو انزيم مسؤول عن تحرير الاكسجين من االهيموجلوبين وهو ينشا من</a:t>
            </a:r>
          </a:p>
          <a:p>
            <a:endParaRPr lang="ar-SA" dirty="0">
              <a:latin typeface="Calibri" pitchFamily="34" charset="0"/>
            </a:endParaRPr>
          </a:p>
          <a:p>
            <a:r>
              <a:rPr lang="ar-SA" dirty="0" smtClean="0">
                <a:latin typeface="Calibri" pitchFamily="34" charset="0"/>
              </a:rPr>
              <a:t>التي شرحت في البايو البلوك السابق :</a:t>
            </a:r>
          </a:p>
          <a:p>
            <a:endParaRPr lang="en-US" dirty="0">
              <a:latin typeface="Calibri" pitchFamily="34" charset="0"/>
            </a:endParaRPr>
          </a:p>
          <a:p>
            <a:r>
              <a:rPr lang="en-US" sz="2000" b="1" dirty="0">
                <a:latin typeface="Calibri" pitchFamily="34" charset="0"/>
              </a:rPr>
              <a:t>Right shifting leads to decrease affinity of hemoglobin to oxygen, so more oxygen will be available to the tissues</a:t>
            </a:r>
            <a:r>
              <a:rPr lang="en-US" sz="2000" dirty="0">
                <a:latin typeface="Calibri" pitchFamily="34" charset="0"/>
              </a:rPr>
              <a:t>. </a:t>
            </a:r>
          </a:p>
          <a:p>
            <a:r>
              <a:rPr lang="en-US" sz="2000" dirty="0">
                <a:latin typeface="Calibri" pitchFamily="34" charset="0"/>
              </a:rPr>
              <a:t>	</a:t>
            </a:r>
          </a:p>
          <a:p>
            <a:r>
              <a:rPr lang="en-US" dirty="0">
                <a:latin typeface="Calibri" pitchFamily="34" charset="0"/>
              </a:rPr>
              <a:t>	</a:t>
            </a:r>
          </a:p>
          <a:p>
            <a:endParaRPr lang="en-US" dirty="0">
              <a:latin typeface="Calibri" pitchFamily="34" charset="0"/>
            </a:endParaRPr>
          </a:p>
        </p:txBody>
      </p:sp>
      <p:sp>
        <p:nvSpPr>
          <p:cNvPr id="4" name="Slide Number Placeholder 3"/>
          <p:cNvSpPr>
            <a:spLocks noGrp="1"/>
          </p:cNvSpPr>
          <p:nvPr>
            <p:ph type="sldNum" sz="quarter" idx="12"/>
          </p:nvPr>
        </p:nvSpPr>
        <p:spPr/>
        <p:txBody>
          <a:bodyPr/>
          <a:lstStyle/>
          <a:p>
            <a:pPr>
              <a:defRPr/>
            </a:pPr>
            <a:fld id="{546B41A5-75E2-4257-BF08-F056282E2801}" type="slidenum">
              <a:rPr lang="en-US"/>
              <a:pPr>
                <a:defRPr/>
              </a:pPr>
              <a:t>10</a:t>
            </a:fld>
            <a:endParaRPr lang="en-US"/>
          </a:p>
        </p:txBody>
      </p:sp>
      <p:sp>
        <p:nvSpPr>
          <p:cNvPr id="5" name="Rectangle 4"/>
          <p:cNvSpPr/>
          <p:nvPr/>
        </p:nvSpPr>
        <p:spPr>
          <a:xfrm>
            <a:off x="5410200" y="4876800"/>
            <a:ext cx="2209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GLYCOLYSIS IN RBC</a:t>
            </a:r>
            <a:endParaRPr lang="ar-SA" dirty="0">
              <a:solidFill>
                <a:srgbClr val="FF0000"/>
              </a:solidFill>
            </a:endParaRPr>
          </a:p>
        </p:txBody>
      </p:sp>
      <p:sp>
        <p:nvSpPr>
          <p:cNvPr id="6" name="Rectangle 5"/>
          <p:cNvSpPr/>
          <p:nvPr/>
        </p:nvSpPr>
        <p:spPr>
          <a:xfrm>
            <a:off x="2286000" y="6096000"/>
            <a:ext cx="2819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rgbClr val="FF0000"/>
                </a:solidFill>
              </a:rPr>
              <a:t>العوامل التي تسبب انحراف الكيرف لليسار هي عكس هذه العوامل </a:t>
            </a:r>
            <a:endParaRPr lang="ar-SA"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A1B5A18-1B02-4F5C-834F-38E52B42DD8A}" type="slidenum">
              <a:rPr lang="en-US"/>
              <a:pPr>
                <a:defRPr/>
              </a:pPr>
              <a:t>11</a:t>
            </a:fld>
            <a:endParaRPr lang="en-US"/>
          </a:p>
        </p:txBody>
      </p:sp>
      <p:pic>
        <p:nvPicPr>
          <p:cNvPr id="103427" name="Picture 4" descr="p37"/>
          <p:cNvPicPr>
            <a:picLocks noGrp="1" noChangeAspect="1" noChangeArrowheads="1"/>
          </p:cNvPicPr>
          <p:nvPr>
            <p:ph idx="4294967295"/>
          </p:nvPr>
        </p:nvPicPr>
        <p:blipFill>
          <a:blip r:embed="rId3" cstate="print"/>
          <a:srcRect/>
          <a:stretch>
            <a:fillRect/>
          </a:stretch>
        </p:blipFill>
        <p:spPr>
          <a:xfrm>
            <a:off x="381000" y="0"/>
            <a:ext cx="8763000" cy="6858000"/>
          </a:xfrm>
        </p:spPr>
      </p:pic>
      <p:sp>
        <p:nvSpPr>
          <p:cNvPr id="5" name="Rectangle 4"/>
          <p:cNvSpPr/>
          <p:nvPr/>
        </p:nvSpPr>
        <p:spPr>
          <a:xfrm>
            <a:off x="7086600" y="533400"/>
            <a:ext cx="20574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rgbClr val="FF0000"/>
                </a:solidFill>
              </a:rPr>
              <a:t>في هذه الشريحه يضيف عاملين هما :</a:t>
            </a:r>
          </a:p>
          <a:p>
            <a:pPr algn="ctr"/>
            <a:r>
              <a:rPr lang="ar-SA" b="1" dirty="0" smtClean="0">
                <a:solidFill>
                  <a:srgbClr val="FF0000"/>
                </a:solidFill>
              </a:rPr>
              <a:t>1- الانيميا : حيث </a:t>
            </a:r>
          </a:p>
          <a:p>
            <a:pPr algn="ctr"/>
            <a:r>
              <a:rPr lang="ar-SA" b="1" dirty="0" smtClean="0">
                <a:solidFill>
                  <a:srgbClr val="FF0000"/>
                </a:solidFill>
              </a:rPr>
              <a:t>الكيرف يميل لليمين</a:t>
            </a:r>
          </a:p>
          <a:p>
            <a:pPr algn="ctr"/>
            <a:endParaRPr lang="ar-SA" b="1" dirty="0">
              <a:solidFill>
                <a:srgbClr val="FF0000"/>
              </a:solidFill>
            </a:endParaRPr>
          </a:p>
          <a:p>
            <a:pPr algn="ctr"/>
            <a:r>
              <a:rPr lang="en-US" b="1" dirty="0" smtClean="0">
                <a:solidFill>
                  <a:srgbClr val="FF0000"/>
                </a:solidFill>
                <a:latin typeface="Calibri" pitchFamily="34" charset="0"/>
              </a:rPr>
              <a:t>2- </a:t>
            </a:r>
            <a:r>
              <a:rPr lang="en-US" b="1" dirty="0" err="1" smtClean="0">
                <a:solidFill>
                  <a:srgbClr val="FF0000"/>
                </a:solidFill>
                <a:latin typeface="Calibri" pitchFamily="34" charset="0"/>
              </a:rPr>
              <a:t>HbCO</a:t>
            </a:r>
            <a:r>
              <a:rPr lang="en-US" b="1" dirty="0" smtClean="0">
                <a:solidFill>
                  <a:srgbClr val="FF0000"/>
                </a:solidFill>
                <a:latin typeface="Calibri" pitchFamily="34" charset="0"/>
              </a:rPr>
              <a:t> :</a:t>
            </a:r>
          </a:p>
          <a:p>
            <a:pPr algn="ctr"/>
            <a:r>
              <a:rPr lang="en-US" b="1" dirty="0" smtClean="0">
                <a:solidFill>
                  <a:srgbClr val="FF0000"/>
                </a:solidFill>
                <a:latin typeface="Calibri" pitchFamily="34" charset="0"/>
              </a:rPr>
              <a:t>Cause Shit to left </a:t>
            </a:r>
            <a:endParaRPr lang="ar-SA" b="1" dirty="0" smtClean="0">
              <a:solidFill>
                <a:srgbClr val="FF0000"/>
              </a:solidFill>
            </a:endParaRPr>
          </a:p>
          <a:p>
            <a:pPr algn="ctr"/>
            <a:endParaRPr lang="ar-SA" b="1" dirty="0" smtClean="0">
              <a:solidFill>
                <a:srgbClr val="FF0000"/>
              </a:solidFill>
            </a:endParaRPr>
          </a:p>
          <a:p>
            <a:pPr algn="ctr"/>
            <a:endParaRPr lang="ar-SA" b="1" dirty="0" smtClean="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ph idx="1"/>
          </p:nvPr>
        </p:nvGraphicFramePr>
        <p:xfrm>
          <a:off x="0" y="0"/>
          <a:ext cx="9144000" cy="4800600"/>
        </p:xfrm>
        <a:graphic>
          <a:graphicData uri="http://schemas.openxmlformats.org/presentationml/2006/ole">
            <p:oleObj spid="_x0000_s5122" name="Bitmap Image" r:id="rId3" imgW="6533333" imgH="2685714" progId="PBrush">
              <p:embed/>
            </p:oleObj>
          </a:graphicData>
        </a:graphic>
      </p:graphicFrame>
      <p:sp>
        <p:nvSpPr>
          <p:cNvPr id="3" name="Slide Number Placeholder 2"/>
          <p:cNvSpPr>
            <a:spLocks noGrp="1"/>
          </p:cNvSpPr>
          <p:nvPr>
            <p:ph type="sldNum" sz="quarter" idx="12"/>
          </p:nvPr>
        </p:nvSpPr>
        <p:spPr/>
        <p:txBody>
          <a:bodyPr/>
          <a:lstStyle/>
          <a:p>
            <a:pPr>
              <a:defRPr/>
            </a:pPr>
            <a:fld id="{5B613881-D5A5-4C4C-9FC6-E9FF8D0AF8DF}" type="slidenum">
              <a:rPr lang="en-US"/>
              <a:pPr>
                <a:defRPr/>
              </a:pPr>
              <a:t>12</a:t>
            </a:fld>
            <a:endParaRPr lang="en-US"/>
          </a:p>
        </p:txBody>
      </p:sp>
      <p:sp>
        <p:nvSpPr>
          <p:cNvPr id="4" name="Rectangle 3"/>
          <p:cNvSpPr/>
          <p:nvPr/>
        </p:nvSpPr>
        <p:spPr>
          <a:xfrm>
            <a:off x="0" y="4876800"/>
            <a:ext cx="9144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rgbClr val="FF0000"/>
                </a:solidFill>
              </a:rPr>
              <a:t>سؤال مهم : يجاب عنه في الشريحه بعد القادمه :</a:t>
            </a:r>
          </a:p>
          <a:p>
            <a:pPr algn="ctr"/>
            <a:r>
              <a:rPr lang="ar-SA" dirty="0" smtClean="0">
                <a:solidFill>
                  <a:srgbClr val="FF0000"/>
                </a:solidFill>
              </a:rPr>
              <a:t>اذا كان الضغط للاكسجين في الوريد الرئوي يساوي 104 فلماذا يقل مباشره في الشرايين الى 95 كما في الصوره </a:t>
            </a:r>
          </a:p>
          <a:p>
            <a:pPr algn="ctr"/>
            <a:r>
              <a:rPr lang="ar-SA" dirty="0" smtClean="0">
                <a:solidFill>
                  <a:srgbClr val="FF0000"/>
                </a:solidFill>
              </a:rPr>
              <a:t>الجواب : لان الوريد الرئوي قبل ان يعود للقلب يصب فيه </a:t>
            </a:r>
          </a:p>
          <a:p>
            <a:pPr algn="ctr"/>
            <a:r>
              <a:rPr lang="en-US" dirty="0" smtClean="0">
                <a:solidFill>
                  <a:srgbClr val="FF0000"/>
                </a:solidFill>
              </a:rPr>
              <a:t>BRONCHIAL VIEN </a:t>
            </a:r>
          </a:p>
          <a:p>
            <a:pPr algn="ctr"/>
            <a:r>
              <a:rPr lang="ar-SA" dirty="0" smtClean="0">
                <a:solidFill>
                  <a:srgbClr val="FF0000"/>
                </a:solidFill>
              </a:rPr>
              <a:t>وهذا يسبب تقليل ضغط الاكسجين</a:t>
            </a:r>
            <a:endParaRPr lang="ar-SA" dirty="0">
              <a:solidFill>
                <a:srgbClr val="FF0000"/>
              </a:solidFill>
            </a:endParaRPr>
          </a:p>
        </p:txBody>
      </p:sp>
      <p:sp>
        <p:nvSpPr>
          <p:cNvPr id="5" name="Rectangle 4"/>
          <p:cNvSpPr/>
          <p:nvPr/>
        </p:nvSpPr>
        <p:spPr>
          <a:xfrm>
            <a:off x="609600" y="2743200"/>
            <a:ext cx="2057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THE CAPPELARIES </a:t>
            </a:r>
          </a:p>
          <a:p>
            <a:pPr algn="ctr"/>
            <a:r>
              <a:rPr lang="ar-SA" dirty="0" smtClean="0">
                <a:solidFill>
                  <a:srgbClr val="FF0000"/>
                </a:solidFill>
              </a:rPr>
              <a:t>حيث يتم توزيع الاكسجين على الانسجه</a:t>
            </a:r>
            <a:endParaRPr lang="ar-SA" dirty="0">
              <a:solidFill>
                <a:srgbClr val="FF0000"/>
              </a:solidFill>
            </a:endParaRPr>
          </a:p>
        </p:txBody>
      </p:sp>
      <p:cxnSp>
        <p:nvCxnSpPr>
          <p:cNvPr id="7" name="Straight Arrow Connector 6"/>
          <p:cNvCxnSpPr/>
          <p:nvPr/>
        </p:nvCxnSpPr>
        <p:spPr>
          <a:xfrm flipV="1">
            <a:off x="2514600" y="2514600"/>
            <a:ext cx="381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ph idx="1"/>
          </p:nvPr>
        </p:nvGraphicFramePr>
        <p:xfrm>
          <a:off x="304800" y="73025"/>
          <a:ext cx="8515350" cy="6837363"/>
        </p:xfrm>
        <a:graphic>
          <a:graphicData uri="http://schemas.openxmlformats.org/presentationml/2006/ole">
            <p:oleObj spid="_x0000_s6146" name="Bitmap Image" r:id="rId3" imgW="6582694" imgH="5847619" progId="PBrush">
              <p:embed/>
            </p:oleObj>
          </a:graphicData>
        </a:graphic>
      </p:graphicFrame>
      <p:sp>
        <p:nvSpPr>
          <p:cNvPr id="3" name="Slide Number Placeholder 2"/>
          <p:cNvSpPr>
            <a:spLocks noGrp="1"/>
          </p:cNvSpPr>
          <p:nvPr>
            <p:ph type="sldNum" sz="quarter" idx="12"/>
          </p:nvPr>
        </p:nvSpPr>
        <p:spPr/>
        <p:txBody>
          <a:bodyPr/>
          <a:lstStyle/>
          <a:p>
            <a:pPr>
              <a:defRPr/>
            </a:pPr>
            <a:fld id="{E993D985-1289-4240-9C22-F796FC475768}" type="slidenum">
              <a:rPr lang="en-US"/>
              <a:pPr>
                <a:defRPr/>
              </a:pPr>
              <a:t>13</a:t>
            </a:fld>
            <a:endParaRPr lang="en-US"/>
          </a:p>
        </p:txBody>
      </p:sp>
      <p:sp>
        <p:nvSpPr>
          <p:cNvPr id="4" name="Rectangle 3"/>
          <p:cNvSpPr/>
          <p:nvPr/>
        </p:nvSpPr>
        <p:spPr>
          <a:xfrm>
            <a:off x="5410200" y="2667000"/>
            <a:ext cx="1981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rgbClr val="FF0000"/>
                </a:solidFill>
              </a:rPr>
              <a:t>يشرح الشريحه القادمه </a:t>
            </a:r>
            <a:endParaRPr lang="ar-SA"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شرح</a:t>
            </a:r>
            <a:endParaRPr lang="ar-SA" dirty="0"/>
          </a:p>
        </p:txBody>
      </p:sp>
      <p:sp>
        <p:nvSpPr>
          <p:cNvPr id="3" name="Content Placeholder 2"/>
          <p:cNvSpPr>
            <a:spLocks noGrp="1"/>
          </p:cNvSpPr>
          <p:nvPr>
            <p:ph idx="1"/>
          </p:nvPr>
        </p:nvSpPr>
        <p:spPr/>
        <p:txBody>
          <a:bodyPr/>
          <a:lstStyle/>
          <a:p>
            <a:pPr algn="r">
              <a:buNone/>
            </a:pPr>
            <a:r>
              <a:rPr lang="ar-SA" dirty="0" smtClean="0"/>
              <a:t>في الرسمه السابقه يتحدث عن عمليه التخلص من ثاني اكسيد </a:t>
            </a:r>
            <a:r>
              <a:rPr lang="en-US" dirty="0" smtClean="0"/>
              <a:t> </a:t>
            </a:r>
            <a:r>
              <a:rPr lang="ar-SA" dirty="0" smtClean="0"/>
              <a:t>الكربون في الرئه حيث : </a:t>
            </a:r>
          </a:p>
          <a:p>
            <a:pPr>
              <a:buNone/>
            </a:pPr>
            <a:r>
              <a:rPr lang="en-US" b="1" dirty="0" smtClean="0">
                <a:latin typeface="Calibri" pitchFamily="34" charset="0"/>
              </a:rPr>
              <a:t>Pco2 in alveoli = 40</a:t>
            </a:r>
          </a:p>
          <a:p>
            <a:pPr>
              <a:buNone/>
            </a:pPr>
            <a:r>
              <a:rPr lang="en-US" b="1" dirty="0" smtClean="0">
                <a:latin typeface="Calibri" pitchFamily="34" charset="0"/>
              </a:rPr>
              <a:t>And = 45 in the beginning of the capillaries that come from pulmonary artery ( </a:t>
            </a:r>
            <a:r>
              <a:rPr lang="ar-SA" b="1" dirty="0" smtClean="0">
                <a:latin typeface="Calibri" pitchFamily="34" charset="0"/>
              </a:rPr>
              <a:t>الذي يحوي دم غني بثاني اكسيد الكربون )</a:t>
            </a:r>
          </a:p>
          <a:p>
            <a:pPr algn="r">
              <a:buNone/>
            </a:pPr>
            <a:r>
              <a:rPr lang="ar-SA" b="1" dirty="0" smtClean="0">
                <a:latin typeface="Calibri" pitchFamily="34" charset="0"/>
              </a:rPr>
              <a:t>فرق الضغط يسبب تبادل ثاني اكسيد الكربون </a:t>
            </a:r>
            <a:r>
              <a:rPr lang="en-US" b="1" dirty="0" smtClean="0">
                <a:latin typeface="Calibri" pitchFamily="34" charset="0"/>
              </a:rPr>
              <a:t> </a:t>
            </a:r>
            <a:endParaRPr lang="ar-SA" dirty="0" smtClean="0"/>
          </a:p>
          <a:p>
            <a:pPr algn="r">
              <a:buNone/>
            </a:pPr>
            <a:endParaRPr lang="ar-SA" dirty="0" smtClean="0"/>
          </a:p>
        </p:txBody>
      </p:sp>
      <p:sp>
        <p:nvSpPr>
          <p:cNvPr id="4" name="Slide Number Placeholder 3"/>
          <p:cNvSpPr>
            <a:spLocks noGrp="1"/>
          </p:cNvSpPr>
          <p:nvPr>
            <p:ph type="sldNum" sz="quarter" idx="12"/>
          </p:nvPr>
        </p:nvSpPr>
        <p:spPr/>
        <p:txBody>
          <a:bodyPr/>
          <a:lstStyle/>
          <a:p>
            <a:pPr>
              <a:defRPr/>
            </a:pPr>
            <a:fld id="{EFCA69D2-BAA6-423B-8AD9-AF0F4153A4CF}"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4" descr="p32"/>
          <p:cNvPicPr>
            <a:picLocks noGrp="1" noChangeAspect="1" noChangeArrowheads="1"/>
          </p:cNvPicPr>
          <p:nvPr>
            <p:ph idx="4294967295"/>
          </p:nvPr>
        </p:nvPicPr>
        <p:blipFill>
          <a:blip r:embed="rId3" cstate="print"/>
          <a:srcRect/>
          <a:stretch>
            <a:fillRect/>
          </a:stretch>
        </p:blipFill>
        <p:spPr>
          <a:xfrm>
            <a:off x="381000" y="152400"/>
            <a:ext cx="8229600" cy="6477000"/>
          </a:xfrm>
        </p:spPr>
      </p:pic>
      <p:sp>
        <p:nvSpPr>
          <p:cNvPr id="3" name="Rectangle 2"/>
          <p:cNvSpPr/>
          <p:nvPr/>
        </p:nvSpPr>
        <p:spPr>
          <a:xfrm>
            <a:off x="3962400" y="0"/>
            <a:ext cx="1600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rgbClr val="FF0000"/>
                </a:solidFill>
              </a:rPr>
              <a:t>تشرح الشريحه القادمه</a:t>
            </a:r>
            <a:endParaRPr lang="ar-SA"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82CDD4C-F1D6-4E09-8587-AC525AD1A3D2}" type="slidenum">
              <a:rPr lang="en-US" smtClean="0"/>
              <a:pPr>
                <a:defRPr/>
              </a:pPr>
              <a:t>16</a:t>
            </a:fld>
            <a:endParaRPr lang="en-US"/>
          </a:p>
        </p:txBody>
      </p:sp>
      <p:sp>
        <p:nvSpPr>
          <p:cNvPr id="3" name="Rectangle 2"/>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rgbClr val="FF0000"/>
                </a:solidFill>
              </a:rPr>
              <a:t>شرح</a:t>
            </a:r>
          </a:p>
          <a:p>
            <a:pPr algn="ctr"/>
            <a:endParaRPr lang="ar-SA" dirty="0">
              <a:solidFill>
                <a:srgbClr val="FF0000"/>
              </a:solidFill>
            </a:endParaRPr>
          </a:p>
          <a:p>
            <a:pPr algn="ctr"/>
            <a:r>
              <a:rPr lang="ar-SA" dirty="0" smtClean="0">
                <a:solidFill>
                  <a:srgbClr val="FF0000"/>
                </a:solidFill>
              </a:rPr>
              <a:t>الجزء السفلي من الرسمه يتحدث عن عمليه تبادل الغازات ( الاكسجين وثاني اكسيد الكربون في الدم ) </a:t>
            </a:r>
          </a:p>
          <a:p>
            <a:pPr algn="ctr"/>
            <a:r>
              <a:rPr lang="ar-SA" dirty="0" smtClean="0">
                <a:solidFill>
                  <a:srgbClr val="FF0000"/>
                </a:solidFill>
              </a:rPr>
              <a:t>حيث يبدا من الاورده والشريان الرئوي التي فيها ضغط الاكسجين = 40 وضغط ثاني اكسيد الكربون = 45</a:t>
            </a:r>
          </a:p>
          <a:p>
            <a:pPr algn="ctr"/>
            <a:r>
              <a:rPr lang="ar-SA" dirty="0" smtClean="0">
                <a:solidFill>
                  <a:srgbClr val="FF0000"/>
                </a:solidFill>
              </a:rPr>
              <a:t>وكما نعلم ان في الحويصلات ضغط الاكسجين = 104 وثاني اكسيد الكربون = 40</a:t>
            </a:r>
          </a:p>
          <a:p>
            <a:pPr algn="ctr"/>
            <a:r>
              <a:rPr lang="ar-SA" dirty="0" smtClean="0">
                <a:solidFill>
                  <a:srgbClr val="FF0000"/>
                </a:solidFill>
              </a:rPr>
              <a:t>فبسبب فرق الضغط يحدث تبادل للغازات في الشعيرات المحيطه بالحويصلات</a:t>
            </a:r>
          </a:p>
          <a:p>
            <a:pPr algn="ctr"/>
            <a:r>
              <a:rPr lang="ar-SA" dirty="0" smtClean="0">
                <a:solidFill>
                  <a:srgbClr val="FF0000"/>
                </a:solidFill>
              </a:rPr>
              <a:t>ثم في نهايه الشعيرات يكون ضغط الاكسجين الى 104 وضغط ثاني اكسيد الكربون = 40</a:t>
            </a:r>
          </a:p>
          <a:p>
            <a:pPr algn="ctr"/>
            <a:r>
              <a:rPr lang="ar-SA" dirty="0" smtClean="0">
                <a:solidFill>
                  <a:srgbClr val="FF0000"/>
                </a:solidFill>
              </a:rPr>
              <a:t>ولكن ضغط الاكسجين يقل الى 95 في الشرايين لانه كما ذكر من قبل الوريد القصبي يصب في الوريد الرئوي الذي يتجه للاذين الايسر ومن ثم للبطين الايسر ومن ثم الى جميع شرايين الجسم </a:t>
            </a:r>
          </a:p>
          <a:p>
            <a:pPr algn="ctr"/>
            <a:endParaRPr lang="ar-SA" dirty="0" smtClean="0">
              <a:solidFill>
                <a:srgbClr val="FF0000"/>
              </a:solidFill>
            </a:endParaRPr>
          </a:p>
          <a:p>
            <a:pPr algn="ctr"/>
            <a:endParaRPr lang="ar-SA" dirty="0">
              <a:solidFill>
                <a:srgbClr val="FF0000"/>
              </a:solidFill>
            </a:endParaRPr>
          </a:p>
          <a:p>
            <a:pPr algn="ctr"/>
            <a:endParaRPr lang="ar-SA" dirty="0">
              <a:solidFill>
                <a:srgbClr val="FF0000"/>
              </a:solidFill>
            </a:endParaRPr>
          </a:p>
          <a:p>
            <a:pPr algn="ctr"/>
            <a:r>
              <a:rPr lang="ar-SA" dirty="0" smtClean="0">
                <a:solidFill>
                  <a:srgbClr val="FF0000"/>
                </a:solidFill>
              </a:rPr>
              <a:t>الجزء العلوي من الرسمه يتحدث عن فروق الضغط بالهواء حيث</a:t>
            </a:r>
          </a:p>
          <a:p>
            <a:pPr algn="ctr"/>
            <a:r>
              <a:rPr lang="ar-SA" dirty="0" smtClean="0">
                <a:solidFill>
                  <a:srgbClr val="FF0000"/>
                </a:solidFill>
              </a:rPr>
              <a:t>ضغط الاكسجين في الهواء الخارجي الذي يدخل في الشهيق = 148 وضغط ثاني اكسيد الكربون = 0</a:t>
            </a:r>
          </a:p>
          <a:p>
            <a:pPr algn="ctr"/>
            <a:r>
              <a:rPr lang="ar-SA" dirty="0" smtClean="0">
                <a:solidFill>
                  <a:srgbClr val="FF0000"/>
                </a:solidFill>
              </a:rPr>
              <a:t>   في الحويصلات ضغط الاكسجين = 104 وضغط ثاني اكسيد الكربون = 40</a:t>
            </a:r>
          </a:p>
          <a:p>
            <a:pPr algn="ctr"/>
            <a:r>
              <a:rPr lang="ar-SA" dirty="0" smtClean="0">
                <a:solidFill>
                  <a:srgbClr val="FF0000"/>
                </a:solidFill>
              </a:rPr>
              <a:t>ولكن ::: الهواء الذي يخرج في الزفير يكون ضغط الاكسجين فيه = 118 وضغط ثاني اكسيد الكربون = 29</a:t>
            </a:r>
          </a:p>
          <a:p>
            <a:pPr algn="ctr"/>
            <a:r>
              <a:rPr lang="ar-SA" dirty="0" smtClean="0">
                <a:solidFill>
                  <a:srgbClr val="FF0000"/>
                </a:solidFill>
              </a:rPr>
              <a:t>ليششششش تغيرت النسب بين الهواء في الحويصلات والهواء الذي في الزفير ؟؟</a:t>
            </a:r>
          </a:p>
          <a:p>
            <a:pPr algn="ctr"/>
            <a:r>
              <a:rPr lang="ar-SA" dirty="0" smtClean="0">
                <a:solidFill>
                  <a:srgbClr val="FF0000"/>
                </a:solidFill>
              </a:rPr>
              <a:t>لانه كما نعلم يبقى هواء في المجرى التنفسي  هواء لا يحدث فيه تبادل غازات فيعدل النسب يعني مثل فكره الوريد اللي في الشرح اللي فوق </a:t>
            </a:r>
          </a:p>
          <a:p>
            <a:pPr algn="ctr"/>
            <a:endParaRPr lang="ar-SA"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ph idx="1"/>
          </p:nvPr>
        </p:nvGraphicFramePr>
        <p:xfrm>
          <a:off x="0" y="0"/>
          <a:ext cx="9144000" cy="6858000"/>
        </p:xfrm>
        <a:graphic>
          <a:graphicData uri="http://schemas.openxmlformats.org/presentationml/2006/ole">
            <p:oleObj spid="_x0000_s7170" name="Bitmap Image" r:id="rId3" imgW="13266667" imgH="3753374" progId="PBrush">
              <p:embed/>
            </p:oleObj>
          </a:graphicData>
        </a:graphic>
      </p:graphicFrame>
      <p:sp>
        <p:nvSpPr>
          <p:cNvPr id="3" name="Rectangle 2"/>
          <p:cNvSpPr/>
          <p:nvPr/>
        </p:nvSpPr>
        <p:spPr>
          <a:xfrm>
            <a:off x="1981200" y="0"/>
            <a:ext cx="525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rgbClr val="FF0000"/>
                </a:solidFill>
              </a:rPr>
              <a:t>نفس الكلام اللي في الشريحه السابقه ولكنه يذكر نسب </a:t>
            </a:r>
          </a:p>
          <a:p>
            <a:pPr algn="ctr"/>
            <a:r>
              <a:rPr lang="ar-SA" dirty="0" smtClean="0">
                <a:solidFill>
                  <a:srgbClr val="FF0000"/>
                </a:solidFill>
              </a:rPr>
              <a:t>النسب غير مطلوبه</a:t>
            </a:r>
            <a:endParaRPr lang="ar-SA"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4" descr="p40"/>
          <p:cNvPicPr>
            <a:picLocks noGrp="1" noChangeAspect="1" noChangeArrowheads="1"/>
          </p:cNvPicPr>
          <p:nvPr>
            <p:ph idx="4294967295"/>
          </p:nvPr>
        </p:nvPicPr>
        <p:blipFill>
          <a:blip r:embed="rId3" cstate="print"/>
          <a:srcRect/>
          <a:stretch>
            <a:fillRect/>
          </a:stretch>
        </p:blipFill>
        <p:spPr>
          <a:xfrm>
            <a:off x="228600" y="228600"/>
            <a:ext cx="8305800" cy="6400800"/>
          </a:xfrm>
        </p:spPr>
      </p:pic>
      <p:sp>
        <p:nvSpPr>
          <p:cNvPr id="3" name="Rectangle 2"/>
          <p:cNvSpPr/>
          <p:nvPr/>
        </p:nvSpPr>
        <p:spPr>
          <a:xfrm>
            <a:off x="2819400" y="0"/>
            <a:ext cx="3581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rgbClr val="FF0000"/>
                </a:solidFill>
              </a:rPr>
              <a:t>كيرف يبسط الشريحه قبل السابقه</a:t>
            </a:r>
            <a:endParaRPr lang="ar-SA"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362200" y="152400"/>
            <a:ext cx="4876800" cy="1371600"/>
          </a:xfrm>
        </p:spPr>
        <p:txBody>
          <a:bodyPr rtlCol="0">
            <a:normAutofit fontScale="90000"/>
          </a:bodyPr>
          <a:lstStyle/>
          <a:p>
            <a:pPr eaLnBrk="1" fontAlgn="auto" hangingPunct="1">
              <a:spcAft>
                <a:spcPts val="0"/>
              </a:spcAft>
              <a:defRPr/>
            </a:pPr>
            <a:r>
              <a:rPr lang="en-US" sz="4000" b="1" u="sng" dirty="0" smtClean="0"/>
              <a:t>CARBONDIOXIDE TRANSPORT  IN  </a:t>
            </a:r>
            <a:r>
              <a:rPr lang="en-US" sz="4000" b="1" u="sng" dirty="0"/>
              <a:t>BLOOD</a:t>
            </a:r>
          </a:p>
        </p:txBody>
      </p:sp>
      <p:sp>
        <p:nvSpPr>
          <p:cNvPr id="49155" name="Rectangle 3"/>
          <p:cNvSpPr>
            <a:spLocks noGrp="1" noChangeArrowheads="1"/>
          </p:cNvSpPr>
          <p:nvPr>
            <p:ph type="body" idx="1"/>
          </p:nvPr>
        </p:nvSpPr>
        <p:spPr>
          <a:xfrm>
            <a:off x="152400" y="1773238"/>
            <a:ext cx="8763000" cy="4495800"/>
          </a:xfrm>
        </p:spPr>
        <p:txBody>
          <a:bodyPr rtlCol="0">
            <a:normAutofit fontScale="85000" lnSpcReduction="20000"/>
          </a:bodyPr>
          <a:lstStyle/>
          <a:p>
            <a:pPr eaLnBrk="1" fontAlgn="auto" hangingPunct="1">
              <a:lnSpc>
                <a:spcPct val="90000"/>
              </a:lnSpc>
              <a:spcAft>
                <a:spcPts val="0"/>
              </a:spcAft>
              <a:buFontTx/>
              <a:buNone/>
              <a:defRPr/>
            </a:pPr>
            <a:r>
              <a:rPr lang="en-US" sz="3900" b="1" u="sng" dirty="0">
                <a:latin typeface="Times New Roman" pitchFamily="18" charset="0"/>
              </a:rPr>
              <a:t>CO</a:t>
            </a:r>
            <a:r>
              <a:rPr lang="en-US" sz="3900" b="1" baseline="-25000" dirty="0">
                <a:latin typeface="Times New Roman" pitchFamily="18" charset="0"/>
              </a:rPr>
              <a:t>2</a:t>
            </a:r>
            <a:r>
              <a:rPr lang="en-US" sz="3900" b="1" u="sng" dirty="0">
                <a:latin typeface="Times New Roman" pitchFamily="18" charset="0"/>
              </a:rPr>
              <a:t> </a:t>
            </a:r>
            <a:r>
              <a:rPr lang="en-US" sz="3900" b="1" u="sng" dirty="0" smtClean="0">
                <a:latin typeface="Times New Roman" pitchFamily="18" charset="0"/>
              </a:rPr>
              <a:t>is transported  </a:t>
            </a:r>
            <a:r>
              <a:rPr lang="en-US" sz="3900" b="1" u="sng" dirty="0">
                <a:latin typeface="Times New Roman" pitchFamily="18" charset="0"/>
              </a:rPr>
              <a:t>in </a:t>
            </a:r>
            <a:r>
              <a:rPr lang="en-US" sz="3900" b="1" u="sng" dirty="0" smtClean="0">
                <a:latin typeface="Times New Roman" pitchFamily="18" charset="0"/>
              </a:rPr>
              <a:t>blood as:-</a:t>
            </a:r>
            <a:endParaRPr lang="en-US" sz="3900" b="1" u="sng" dirty="0">
              <a:latin typeface="Times New Roman" pitchFamily="18" charset="0"/>
            </a:endParaRPr>
          </a:p>
          <a:p>
            <a:pPr eaLnBrk="1" fontAlgn="auto" hangingPunct="1">
              <a:lnSpc>
                <a:spcPct val="90000"/>
              </a:lnSpc>
              <a:spcAft>
                <a:spcPts val="0"/>
              </a:spcAft>
              <a:buFontTx/>
              <a:buNone/>
              <a:defRPr/>
            </a:pPr>
            <a:endParaRPr lang="en-US" sz="2800" b="1" dirty="0" smtClean="0">
              <a:latin typeface="Times New Roman" pitchFamily="18" charset="0"/>
            </a:endParaRPr>
          </a:p>
          <a:p>
            <a:pPr eaLnBrk="1" fontAlgn="auto" hangingPunct="1">
              <a:lnSpc>
                <a:spcPct val="90000"/>
              </a:lnSpc>
              <a:spcAft>
                <a:spcPts val="0"/>
              </a:spcAft>
              <a:buFontTx/>
              <a:buNone/>
              <a:defRPr/>
            </a:pPr>
            <a:r>
              <a:rPr lang="en-US" sz="3900" b="1" dirty="0" smtClean="0">
                <a:latin typeface="Times New Roman" pitchFamily="18" charset="0"/>
              </a:rPr>
              <a:t>1-  </a:t>
            </a:r>
            <a:r>
              <a:rPr lang="en-US" sz="3900" b="1" dirty="0">
                <a:solidFill>
                  <a:srgbClr val="FF0000"/>
                </a:solidFill>
                <a:latin typeface="Times New Roman" pitchFamily="18" charset="0"/>
              </a:rPr>
              <a:t>D</a:t>
            </a:r>
            <a:r>
              <a:rPr lang="en-US" sz="3900" b="1" dirty="0" smtClean="0">
                <a:solidFill>
                  <a:srgbClr val="FF0000"/>
                </a:solidFill>
                <a:latin typeface="Times New Roman" pitchFamily="18" charset="0"/>
              </a:rPr>
              <a:t>issolved </a:t>
            </a:r>
            <a:r>
              <a:rPr lang="en-US" sz="3900" b="1" dirty="0">
                <a:solidFill>
                  <a:srgbClr val="FF0000"/>
                </a:solidFill>
                <a:latin typeface="Times New Roman" pitchFamily="18" charset="0"/>
              </a:rPr>
              <a:t>in </a:t>
            </a:r>
            <a:r>
              <a:rPr lang="en-US" sz="3900" b="1" dirty="0" smtClean="0">
                <a:solidFill>
                  <a:srgbClr val="FF0000"/>
                </a:solidFill>
                <a:latin typeface="Times New Roman" pitchFamily="18" charset="0"/>
              </a:rPr>
              <a:t>plasma (7%).</a:t>
            </a:r>
          </a:p>
          <a:p>
            <a:pPr eaLnBrk="1" fontAlgn="auto" hangingPunct="1">
              <a:lnSpc>
                <a:spcPct val="90000"/>
              </a:lnSpc>
              <a:spcAft>
                <a:spcPts val="0"/>
              </a:spcAft>
              <a:buFontTx/>
              <a:buNone/>
              <a:defRPr/>
            </a:pPr>
            <a:endParaRPr lang="en-US" dirty="0" smtClean="0">
              <a:latin typeface="Times New Roman" pitchFamily="18" charset="0"/>
            </a:endParaRPr>
          </a:p>
          <a:p>
            <a:pPr eaLnBrk="1" fontAlgn="auto" hangingPunct="1">
              <a:lnSpc>
                <a:spcPct val="90000"/>
              </a:lnSpc>
              <a:spcAft>
                <a:spcPts val="0"/>
              </a:spcAft>
              <a:buFontTx/>
              <a:buNone/>
              <a:defRPr/>
            </a:pPr>
            <a:r>
              <a:rPr lang="en-US" sz="3900" b="1" dirty="0" smtClean="0">
                <a:latin typeface="Times New Roman" pitchFamily="18" charset="0"/>
              </a:rPr>
              <a:t>2- </a:t>
            </a:r>
            <a:r>
              <a:rPr lang="en-US" sz="3900" b="1" dirty="0" smtClean="0">
                <a:solidFill>
                  <a:srgbClr val="FF0000"/>
                </a:solidFill>
                <a:latin typeface="Times New Roman" pitchFamily="18" charset="0"/>
              </a:rPr>
              <a:t>Combine with hemoglobin (23%). </a:t>
            </a:r>
          </a:p>
          <a:p>
            <a:pPr eaLnBrk="1" fontAlgn="auto" hangingPunct="1">
              <a:lnSpc>
                <a:spcPct val="90000"/>
              </a:lnSpc>
              <a:spcAft>
                <a:spcPts val="0"/>
              </a:spcAft>
              <a:buFontTx/>
              <a:buNone/>
              <a:defRPr/>
            </a:pPr>
            <a:r>
              <a:rPr lang="en-US" sz="3800" b="1" dirty="0" err="1" smtClean="0">
                <a:latin typeface="Times New Roman" pitchFamily="18" charset="0"/>
              </a:rPr>
              <a:t>Hb</a:t>
            </a:r>
            <a:r>
              <a:rPr lang="en-US" sz="3800" b="1" dirty="0" smtClean="0">
                <a:latin typeface="Times New Roman" pitchFamily="18" charset="0"/>
              </a:rPr>
              <a:t>+ CO</a:t>
            </a:r>
            <a:r>
              <a:rPr lang="en-US" sz="3800" b="1" dirty="0" smtClean="0"/>
              <a:t>₂ ↔ </a:t>
            </a:r>
            <a:r>
              <a:rPr lang="en-US" sz="3800" b="1" dirty="0" err="1" smtClean="0"/>
              <a:t>Hb</a:t>
            </a:r>
            <a:r>
              <a:rPr lang="en-US" sz="3800" b="1" dirty="0" smtClean="0"/>
              <a:t>−CO₂  (</a:t>
            </a:r>
            <a:r>
              <a:rPr lang="en-US" sz="3800" b="1" dirty="0" err="1" smtClean="0"/>
              <a:t>Carbaminohemoglobin</a:t>
            </a:r>
            <a:r>
              <a:rPr lang="en-US" sz="3800" b="1" dirty="0" smtClean="0"/>
              <a:t>).</a:t>
            </a:r>
            <a:endParaRPr lang="en-US" sz="3800" b="1" dirty="0" smtClean="0">
              <a:latin typeface="Times New Roman" pitchFamily="18" charset="0"/>
            </a:endParaRPr>
          </a:p>
          <a:p>
            <a:pPr eaLnBrk="1" fontAlgn="auto" hangingPunct="1">
              <a:lnSpc>
                <a:spcPct val="90000"/>
              </a:lnSpc>
              <a:spcAft>
                <a:spcPts val="0"/>
              </a:spcAft>
              <a:buFontTx/>
              <a:buNone/>
              <a:defRPr/>
            </a:pPr>
            <a:endParaRPr lang="en-US" dirty="0" smtClean="0">
              <a:latin typeface="Times New Roman" pitchFamily="18" charset="0"/>
            </a:endParaRPr>
          </a:p>
          <a:p>
            <a:pPr eaLnBrk="1" fontAlgn="auto" hangingPunct="1">
              <a:lnSpc>
                <a:spcPct val="90000"/>
              </a:lnSpc>
              <a:spcAft>
                <a:spcPts val="0"/>
              </a:spcAft>
              <a:buFontTx/>
              <a:buNone/>
              <a:defRPr/>
            </a:pPr>
            <a:endParaRPr lang="en-US" dirty="0" smtClean="0">
              <a:latin typeface="Times New Roman" pitchFamily="18" charset="0"/>
            </a:endParaRPr>
          </a:p>
          <a:p>
            <a:pPr eaLnBrk="1" fontAlgn="auto" hangingPunct="1">
              <a:lnSpc>
                <a:spcPct val="90000"/>
              </a:lnSpc>
              <a:spcAft>
                <a:spcPts val="0"/>
              </a:spcAft>
              <a:buFont typeface="Arial" pitchFamily="34" charset="0"/>
              <a:buNone/>
              <a:defRPr/>
            </a:pPr>
            <a:r>
              <a:rPr lang="en-US" sz="3900" b="1" dirty="0" smtClean="0">
                <a:latin typeface="Times New Roman" pitchFamily="18" charset="0"/>
              </a:rPr>
              <a:t>3- </a:t>
            </a:r>
            <a:r>
              <a:rPr lang="en-US" sz="3900" b="1" dirty="0" smtClean="0">
                <a:solidFill>
                  <a:srgbClr val="FF0000"/>
                </a:solidFill>
                <a:latin typeface="Times New Roman" pitchFamily="18" charset="0"/>
              </a:rPr>
              <a:t>Bicarbonate </a:t>
            </a:r>
            <a:r>
              <a:rPr lang="ar-SA" sz="3900" b="1" dirty="0" smtClean="0">
                <a:solidFill>
                  <a:srgbClr val="FF0000"/>
                </a:solidFill>
                <a:latin typeface="Times New Roman" pitchFamily="18" charset="0"/>
              </a:rPr>
              <a:t>يتحد مع الماء</a:t>
            </a:r>
            <a:r>
              <a:rPr lang="en-US" sz="3900" b="1" dirty="0" smtClean="0">
                <a:solidFill>
                  <a:srgbClr val="FF0000"/>
                </a:solidFill>
                <a:latin typeface="Times New Roman" pitchFamily="18" charset="0"/>
              </a:rPr>
              <a:t> </a:t>
            </a:r>
            <a:r>
              <a:rPr lang="en-US" sz="3900" b="1" dirty="0" smtClean="0">
                <a:solidFill>
                  <a:srgbClr val="FF0000"/>
                </a:solidFill>
                <a:latin typeface="Times New Roman" pitchFamily="18" charset="0"/>
              </a:rPr>
              <a:t>(70%). </a:t>
            </a:r>
            <a:endParaRPr lang="en-US" sz="3900" b="1" dirty="0" smtClean="0">
              <a:solidFill>
                <a:srgbClr val="FF0000"/>
              </a:solidFill>
              <a:latin typeface="Times New Roman" pitchFamily="18" charset="0"/>
            </a:endParaRPr>
          </a:p>
          <a:p>
            <a:pPr eaLnBrk="1" fontAlgn="auto" hangingPunct="1">
              <a:lnSpc>
                <a:spcPct val="90000"/>
              </a:lnSpc>
              <a:spcAft>
                <a:spcPts val="0"/>
              </a:spcAft>
              <a:buFont typeface="Arial" pitchFamily="34" charset="0"/>
              <a:buNone/>
              <a:defRPr/>
            </a:pPr>
            <a:r>
              <a:rPr lang="en-US" sz="4000" b="1" dirty="0" smtClean="0">
                <a:latin typeface="Times New Roman" pitchFamily="18" charset="0"/>
              </a:rPr>
              <a:t>CO</a:t>
            </a:r>
            <a:r>
              <a:rPr lang="en-US" sz="4000" b="1" dirty="0" smtClean="0"/>
              <a:t>₂+ H₂O → </a:t>
            </a:r>
            <a:r>
              <a:rPr lang="en-US" sz="4000" b="1" dirty="0" err="1" smtClean="0"/>
              <a:t>H₂co</a:t>
            </a:r>
            <a:r>
              <a:rPr lang="en-US" sz="4000" b="1" dirty="0" smtClean="0"/>
              <a:t>₃ ↔ </a:t>
            </a:r>
            <a:r>
              <a:rPr lang="en-US" sz="4000" b="1" dirty="0" err="1" smtClean="0"/>
              <a:t>Hco</a:t>
            </a:r>
            <a:r>
              <a:rPr lang="en-US" sz="4000" b="1" dirty="0" smtClean="0"/>
              <a:t>₃⁻ + H⁺.</a:t>
            </a:r>
            <a:r>
              <a:rPr lang="en-US" sz="3900" b="1" dirty="0" smtClean="0">
                <a:latin typeface="Times New Roman" pitchFamily="18" charset="0"/>
              </a:rPr>
              <a:t>          </a:t>
            </a:r>
          </a:p>
          <a:p>
            <a:pPr eaLnBrk="1" fontAlgn="auto" hangingPunct="1">
              <a:lnSpc>
                <a:spcPct val="90000"/>
              </a:lnSpc>
              <a:spcAft>
                <a:spcPts val="0"/>
              </a:spcAft>
              <a:buFontTx/>
              <a:buNone/>
              <a:defRPr/>
            </a:pPr>
            <a:r>
              <a:rPr lang="en-US" sz="2400" b="1" dirty="0" smtClean="0">
                <a:latin typeface="Times New Roman" pitchFamily="18" charset="0"/>
              </a:rPr>
              <a:t>     </a:t>
            </a:r>
            <a:r>
              <a:rPr lang="en-US" sz="2400" b="1" baseline="-25000" dirty="0" smtClean="0">
                <a:latin typeface="Times New Roman" pitchFamily="18" charset="0"/>
              </a:rPr>
              <a:t>   </a:t>
            </a:r>
            <a:endParaRPr lang="en-US" sz="2400" b="1" baseline="-25000" dirty="0">
              <a:latin typeface="Times New Roman" pitchFamily="18" charset="0"/>
            </a:endParaRPr>
          </a:p>
          <a:p>
            <a:pPr lvl="4" eaLnBrk="1" fontAlgn="auto" hangingPunct="1">
              <a:lnSpc>
                <a:spcPct val="90000"/>
              </a:lnSpc>
              <a:spcAft>
                <a:spcPts val="0"/>
              </a:spcAft>
              <a:defRPr/>
            </a:pPr>
            <a:endParaRPr lang="en-US" sz="2400" dirty="0">
              <a:latin typeface="Times New Roman" pitchFamily="18" charset="0"/>
            </a:endParaRPr>
          </a:p>
        </p:txBody>
      </p:sp>
      <p:pic>
        <p:nvPicPr>
          <p:cNvPr id="23557" name="Picture 4" descr="hemoglobin"/>
          <p:cNvPicPr>
            <a:picLocks noChangeAspect="1" noChangeArrowheads="1"/>
          </p:cNvPicPr>
          <p:nvPr/>
        </p:nvPicPr>
        <p:blipFill>
          <a:blip r:embed="rId3" cstate="print"/>
          <a:srcRect/>
          <a:stretch>
            <a:fillRect/>
          </a:stretch>
        </p:blipFill>
        <p:spPr bwMode="auto">
          <a:xfrm>
            <a:off x="7391400" y="152400"/>
            <a:ext cx="1600200" cy="1752600"/>
          </a:xfrm>
          <a:prstGeom prst="rect">
            <a:avLst/>
          </a:prstGeom>
          <a:noFill/>
          <a:ln w="9525">
            <a:solidFill>
              <a:schemeClr val="tx1"/>
            </a:solidFill>
            <a:miter lim="800000"/>
            <a:headEnd/>
            <a:tailEnd/>
          </a:ln>
        </p:spPr>
      </p:pic>
      <p:graphicFrame>
        <p:nvGraphicFramePr>
          <p:cNvPr id="23554" name="Object 2"/>
          <p:cNvGraphicFramePr>
            <a:graphicFrameLocks noChangeAspect="1"/>
          </p:cNvGraphicFramePr>
          <p:nvPr/>
        </p:nvGraphicFramePr>
        <p:xfrm>
          <a:off x="0" y="0"/>
          <a:ext cx="2292350" cy="1447800"/>
        </p:xfrm>
        <a:graphic>
          <a:graphicData uri="http://schemas.openxmlformats.org/presentationml/2006/ole">
            <p:oleObj spid="_x0000_s8194" name="Bitmap Image" r:id="rId4" imgW="2895238" imgH="1895238" progId="PBrush">
              <p:embed/>
            </p:oleObj>
          </a:graphicData>
        </a:graphic>
      </p:graphicFrame>
      <p:sp>
        <p:nvSpPr>
          <p:cNvPr id="49158" name="Rectangle 6"/>
          <p:cNvSpPr>
            <a:spLocks noChangeArrowheads="1"/>
          </p:cNvSpPr>
          <p:nvPr/>
        </p:nvSpPr>
        <p:spPr bwMode="auto">
          <a:xfrm>
            <a:off x="4648200" y="6858000"/>
            <a:ext cx="3657600" cy="304800"/>
          </a:xfrm>
          <a:prstGeom prst="rect">
            <a:avLst/>
          </a:prstGeom>
          <a:noFill/>
          <a:ln w="28575">
            <a:solidFill>
              <a:srgbClr val="FF0000"/>
            </a:solidFill>
            <a:miter lim="800000"/>
            <a:headEnd/>
            <a:tailEnd/>
          </a:ln>
        </p:spPr>
        <p:txBody>
          <a:bodyPr wrap="none" anchor="ctr"/>
          <a:lstStyle/>
          <a:p>
            <a:endParaRPr lang="ar-SA">
              <a:latin typeface="Calibri" pitchFamily="34" charset="0"/>
            </a:endParaRPr>
          </a:p>
        </p:txBody>
      </p:sp>
      <p:sp>
        <p:nvSpPr>
          <p:cNvPr id="49159" name="Oval 7"/>
          <p:cNvSpPr>
            <a:spLocks noChangeArrowheads="1"/>
          </p:cNvSpPr>
          <p:nvPr/>
        </p:nvSpPr>
        <p:spPr bwMode="auto">
          <a:xfrm>
            <a:off x="6588125" y="6858000"/>
            <a:ext cx="1295400" cy="609600"/>
          </a:xfrm>
          <a:prstGeom prst="ellipse">
            <a:avLst/>
          </a:prstGeom>
          <a:noFill/>
          <a:ln w="28575">
            <a:solidFill>
              <a:srgbClr val="FF6600"/>
            </a:solidFill>
            <a:round/>
            <a:headEnd/>
            <a:tailEnd/>
          </a:ln>
        </p:spPr>
        <p:txBody>
          <a:bodyPr wrap="none" anchor="ctr"/>
          <a:lstStyle/>
          <a:p>
            <a:endParaRPr lang="ar-SA">
              <a:latin typeface="Calibri" pitchFamily="34" charset="0"/>
            </a:endParaRPr>
          </a:p>
        </p:txBody>
      </p:sp>
      <p:sp>
        <p:nvSpPr>
          <p:cNvPr id="49160" name="Line 8"/>
          <p:cNvSpPr>
            <a:spLocks noChangeShapeType="1"/>
          </p:cNvSpPr>
          <p:nvPr/>
        </p:nvSpPr>
        <p:spPr bwMode="auto">
          <a:xfrm flipV="1">
            <a:off x="5410200" y="6858000"/>
            <a:ext cx="2514600" cy="46038"/>
          </a:xfrm>
          <a:prstGeom prst="line">
            <a:avLst/>
          </a:prstGeom>
          <a:noFill/>
          <a:ln w="28575">
            <a:solidFill>
              <a:srgbClr val="FF6600"/>
            </a:solidFill>
            <a:round/>
            <a:headEnd/>
            <a:tailEnd type="triangle" w="med" len="med"/>
          </a:ln>
        </p:spPr>
        <p:txBody>
          <a:bodyP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wipe(left)">
                                      <p:cBhvr>
                                        <p:cTn id="7" dur="500"/>
                                        <p:tgtEl>
                                          <p:spTgt spid="4916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9159"/>
                                        </p:tgtEl>
                                        <p:attrNameLst>
                                          <p:attrName>style.visibility</p:attrName>
                                        </p:attrNameLst>
                                      </p:cBhvr>
                                      <p:to>
                                        <p:strVal val="visible"/>
                                      </p:to>
                                    </p:set>
                                    <p:animEffect transition="in" filter="wipe(down)">
                                      <p:cBhvr>
                                        <p:cTn id="10" dur="500"/>
                                        <p:tgtEl>
                                          <p:spTgt spid="4915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9158"/>
                                        </p:tgtEl>
                                        <p:attrNameLst>
                                          <p:attrName>style.visibility</p:attrName>
                                        </p:attrNameLst>
                                      </p:cBhvr>
                                      <p:to>
                                        <p:strVal val="visible"/>
                                      </p:to>
                                    </p:set>
                                    <p:animEffect transition="in" filter="wipe(down)">
                                      <p:cBhvr>
                                        <p:cTn id="13" dur="500"/>
                                        <p:tgtEl>
                                          <p:spTgt spid="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animBg="1"/>
      <p:bldP spid="49159" grpId="0" animBg="1"/>
      <p:bldP spid="491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ph idx="1"/>
          </p:nvPr>
        </p:nvGraphicFramePr>
        <p:xfrm>
          <a:off x="304800" y="0"/>
          <a:ext cx="8610600" cy="6858000"/>
        </p:xfrm>
        <a:graphic>
          <a:graphicData uri="http://schemas.openxmlformats.org/presentationml/2006/ole">
            <p:oleObj spid="_x0000_s1026" name="Bitmap Image" r:id="rId3" imgW="6533333" imgH="9161905" progId="PBrush">
              <p:embed/>
            </p:oleObj>
          </a:graphicData>
        </a:graphic>
      </p:graphicFrame>
      <p:sp>
        <p:nvSpPr>
          <p:cNvPr id="16387" name="Text Box 5"/>
          <p:cNvSpPr txBox="1">
            <a:spLocks noChangeArrowheads="1"/>
          </p:cNvSpPr>
          <p:nvPr/>
        </p:nvSpPr>
        <p:spPr bwMode="auto">
          <a:xfrm>
            <a:off x="-92075" y="6948488"/>
            <a:ext cx="9236075" cy="366712"/>
          </a:xfrm>
          <a:prstGeom prst="rect">
            <a:avLst/>
          </a:prstGeom>
          <a:noFill/>
          <a:ln w="9525">
            <a:noFill/>
            <a:miter lim="800000"/>
            <a:headEnd/>
            <a:tailEnd/>
          </a:ln>
        </p:spPr>
        <p:txBody>
          <a:bodyPr>
            <a:spAutoFit/>
          </a:bodyPr>
          <a:lstStyle/>
          <a:p>
            <a:r>
              <a:rPr lang="en-US" b="1">
                <a:latin typeface="Calibri" pitchFamily="34" charset="0"/>
              </a:rPr>
              <a:t>. </a:t>
            </a:r>
          </a:p>
        </p:txBody>
      </p:sp>
      <p:sp>
        <p:nvSpPr>
          <p:cNvPr id="16388" name="Text Box 6"/>
          <p:cNvSpPr txBox="1">
            <a:spLocks noChangeArrowheads="1"/>
          </p:cNvSpPr>
          <p:nvPr/>
        </p:nvSpPr>
        <p:spPr bwMode="auto">
          <a:xfrm>
            <a:off x="6804025" y="2667000"/>
            <a:ext cx="2339975" cy="369888"/>
          </a:xfrm>
          <a:prstGeom prst="rect">
            <a:avLst/>
          </a:prstGeom>
          <a:noFill/>
          <a:ln w="9525">
            <a:noFill/>
            <a:miter lim="800000"/>
            <a:headEnd/>
            <a:tailEnd/>
          </a:ln>
        </p:spPr>
        <p:txBody>
          <a:bodyPr>
            <a:spAutoFit/>
          </a:bodyPr>
          <a:lstStyle/>
          <a:p>
            <a:pPr>
              <a:spcBef>
                <a:spcPct val="50000"/>
              </a:spcBef>
            </a:pPr>
            <a:endParaRPr lang="ar-SA" b="1">
              <a:latin typeface="Calibri" pitchFamily="34" charset="0"/>
            </a:endParaRPr>
          </a:p>
        </p:txBody>
      </p:sp>
      <p:sp>
        <p:nvSpPr>
          <p:cNvPr id="5" name="Slide Number Placeholder 4"/>
          <p:cNvSpPr>
            <a:spLocks noGrp="1"/>
          </p:cNvSpPr>
          <p:nvPr>
            <p:ph type="sldNum" sz="quarter" idx="12"/>
          </p:nvPr>
        </p:nvSpPr>
        <p:spPr/>
        <p:txBody>
          <a:bodyPr/>
          <a:lstStyle/>
          <a:p>
            <a:pPr>
              <a:defRPr/>
            </a:pPr>
            <a:fld id="{7E029DDB-92A3-4248-8743-E0DE63AA5EFE}" type="slidenum">
              <a:rPr lang="en-US"/>
              <a:pPr>
                <a:defRPr/>
              </a:pPr>
              <a:t>2</a:t>
            </a:fld>
            <a:endParaRPr lang="en-US"/>
          </a:p>
        </p:txBody>
      </p:sp>
      <p:sp>
        <p:nvSpPr>
          <p:cNvPr id="6" name="Rectangle 5"/>
          <p:cNvSpPr/>
          <p:nvPr/>
        </p:nvSpPr>
        <p:spPr>
          <a:xfrm>
            <a:off x="6705600" y="4876800"/>
            <a:ext cx="2438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rgbClr val="FF0000"/>
                </a:solidFill>
              </a:rPr>
              <a:t>صوره توضح تبادل الغازات</a:t>
            </a:r>
          </a:p>
          <a:p>
            <a:pPr algn="ctr"/>
            <a:r>
              <a:rPr lang="ar-SA" b="1" dirty="0" smtClean="0">
                <a:solidFill>
                  <a:srgbClr val="FF0000"/>
                </a:solidFill>
              </a:rPr>
              <a:t>تلخص ما سبق </a:t>
            </a:r>
          </a:p>
          <a:p>
            <a:pPr algn="ctr"/>
            <a:r>
              <a:rPr lang="ar-SA" b="1" dirty="0" smtClean="0">
                <a:solidFill>
                  <a:srgbClr val="FF0000"/>
                </a:solidFill>
              </a:rPr>
              <a:t>- اقرا بياناتها جيدا -  </a:t>
            </a:r>
            <a:endParaRPr lang="ar-SA"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4" descr="p38"/>
          <p:cNvPicPr>
            <a:picLocks noGrp="1" noChangeAspect="1" noChangeArrowheads="1"/>
          </p:cNvPicPr>
          <p:nvPr>
            <p:ph idx="4294967295"/>
          </p:nvPr>
        </p:nvPicPr>
        <p:blipFill>
          <a:blip r:embed="rId3" cstate="print"/>
          <a:srcRect/>
          <a:stretch>
            <a:fillRect/>
          </a:stretch>
        </p:blipFill>
        <p:spPr>
          <a:xfrm>
            <a:off x="0" y="304800"/>
            <a:ext cx="8915400" cy="6324600"/>
          </a:xfrm>
        </p:spPr>
      </p:pic>
      <p:sp>
        <p:nvSpPr>
          <p:cNvPr id="3" name="Rectangle 2"/>
          <p:cNvSpPr/>
          <p:nvPr/>
        </p:nvSpPr>
        <p:spPr>
          <a:xfrm>
            <a:off x="4343400" y="152400"/>
            <a:ext cx="1905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rgbClr val="FF0000"/>
                </a:solidFill>
              </a:rPr>
              <a:t>الشرح الشريحه القادمه</a:t>
            </a:r>
            <a:endParaRPr lang="ar-SA"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ar-SA" dirty="0" smtClean="0"/>
              <a:t>شرح</a:t>
            </a:r>
            <a:endParaRPr lang="ar-SA" dirty="0"/>
          </a:p>
        </p:txBody>
      </p:sp>
      <p:sp>
        <p:nvSpPr>
          <p:cNvPr id="3" name="Content Placeholder 2"/>
          <p:cNvSpPr>
            <a:spLocks noGrp="1"/>
          </p:cNvSpPr>
          <p:nvPr>
            <p:ph idx="1"/>
          </p:nvPr>
        </p:nvSpPr>
        <p:spPr>
          <a:xfrm>
            <a:off x="381000" y="990600"/>
            <a:ext cx="8229600" cy="4525963"/>
          </a:xfrm>
        </p:spPr>
        <p:txBody>
          <a:bodyPr>
            <a:normAutofit fontScale="85000" lnSpcReduction="20000"/>
          </a:bodyPr>
          <a:lstStyle/>
          <a:p>
            <a:pPr algn="r">
              <a:buNone/>
            </a:pPr>
            <a:r>
              <a:rPr lang="ar-SA" sz="2800" dirty="0" smtClean="0"/>
              <a:t>نبدا من الرسمه  اللي على اليسار وملاحظات عليها :</a:t>
            </a:r>
          </a:p>
          <a:p>
            <a:pPr algn="r">
              <a:buNone/>
            </a:pPr>
            <a:r>
              <a:rPr lang="ar-SA" sz="2800" dirty="0" smtClean="0"/>
              <a:t>الرسمه تتحدث عن كيفيه نقل ثاني اكسيد الكربون بالدم</a:t>
            </a:r>
          </a:p>
          <a:p>
            <a:pPr algn="r">
              <a:buNone/>
            </a:pPr>
            <a:r>
              <a:rPr lang="en-US" sz="2800" dirty="0" smtClean="0"/>
              <a:t> </a:t>
            </a:r>
            <a:r>
              <a:rPr lang="ar-SA" sz="2800" dirty="0" smtClean="0"/>
              <a:t>ولكن هناك بعض النقاط المهمه التي تحدث ( موضحه بالرسمه ) وهي :</a:t>
            </a:r>
          </a:p>
          <a:p>
            <a:pPr algn="r">
              <a:buNone/>
            </a:pPr>
            <a:r>
              <a:rPr lang="ar-SA" sz="2800" dirty="0" smtClean="0"/>
              <a:t>1- نلاحظ ان هناك عمليه تبادل لل                  و الكالسيوم ( يحدث التبادل بين البلازما وخليه الدم الحمراء )</a:t>
            </a:r>
          </a:p>
          <a:p>
            <a:pPr algn="r">
              <a:buNone/>
            </a:pPr>
            <a:r>
              <a:rPr lang="ar-SA" sz="2800" dirty="0" smtClean="0"/>
              <a:t>الهدف منه المحافظه على  :</a:t>
            </a:r>
          </a:p>
          <a:p>
            <a:pPr algn="r">
              <a:buNone/>
            </a:pPr>
            <a:r>
              <a:rPr lang="en-US" sz="2800" dirty="0" smtClean="0"/>
              <a:t>Electrical neutrality</a:t>
            </a:r>
          </a:p>
          <a:p>
            <a:pPr algn="r">
              <a:buNone/>
            </a:pPr>
            <a:r>
              <a:rPr lang="en-US" sz="2800" dirty="0" smtClean="0"/>
              <a:t> </a:t>
            </a:r>
            <a:r>
              <a:rPr lang="ar-SA" sz="2800" dirty="0" smtClean="0"/>
              <a:t> 2- اتحاد الهيموجلوبين المرتبط بالاكسجين مع ايونات الهيدروجين</a:t>
            </a:r>
          </a:p>
          <a:p>
            <a:pPr algn="r">
              <a:buNone/>
            </a:pPr>
            <a:r>
              <a:rPr lang="ar-SA" sz="2800" dirty="0" smtClean="0"/>
              <a:t>الهدف منه : تقليل الحامضيه</a:t>
            </a:r>
          </a:p>
          <a:p>
            <a:pPr algn="r">
              <a:buNone/>
            </a:pPr>
            <a:r>
              <a:rPr lang="ar-SA" sz="2800" dirty="0" smtClean="0"/>
              <a:t>مهمه :: 3- نلاحظ انه كلما قل ضغط الاكسجين زادت جاذبيه ثاني اكسيد الكربون للهيموجلوبين لذلك من العوامل التي تؤثر  على ارتباط ثاني اكسيد الكربون هي                       فالعلاقه عكسيه بينهما              </a:t>
            </a:r>
            <a:endParaRPr lang="ar-SA" sz="2800" dirty="0"/>
          </a:p>
        </p:txBody>
      </p:sp>
      <p:sp>
        <p:nvSpPr>
          <p:cNvPr id="4" name="Slide Number Placeholder 3"/>
          <p:cNvSpPr>
            <a:spLocks noGrp="1"/>
          </p:cNvSpPr>
          <p:nvPr>
            <p:ph type="sldNum" sz="quarter" idx="12"/>
          </p:nvPr>
        </p:nvSpPr>
        <p:spPr/>
        <p:txBody>
          <a:bodyPr/>
          <a:lstStyle/>
          <a:p>
            <a:pPr>
              <a:defRPr/>
            </a:pPr>
            <a:fld id="{EFCA69D2-BAA6-423B-8AD9-AF0F4153A4CF}" type="slidenum">
              <a:rPr lang="en-US" smtClean="0"/>
              <a:pPr>
                <a:defRPr/>
              </a:pPr>
              <a:t>21</a:t>
            </a:fld>
            <a:endParaRPr lang="en-US"/>
          </a:p>
        </p:txBody>
      </p:sp>
      <p:sp>
        <p:nvSpPr>
          <p:cNvPr id="5" name="Rectangle 4"/>
          <p:cNvSpPr/>
          <p:nvPr/>
        </p:nvSpPr>
        <p:spPr>
          <a:xfrm>
            <a:off x="3124200" y="2514600"/>
            <a:ext cx="1524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rgbClr val="FF0000"/>
                </a:solidFill>
                <a:latin typeface="Times New Roman" pitchFamily="18" charset="0"/>
              </a:rPr>
              <a:t>Bicarbonate </a:t>
            </a:r>
            <a:endParaRPr lang="ar-SA" dirty="0"/>
          </a:p>
        </p:txBody>
      </p:sp>
      <p:sp>
        <p:nvSpPr>
          <p:cNvPr id="6" name="Rectangle 5"/>
          <p:cNvSpPr/>
          <p:nvPr/>
        </p:nvSpPr>
        <p:spPr>
          <a:xfrm>
            <a:off x="4419600" y="6400800"/>
            <a:ext cx="1981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Po2</a:t>
            </a:r>
            <a:endParaRPr lang="ar-SA"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endParaRPr lang="ar-SA" smtClean="0"/>
          </a:p>
        </p:txBody>
      </p:sp>
      <p:graphicFrame>
        <p:nvGraphicFramePr>
          <p:cNvPr id="24578" name="Object 2"/>
          <p:cNvGraphicFramePr>
            <a:graphicFrameLocks noChangeAspect="1"/>
          </p:cNvGraphicFramePr>
          <p:nvPr>
            <p:ph idx="1"/>
          </p:nvPr>
        </p:nvGraphicFramePr>
        <p:xfrm>
          <a:off x="0" y="0"/>
          <a:ext cx="9144000" cy="6846888"/>
        </p:xfrm>
        <a:graphic>
          <a:graphicData uri="http://schemas.openxmlformats.org/presentationml/2006/ole">
            <p:oleObj spid="_x0000_s9218" name="Bitmap Image" r:id="rId3" imgW="6523810" imgH="5676190" progId="PBrush">
              <p:embed/>
            </p:oleObj>
          </a:graphicData>
        </a:graphic>
      </p:graphicFrame>
      <p:sp>
        <p:nvSpPr>
          <p:cNvPr id="4" name="Slide Number Placeholder 3"/>
          <p:cNvSpPr>
            <a:spLocks noGrp="1"/>
          </p:cNvSpPr>
          <p:nvPr>
            <p:ph type="sldNum" sz="quarter" idx="12"/>
          </p:nvPr>
        </p:nvSpPr>
        <p:spPr/>
        <p:txBody>
          <a:bodyPr/>
          <a:lstStyle/>
          <a:p>
            <a:pPr>
              <a:defRPr/>
            </a:pPr>
            <a:fld id="{877CC53E-8D75-4EF2-A656-9BB3BEDC04EF}" type="slidenum">
              <a:rPr lang="en-US"/>
              <a:pPr>
                <a:defRPr/>
              </a:pPr>
              <a:t>22</a:t>
            </a:fld>
            <a:endParaRPr lang="en-US"/>
          </a:p>
        </p:txBody>
      </p:sp>
      <p:sp>
        <p:nvSpPr>
          <p:cNvPr id="5" name="Rectangle 4"/>
          <p:cNvSpPr/>
          <p:nvPr/>
        </p:nvSpPr>
        <p:spPr>
          <a:xfrm>
            <a:off x="7162800" y="228600"/>
            <a:ext cx="1600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rgbClr val="FF0000"/>
                </a:solidFill>
              </a:rPr>
              <a:t>نفس الكلام السابق</a:t>
            </a:r>
            <a:endParaRPr lang="ar-SA"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descr="p39"/>
          <p:cNvPicPr>
            <a:picLocks noGrp="1" noChangeAspect="1" noChangeArrowheads="1"/>
          </p:cNvPicPr>
          <p:nvPr>
            <p:ph idx="4294967295"/>
          </p:nvPr>
        </p:nvPicPr>
        <p:blipFill>
          <a:blip r:embed="rId3" cstate="print"/>
          <a:srcRect/>
          <a:stretch>
            <a:fillRect/>
          </a:stretch>
        </p:blipFill>
        <p:spPr>
          <a:xfrm>
            <a:off x="381000" y="228600"/>
            <a:ext cx="8382000" cy="66294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ph idx="1"/>
          </p:nvPr>
        </p:nvGraphicFramePr>
        <p:xfrm>
          <a:off x="0" y="0"/>
          <a:ext cx="9144000" cy="6858000"/>
        </p:xfrm>
        <a:graphic>
          <a:graphicData uri="http://schemas.openxmlformats.org/presentationml/2006/ole">
            <p:oleObj spid="_x0000_s2050" name="Bitmap Image" r:id="rId3" imgW="6419048" imgH="6114286" progId="PBrush">
              <p:embed/>
            </p:oleObj>
          </a:graphicData>
        </a:graphic>
      </p:graphicFrame>
      <p:sp>
        <p:nvSpPr>
          <p:cNvPr id="3" name="Slide Number Placeholder 2"/>
          <p:cNvSpPr>
            <a:spLocks noGrp="1"/>
          </p:cNvSpPr>
          <p:nvPr>
            <p:ph type="sldNum" sz="quarter" idx="12"/>
          </p:nvPr>
        </p:nvSpPr>
        <p:spPr/>
        <p:txBody>
          <a:bodyPr/>
          <a:lstStyle/>
          <a:p>
            <a:pPr>
              <a:defRPr/>
            </a:pPr>
            <a:fld id="{B2E02CCB-FC21-4832-8A29-9845E4229653}" type="slidenum">
              <a:rPr lang="en-US"/>
              <a:pPr>
                <a:defRPr/>
              </a:pPr>
              <a:t>3</a:t>
            </a:fld>
            <a:endParaRPr lang="en-US"/>
          </a:p>
        </p:txBody>
      </p:sp>
      <p:sp>
        <p:nvSpPr>
          <p:cNvPr id="4" name="Rectangle 3"/>
          <p:cNvSpPr/>
          <p:nvPr/>
        </p:nvSpPr>
        <p:spPr>
          <a:xfrm>
            <a:off x="5486400" y="4191000"/>
            <a:ext cx="1981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rgbClr val="FF0000"/>
                </a:solidFill>
              </a:rPr>
              <a:t>اقرا الشرح في الشريحه القادمه</a:t>
            </a:r>
            <a:endParaRPr lang="ar-SA"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شرح الرسمه السابقه</a:t>
            </a:r>
            <a:endParaRPr lang="ar-SA" dirty="0"/>
          </a:p>
        </p:txBody>
      </p:sp>
      <p:sp>
        <p:nvSpPr>
          <p:cNvPr id="3" name="Content Placeholder 2"/>
          <p:cNvSpPr>
            <a:spLocks noGrp="1"/>
          </p:cNvSpPr>
          <p:nvPr>
            <p:ph idx="1"/>
          </p:nvPr>
        </p:nvSpPr>
        <p:spPr/>
        <p:txBody>
          <a:bodyPr>
            <a:normAutofit lnSpcReduction="10000"/>
          </a:bodyPr>
          <a:lstStyle/>
          <a:p>
            <a:pPr algn="r"/>
            <a:r>
              <a:rPr lang="ar-SA" sz="2400" dirty="0" smtClean="0"/>
              <a:t>عمليه تبادل الاكسجين تتم بسبب فرق الضغط للاكسجين بين ( الحويصلات الهوائيه ) و ( الشعيرات الدمويه) حيث</a:t>
            </a:r>
          </a:p>
          <a:p>
            <a:r>
              <a:rPr lang="en-US" sz="2400" dirty="0" smtClean="0"/>
              <a:t>Alveoli  oxygen partial pressure always = 104</a:t>
            </a:r>
          </a:p>
          <a:p>
            <a:r>
              <a:rPr lang="en-US" sz="2400" dirty="0" smtClean="0"/>
              <a:t>capillaries oxygen partial pressure ( po2  ) = 40 </a:t>
            </a:r>
            <a:r>
              <a:rPr lang="ar-SA" sz="2400" dirty="0" smtClean="0"/>
              <a:t>في بدايتها</a:t>
            </a:r>
            <a:endParaRPr lang="en-US" sz="2400" dirty="0" smtClean="0"/>
          </a:p>
          <a:p>
            <a:endParaRPr lang="en-US" sz="2400" dirty="0" smtClean="0"/>
          </a:p>
          <a:p>
            <a:r>
              <a:rPr lang="en-US" sz="2400" dirty="0" smtClean="0"/>
              <a:t> </a:t>
            </a:r>
            <a:r>
              <a:rPr lang="ar-SA" sz="2400" dirty="0" smtClean="0"/>
              <a:t>فبسبب فرق الضغط يتجه الاكسجين من الحويصلات </a:t>
            </a:r>
            <a:r>
              <a:rPr lang="ar-SA" sz="2400" dirty="0" smtClean="0"/>
              <a:t>للشعيرات حتى يتعادل </a:t>
            </a:r>
            <a:r>
              <a:rPr lang="en-US" sz="2400" dirty="0" smtClean="0"/>
              <a:t> </a:t>
            </a:r>
            <a:r>
              <a:rPr lang="ar-SA" sz="2400" dirty="0" smtClean="0"/>
              <a:t>الضغط ( ملاحظه – بدايه الشعيرات قادم من الاورده ونهايتها متجه للشرايين )</a:t>
            </a:r>
          </a:p>
          <a:p>
            <a:r>
              <a:rPr lang="ar-SA" sz="2400" dirty="0" smtClean="0"/>
              <a:t>ملاحظه : ضغط الاكسجين في (الشرايين و </a:t>
            </a:r>
            <a:r>
              <a:rPr lang="ar-SA" sz="2400" dirty="0" smtClean="0">
                <a:solidFill>
                  <a:srgbClr val="FF0000"/>
                </a:solidFill>
              </a:rPr>
              <a:t>الوريد الرئوي – موضع سؤال - </a:t>
            </a:r>
            <a:r>
              <a:rPr lang="ar-SA" sz="2400" dirty="0" smtClean="0"/>
              <a:t>) = من 95 الى 104 تقريبا حيث تبدا بـ 104 من عند الوريد الرئوي وتقل في الشرايين </a:t>
            </a:r>
          </a:p>
          <a:p>
            <a:r>
              <a:rPr lang="ar-SA" sz="2400" dirty="0" smtClean="0"/>
              <a:t>ضغط الاكسجين في ( الاورده </a:t>
            </a:r>
            <a:r>
              <a:rPr lang="ar-SA" sz="2400" dirty="0" smtClean="0">
                <a:solidFill>
                  <a:srgbClr val="FF0000"/>
                </a:solidFill>
              </a:rPr>
              <a:t>والشريان الرئوي </a:t>
            </a:r>
            <a:r>
              <a:rPr lang="ar-SA" sz="2400" dirty="0" smtClean="0"/>
              <a:t>) = 40   </a:t>
            </a:r>
            <a:endParaRPr lang="ar-SA" sz="2400" dirty="0"/>
          </a:p>
        </p:txBody>
      </p:sp>
      <p:sp>
        <p:nvSpPr>
          <p:cNvPr id="4" name="Slide Number Placeholder 3"/>
          <p:cNvSpPr>
            <a:spLocks noGrp="1"/>
          </p:cNvSpPr>
          <p:nvPr>
            <p:ph type="sldNum" sz="quarter" idx="12"/>
          </p:nvPr>
        </p:nvSpPr>
        <p:spPr/>
        <p:txBody>
          <a:bodyPr/>
          <a:lstStyle/>
          <a:p>
            <a:pPr>
              <a:defRPr/>
            </a:pPr>
            <a:fld id="{EFCA69D2-BAA6-423B-8AD9-AF0F4153A4CF}"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2362200" y="304800"/>
            <a:ext cx="4495800" cy="1447800"/>
          </a:xfrm>
        </p:spPr>
        <p:txBody>
          <a:bodyPr rtlCol="0">
            <a:normAutofit fontScale="90000"/>
          </a:bodyPr>
          <a:lstStyle/>
          <a:p>
            <a:pPr algn="l" eaLnBrk="1" fontAlgn="auto" hangingPunct="1">
              <a:spcAft>
                <a:spcPts val="0"/>
              </a:spcAft>
              <a:defRPr/>
            </a:pPr>
            <a:r>
              <a:rPr lang="en-US" sz="4000" b="1" dirty="0"/>
              <a:t>OXYGEN </a:t>
            </a:r>
            <a:br>
              <a:rPr lang="en-US" sz="4000" b="1" dirty="0"/>
            </a:br>
            <a:r>
              <a:rPr lang="en-US" sz="4000" b="1" dirty="0"/>
              <a:t>TRANSPORT IN BLOOD</a:t>
            </a:r>
          </a:p>
        </p:txBody>
      </p:sp>
      <p:sp>
        <p:nvSpPr>
          <p:cNvPr id="46083" name="Rectangle 3"/>
          <p:cNvSpPr>
            <a:spLocks noGrp="1" noChangeArrowheads="1"/>
          </p:cNvSpPr>
          <p:nvPr>
            <p:ph type="body" idx="4294967295"/>
          </p:nvPr>
        </p:nvSpPr>
        <p:spPr>
          <a:xfrm>
            <a:off x="228600" y="1905000"/>
            <a:ext cx="8763000" cy="4789488"/>
          </a:xfrm>
          <a:ln>
            <a:solidFill>
              <a:schemeClr val="tx1"/>
            </a:solidFill>
          </a:ln>
        </p:spPr>
        <p:txBody>
          <a:bodyPr rtlCol="0">
            <a:normAutofit lnSpcReduction="10000"/>
          </a:bodyPr>
          <a:lstStyle/>
          <a:p>
            <a:pPr eaLnBrk="1" fontAlgn="auto" hangingPunct="1">
              <a:spcAft>
                <a:spcPts val="0"/>
              </a:spcAft>
              <a:buFont typeface="Arial" pitchFamily="34" charset="0"/>
              <a:buNone/>
              <a:defRPr/>
            </a:pPr>
            <a:r>
              <a:rPr lang="en-US" sz="3600" b="1" dirty="0" smtClean="0">
                <a:latin typeface="Times New Roman" pitchFamily="18" charset="0"/>
              </a:rPr>
              <a:t>  1-  </a:t>
            </a:r>
            <a:r>
              <a:rPr lang="en-US" sz="3600" b="1" dirty="0" smtClean="0">
                <a:solidFill>
                  <a:srgbClr val="FF0000"/>
                </a:solidFill>
                <a:latin typeface="Times New Roman" pitchFamily="18" charset="0"/>
              </a:rPr>
              <a:t>98% of O</a:t>
            </a:r>
            <a:r>
              <a:rPr lang="en-US" sz="3600" b="1" baseline="-25000" dirty="0" smtClean="0">
                <a:solidFill>
                  <a:srgbClr val="FF0000"/>
                </a:solidFill>
                <a:latin typeface="Times New Roman" pitchFamily="18" charset="0"/>
              </a:rPr>
              <a:t>2</a:t>
            </a:r>
            <a:r>
              <a:rPr lang="en-US" sz="3600" b="1" dirty="0" smtClean="0">
                <a:solidFill>
                  <a:srgbClr val="FF0000"/>
                </a:solidFill>
                <a:latin typeface="Times New Roman" pitchFamily="18" charset="0"/>
              </a:rPr>
              <a:t> combine with hemoglobin.</a:t>
            </a:r>
            <a:endParaRPr lang="en-US" sz="3600" b="1" dirty="0">
              <a:solidFill>
                <a:srgbClr val="FF0000"/>
              </a:solidFill>
              <a:latin typeface="Times New Roman" pitchFamily="18" charset="0"/>
            </a:endParaRPr>
          </a:p>
          <a:p>
            <a:pPr lvl="2" eaLnBrk="1" fontAlgn="auto" hangingPunct="1">
              <a:spcAft>
                <a:spcPts val="0"/>
              </a:spcAft>
              <a:buFontTx/>
              <a:buNone/>
              <a:defRPr/>
            </a:pPr>
            <a:r>
              <a:rPr lang="en-US" dirty="0">
                <a:latin typeface="Times New Roman" pitchFamily="18" charset="0"/>
              </a:rPr>
              <a:t> </a:t>
            </a:r>
          </a:p>
          <a:p>
            <a:pPr lvl="1" eaLnBrk="1" fontAlgn="auto" hangingPunct="1">
              <a:spcAft>
                <a:spcPts val="0"/>
              </a:spcAft>
              <a:buFontTx/>
              <a:buNone/>
              <a:defRPr/>
            </a:pPr>
            <a:r>
              <a:rPr lang="en-US" b="1" dirty="0" err="1" smtClean="0">
                <a:latin typeface="Times New Roman" pitchFamily="18" charset="0"/>
              </a:rPr>
              <a:t>Hb</a:t>
            </a:r>
            <a:r>
              <a:rPr lang="en-US" b="1" dirty="0" smtClean="0">
                <a:latin typeface="Times New Roman" pitchFamily="18" charset="0"/>
              </a:rPr>
              <a:t> </a:t>
            </a:r>
            <a:r>
              <a:rPr lang="en-US" b="1" dirty="0">
                <a:latin typeface="Times New Roman" pitchFamily="18" charset="0"/>
              </a:rPr>
              <a:t>+ O</a:t>
            </a:r>
            <a:r>
              <a:rPr lang="en-US" sz="2900" b="1" baseline="-25000" dirty="0">
                <a:latin typeface="Times New Roman" pitchFamily="18" charset="0"/>
              </a:rPr>
              <a:t>2</a:t>
            </a:r>
            <a:r>
              <a:rPr lang="en-US" b="1" dirty="0">
                <a:latin typeface="Times New Roman" pitchFamily="18" charset="0"/>
              </a:rPr>
              <a:t> </a:t>
            </a:r>
            <a:r>
              <a:rPr lang="en-US" b="1" dirty="0" smtClean="0">
                <a:sym typeface="Wingdings" pitchFamily="2" charset="2"/>
              </a:rPr>
              <a:t>↔</a:t>
            </a:r>
            <a:r>
              <a:rPr lang="en-US" b="1" dirty="0" smtClean="0">
                <a:latin typeface="Times New Roman" pitchFamily="18" charset="0"/>
              </a:rPr>
              <a:t> </a:t>
            </a:r>
            <a:r>
              <a:rPr lang="en-US" b="1" dirty="0">
                <a:latin typeface="Times New Roman" pitchFamily="18" charset="0"/>
              </a:rPr>
              <a:t>Hb-O</a:t>
            </a:r>
            <a:r>
              <a:rPr lang="en-US" sz="2900" b="1" baseline="-25000" dirty="0">
                <a:latin typeface="Times New Roman" pitchFamily="18" charset="0"/>
              </a:rPr>
              <a:t>2</a:t>
            </a:r>
            <a:r>
              <a:rPr lang="en-US" b="1" dirty="0">
                <a:latin typeface="Times New Roman" pitchFamily="18" charset="0"/>
              </a:rPr>
              <a:t> (</a:t>
            </a:r>
            <a:r>
              <a:rPr lang="en-US" b="1" dirty="0" err="1">
                <a:latin typeface="Times New Roman" pitchFamily="18" charset="0"/>
              </a:rPr>
              <a:t>Oxyhemoglobin</a:t>
            </a:r>
            <a:r>
              <a:rPr lang="en-US" b="1" dirty="0" smtClean="0">
                <a:latin typeface="Times New Roman" pitchFamily="18" charset="0"/>
              </a:rPr>
              <a:t>)</a:t>
            </a:r>
          </a:p>
          <a:p>
            <a:pPr lvl="1" eaLnBrk="1" fontAlgn="auto" hangingPunct="1">
              <a:spcAft>
                <a:spcPts val="0"/>
              </a:spcAft>
              <a:buFontTx/>
              <a:buNone/>
              <a:defRPr/>
            </a:pPr>
            <a:r>
              <a:rPr lang="en-US" b="1" dirty="0" smtClean="0">
                <a:latin typeface="Times New Roman" pitchFamily="18" charset="0"/>
              </a:rPr>
              <a:t>It is a weak and reversible reaction.</a:t>
            </a:r>
          </a:p>
          <a:p>
            <a:pPr lvl="1" eaLnBrk="1" fontAlgn="auto" hangingPunct="1">
              <a:spcAft>
                <a:spcPts val="0"/>
              </a:spcAft>
              <a:buFontTx/>
              <a:buNone/>
              <a:defRPr/>
            </a:pPr>
            <a:endParaRPr lang="en-US" b="1" dirty="0" smtClean="0">
              <a:latin typeface="Times New Roman" pitchFamily="18" charset="0"/>
            </a:endParaRPr>
          </a:p>
          <a:p>
            <a:pPr lvl="1" eaLnBrk="1" fontAlgn="auto" hangingPunct="1">
              <a:spcAft>
                <a:spcPts val="0"/>
              </a:spcAft>
              <a:buFontTx/>
              <a:buNone/>
              <a:defRPr/>
            </a:pPr>
            <a:r>
              <a:rPr lang="en-US" sz="3600" b="1" dirty="0" smtClean="0">
                <a:latin typeface="Times New Roman" pitchFamily="18" charset="0"/>
              </a:rPr>
              <a:t>2-   </a:t>
            </a:r>
            <a:r>
              <a:rPr lang="en-US" sz="3600" b="1" dirty="0" smtClean="0">
                <a:solidFill>
                  <a:srgbClr val="FF0000"/>
                </a:solidFill>
                <a:latin typeface="Times New Roman" pitchFamily="18" charset="0"/>
              </a:rPr>
              <a:t>2% is dissolved in plasma.</a:t>
            </a:r>
          </a:p>
          <a:p>
            <a:pPr lvl="1" eaLnBrk="1" fontAlgn="auto" hangingPunct="1">
              <a:spcAft>
                <a:spcPts val="0"/>
              </a:spcAft>
              <a:buFontTx/>
              <a:buNone/>
              <a:defRPr/>
            </a:pPr>
            <a:endParaRPr lang="en-US" sz="3600" b="1" dirty="0" smtClean="0">
              <a:latin typeface="Times New Roman" pitchFamily="18" charset="0"/>
            </a:endParaRPr>
          </a:p>
          <a:p>
            <a:pPr lvl="1" eaLnBrk="1" fontAlgn="auto" hangingPunct="1">
              <a:spcAft>
                <a:spcPts val="0"/>
              </a:spcAft>
              <a:buFontTx/>
              <a:buNone/>
              <a:defRPr/>
            </a:pPr>
            <a:r>
              <a:rPr lang="en-US" sz="3200" b="1" dirty="0" smtClean="0">
                <a:latin typeface="Times New Roman" pitchFamily="18" charset="0"/>
              </a:rPr>
              <a:t>Fetal </a:t>
            </a:r>
            <a:r>
              <a:rPr lang="ar-SA" sz="3200" b="1" dirty="0" smtClean="0">
                <a:latin typeface="Times New Roman" pitchFamily="18" charset="0"/>
              </a:rPr>
              <a:t>الجنيني</a:t>
            </a:r>
            <a:r>
              <a:rPr lang="en-US" sz="3200" b="1" dirty="0" smtClean="0">
                <a:latin typeface="Times New Roman" pitchFamily="18" charset="0"/>
              </a:rPr>
              <a:t> </a:t>
            </a:r>
            <a:r>
              <a:rPr lang="en-US" sz="3200" b="1" dirty="0" err="1" smtClean="0">
                <a:latin typeface="Times New Roman" pitchFamily="18" charset="0"/>
              </a:rPr>
              <a:t>Hb</a:t>
            </a:r>
            <a:r>
              <a:rPr lang="en-US" sz="3200" b="1" dirty="0" smtClean="0">
                <a:latin typeface="Times New Roman" pitchFamily="18" charset="0"/>
              </a:rPr>
              <a:t> (</a:t>
            </a:r>
            <a:r>
              <a:rPr lang="en-US" sz="3200" b="1" dirty="0" err="1" smtClean="0">
                <a:latin typeface="Times New Roman" pitchFamily="18" charset="0"/>
              </a:rPr>
              <a:t>Hb</a:t>
            </a:r>
            <a:r>
              <a:rPr lang="en-US" sz="3200" b="1" dirty="0" smtClean="0">
                <a:latin typeface="Times New Roman" pitchFamily="18" charset="0"/>
              </a:rPr>
              <a:t> F) has higher </a:t>
            </a:r>
            <a:r>
              <a:rPr lang="en-US" sz="3200" b="1" dirty="0" smtClean="0">
                <a:latin typeface="Times New Roman" pitchFamily="18" charset="0"/>
              </a:rPr>
              <a:t>affinity </a:t>
            </a:r>
            <a:r>
              <a:rPr lang="ar-SA" sz="3200" b="1" dirty="0" smtClean="0">
                <a:latin typeface="Times New Roman" pitchFamily="18" charset="0"/>
              </a:rPr>
              <a:t>اعلى انجذابيه </a:t>
            </a:r>
            <a:r>
              <a:rPr lang="en-US" sz="3200" b="1" dirty="0" smtClean="0">
                <a:latin typeface="Times New Roman" pitchFamily="18" charset="0"/>
              </a:rPr>
              <a:t> </a:t>
            </a:r>
            <a:r>
              <a:rPr lang="en-US" sz="3200" b="1" dirty="0" smtClean="0">
                <a:latin typeface="Times New Roman" pitchFamily="18" charset="0"/>
              </a:rPr>
              <a:t>to O</a:t>
            </a:r>
            <a:r>
              <a:rPr lang="en-US" sz="3200" b="1" dirty="0" smtClean="0"/>
              <a:t>₂ than </a:t>
            </a:r>
            <a:r>
              <a:rPr lang="en-US" sz="3200" b="1" dirty="0" smtClean="0"/>
              <a:t>adult </a:t>
            </a:r>
            <a:r>
              <a:rPr lang="en-US" sz="3200" b="1" dirty="0" err="1" smtClean="0"/>
              <a:t>Hb</a:t>
            </a:r>
            <a:r>
              <a:rPr lang="en-US" sz="3200" b="1" dirty="0" smtClean="0"/>
              <a:t>  (</a:t>
            </a:r>
            <a:r>
              <a:rPr lang="en-US" sz="3200" b="1" dirty="0" err="1" smtClean="0"/>
              <a:t>Hb</a:t>
            </a:r>
            <a:r>
              <a:rPr lang="en-US" sz="3200" b="1" dirty="0" smtClean="0"/>
              <a:t> A).</a:t>
            </a:r>
            <a:endParaRPr lang="en-US" sz="3200" b="1" dirty="0" smtClean="0">
              <a:latin typeface="Times New Roman" pitchFamily="18" charset="0"/>
            </a:endParaRPr>
          </a:p>
          <a:p>
            <a:pPr lvl="1" eaLnBrk="1" fontAlgn="auto" hangingPunct="1">
              <a:spcAft>
                <a:spcPts val="0"/>
              </a:spcAft>
              <a:buFontTx/>
              <a:buNone/>
              <a:defRPr/>
            </a:pPr>
            <a:endParaRPr lang="en-US" sz="3600" b="1" dirty="0" smtClean="0">
              <a:latin typeface="Times New Roman" pitchFamily="18" charset="0"/>
            </a:endParaRPr>
          </a:p>
          <a:p>
            <a:pPr lvl="1" eaLnBrk="1" fontAlgn="auto" hangingPunct="1">
              <a:spcAft>
                <a:spcPts val="0"/>
              </a:spcAft>
              <a:buFontTx/>
              <a:buNone/>
              <a:defRPr/>
            </a:pPr>
            <a:endParaRPr lang="en-US" sz="3600" b="1" dirty="0">
              <a:latin typeface="Times New Roman" pitchFamily="18" charset="0"/>
            </a:endParaRPr>
          </a:p>
          <a:p>
            <a:pPr lvl="2" eaLnBrk="1" fontAlgn="auto" hangingPunct="1">
              <a:spcAft>
                <a:spcPts val="0"/>
              </a:spcAft>
              <a:buFont typeface="Arial" pitchFamily="34" charset="0"/>
              <a:buNone/>
              <a:defRPr/>
            </a:pPr>
            <a:endParaRPr lang="en-US" dirty="0" smtClean="0">
              <a:latin typeface="Times New Roman" pitchFamily="18" charset="0"/>
            </a:endParaRPr>
          </a:p>
          <a:p>
            <a:pPr lvl="2" eaLnBrk="1" fontAlgn="auto" hangingPunct="1">
              <a:spcAft>
                <a:spcPts val="0"/>
              </a:spcAft>
              <a:buFont typeface="Arial" pitchFamily="34" charset="0"/>
              <a:buNone/>
              <a:defRPr/>
            </a:pPr>
            <a:endParaRPr lang="en-US" dirty="0" smtClean="0">
              <a:latin typeface="Times New Roman" pitchFamily="18" charset="0"/>
            </a:endParaRPr>
          </a:p>
          <a:p>
            <a:pPr lvl="2" eaLnBrk="1" fontAlgn="auto" hangingPunct="1">
              <a:spcAft>
                <a:spcPts val="0"/>
              </a:spcAft>
              <a:buFont typeface="Arial" pitchFamily="34" charset="0"/>
              <a:buNone/>
              <a:defRPr/>
            </a:pPr>
            <a:endParaRPr lang="en-US" dirty="0" smtClean="0">
              <a:latin typeface="Times New Roman" pitchFamily="18" charset="0"/>
            </a:endParaRPr>
          </a:p>
          <a:p>
            <a:pPr lvl="2" eaLnBrk="1" fontAlgn="auto" hangingPunct="1">
              <a:spcAft>
                <a:spcPts val="0"/>
              </a:spcAft>
              <a:buFont typeface="Arial" pitchFamily="34" charset="0"/>
              <a:buNone/>
              <a:defRPr/>
            </a:pPr>
            <a:endParaRPr lang="en-US" dirty="0" smtClean="0">
              <a:latin typeface="Times New Roman" pitchFamily="18" charset="0"/>
            </a:endParaRPr>
          </a:p>
          <a:p>
            <a:pPr lvl="2" eaLnBrk="1" fontAlgn="auto" hangingPunct="1">
              <a:spcAft>
                <a:spcPts val="0"/>
              </a:spcAft>
              <a:buFont typeface="Arial" pitchFamily="34" charset="0"/>
              <a:buNone/>
              <a:defRPr/>
            </a:pPr>
            <a:endParaRPr lang="en-US" dirty="0" smtClean="0">
              <a:latin typeface="Times New Roman" pitchFamily="18" charset="0"/>
            </a:endParaRPr>
          </a:p>
          <a:p>
            <a:pPr lvl="2" eaLnBrk="1" fontAlgn="auto" hangingPunct="1">
              <a:spcAft>
                <a:spcPts val="0"/>
              </a:spcAft>
              <a:buFont typeface="Arial" pitchFamily="34" charset="0"/>
              <a:buNone/>
              <a:defRPr/>
            </a:pPr>
            <a:endParaRPr lang="en-US" dirty="0" smtClean="0">
              <a:latin typeface="Times New Roman" pitchFamily="18" charset="0"/>
            </a:endParaRPr>
          </a:p>
          <a:p>
            <a:pPr lvl="2" eaLnBrk="1" fontAlgn="auto" hangingPunct="1">
              <a:spcAft>
                <a:spcPts val="0"/>
              </a:spcAft>
              <a:buFont typeface="Arial" pitchFamily="34" charset="0"/>
              <a:buNone/>
              <a:defRPr/>
            </a:pPr>
            <a:endParaRPr lang="en-US" dirty="0">
              <a:latin typeface="Times New Roman" pitchFamily="18" charset="0"/>
            </a:endParaRPr>
          </a:p>
        </p:txBody>
      </p:sp>
      <p:sp>
        <p:nvSpPr>
          <p:cNvPr id="46084" name="Rectangle 4"/>
          <p:cNvSpPr>
            <a:spLocks noChangeArrowheads="1"/>
          </p:cNvSpPr>
          <p:nvPr/>
        </p:nvSpPr>
        <p:spPr bwMode="auto">
          <a:xfrm flipV="1">
            <a:off x="304800" y="4876800"/>
            <a:ext cx="8686800" cy="76200"/>
          </a:xfrm>
          <a:prstGeom prst="rect">
            <a:avLst/>
          </a:prstGeom>
          <a:noFill/>
          <a:ln w="38100">
            <a:solidFill>
              <a:srgbClr val="FF0000"/>
            </a:solidFill>
            <a:miter lim="800000"/>
            <a:headEnd/>
            <a:tailEnd/>
          </a:ln>
        </p:spPr>
        <p:txBody>
          <a:bodyPr wrap="none" anchor="ctr"/>
          <a:lstStyle/>
          <a:p>
            <a:endParaRPr lang="ar-SA">
              <a:latin typeface="Calibri" pitchFamily="34" charset="0"/>
            </a:endParaRPr>
          </a:p>
        </p:txBody>
      </p:sp>
      <p:pic>
        <p:nvPicPr>
          <p:cNvPr id="18438" name="Picture 5" descr="hemoglobin"/>
          <p:cNvPicPr>
            <a:picLocks noChangeAspect="1" noChangeArrowheads="1"/>
          </p:cNvPicPr>
          <p:nvPr/>
        </p:nvPicPr>
        <p:blipFill>
          <a:blip r:embed="rId3" cstate="print"/>
          <a:srcRect/>
          <a:stretch>
            <a:fillRect/>
          </a:stretch>
        </p:blipFill>
        <p:spPr bwMode="auto">
          <a:xfrm>
            <a:off x="6877050" y="0"/>
            <a:ext cx="1844675" cy="1809750"/>
          </a:xfrm>
          <a:prstGeom prst="rect">
            <a:avLst/>
          </a:prstGeom>
          <a:noFill/>
          <a:ln w="9525">
            <a:solidFill>
              <a:schemeClr val="tx1"/>
            </a:solidFill>
            <a:miter lim="800000"/>
            <a:headEnd/>
            <a:tailEnd/>
          </a:ln>
        </p:spPr>
      </p:pic>
      <p:graphicFrame>
        <p:nvGraphicFramePr>
          <p:cNvPr id="18434" name="Object 2"/>
          <p:cNvGraphicFramePr>
            <a:graphicFrameLocks noChangeAspect="1"/>
          </p:cNvGraphicFramePr>
          <p:nvPr/>
        </p:nvGraphicFramePr>
        <p:xfrm>
          <a:off x="250825" y="260350"/>
          <a:ext cx="2133600" cy="1397000"/>
        </p:xfrm>
        <a:graphic>
          <a:graphicData uri="http://schemas.openxmlformats.org/presentationml/2006/ole">
            <p:oleObj spid="_x0000_s3074" name="Bitmap Image" r:id="rId4" imgW="2895238" imgH="1895238" progId="PBrush">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left)">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4"/>
                                        </p:tgtEl>
                                        <p:attrNameLst>
                                          <p:attrName>style.visibility</p:attrName>
                                        </p:attrNameLst>
                                      </p:cBhvr>
                                      <p:to>
                                        <p:strVal val="visible"/>
                                      </p:to>
                                    </p:set>
                                    <p:animEffect transition="in" filter="wipe(left)">
                                      <p:cBhvr>
                                        <p:cTn id="12" dur="500"/>
                                        <p:tgtEl>
                                          <p:spTgt spid="46084"/>
                                        </p:tgtEl>
                                      </p:cBhvr>
                                    </p:animEffect>
                                  </p:childTnLst>
                                </p:cTn>
                              </p:par>
                              <p:par>
                                <p:cTn id="13" presetID="5" presetClass="entr" presetSubtype="10" fill="hold" nodeType="with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animEffect transition="in" filter="checkerboard(across)">
                                      <p:cBhvr>
                                        <p:cTn id="15" dur="500"/>
                                        <p:tgtEl>
                                          <p:spTgt spid="46083">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46083">
                                            <p:txEl>
                                              <p:pRg st="3" end="3"/>
                                            </p:txEl>
                                          </p:spTgt>
                                        </p:tgtEl>
                                        <p:attrNameLst>
                                          <p:attrName>style.visibility</p:attrName>
                                        </p:attrNameLst>
                                      </p:cBhvr>
                                      <p:to>
                                        <p:strVal val="visible"/>
                                      </p:to>
                                    </p:set>
                                    <p:animEffect transition="in" filter="checkerboard(across)">
                                      <p:cBhvr>
                                        <p:cTn id="18" dur="500"/>
                                        <p:tgtEl>
                                          <p:spTgt spid="46083">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46083">
                                            <p:txEl>
                                              <p:pRg st="5" end="5"/>
                                            </p:txEl>
                                          </p:spTgt>
                                        </p:tgtEl>
                                        <p:attrNameLst>
                                          <p:attrName>style.visibility</p:attrName>
                                        </p:attrNameLst>
                                      </p:cBhvr>
                                      <p:to>
                                        <p:strVal val="visible"/>
                                      </p:to>
                                    </p:set>
                                    <p:animEffect transition="in" filter="checkerboard(across)">
                                      <p:cBhvr>
                                        <p:cTn id="21" dur="500"/>
                                        <p:tgtEl>
                                          <p:spTgt spid="46083">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46083">
                                            <p:txEl>
                                              <p:pRg st="7" end="7"/>
                                            </p:txEl>
                                          </p:spTgt>
                                        </p:tgtEl>
                                        <p:attrNameLst>
                                          <p:attrName>style.visibility</p:attrName>
                                        </p:attrNameLst>
                                      </p:cBhvr>
                                      <p:to>
                                        <p:strVal val="visible"/>
                                      </p:to>
                                    </p:set>
                                    <p:animEffect transition="in" filter="checkerboard(across)">
                                      <p:cBhvr>
                                        <p:cTn id="24" dur="500"/>
                                        <p:tgtEl>
                                          <p:spTgt spid="460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u="sng" dirty="0" smtClean="0"/>
              <a:t>The Oxygen Hemoglobin Dissociation </a:t>
            </a:r>
            <a:r>
              <a:rPr lang="en-US" b="1" u="sng" dirty="0" smtClean="0"/>
              <a:t>Curve </a:t>
            </a:r>
            <a:r>
              <a:rPr lang="ar-SA" b="1" u="sng" dirty="0" smtClean="0"/>
              <a:t>مهمه جدا جدا</a:t>
            </a:r>
            <a:endParaRPr lang="en-US" b="1" u="sng" dirty="0"/>
          </a:p>
        </p:txBody>
      </p:sp>
      <p:sp>
        <p:nvSpPr>
          <p:cNvPr id="100355" name="Content Placeholder 2"/>
          <p:cNvSpPr>
            <a:spLocks noGrp="1"/>
          </p:cNvSpPr>
          <p:nvPr>
            <p:ph idx="1"/>
          </p:nvPr>
        </p:nvSpPr>
        <p:spPr>
          <a:xfrm>
            <a:off x="457200" y="1600200"/>
            <a:ext cx="8686800" cy="4953000"/>
          </a:xfrm>
        </p:spPr>
        <p:txBody>
          <a:bodyPr>
            <a:normAutofit lnSpcReduction="10000"/>
          </a:bodyPr>
          <a:lstStyle/>
          <a:p>
            <a:pPr eaLnBrk="1" hangingPunct="1">
              <a:buFont typeface="Arial" pitchFamily="34" charset="0"/>
              <a:buNone/>
            </a:pPr>
            <a:r>
              <a:rPr lang="en-US" b="1" dirty="0" smtClean="0"/>
              <a:t>      It is the relationship between percentage</a:t>
            </a:r>
          </a:p>
          <a:p>
            <a:pPr eaLnBrk="1" hangingPunct="1">
              <a:buFont typeface="Arial" pitchFamily="34" charset="0"/>
              <a:buNone/>
            </a:pPr>
            <a:r>
              <a:rPr lang="en-US" b="1" dirty="0" smtClean="0"/>
              <a:t>Saturation </a:t>
            </a:r>
            <a:r>
              <a:rPr lang="ar-SA" b="1" dirty="0" smtClean="0"/>
              <a:t>تشبع</a:t>
            </a:r>
            <a:r>
              <a:rPr lang="en-US" b="1" dirty="0" smtClean="0"/>
              <a:t> </a:t>
            </a:r>
            <a:r>
              <a:rPr lang="en-US" b="1" dirty="0" smtClean="0"/>
              <a:t>of hemoglobin with oxygen, </a:t>
            </a:r>
            <a:r>
              <a:rPr lang="en-US" b="1" dirty="0" smtClean="0">
                <a:solidFill>
                  <a:srgbClr val="FF0000"/>
                </a:solidFill>
              </a:rPr>
              <a:t>or</a:t>
            </a:r>
            <a:r>
              <a:rPr lang="en-US" b="1" dirty="0" smtClean="0"/>
              <a:t> </a:t>
            </a:r>
          </a:p>
          <a:p>
            <a:pPr eaLnBrk="1" hangingPunct="1">
              <a:buFont typeface="Arial" pitchFamily="34" charset="0"/>
              <a:buNone/>
            </a:pPr>
            <a:r>
              <a:rPr lang="en-US" b="1" dirty="0" smtClean="0"/>
              <a:t>oxygen </a:t>
            </a:r>
            <a:r>
              <a:rPr lang="en-US" b="1" dirty="0" smtClean="0"/>
              <a:t>content </a:t>
            </a:r>
            <a:r>
              <a:rPr lang="ar-SA" b="1" dirty="0" smtClean="0"/>
              <a:t>كميه الاكسجين</a:t>
            </a:r>
            <a:r>
              <a:rPr lang="en-US" b="1" dirty="0" smtClean="0"/>
              <a:t>, </a:t>
            </a:r>
            <a:r>
              <a:rPr lang="en-US" b="1" dirty="0" smtClean="0"/>
              <a:t>and the partial pressure of </a:t>
            </a:r>
            <a:r>
              <a:rPr lang="en-US" b="1" dirty="0" smtClean="0"/>
              <a:t>oxygen.</a:t>
            </a:r>
          </a:p>
          <a:p>
            <a:pPr eaLnBrk="1" hangingPunct="1">
              <a:buFont typeface="Arial" pitchFamily="34" charset="0"/>
              <a:buNone/>
            </a:pPr>
            <a:r>
              <a:rPr lang="ar-SA" b="1" dirty="0" smtClean="0"/>
              <a:t>هذا المخطط كما في الشريحه القادمه يجمع بين مخططين      الاول : العلالاقه بين الضغط وتشبع الهيموجلوبين بالاكسجين</a:t>
            </a:r>
          </a:p>
          <a:p>
            <a:pPr eaLnBrk="1" hangingPunct="1">
              <a:buFont typeface="Arial" pitchFamily="34" charset="0"/>
              <a:buNone/>
            </a:pPr>
            <a:r>
              <a:rPr lang="ar-SA" b="1" dirty="0" smtClean="0"/>
              <a:t>الثاني : بين الضغط وكميه الاكسجين ( يشرح لاحقا)</a:t>
            </a:r>
            <a:endParaRPr lang="en-US" b="1" dirty="0" smtClean="0"/>
          </a:p>
          <a:p>
            <a:pPr eaLnBrk="1" hangingPunct="1">
              <a:buFont typeface="Arial" pitchFamily="34" charset="0"/>
              <a:buNone/>
            </a:pPr>
            <a:r>
              <a:rPr lang="en-US" b="1" dirty="0" smtClean="0"/>
              <a:t>       </a:t>
            </a:r>
            <a:r>
              <a:rPr lang="en-US" b="1" dirty="0" smtClean="0">
                <a:solidFill>
                  <a:srgbClr val="FF0000"/>
                </a:solidFill>
              </a:rPr>
              <a:t>It is an </a:t>
            </a:r>
            <a:r>
              <a:rPr lang="en-US" sz="3600" b="1" dirty="0" smtClean="0">
                <a:solidFill>
                  <a:srgbClr val="FF0000"/>
                </a:solidFill>
              </a:rPr>
              <a:t>S</a:t>
            </a:r>
            <a:r>
              <a:rPr lang="en-US" b="1" dirty="0" smtClean="0">
                <a:solidFill>
                  <a:srgbClr val="FF0000"/>
                </a:solidFill>
              </a:rPr>
              <a:t>−shaped curve, with </a:t>
            </a:r>
            <a:r>
              <a:rPr lang="en-US" b="1" u="sng" dirty="0" smtClean="0">
                <a:solidFill>
                  <a:srgbClr val="FF0000"/>
                </a:solidFill>
              </a:rPr>
              <a:t>plateau</a:t>
            </a:r>
            <a:r>
              <a:rPr lang="en-US" b="1" dirty="0" smtClean="0">
                <a:solidFill>
                  <a:srgbClr val="FF0000"/>
                </a:solidFill>
              </a:rPr>
              <a:t> and </a:t>
            </a:r>
          </a:p>
          <a:p>
            <a:pPr eaLnBrk="1" hangingPunct="1">
              <a:buFont typeface="Arial" pitchFamily="34" charset="0"/>
              <a:buNone/>
            </a:pPr>
            <a:r>
              <a:rPr lang="en-US" b="1" u="sng" dirty="0" smtClean="0">
                <a:solidFill>
                  <a:srgbClr val="FF0000"/>
                </a:solidFill>
              </a:rPr>
              <a:t>steep</a:t>
            </a:r>
            <a:r>
              <a:rPr lang="en-US" b="1" dirty="0" smtClean="0">
                <a:solidFill>
                  <a:srgbClr val="FF0000"/>
                </a:solidFill>
              </a:rPr>
              <a:t> </a:t>
            </a:r>
            <a:r>
              <a:rPr lang="en-US" b="1" dirty="0" smtClean="0">
                <a:solidFill>
                  <a:srgbClr val="FF0000"/>
                </a:solidFill>
              </a:rPr>
              <a:t>regions </a:t>
            </a:r>
            <a:r>
              <a:rPr lang="ar-SA" b="1" dirty="0" smtClean="0">
                <a:solidFill>
                  <a:srgbClr val="FF0000"/>
                </a:solidFill>
              </a:rPr>
              <a:t>انظر الشريحه القادمه</a:t>
            </a:r>
            <a:r>
              <a:rPr lang="en-US" b="1" dirty="0" smtClean="0">
                <a:solidFill>
                  <a:srgbClr val="FF0000"/>
                </a:solidFill>
              </a:rPr>
              <a:t>.</a:t>
            </a:r>
            <a:endParaRPr lang="en-US" b="1" dirty="0" smtClean="0">
              <a:solidFill>
                <a:srgbClr val="FF0000"/>
              </a:solidFill>
            </a:endParaRPr>
          </a:p>
          <a:p>
            <a:pPr eaLnBrk="1" hangingPunct="1">
              <a:buFont typeface="Arial" pitchFamily="34" charset="0"/>
              <a:buNone/>
            </a:pPr>
            <a:endParaRPr lang="en-US" dirty="0" smtClean="0"/>
          </a:p>
          <a:p>
            <a:pPr eaLnBrk="1" hangingPunct="1">
              <a:buFont typeface="Arial" pitchFamily="34" charset="0"/>
              <a:buNone/>
            </a:pPr>
            <a:endParaRPr lang="en-US" dirty="0" smtClean="0"/>
          </a:p>
        </p:txBody>
      </p:sp>
      <p:sp>
        <p:nvSpPr>
          <p:cNvPr id="4" name="Slide Number Placeholder 3"/>
          <p:cNvSpPr>
            <a:spLocks noGrp="1"/>
          </p:cNvSpPr>
          <p:nvPr>
            <p:ph type="sldNum" sz="quarter" idx="12"/>
          </p:nvPr>
        </p:nvSpPr>
        <p:spPr/>
        <p:txBody>
          <a:bodyPr/>
          <a:lstStyle/>
          <a:p>
            <a:pPr>
              <a:defRPr/>
            </a:pPr>
            <a:fld id="{042A42A4-753A-45A9-8D25-642845E2B862}"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4" descr="p35"/>
          <p:cNvPicPr>
            <a:picLocks noGrp="1" noChangeAspect="1" noChangeArrowheads="1"/>
          </p:cNvPicPr>
          <p:nvPr>
            <p:ph idx="1"/>
          </p:nvPr>
        </p:nvPicPr>
        <p:blipFill>
          <a:blip r:embed="rId3" cstate="print"/>
          <a:srcRect/>
          <a:stretch>
            <a:fillRect/>
          </a:stretch>
        </p:blipFill>
        <p:spPr>
          <a:xfrm>
            <a:off x="228600" y="838200"/>
            <a:ext cx="8534400" cy="5410200"/>
          </a:xfrm>
        </p:spPr>
      </p:pic>
      <p:sp>
        <p:nvSpPr>
          <p:cNvPr id="3" name="Slide Number Placeholder 2"/>
          <p:cNvSpPr>
            <a:spLocks noGrp="1"/>
          </p:cNvSpPr>
          <p:nvPr>
            <p:ph type="sldNum" sz="quarter" idx="12"/>
          </p:nvPr>
        </p:nvSpPr>
        <p:spPr/>
        <p:txBody>
          <a:bodyPr/>
          <a:lstStyle/>
          <a:p>
            <a:pPr>
              <a:defRPr/>
            </a:pPr>
            <a:fld id="{EEEFD417-AE51-42D2-9D76-CC547E893A45}" type="slidenum">
              <a:rPr lang="en-US"/>
              <a:pPr>
                <a:defRPr/>
              </a:pPr>
              <a:t>7</a:t>
            </a:fld>
            <a:endParaRPr lang="en-US"/>
          </a:p>
        </p:txBody>
      </p:sp>
      <p:sp>
        <p:nvSpPr>
          <p:cNvPr id="4" name="Down Arrow 3"/>
          <p:cNvSpPr/>
          <p:nvPr/>
        </p:nvSpPr>
        <p:spPr>
          <a:xfrm>
            <a:off x="1600200" y="6858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Down Arrow 4"/>
          <p:cNvSpPr/>
          <p:nvPr/>
        </p:nvSpPr>
        <p:spPr>
          <a:xfrm>
            <a:off x="2209800" y="2514600"/>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Rectangle 5"/>
          <p:cNvSpPr/>
          <p:nvPr/>
        </p:nvSpPr>
        <p:spPr>
          <a:xfrm>
            <a:off x="6019800" y="914400"/>
            <a:ext cx="1219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rgbClr val="FF0000"/>
                </a:solidFill>
              </a:rPr>
              <a:t>الشرح الشريحه القادمه</a:t>
            </a:r>
            <a:endParaRPr lang="ar-SA" b="1" dirty="0">
              <a:solidFill>
                <a:srgbClr val="FF0000"/>
              </a:solidFill>
            </a:endParaRPr>
          </a:p>
        </p:txBody>
      </p:sp>
      <p:sp>
        <p:nvSpPr>
          <p:cNvPr id="7" name="Down Arrow 6"/>
          <p:cNvSpPr/>
          <p:nvPr/>
        </p:nvSpPr>
        <p:spPr>
          <a:xfrm>
            <a:off x="5943600" y="2667000"/>
            <a:ext cx="9144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Rectangle 7"/>
          <p:cNvSpPr/>
          <p:nvPr/>
        </p:nvSpPr>
        <p:spPr>
          <a:xfrm>
            <a:off x="5029200" y="2133600"/>
            <a:ext cx="3962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rgbClr val="FF0000"/>
                </a:solidFill>
              </a:rPr>
              <a:t>اقراه مهم : وخصوصا اخر سطرين علما انها سوف تشرح في الشريحه القادمه وما بعدها </a:t>
            </a:r>
            <a:endParaRPr lang="ar-SA"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شرح</a:t>
            </a:r>
            <a:endParaRPr lang="ar-SA" dirty="0"/>
          </a:p>
        </p:txBody>
      </p:sp>
      <p:sp>
        <p:nvSpPr>
          <p:cNvPr id="3" name="Content Placeholder 2"/>
          <p:cNvSpPr>
            <a:spLocks noGrp="1"/>
          </p:cNvSpPr>
          <p:nvPr>
            <p:ph idx="1"/>
          </p:nvPr>
        </p:nvSpPr>
        <p:spPr/>
        <p:txBody>
          <a:bodyPr>
            <a:normAutofit lnSpcReduction="10000"/>
          </a:bodyPr>
          <a:lstStyle/>
          <a:p>
            <a:pPr algn="r"/>
            <a:r>
              <a:rPr lang="ar-SA" sz="2800" dirty="0" smtClean="0"/>
              <a:t>كما شرح من قبل ضغط الاكسجين  يختلف من الاورده والشرايين :</a:t>
            </a:r>
          </a:p>
          <a:p>
            <a:pPr algn="r">
              <a:buNone/>
            </a:pPr>
            <a:r>
              <a:rPr lang="ar-SA" sz="2800" dirty="0" smtClean="0"/>
              <a:t>1- من الرسمه السابقه عند وصول ضغط الاكسجين لـ 100تصل نسبه التشبع للهيموجلوبين لـ 100 % وهذا يحدث في الرئه </a:t>
            </a:r>
          </a:p>
          <a:p>
            <a:pPr algn="r">
              <a:buNone/>
            </a:pPr>
            <a:r>
              <a:rPr lang="ar-SA" sz="2800" dirty="0" smtClean="0"/>
              <a:t>2- اذا نقص الضغط حتى 70 وهذا ما يحدث في الشرايين يتغير التشبع بشكل طفيف جدا</a:t>
            </a:r>
          </a:p>
          <a:p>
            <a:pPr algn="r">
              <a:buNone/>
            </a:pPr>
            <a:r>
              <a:rPr lang="ar-SA" sz="2800" dirty="0" smtClean="0"/>
              <a:t>رقم 1 و2 تشير للمرحله</a:t>
            </a:r>
          </a:p>
          <a:p>
            <a:pPr algn="r">
              <a:buNone/>
            </a:pPr>
            <a:r>
              <a:rPr lang="ar-SA" sz="2800" dirty="0" smtClean="0"/>
              <a:t>3- عند وصول ضغط الاكسجين لـ 40 يصل التشبع لنسبه 75 %</a:t>
            </a:r>
          </a:p>
          <a:p>
            <a:pPr algn="r">
              <a:buNone/>
            </a:pPr>
            <a:r>
              <a:rPr lang="ar-SA" sz="2800" dirty="0" smtClean="0"/>
              <a:t>4- اذا قل الضغط للاكسجين عن 40 تقل نسبه التشبع بشكل حاد جدا( لا يحدث الا في الحالات المرضيه )</a:t>
            </a:r>
          </a:p>
          <a:p>
            <a:pPr algn="r">
              <a:buNone/>
            </a:pPr>
            <a:r>
              <a:rPr lang="ar-SA" sz="2800" dirty="0" smtClean="0"/>
              <a:t>رقم 3 و4 تشير للمرحله  </a:t>
            </a:r>
            <a:endParaRPr lang="ar-SA" sz="2800" dirty="0"/>
          </a:p>
        </p:txBody>
      </p:sp>
      <p:sp>
        <p:nvSpPr>
          <p:cNvPr id="4" name="Slide Number Placeholder 3"/>
          <p:cNvSpPr>
            <a:spLocks noGrp="1"/>
          </p:cNvSpPr>
          <p:nvPr>
            <p:ph type="sldNum" sz="quarter" idx="12"/>
          </p:nvPr>
        </p:nvSpPr>
        <p:spPr/>
        <p:txBody>
          <a:bodyPr/>
          <a:lstStyle/>
          <a:p>
            <a:pPr>
              <a:defRPr/>
            </a:pPr>
            <a:fld id="{EFCA69D2-BAA6-423B-8AD9-AF0F4153A4CF}" type="slidenum">
              <a:rPr lang="en-US" smtClean="0"/>
              <a:pPr>
                <a:defRPr/>
              </a:pPr>
              <a:t>8</a:t>
            </a:fld>
            <a:endParaRPr lang="en-US"/>
          </a:p>
        </p:txBody>
      </p:sp>
      <p:sp>
        <p:nvSpPr>
          <p:cNvPr id="5" name="Rectangle 4"/>
          <p:cNvSpPr/>
          <p:nvPr/>
        </p:nvSpPr>
        <p:spPr>
          <a:xfrm>
            <a:off x="1066800" y="4038600"/>
            <a:ext cx="4648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err="1" smtClean="0">
                <a:solidFill>
                  <a:srgbClr val="FF0000"/>
                </a:solidFill>
              </a:rPr>
              <a:t>Platu</a:t>
            </a:r>
            <a:r>
              <a:rPr lang="en-US" b="1" dirty="0" smtClean="0">
                <a:solidFill>
                  <a:srgbClr val="FF0000"/>
                </a:solidFill>
              </a:rPr>
              <a:t> phase – </a:t>
            </a:r>
            <a:r>
              <a:rPr lang="ar-SA" b="1" dirty="0" smtClean="0">
                <a:solidFill>
                  <a:srgbClr val="FF0000"/>
                </a:solidFill>
              </a:rPr>
              <a:t>حيث</a:t>
            </a:r>
            <a:r>
              <a:rPr lang="en-US" b="1" dirty="0" smtClean="0">
                <a:solidFill>
                  <a:srgbClr val="FF0000"/>
                </a:solidFill>
              </a:rPr>
              <a:t> a : artery + pulmonary </a:t>
            </a:r>
            <a:r>
              <a:rPr lang="en-US" b="1" dirty="0" err="1" smtClean="0">
                <a:solidFill>
                  <a:srgbClr val="FF0000"/>
                </a:solidFill>
              </a:rPr>
              <a:t>vien</a:t>
            </a:r>
            <a:r>
              <a:rPr lang="en-US" b="1" dirty="0" smtClean="0">
                <a:solidFill>
                  <a:srgbClr val="FF0000"/>
                </a:solidFill>
              </a:rPr>
              <a:t> </a:t>
            </a:r>
            <a:endParaRPr lang="ar-SA" b="1" dirty="0">
              <a:solidFill>
                <a:srgbClr val="FF0000"/>
              </a:solidFill>
            </a:endParaRPr>
          </a:p>
        </p:txBody>
      </p:sp>
      <p:sp>
        <p:nvSpPr>
          <p:cNvPr id="6" name="Rectangle 5"/>
          <p:cNvSpPr/>
          <p:nvPr/>
        </p:nvSpPr>
        <p:spPr>
          <a:xfrm>
            <a:off x="914400" y="5943600"/>
            <a:ext cx="480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rgbClr val="FF0000"/>
                </a:solidFill>
              </a:rPr>
              <a:t>Steep region – </a:t>
            </a:r>
            <a:r>
              <a:rPr lang="ar-SA" b="1" dirty="0" smtClean="0">
                <a:solidFill>
                  <a:srgbClr val="FF0000"/>
                </a:solidFill>
              </a:rPr>
              <a:t>حيث </a:t>
            </a:r>
            <a:r>
              <a:rPr lang="en-US" b="1" dirty="0" smtClean="0">
                <a:solidFill>
                  <a:srgbClr val="FF0000"/>
                </a:solidFill>
              </a:rPr>
              <a:t> v : </a:t>
            </a:r>
            <a:r>
              <a:rPr lang="en-US" b="1" dirty="0" err="1" smtClean="0">
                <a:solidFill>
                  <a:srgbClr val="FF0000"/>
                </a:solidFill>
              </a:rPr>
              <a:t>viens</a:t>
            </a:r>
            <a:r>
              <a:rPr lang="en-US" b="1" dirty="0" smtClean="0">
                <a:solidFill>
                  <a:srgbClr val="FF0000"/>
                </a:solidFill>
              </a:rPr>
              <a:t> + pulmonary </a:t>
            </a:r>
            <a:r>
              <a:rPr lang="en-US" b="1" dirty="0" err="1" smtClean="0">
                <a:solidFill>
                  <a:srgbClr val="FF0000"/>
                </a:solidFill>
              </a:rPr>
              <a:t>artry</a:t>
            </a:r>
            <a:endParaRPr lang="ar-SA" b="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4" descr="p36"/>
          <p:cNvPicPr>
            <a:picLocks noGrp="1" noChangeAspect="1" noChangeArrowheads="1"/>
          </p:cNvPicPr>
          <p:nvPr>
            <p:ph idx="1"/>
          </p:nvPr>
        </p:nvPicPr>
        <p:blipFill>
          <a:blip r:embed="rId3" cstate="print"/>
          <a:srcRect/>
          <a:stretch>
            <a:fillRect/>
          </a:stretch>
        </p:blipFill>
        <p:spPr>
          <a:xfrm>
            <a:off x="0" y="152400"/>
            <a:ext cx="4876800" cy="6705600"/>
          </a:xfrm>
        </p:spPr>
      </p:pic>
      <p:sp>
        <p:nvSpPr>
          <p:cNvPr id="3" name="Slide Number Placeholder 2"/>
          <p:cNvSpPr>
            <a:spLocks noGrp="1"/>
          </p:cNvSpPr>
          <p:nvPr>
            <p:ph type="sldNum" sz="quarter" idx="12"/>
          </p:nvPr>
        </p:nvSpPr>
        <p:spPr/>
        <p:txBody>
          <a:bodyPr/>
          <a:lstStyle/>
          <a:p>
            <a:pPr>
              <a:defRPr/>
            </a:pPr>
            <a:fld id="{B9583922-8AEC-420A-AB7B-96D9222EC630}" type="slidenum">
              <a:rPr lang="en-US"/>
              <a:pPr>
                <a:defRPr/>
              </a:pPr>
              <a:t>9</a:t>
            </a:fld>
            <a:endParaRPr lang="en-US"/>
          </a:p>
        </p:txBody>
      </p:sp>
      <p:sp>
        <p:nvSpPr>
          <p:cNvPr id="4" name="Rectangle 3"/>
          <p:cNvSpPr/>
          <p:nvPr/>
        </p:nvSpPr>
        <p:spPr>
          <a:xfrm>
            <a:off x="4953000" y="0"/>
            <a:ext cx="4191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P50 :the  partial pressure of o2 </a:t>
            </a:r>
            <a:r>
              <a:rPr lang="en-US" dirty="0" err="1" smtClean="0">
                <a:solidFill>
                  <a:srgbClr val="FF0000"/>
                </a:solidFill>
              </a:rPr>
              <a:t>reqiured</a:t>
            </a:r>
            <a:r>
              <a:rPr lang="en-US" dirty="0" smtClean="0">
                <a:solidFill>
                  <a:srgbClr val="FF0000"/>
                </a:solidFill>
              </a:rPr>
              <a:t> to saturate 50 % of the hemoglobin </a:t>
            </a:r>
          </a:p>
          <a:p>
            <a:pPr algn="ctr"/>
            <a:r>
              <a:rPr lang="ar-SA" dirty="0" smtClean="0">
                <a:solidFill>
                  <a:srgbClr val="FF0000"/>
                </a:solidFill>
              </a:rPr>
              <a:t>البي 50 يحدد حاله الكيرف </a:t>
            </a:r>
          </a:p>
          <a:p>
            <a:pPr algn="ctr"/>
            <a:endParaRPr lang="ar-SA" dirty="0">
              <a:solidFill>
                <a:srgbClr val="FF0000"/>
              </a:solidFill>
            </a:endParaRPr>
          </a:p>
          <a:p>
            <a:pPr algn="ctr"/>
            <a:r>
              <a:rPr lang="ar-SA" dirty="0" smtClean="0">
                <a:solidFill>
                  <a:srgbClr val="FF0000"/>
                </a:solidFill>
              </a:rPr>
              <a:t>حيث : </a:t>
            </a:r>
          </a:p>
          <a:p>
            <a:pPr algn="ctr"/>
            <a:r>
              <a:rPr lang="ar-SA" dirty="0" smtClean="0">
                <a:solidFill>
                  <a:srgbClr val="FF0000"/>
                </a:solidFill>
              </a:rPr>
              <a:t>اذا نقص بي 50 يحدث</a:t>
            </a:r>
          </a:p>
          <a:p>
            <a:pPr algn="ctr"/>
            <a:r>
              <a:rPr lang="en-US" dirty="0" err="1" smtClean="0">
                <a:solidFill>
                  <a:srgbClr val="FF0000"/>
                </a:solidFill>
              </a:rPr>
              <a:t>Sheft</a:t>
            </a:r>
            <a:r>
              <a:rPr lang="en-US" dirty="0" smtClean="0">
                <a:solidFill>
                  <a:srgbClr val="FF0000"/>
                </a:solidFill>
              </a:rPr>
              <a:t> to left</a:t>
            </a:r>
          </a:p>
          <a:p>
            <a:pPr algn="ctr"/>
            <a:r>
              <a:rPr lang="ar-SA" dirty="0" smtClean="0">
                <a:solidFill>
                  <a:srgbClr val="FF0000"/>
                </a:solidFill>
              </a:rPr>
              <a:t>واذا حدث ذلك يعني ان الاكسجين المتحرر للانسجه يقل </a:t>
            </a:r>
            <a:endParaRPr lang="en-US" dirty="0" smtClean="0">
              <a:solidFill>
                <a:srgbClr val="FF0000"/>
              </a:solidFill>
            </a:endParaRPr>
          </a:p>
          <a:p>
            <a:pPr algn="ctr"/>
            <a:endParaRPr lang="en-US" dirty="0">
              <a:solidFill>
                <a:srgbClr val="FF0000"/>
              </a:solidFill>
            </a:endParaRPr>
          </a:p>
          <a:p>
            <a:pPr algn="ctr"/>
            <a:r>
              <a:rPr lang="ar-SA" dirty="0" smtClean="0">
                <a:solidFill>
                  <a:srgbClr val="FF0000"/>
                </a:solidFill>
              </a:rPr>
              <a:t>واذا زاد بي 50 يحدث</a:t>
            </a:r>
          </a:p>
          <a:p>
            <a:pPr algn="ctr"/>
            <a:r>
              <a:rPr lang="en-US" dirty="0" smtClean="0">
                <a:solidFill>
                  <a:srgbClr val="FF0000"/>
                </a:solidFill>
              </a:rPr>
              <a:t>Shift to right </a:t>
            </a:r>
          </a:p>
          <a:p>
            <a:pPr algn="ctr"/>
            <a:r>
              <a:rPr lang="ar-SA" dirty="0" smtClean="0">
                <a:solidFill>
                  <a:srgbClr val="FF0000"/>
                </a:solidFill>
              </a:rPr>
              <a:t>واذا حدث ذلك يعني ان الاكسجين المتحرر للانسجه </a:t>
            </a:r>
            <a:endParaRPr lang="en-US" dirty="0" smtClean="0">
              <a:solidFill>
                <a:srgbClr val="FF0000"/>
              </a:solidFill>
            </a:endParaRPr>
          </a:p>
          <a:p>
            <a:pPr algn="ctr"/>
            <a:r>
              <a:rPr lang="ar-SA" dirty="0" smtClean="0">
                <a:solidFill>
                  <a:srgbClr val="FF0000"/>
                </a:solidFill>
              </a:rPr>
              <a:t>يزيد</a:t>
            </a:r>
          </a:p>
          <a:p>
            <a:pPr algn="ctr"/>
            <a:endParaRPr lang="ar-SA" dirty="0">
              <a:solidFill>
                <a:srgbClr val="FF0000"/>
              </a:solidFill>
            </a:endParaRPr>
          </a:p>
          <a:p>
            <a:pPr algn="ctr"/>
            <a:r>
              <a:rPr lang="ar-SA" dirty="0" smtClean="0">
                <a:solidFill>
                  <a:srgbClr val="FF0000"/>
                </a:solidFill>
              </a:rPr>
              <a:t>( انظر الشريحه القادمه التي توضح الرموز في الكيرف السفلي والتي هي عباره عن العوامل التي تسبب </a:t>
            </a:r>
          </a:p>
          <a:p>
            <a:pPr algn="ctr"/>
            <a:r>
              <a:rPr lang="en-US" dirty="0" smtClean="0">
                <a:solidFill>
                  <a:srgbClr val="FF0000"/>
                </a:solidFill>
              </a:rPr>
              <a:t>(SHIFT</a:t>
            </a:r>
            <a:endParaRPr lang="ar-SA"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1231</Words>
  <Application>Microsoft Office PowerPoint</Application>
  <PresentationFormat>On-screen Show (4:3)</PresentationFormat>
  <Paragraphs>175</Paragraphs>
  <Slides>23</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Bitmap Image</vt:lpstr>
      <vt:lpstr>Factors Controlling Gas Transfer</vt:lpstr>
      <vt:lpstr>Slide 2</vt:lpstr>
      <vt:lpstr>Slide 3</vt:lpstr>
      <vt:lpstr>شرح الرسمه السابقه</vt:lpstr>
      <vt:lpstr>OXYGEN  TRANSPORT IN BLOOD</vt:lpstr>
      <vt:lpstr>The Oxygen Hemoglobin Dissociation Curve مهمه جدا جدا</vt:lpstr>
      <vt:lpstr>Slide 7</vt:lpstr>
      <vt:lpstr>شرح</vt:lpstr>
      <vt:lpstr>Slide 9</vt:lpstr>
      <vt:lpstr>Slide 10</vt:lpstr>
      <vt:lpstr>Slide 11</vt:lpstr>
      <vt:lpstr>Slide 12</vt:lpstr>
      <vt:lpstr>Slide 13</vt:lpstr>
      <vt:lpstr>شرح</vt:lpstr>
      <vt:lpstr>Slide 15</vt:lpstr>
      <vt:lpstr>Slide 16</vt:lpstr>
      <vt:lpstr>Slide 17</vt:lpstr>
      <vt:lpstr>Slide 18</vt:lpstr>
      <vt:lpstr>CARBONDIOXIDE TRANSPORT  IN  BLOOD</vt:lpstr>
      <vt:lpstr>Slide 20</vt:lpstr>
      <vt:lpstr>شرح</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Controlling Gas Transfer</dc:title>
  <dc:creator>عبووووودي</dc:creator>
  <cp:lastModifiedBy>عبووووودي</cp:lastModifiedBy>
  <cp:revision>1</cp:revision>
  <dcterms:created xsi:type="dcterms:W3CDTF">2006-08-16T00:00:00Z</dcterms:created>
  <dcterms:modified xsi:type="dcterms:W3CDTF">2010-03-01T14:34:59Z</dcterms:modified>
</cp:coreProperties>
</file>