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10D6B83-D034-45CB-B158-0F114C9D7DFE}" type="datetimeFigureOut">
              <a:rPr lang="ar-SA" smtClean="0"/>
              <a:t>18/03/31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11C2F4E-FC1D-4AE1-80E4-711E71C576A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85E3D3-87A7-4F2F-A080-4DA7C35030C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1DAC79-33AE-455C-A928-6A2A57BA0B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23B38-2D95-4D35-A051-F7AC27168CB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533400"/>
            <a:ext cx="7848600" cy="548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Respiratory cycle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Normal respiratory cycle </a:t>
            </a:r>
            <a:r>
              <a:rPr lang="ar-SA" b="1" dirty="0" smtClean="0">
                <a:solidFill>
                  <a:srgbClr val="FF0000"/>
                </a:solidFill>
              </a:rPr>
              <a:t>حدث الشهيق والزفير</a:t>
            </a:r>
            <a:r>
              <a:rPr lang="en-US" b="1" dirty="0" smtClean="0">
                <a:solidFill>
                  <a:srgbClr val="FF0000"/>
                </a:solidFill>
              </a:rPr>
              <a:t> take about 5 seconds 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3 seconds for expiration        and            2 seconds for inspiration </a:t>
            </a:r>
            <a:r>
              <a:rPr lang="ar-SA" b="1" dirty="0" smtClean="0">
                <a:solidFill>
                  <a:srgbClr val="FF0000"/>
                </a:solidFill>
              </a:rPr>
              <a:t>مهمه احفظها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This happen if the rate is 12 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If the rate increase the period will </a:t>
            </a:r>
            <a:r>
              <a:rPr lang="en-US" b="1" dirty="0" err="1" smtClean="0">
                <a:solidFill>
                  <a:srgbClr val="FF0000"/>
                </a:solidFill>
              </a:rPr>
              <a:t>decrase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4" descr="p4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304800"/>
            <a:ext cx="8534400" cy="6400800"/>
          </a:xfrm>
        </p:spPr>
      </p:pic>
      <p:sp>
        <p:nvSpPr>
          <p:cNvPr id="3" name="Rectangle 2"/>
          <p:cNvSpPr/>
          <p:nvPr/>
        </p:nvSpPr>
        <p:spPr>
          <a:xfrm>
            <a:off x="762000" y="152400"/>
            <a:ext cx="7467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هذه الشريحه تتحدث  عن                     </a:t>
            </a:r>
          </a:p>
          <a:p>
            <a:pPr algn="ctr"/>
            <a:r>
              <a:rPr lang="ar-SA" dirty="0" smtClean="0"/>
              <a:t>حيث ان هذه الريسيبتور تتاثر بضغط ثاني اكسيد الكربون القادم من الدم ولكنها لا تتاثر بال ( بي اتش ) القادمه من الدم بسبب وجود الحاجز الذي يمنع مروره والصوره توضح ذلك </a:t>
            </a: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1828800" y="152400"/>
            <a:ext cx="2362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Central chemoreceptor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>
            <p:ph idx="1"/>
          </p:nvPr>
        </p:nvGraphicFramePr>
        <p:xfrm>
          <a:off x="642938" y="0"/>
          <a:ext cx="7572375" cy="6572250"/>
        </p:xfrm>
        <a:graphic>
          <a:graphicData uri="http://schemas.openxmlformats.org/presentationml/2006/ole">
            <p:oleObj spid="_x0000_s4098" name="Bitmap Image" r:id="rId3" imgW="7114286" imgH="14190476" progId="PBrush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6096000" y="457200"/>
            <a:ext cx="2438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هذه تشرح اماكن الكيموريسيبتور وهي مهمه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122" name="Bitmap Image" r:id="rId3" imgW="7219048" imgH="9593014" progId="PBrush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152400"/>
            <a:ext cx="1524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مهمه جدا وتلخص الموضوع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7F90F-1D9C-4F37-9683-AF10E3A8709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19811" name="Content Placeholder 2"/>
          <p:cNvSpPr>
            <a:spLocks noGrp="1"/>
          </p:cNvSpPr>
          <p:nvPr>
            <p:ph idx="4294967295"/>
          </p:nvPr>
        </p:nvSpPr>
        <p:spPr>
          <a:xfrm>
            <a:off x="228600" y="609600"/>
            <a:ext cx="8686800" cy="55165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US" b="1" dirty="0" smtClean="0"/>
          </a:p>
          <a:p>
            <a:pPr eaLnBrk="1" hangingPunct="1">
              <a:buFont typeface="Arial" pitchFamily="34" charset="0"/>
              <a:buNone/>
            </a:pPr>
            <a:r>
              <a:rPr lang="en-US" b="1" dirty="0" smtClean="0"/>
              <a:t>↓ </a:t>
            </a:r>
            <a:r>
              <a:rPr lang="en-US" b="1" dirty="0" smtClean="0"/>
              <a:t>Arterial Po₂ by 60%  →  </a:t>
            </a:r>
            <a:r>
              <a:rPr lang="en-US" b="1" dirty="0" smtClean="0">
                <a:solidFill>
                  <a:srgbClr val="FF0000"/>
                </a:solidFill>
              </a:rPr>
              <a:t>50―70% increase </a:t>
            </a:r>
            <a:r>
              <a:rPr lang="en-US" b="1" dirty="0" smtClean="0"/>
              <a:t>in 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b="1" dirty="0" smtClean="0"/>
              <a:t>respiratory rate.</a:t>
            </a:r>
          </a:p>
          <a:p>
            <a:pPr eaLnBrk="1" hangingPunct="1">
              <a:buFont typeface="Arial" pitchFamily="34" charset="0"/>
              <a:buNone/>
            </a:pPr>
            <a:endParaRPr lang="en-US" b="1" dirty="0" smtClean="0"/>
          </a:p>
          <a:p>
            <a:pPr eaLnBrk="1" hangingPunct="1">
              <a:buFont typeface="Arial" pitchFamily="34" charset="0"/>
              <a:buNone/>
            </a:pPr>
            <a:r>
              <a:rPr lang="en-US" b="1" dirty="0" smtClean="0"/>
              <a:t>↑ Arterial </a:t>
            </a:r>
            <a:r>
              <a:rPr lang="en-US" b="1" dirty="0" err="1" smtClean="0"/>
              <a:t>PCo</a:t>
            </a:r>
            <a:r>
              <a:rPr lang="en-US" b="1" dirty="0" smtClean="0"/>
              <a:t>₂ by only 10%  → </a:t>
            </a:r>
            <a:r>
              <a:rPr lang="en-US" b="1" dirty="0" smtClean="0">
                <a:solidFill>
                  <a:srgbClr val="FF0000"/>
                </a:solidFill>
              </a:rPr>
              <a:t>100% increase </a:t>
            </a:r>
            <a:r>
              <a:rPr lang="en-US" b="1" dirty="0" smtClean="0"/>
              <a:t>in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b="1" dirty="0" smtClean="0"/>
              <a:t>respiratory rate</a:t>
            </a:r>
            <a:r>
              <a:rPr lang="en-US" b="1" dirty="0" smtClean="0"/>
              <a:t>. </a:t>
            </a:r>
            <a:r>
              <a:rPr lang="ar-SA" b="1" dirty="0" smtClean="0"/>
              <a:t>لذلك ينصح اعطاء المريض الذي يحتاج تنفس صناعي هواء عبر الفم لانه يحوي ثاني اكسيد الكربون فيقوم بتنشيط مركز التنفس لدي المريض</a:t>
            </a:r>
          </a:p>
          <a:p>
            <a:pPr eaLnBrk="1" hangingPunct="1">
              <a:buFont typeface="Arial" pitchFamily="34" charset="0"/>
              <a:buNone/>
            </a:pPr>
            <a:endParaRPr lang="en-US" b="1" dirty="0" smtClean="0"/>
          </a:p>
          <a:p>
            <a:pPr eaLnBrk="1" hangingPunct="1">
              <a:buFont typeface="Arial" pitchFamily="34" charset="0"/>
              <a:buNone/>
            </a:pPr>
            <a:r>
              <a:rPr lang="en-US" b="1" dirty="0" smtClean="0"/>
              <a:t>      Therefore </a:t>
            </a:r>
            <a:r>
              <a:rPr lang="en-US" b="1" dirty="0" smtClean="0">
                <a:solidFill>
                  <a:srgbClr val="FF0000"/>
                </a:solidFill>
              </a:rPr>
              <a:t>Co₂ </a:t>
            </a:r>
            <a:r>
              <a:rPr lang="en-US" b="1" dirty="0" smtClean="0">
                <a:solidFill>
                  <a:srgbClr val="FF0000"/>
                </a:solidFill>
              </a:rPr>
              <a:t>levels </a:t>
            </a:r>
            <a:r>
              <a:rPr lang="ar-SA" b="1" dirty="0" smtClean="0">
                <a:solidFill>
                  <a:srgbClr val="FF0000"/>
                </a:solidFill>
              </a:rPr>
              <a:t>اهم عامل مؤثر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are the </a:t>
            </a:r>
            <a:r>
              <a:rPr lang="en-US" b="1" dirty="0" smtClean="0">
                <a:solidFill>
                  <a:srgbClr val="FF0000"/>
                </a:solidFill>
              </a:rPr>
              <a:t>primary</a:t>
            </a:r>
            <a:r>
              <a:rPr lang="en-US" b="1" dirty="0" smtClean="0"/>
              <a:t> drivers of </a:t>
            </a:r>
            <a:r>
              <a:rPr lang="en-US" b="1" dirty="0" smtClean="0"/>
              <a:t>respiratory </a:t>
            </a:r>
            <a:r>
              <a:rPr lang="en-US" b="1" dirty="0" smtClean="0"/>
              <a:t>activity.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228600"/>
            <a:ext cx="3581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هذه الشريحه تشرح العوامل التي تؤثر غعلى مركز التنفس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285750" y="214313"/>
          <a:ext cx="8429625" cy="6500812"/>
        </p:xfrm>
        <a:graphic>
          <a:graphicData uri="http://schemas.openxmlformats.org/presentationml/2006/ole">
            <p:oleObj spid="_x0000_s6146" name="Bitmap Image" r:id="rId3" imgW="6419048" imgH="900000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b="1" u="sng" smtClean="0"/>
              <a:t>Voluntary Control of Respiration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6388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900" b="1" dirty="0" smtClean="0"/>
              <a:t>      Voluntary  control  of  respiration  during   e.g.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900" b="1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900" b="1" dirty="0" smtClean="0"/>
              <a:t>      Breath holding,  Talking, or  Swimming  is  the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900" b="1" dirty="0" smtClean="0"/>
              <a:t>function of  the  </a:t>
            </a:r>
            <a:r>
              <a:rPr lang="en-US" sz="5200" b="1" u="sng" dirty="0" smtClean="0">
                <a:solidFill>
                  <a:srgbClr val="FF0000"/>
                </a:solidFill>
              </a:rPr>
              <a:t>Cerebral Cortex.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9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900" b="1" dirty="0" smtClean="0">
                <a:solidFill>
                  <a:srgbClr val="FF0000"/>
                </a:solidFill>
              </a:rPr>
              <a:t>      </a:t>
            </a:r>
            <a:r>
              <a:rPr lang="en-US" sz="3900" b="1" dirty="0" smtClean="0">
                <a:solidFill>
                  <a:srgbClr val="FF0000"/>
                </a:solidFill>
              </a:rPr>
              <a:t>Anticipation </a:t>
            </a:r>
            <a:r>
              <a:rPr lang="ar-SA" sz="3900" b="1" dirty="0" smtClean="0">
                <a:solidFill>
                  <a:srgbClr val="FF0000"/>
                </a:solidFill>
              </a:rPr>
              <a:t>قبل</a:t>
            </a:r>
            <a:r>
              <a:rPr lang="en-US" sz="3900" b="1" dirty="0" smtClean="0">
                <a:solidFill>
                  <a:srgbClr val="FF0000"/>
                </a:solidFill>
              </a:rPr>
              <a:t> </a:t>
            </a:r>
            <a:r>
              <a:rPr lang="en-US" sz="3900" b="1" dirty="0" smtClean="0"/>
              <a:t>of severe exercise   → ↑ Resp. </a:t>
            </a:r>
            <a:r>
              <a:rPr lang="en-US" sz="3900" b="1" dirty="0" smtClean="0"/>
              <a:t>rate  and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900" b="1" dirty="0" smtClean="0"/>
              <a:t>↑ </a:t>
            </a:r>
            <a:r>
              <a:rPr lang="en-US" sz="3900" b="1" dirty="0" smtClean="0"/>
              <a:t>C.O </a:t>
            </a:r>
            <a:r>
              <a:rPr lang="ar-SA" sz="3900" b="1" dirty="0" smtClean="0"/>
              <a:t>كارديك اوت بوت</a:t>
            </a:r>
            <a:r>
              <a:rPr lang="en-US" sz="3900" b="1" dirty="0" smtClean="0">
                <a:solidFill>
                  <a:srgbClr val="FF0000"/>
                </a:solidFill>
              </a:rPr>
              <a:t> </a:t>
            </a:r>
            <a:r>
              <a:rPr lang="en-US" sz="3900" b="1" dirty="0" smtClean="0"/>
              <a:t>by  sympathetic  stimulation.</a:t>
            </a:r>
            <a:endParaRPr lang="en-US" sz="39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9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900" b="1" dirty="0" smtClean="0"/>
              <a:t>      </a:t>
            </a:r>
            <a:r>
              <a:rPr lang="en-US" sz="3900" b="1" dirty="0" err="1" smtClean="0"/>
              <a:t>Chemoreceptors</a:t>
            </a:r>
            <a:r>
              <a:rPr lang="en-US" sz="3900" b="1" dirty="0" smtClean="0"/>
              <a:t>  </a:t>
            </a:r>
            <a:r>
              <a:rPr lang="en-US" sz="3900" b="1" dirty="0" smtClean="0">
                <a:solidFill>
                  <a:srgbClr val="FF0000"/>
                </a:solidFill>
              </a:rPr>
              <a:t>can not  </a:t>
            </a:r>
            <a:r>
              <a:rPr lang="en-US" sz="3900" b="1" dirty="0" smtClean="0"/>
              <a:t>be  </a:t>
            </a:r>
            <a:r>
              <a:rPr lang="en-US" sz="3900" b="1" dirty="0" smtClean="0">
                <a:solidFill>
                  <a:srgbClr val="FF0000"/>
                </a:solidFill>
              </a:rPr>
              <a:t>consciously </a:t>
            </a:r>
            <a:endParaRPr lang="en-US" sz="3900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900" b="1" dirty="0" smtClean="0"/>
              <a:t>Suppressed </a:t>
            </a:r>
            <a:r>
              <a:rPr lang="ar-SA" sz="3900" b="1" dirty="0" smtClean="0"/>
              <a:t>ان توقف عن العمل</a:t>
            </a:r>
            <a:r>
              <a:rPr lang="en-US" sz="3900" b="1" dirty="0" smtClean="0"/>
              <a:t>.</a:t>
            </a:r>
            <a:endParaRPr lang="en-US" sz="39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9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900" b="1" dirty="0" smtClean="0">
                <a:solidFill>
                  <a:srgbClr val="FF0000"/>
                </a:solidFill>
              </a:rPr>
              <a:t>       So you can not  kill  yourself  by holding your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900" b="1" dirty="0" smtClean="0">
                <a:solidFill>
                  <a:srgbClr val="FF0000"/>
                </a:solidFill>
              </a:rPr>
              <a:t>breath</a:t>
            </a:r>
            <a:r>
              <a:rPr lang="en-US" sz="3900" b="1" dirty="0" smtClean="0">
                <a:solidFill>
                  <a:srgbClr val="FF0000"/>
                </a:solidFill>
              </a:rPr>
              <a:t>. </a:t>
            </a:r>
            <a:r>
              <a:rPr lang="ar-SA" sz="3900" b="1" dirty="0" smtClean="0">
                <a:solidFill>
                  <a:srgbClr val="FF0000"/>
                </a:solidFill>
              </a:rPr>
              <a:t>يقول الدكتور دور  طريقه ثانيه تنتحر فيها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900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5B203-404F-43E6-ABCB-9182EDAC76BF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>
            <p:ph idx="1"/>
          </p:nvPr>
        </p:nvGraphicFramePr>
        <p:xfrm>
          <a:off x="250825" y="0"/>
          <a:ext cx="8569325" cy="6858000"/>
        </p:xfrm>
        <a:graphic>
          <a:graphicData uri="http://schemas.openxmlformats.org/presentationml/2006/ole">
            <p:oleObj spid="_x0000_s7170" name="Bitmap Image" r:id="rId3" imgW="7114286" imgH="900000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698DA-60A1-4E24-87A1-6A3A27F77463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304800"/>
            <a:ext cx="8610600" cy="64008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/>
              <a:t>2- </a:t>
            </a:r>
            <a:r>
              <a:rPr lang="en-US" sz="4000" b="1" dirty="0" smtClean="0">
                <a:solidFill>
                  <a:srgbClr val="FF0000"/>
                </a:solidFill>
              </a:rPr>
              <a:t>The </a:t>
            </a:r>
            <a:r>
              <a:rPr lang="en-US" sz="4000" b="1" dirty="0" err="1" smtClean="0">
                <a:solidFill>
                  <a:srgbClr val="FF0000"/>
                </a:solidFill>
              </a:rPr>
              <a:t>Baroreceptor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Reflexes </a:t>
            </a:r>
            <a:r>
              <a:rPr lang="ar-SA" sz="4000" b="1" dirty="0" smtClean="0">
                <a:solidFill>
                  <a:srgbClr val="FF0000"/>
                </a:solidFill>
              </a:rPr>
              <a:t>نفس حقت القلب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:-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</a:t>
            </a:r>
            <a:r>
              <a:rPr lang="en-US" b="1" dirty="0" smtClean="0"/>
              <a:t>↓ B.P. → ↑ Respiratory rate.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      ↑ B.P. →  ↓ Respiratory rate.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/>
              <a:t>3- </a:t>
            </a:r>
            <a:r>
              <a:rPr lang="en-US" sz="4000" b="1" dirty="0" smtClean="0">
                <a:solidFill>
                  <a:srgbClr val="FF0000"/>
                </a:solidFill>
              </a:rPr>
              <a:t>The </a:t>
            </a:r>
            <a:r>
              <a:rPr lang="en-US" sz="4000" b="1" dirty="0" err="1" smtClean="0">
                <a:solidFill>
                  <a:srgbClr val="FF0000"/>
                </a:solidFill>
              </a:rPr>
              <a:t>Hering</a:t>
            </a:r>
            <a:r>
              <a:rPr lang="en-US" sz="4000" b="1" dirty="0" smtClean="0">
                <a:solidFill>
                  <a:srgbClr val="FF0000"/>
                </a:solidFill>
              </a:rPr>
              <a:t> − </a:t>
            </a:r>
            <a:r>
              <a:rPr lang="en-US" sz="4000" b="1" dirty="0" smtClean="0">
                <a:solidFill>
                  <a:srgbClr val="FF0000"/>
                </a:solidFill>
              </a:rPr>
              <a:t>Breuer </a:t>
            </a:r>
            <a:r>
              <a:rPr lang="ar-SA" sz="4000" b="1" dirty="0" smtClean="0">
                <a:solidFill>
                  <a:srgbClr val="FF0000"/>
                </a:solidFill>
              </a:rPr>
              <a:t>اسم عالم</a:t>
            </a:r>
            <a:r>
              <a:rPr lang="en-US" sz="4000" b="1" dirty="0" smtClean="0">
                <a:solidFill>
                  <a:srgbClr val="FF0000"/>
                </a:solidFill>
              </a:rPr>
              <a:t> Reflexes </a:t>
            </a:r>
            <a:r>
              <a:rPr lang="en-US" sz="4000" b="1" dirty="0" smtClean="0"/>
              <a:t>               [ </a:t>
            </a:r>
            <a:r>
              <a:rPr lang="en-US" sz="4000" b="1" dirty="0" smtClean="0"/>
              <a:t>Slowly </a:t>
            </a:r>
            <a:r>
              <a:rPr lang="en-US" sz="4000" b="1" dirty="0" smtClean="0"/>
              <a:t>adapting </a:t>
            </a:r>
            <a:r>
              <a:rPr lang="en-US" sz="4000" b="1" dirty="0" smtClean="0"/>
              <a:t>receptors ] </a:t>
            </a:r>
            <a:r>
              <a:rPr lang="en-US" sz="4000" b="1" dirty="0" smtClean="0"/>
              <a:t>:- </a:t>
            </a:r>
            <a:r>
              <a:rPr lang="ar-SA" sz="4000" b="1" dirty="0" smtClean="0"/>
              <a:t>تقسم الى</a:t>
            </a:r>
            <a:endParaRPr lang="en-US" sz="4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/>
              <a:t>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/>
              <a:t>A-  </a:t>
            </a:r>
            <a:r>
              <a:rPr lang="en-US" sz="4000" b="1" dirty="0" smtClean="0">
                <a:solidFill>
                  <a:srgbClr val="FF0000"/>
                </a:solidFill>
              </a:rPr>
              <a:t>The Inflation </a:t>
            </a:r>
            <a:r>
              <a:rPr lang="en-US" sz="4000" b="1" dirty="0" smtClean="0">
                <a:solidFill>
                  <a:srgbClr val="FF0000"/>
                </a:solidFill>
              </a:rPr>
              <a:t>Reflex </a:t>
            </a:r>
            <a:r>
              <a:rPr lang="ar-SA" sz="4000" b="1" dirty="0" smtClean="0">
                <a:solidFill>
                  <a:srgbClr val="FF0000"/>
                </a:solidFill>
              </a:rPr>
              <a:t>عاكسات الانتفاخ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:-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      When the tidal volume </a:t>
            </a:r>
            <a:r>
              <a:rPr lang="en-US" b="1" dirty="0" smtClean="0"/>
              <a:t>exceeds</a:t>
            </a:r>
            <a:r>
              <a:rPr lang="ar-SA" b="1" dirty="0" smtClean="0"/>
              <a:t>تجاوز </a:t>
            </a:r>
            <a:r>
              <a:rPr lang="en-US" b="1" dirty="0" smtClean="0"/>
              <a:t>  </a:t>
            </a:r>
            <a:r>
              <a:rPr lang="en-US" b="1" dirty="0" smtClean="0"/>
              <a:t>1.5 </a:t>
            </a:r>
            <a:r>
              <a:rPr lang="en-US" b="1" dirty="0" smtClean="0"/>
              <a:t>liters </a:t>
            </a:r>
            <a:r>
              <a:rPr lang="en-US" b="1" dirty="0" smtClean="0"/>
              <a:t>→ Stretch </a:t>
            </a:r>
            <a:r>
              <a:rPr lang="en-US" b="1" dirty="0" smtClean="0"/>
              <a:t>receptors </a:t>
            </a:r>
            <a:r>
              <a:rPr lang="en-US" b="1" dirty="0" smtClean="0"/>
              <a:t>in the bronchioles are stimulated  →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through the </a:t>
            </a:r>
            <a:r>
              <a:rPr lang="en-US" b="1" dirty="0" err="1" smtClean="0"/>
              <a:t>vagus</a:t>
            </a:r>
            <a:r>
              <a:rPr lang="en-US" b="1" dirty="0" smtClean="0"/>
              <a:t> nerve → ↓ Resp. rate  →  Protect  the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lung from </a:t>
            </a:r>
            <a:r>
              <a:rPr lang="en-US" sz="3600" b="1" u="sng" dirty="0" err="1" smtClean="0">
                <a:solidFill>
                  <a:srgbClr val="FF0000"/>
                </a:solidFill>
              </a:rPr>
              <a:t>overinflation</a:t>
            </a:r>
            <a:r>
              <a:rPr lang="en-US" sz="3600" b="1" u="sng" dirty="0" smtClean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6D568-E911-4DAC-A062-545F0DD96B79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22883" name="Content Placeholder 2"/>
          <p:cNvSpPr>
            <a:spLocks noGrp="1"/>
          </p:cNvSpPr>
          <p:nvPr>
            <p:ph idx="4294967295"/>
          </p:nvPr>
        </p:nvSpPr>
        <p:spPr>
          <a:xfrm>
            <a:off x="304800" y="457200"/>
            <a:ext cx="8305800" cy="55927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4400" b="1" dirty="0" smtClean="0"/>
              <a:t>B- </a:t>
            </a:r>
            <a:r>
              <a:rPr lang="en-US" sz="4400" b="1" dirty="0" smtClean="0">
                <a:solidFill>
                  <a:srgbClr val="FF0000"/>
                </a:solidFill>
              </a:rPr>
              <a:t>The Deflation Reflex :-</a:t>
            </a:r>
          </a:p>
          <a:p>
            <a:pPr eaLnBrk="1" hangingPunct="1">
              <a:buFont typeface="Arial" pitchFamily="34" charset="0"/>
              <a:buNone/>
            </a:pPr>
            <a:endParaRPr lang="en-US" dirty="0" smtClean="0"/>
          </a:p>
          <a:p>
            <a:pPr eaLnBrk="1" hangingPunct="1">
              <a:buFont typeface="Arial" pitchFamily="34" charset="0"/>
              <a:buNone/>
            </a:pPr>
            <a:r>
              <a:rPr lang="en-US" dirty="0" smtClean="0"/>
              <a:t>      </a:t>
            </a:r>
            <a:r>
              <a:rPr lang="en-US" b="1" dirty="0" smtClean="0"/>
              <a:t>Receptors are located in the alveolar walls.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 smtClean="0"/>
              <a:t> 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b="1" dirty="0" smtClean="0"/>
              <a:t>      Stimulated by </a:t>
            </a:r>
            <a:r>
              <a:rPr lang="en-US" b="1" dirty="0" smtClean="0">
                <a:solidFill>
                  <a:srgbClr val="FF0000"/>
                </a:solidFill>
              </a:rPr>
              <a:t>forced expiration  </a:t>
            </a:r>
            <a:r>
              <a:rPr lang="en-US" b="1" dirty="0" smtClean="0"/>
              <a:t>→  Inhibits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b="1" dirty="0" smtClean="0"/>
              <a:t>the expiratory center and stimulates the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b="1" dirty="0" err="1" smtClean="0"/>
              <a:t>inspiratory</a:t>
            </a:r>
            <a:r>
              <a:rPr lang="en-US" b="1" dirty="0" smtClean="0"/>
              <a:t> </a:t>
            </a:r>
            <a:r>
              <a:rPr lang="en-US" b="1" dirty="0" smtClean="0"/>
              <a:t>center.</a:t>
            </a:r>
            <a:r>
              <a:rPr lang="ar-SA" b="1" dirty="0" smtClean="0"/>
              <a:t>عشان ما تخلي هواءالرئه كله يطلع 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>
          <a:xfrm>
            <a:off x="-228600" y="914400"/>
            <a:ext cx="9677400" cy="1143000"/>
          </a:xfrm>
        </p:spPr>
        <p:txBody>
          <a:bodyPr/>
          <a:lstStyle/>
          <a:p>
            <a:pPr eaLnBrk="1" hangingPunct="1"/>
            <a:r>
              <a:rPr lang="ar-SA" b="1" u="sng" dirty="0" smtClean="0"/>
              <a:t>مراكز التحكم بالتنفس هي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ar-SA" b="1" u="sng" dirty="0" smtClean="0"/>
              <a:t>اولا</a:t>
            </a:r>
            <a:r>
              <a:rPr lang="en-US" b="1" u="sng" dirty="0" smtClean="0"/>
              <a:t> A-Respiratory </a:t>
            </a:r>
            <a:r>
              <a:rPr lang="en-US" b="1" u="sng" dirty="0" smtClean="0"/>
              <a:t>Centers in The </a:t>
            </a:r>
            <a:r>
              <a:rPr lang="en-US" b="1" u="sng" dirty="0" err="1" smtClean="0"/>
              <a:t>Medlla</a:t>
            </a:r>
            <a:r>
              <a:rPr lang="en-US" b="1" u="sng" dirty="0" smtClean="0"/>
              <a:t> </a:t>
            </a:r>
            <a:r>
              <a:rPr lang="ar-SA" b="1" u="sng" dirty="0" smtClean="0"/>
              <a:t>وهي : </a:t>
            </a:r>
            <a:r>
              <a:rPr lang="en-US" b="1" u="sng" dirty="0" smtClean="0"/>
              <a:t> </a:t>
            </a:r>
            <a:endParaRPr lang="en-US" b="1" u="sng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/>
              <a:t>1- </a:t>
            </a:r>
            <a:r>
              <a:rPr lang="en-US" sz="3600" b="1" dirty="0" smtClean="0"/>
              <a:t>The Dorsal Respiratory Group (DRG) </a:t>
            </a:r>
            <a:r>
              <a:rPr lang="en-US" sz="3600" b="1" dirty="0" smtClean="0"/>
              <a:t>:- </a:t>
            </a:r>
            <a:r>
              <a:rPr lang="ar-SA" sz="3600" b="1" dirty="0" smtClean="0"/>
              <a:t>تعمل دائما لابتداء التنفس</a:t>
            </a:r>
            <a:endParaRPr lang="en-US" sz="36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</a:t>
            </a:r>
            <a:r>
              <a:rPr lang="en-US" sz="3600" b="1" dirty="0" smtClean="0"/>
              <a:t>Contains </a:t>
            </a:r>
            <a:r>
              <a:rPr lang="en-US" sz="3600" b="1" dirty="0" smtClean="0"/>
              <a:t>neurons </a:t>
            </a:r>
            <a:r>
              <a:rPr lang="ar-SA" sz="3600" b="1" dirty="0" smtClean="0"/>
              <a:t>اعصاب</a:t>
            </a:r>
            <a:r>
              <a:rPr lang="en-US" sz="3600" b="1" dirty="0" smtClean="0"/>
              <a:t> innervating </a:t>
            </a:r>
            <a:r>
              <a:rPr lang="ar-SA" sz="3600" b="1" dirty="0" smtClean="0"/>
              <a:t>توصل الاشاره الى </a:t>
            </a:r>
            <a:r>
              <a:rPr lang="en-US" sz="3600" b="1" dirty="0" smtClean="0"/>
              <a:t> </a:t>
            </a:r>
            <a:r>
              <a:rPr lang="en-US" sz="3600" b="1" dirty="0" smtClean="0"/>
              <a:t>the external </a:t>
            </a:r>
            <a:r>
              <a:rPr lang="en-US" sz="3600" b="1" dirty="0" err="1" smtClean="0"/>
              <a:t>intercostal</a:t>
            </a:r>
            <a:r>
              <a:rPr lang="en-US" sz="3600" b="1" dirty="0" smtClean="0"/>
              <a:t> </a:t>
            </a:r>
            <a:r>
              <a:rPr lang="en-US" sz="3600" b="1" dirty="0" smtClean="0"/>
              <a:t>muscles, and diaphragm. </a:t>
            </a:r>
            <a:r>
              <a:rPr lang="en-US" sz="3600" b="1" dirty="0" smtClean="0"/>
              <a:t> </a:t>
            </a:r>
            <a:r>
              <a:rPr lang="ar-SA" sz="3600" b="1" dirty="0" smtClean="0"/>
              <a:t>وبالتالي تحدث الشهيق – كما نعلم سابقا الزفير لا يحتاج عضلات الا عند الزفير بقوه</a:t>
            </a:r>
            <a:endParaRPr lang="en-US" sz="36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/>
              <a:t>    They initiate inspiration whether </a:t>
            </a:r>
            <a:r>
              <a:rPr lang="en-US" sz="3600" b="1" dirty="0" smtClean="0">
                <a:solidFill>
                  <a:srgbClr val="FF0000"/>
                </a:solidFill>
              </a:rPr>
              <a:t>quiet </a:t>
            </a:r>
            <a:r>
              <a:rPr lang="ar-SA" sz="3600" b="1" dirty="0" smtClean="0">
                <a:solidFill>
                  <a:srgbClr val="FF0000"/>
                </a:solidFill>
              </a:rPr>
              <a:t>عادي - طبيعي</a:t>
            </a:r>
            <a:r>
              <a:rPr lang="en-US" sz="3600" b="1" dirty="0" smtClean="0"/>
              <a:t> </a:t>
            </a:r>
            <a:r>
              <a:rPr lang="en-US" sz="3600" b="1" dirty="0" smtClean="0"/>
              <a:t>or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Forced </a:t>
            </a:r>
            <a:r>
              <a:rPr lang="ar-SA" sz="3600" b="1" dirty="0" smtClean="0">
                <a:solidFill>
                  <a:srgbClr val="FF0000"/>
                </a:solidFill>
              </a:rPr>
              <a:t>قوي</a:t>
            </a:r>
            <a:r>
              <a:rPr lang="en-US" sz="3600" b="1" dirty="0" smtClean="0">
                <a:solidFill>
                  <a:srgbClr val="FF0000"/>
                </a:solidFill>
              </a:rPr>
              <a:t>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AE79-5D2D-4631-8EDF-785B1FD0A105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0"/>
            <a:ext cx="426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هذا الدرس وما بعده غير داخل بالاختبار الشهري 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8F3FB-64DF-4D8B-AD77-9D105ACD6D38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14691" name="Content Placeholder 2"/>
          <p:cNvSpPr>
            <a:spLocks noGrp="1"/>
          </p:cNvSpPr>
          <p:nvPr>
            <p:ph idx="4294967295"/>
          </p:nvPr>
        </p:nvSpPr>
        <p:spPr>
          <a:xfrm>
            <a:off x="228600" y="152400"/>
            <a:ext cx="8763000" cy="64770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3600" b="1" dirty="0" smtClean="0"/>
              <a:t>2- The Ventral Respiratory Group (VRG) :-</a:t>
            </a:r>
          </a:p>
          <a:p>
            <a:pPr eaLnBrk="1" hangingPunct="1">
              <a:buFont typeface="Arial" pitchFamily="34" charset="0"/>
              <a:buNone/>
            </a:pPr>
            <a:endParaRPr lang="en-US" dirty="0" smtClean="0"/>
          </a:p>
          <a:p>
            <a:pPr eaLnBrk="1" hangingPunct="1">
              <a:buFont typeface="Arial" pitchFamily="34" charset="0"/>
              <a:buNone/>
            </a:pPr>
            <a:r>
              <a:rPr lang="en-US" dirty="0" smtClean="0"/>
              <a:t>    </a:t>
            </a:r>
            <a:r>
              <a:rPr lang="en-US" b="1" dirty="0" smtClean="0"/>
              <a:t>Functions only during </a:t>
            </a:r>
            <a:r>
              <a:rPr lang="en-US" b="1" dirty="0" smtClean="0">
                <a:solidFill>
                  <a:srgbClr val="FF0000"/>
                </a:solidFill>
              </a:rPr>
              <a:t>forced</a:t>
            </a:r>
            <a:r>
              <a:rPr lang="en-US" b="1" dirty="0" smtClean="0"/>
              <a:t> </a:t>
            </a:r>
            <a:r>
              <a:rPr lang="en-US" b="1" dirty="0" smtClean="0"/>
              <a:t>breathing </a:t>
            </a:r>
            <a:r>
              <a:rPr lang="ar-SA" b="1" dirty="0" smtClean="0"/>
              <a:t>فقط</a:t>
            </a:r>
            <a:r>
              <a:rPr lang="en-US" b="1" dirty="0" smtClean="0"/>
              <a:t>.</a:t>
            </a:r>
            <a:endParaRPr lang="en-US" b="1" dirty="0" smtClean="0"/>
          </a:p>
          <a:p>
            <a:pPr eaLnBrk="1" hangingPunct="1">
              <a:buFont typeface="Arial" pitchFamily="34" charset="0"/>
              <a:buNone/>
            </a:pPr>
            <a:endParaRPr lang="en-US" b="1" dirty="0" smtClean="0"/>
          </a:p>
          <a:p>
            <a:pPr eaLnBrk="1" hangingPunct="1">
              <a:buFont typeface="Arial" pitchFamily="34" charset="0"/>
              <a:buNone/>
            </a:pPr>
            <a:r>
              <a:rPr lang="en-US" b="1" dirty="0" smtClean="0"/>
              <a:t>    Contains neurons innervating expiratory muscles 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b="1" dirty="0" smtClean="0"/>
              <a:t>(expiratory center</a:t>
            </a:r>
            <a:r>
              <a:rPr lang="en-US" b="1" dirty="0" smtClean="0"/>
              <a:t>) </a:t>
            </a:r>
            <a:r>
              <a:rPr lang="ar-SA" b="1" dirty="0" smtClean="0"/>
              <a:t>التي لا تعمل الا عندما يحتاج الجسم زفير قوي</a:t>
            </a:r>
            <a:r>
              <a:rPr lang="en-US" b="1" dirty="0" smtClean="0"/>
              <a:t>, </a:t>
            </a:r>
            <a:r>
              <a:rPr lang="en-US" b="1" dirty="0" smtClean="0"/>
              <a:t>and muscles involved in </a:t>
            </a:r>
            <a:r>
              <a:rPr lang="en-US" b="1" dirty="0" smtClean="0"/>
              <a:t>deep </a:t>
            </a:r>
            <a:r>
              <a:rPr lang="en-US" b="1" dirty="0" smtClean="0"/>
              <a:t>inspiration (</a:t>
            </a:r>
            <a:r>
              <a:rPr lang="en-US" b="1" dirty="0" err="1" smtClean="0"/>
              <a:t>inspiratory</a:t>
            </a:r>
            <a:r>
              <a:rPr lang="en-US" b="1" dirty="0" smtClean="0"/>
              <a:t> center).</a:t>
            </a:r>
          </a:p>
          <a:p>
            <a:pPr eaLnBrk="1" hangingPunct="1">
              <a:buFont typeface="Arial" pitchFamily="34" charset="0"/>
              <a:buNone/>
            </a:pPr>
            <a:endParaRPr lang="en-US" b="1" dirty="0" smtClean="0"/>
          </a:p>
          <a:p>
            <a:pPr eaLnBrk="1" hangingPunct="1">
              <a:buFont typeface="Arial" pitchFamily="34" charset="0"/>
              <a:buNone/>
            </a:pPr>
            <a:r>
              <a:rPr lang="en-US" b="1" dirty="0" smtClean="0"/>
              <a:t>     When the </a:t>
            </a:r>
            <a:r>
              <a:rPr lang="en-US" b="1" dirty="0" err="1" smtClean="0"/>
              <a:t>inspiratory</a:t>
            </a:r>
            <a:r>
              <a:rPr lang="en-US" b="1" dirty="0" smtClean="0"/>
              <a:t> neurons are active, the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b="1" dirty="0" smtClean="0"/>
              <a:t>expiratory neurons are inhibited, and vice </a:t>
            </a:r>
            <a:r>
              <a:rPr lang="en-US" b="1" dirty="0" smtClean="0"/>
              <a:t>versa </a:t>
            </a:r>
            <a:r>
              <a:rPr lang="ar-SA" b="1" dirty="0" smtClean="0"/>
              <a:t>والعكس بالعكس</a:t>
            </a:r>
            <a:r>
              <a:rPr lang="en-US" b="1" dirty="0" smtClean="0"/>
              <a:t>.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u="sng" dirty="0" smtClean="0"/>
              <a:t>B-The </a:t>
            </a:r>
            <a:r>
              <a:rPr lang="en-US" sz="4000" b="1" u="sng" dirty="0" err="1" smtClean="0"/>
              <a:t>Apneustic</a:t>
            </a:r>
            <a:r>
              <a:rPr lang="en-US" sz="4000" b="1" u="sng" dirty="0" smtClean="0"/>
              <a:t> and </a:t>
            </a:r>
            <a:r>
              <a:rPr lang="en-US" sz="4000" b="1" u="sng" dirty="0" err="1" smtClean="0"/>
              <a:t>Pneumotaxic</a:t>
            </a:r>
            <a:r>
              <a:rPr lang="en-US" sz="4000" b="1" u="sng" dirty="0" smtClean="0"/>
              <a:t>  Center of The Pons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   </a:t>
            </a:r>
            <a:r>
              <a:rPr lang="en-US" b="1" dirty="0" smtClean="0"/>
              <a:t>The </a:t>
            </a:r>
            <a:r>
              <a:rPr lang="en-US" b="1" dirty="0" err="1" smtClean="0"/>
              <a:t>Apneustic</a:t>
            </a:r>
            <a:r>
              <a:rPr lang="en-US" b="1" dirty="0" smtClean="0"/>
              <a:t> center stimulate the DRG </a:t>
            </a:r>
            <a:r>
              <a:rPr lang="en-US" b="1" dirty="0" smtClean="0"/>
              <a:t>( dorsal respiratory group ) → </a:t>
            </a:r>
            <a:r>
              <a:rPr lang="en-US" b="1" dirty="0" smtClean="0"/>
              <a:t>↑ Depth of inspiration for 2 seconds.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                          </a:t>
            </a:r>
            <a:r>
              <a:rPr lang="en-US" b="1" u="sng" dirty="0" smtClean="0"/>
              <a:t>Then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       The </a:t>
            </a:r>
            <a:r>
              <a:rPr lang="en-US" b="1" dirty="0" err="1" smtClean="0"/>
              <a:t>Pneumotaxic</a:t>
            </a:r>
            <a:r>
              <a:rPr lang="en-US" b="1" dirty="0" smtClean="0"/>
              <a:t> center inhibits the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err="1" smtClean="0"/>
              <a:t>Apneustic</a:t>
            </a:r>
            <a:r>
              <a:rPr lang="en-US" b="1" dirty="0" smtClean="0"/>
              <a:t> center → Limit inspiration → </a:t>
            </a:r>
            <a:r>
              <a:rPr lang="en-US" b="1" dirty="0" smtClean="0"/>
              <a:t>Promote </a:t>
            </a:r>
            <a:r>
              <a:rPr lang="ar-SA" b="1" dirty="0" smtClean="0"/>
              <a:t>يحفز</a:t>
            </a:r>
            <a:r>
              <a:rPr lang="en-US" b="1" dirty="0" smtClean="0"/>
              <a:t> passive </a:t>
            </a:r>
            <a:r>
              <a:rPr lang="en-US" b="1" dirty="0" smtClean="0"/>
              <a:t>or active expiration.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        Damage to the </a:t>
            </a:r>
            <a:r>
              <a:rPr lang="en-US" b="1" dirty="0" err="1" smtClean="0"/>
              <a:t>Pneumotaxic</a:t>
            </a:r>
            <a:r>
              <a:rPr lang="en-US" b="1" dirty="0" smtClean="0"/>
              <a:t> center  →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Prolonged deep inspiration </a:t>
            </a:r>
            <a:r>
              <a:rPr lang="en-US" b="1" dirty="0" smtClean="0">
                <a:solidFill>
                  <a:srgbClr val="FF0000"/>
                </a:solidFill>
              </a:rPr>
              <a:t>(Gasping breathing).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A511E6-42C6-436B-BBB0-3E17C53B38FC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629400" cy="914400"/>
          </a:xfrm>
        </p:spPr>
        <p:txBody>
          <a:bodyPr/>
          <a:lstStyle/>
          <a:p>
            <a:pPr eaLnBrk="1" hangingPunct="1"/>
            <a:r>
              <a:rPr lang="en-US" altLang="en-US" b="1" u="sng" smtClean="0"/>
              <a:t>Control of Ventilation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3810000" cy="5257800"/>
          </a:xfrm>
        </p:spPr>
        <p:txBody>
          <a:bodyPr rtlCol="0">
            <a:normAutofit fontScale="85000" lnSpcReduction="20000"/>
          </a:bodyPr>
          <a:lstStyle/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800" b="1" u="sng" dirty="0" smtClean="0"/>
              <a:t>By </a:t>
            </a:r>
            <a:r>
              <a:rPr lang="en-US" altLang="en-US" sz="4800" b="1" u="sng" dirty="0" smtClean="0"/>
              <a:t>:- </a:t>
            </a:r>
            <a:r>
              <a:rPr lang="ar-SA" altLang="en-US" sz="4800" b="1" u="sng" dirty="0" smtClean="0"/>
              <a:t>كما ذكر سابقا</a:t>
            </a:r>
            <a:endParaRPr lang="en-US" altLang="en-US" sz="4800" b="1" u="sng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3500" b="1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000" b="1" dirty="0" smtClean="0"/>
              <a:t>1-  Neurons in the medulla and </a:t>
            </a:r>
            <a:r>
              <a:rPr lang="en-US" altLang="en-US" sz="4000" b="1" dirty="0" err="1" smtClean="0"/>
              <a:t>pons</a:t>
            </a:r>
            <a:r>
              <a:rPr lang="en-US" altLang="en-US" sz="4000" b="1" dirty="0" smtClean="0"/>
              <a:t>. </a:t>
            </a:r>
            <a:r>
              <a:rPr lang="ar-SA" altLang="en-US" sz="4000" b="1" dirty="0" smtClean="0"/>
              <a:t>شرحت في الشرائح السابقه</a:t>
            </a:r>
            <a:endParaRPr lang="en-US" altLang="en-US" sz="4000" b="1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4000" b="1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000" b="1" dirty="0" smtClean="0"/>
              <a:t>2-  Respiratory reflexes.</a:t>
            </a:r>
            <a:endParaRPr lang="en-US" altLang="en-US" sz="4000" b="1" dirty="0" smtClean="0"/>
          </a:p>
        </p:txBody>
      </p:sp>
      <p:pic>
        <p:nvPicPr>
          <p:cNvPr id="116740" name="Picture 7"/>
          <p:cNvPicPr>
            <a:picLocks noChangeAspect="1" noChangeArrowheads="1"/>
          </p:cNvPicPr>
          <p:nvPr/>
        </p:nvPicPr>
        <p:blipFill>
          <a:blip r:embed="rId2" cstate="print"/>
          <a:srcRect l="3477" t="2142" r="2644" b="1472"/>
          <a:stretch>
            <a:fillRect/>
          </a:stretch>
        </p:blipFill>
        <p:spPr bwMode="auto">
          <a:xfrm>
            <a:off x="4191000" y="14478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214313" y="0"/>
          <a:ext cx="8929687" cy="6715125"/>
        </p:xfrm>
        <a:graphic>
          <a:graphicData uri="http://schemas.openxmlformats.org/presentationml/2006/ole">
            <p:oleObj spid="_x0000_s1026" name="Bitmap Image" r:id="rId3" imgW="14066667" imgH="9752381" progId="PBrush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609600" y="1447800"/>
            <a:ext cx="1371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صوره لما تم شرحه من قبل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5029200"/>
            <a:ext cx="1828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rgbClr val="FF0000"/>
                </a:solidFill>
              </a:rPr>
              <a:t>منطقه لم تذكر من قبل ووظيفتها التحك برتم التنفس</a:t>
            </a:r>
            <a:endParaRPr lang="ar-SA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2514600" y="5410200"/>
            <a:ext cx="990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285750" y="79375"/>
          <a:ext cx="8643938" cy="6810375"/>
        </p:xfrm>
        <a:graphic>
          <a:graphicData uri="http://schemas.openxmlformats.org/presentationml/2006/ole">
            <p:oleObj spid="_x0000_s2050" name="Bitmap Image" r:id="rId3" imgW="5885714" imgH="5315692" progId="PBrush">
              <p:embed/>
            </p:oleObj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457200" y="304800"/>
            <a:ext cx="2209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سيم سيم</a:t>
            </a:r>
          </a:p>
          <a:p>
            <a:pPr algn="ctr"/>
            <a:r>
              <a:rPr lang="ar-SA" b="1" dirty="0" smtClean="0">
                <a:solidFill>
                  <a:srgbClr val="FF0000"/>
                </a:solidFill>
              </a:rPr>
              <a:t>وهذي الصوره فيها تفاصيل وتسهل الموضوع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010400" cy="914400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Respiratory </a:t>
            </a:r>
            <a:r>
              <a:rPr lang="en-US" b="1" u="sng" dirty="0" smtClean="0"/>
              <a:t>Reflexes </a:t>
            </a:r>
            <a:r>
              <a:rPr lang="ar-SA" sz="2000" b="1" u="sng" dirty="0" smtClean="0"/>
              <a:t>العواكس الوضعيه : تعكس وضع الجسم للمخ – رادارات -</a:t>
            </a:r>
            <a:endParaRPr lang="en-US" sz="2000" b="1" u="sng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200" b="1" dirty="0" smtClean="0"/>
              <a:t>1- The Chemoreceptor Reflexes :-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/>
              <a:t>: تنقسم الى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600" b="1" dirty="0" smtClean="0"/>
              <a:t>A- The </a:t>
            </a:r>
            <a:r>
              <a:rPr lang="en-US" sz="4600" b="1" dirty="0" smtClean="0"/>
              <a:t>Central </a:t>
            </a:r>
            <a:r>
              <a:rPr lang="ar-SA" sz="4600" b="1" dirty="0" smtClean="0"/>
              <a:t>في المخ</a:t>
            </a:r>
            <a:r>
              <a:rPr lang="en-US" sz="4600" b="1" dirty="0" smtClean="0"/>
              <a:t> </a:t>
            </a:r>
            <a:r>
              <a:rPr lang="en-US" sz="4600" b="1" dirty="0" err="1" smtClean="0"/>
              <a:t>Chemoreceptors</a:t>
            </a:r>
            <a:r>
              <a:rPr lang="en-US" sz="4600" b="1" dirty="0" smtClean="0"/>
              <a:t> :-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/>
              <a:t>          Found in the medulla (</a:t>
            </a:r>
            <a:r>
              <a:rPr lang="en-US" sz="3600" b="1" dirty="0" err="1" smtClean="0"/>
              <a:t>Chemosensitive</a:t>
            </a:r>
            <a:r>
              <a:rPr lang="en-US" sz="3600" b="1" dirty="0" smtClean="0"/>
              <a:t> area).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/>
              <a:t> Stimulated by </a:t>
            </a:r>
            <a:r>
              <a:rPr lang="en-US" sz="3600" b="1" dirty="0" smtClean="0">
                <a:solidFill>
                  <a:srgbClr val="FF0000"/>
                </a:solidFill>
              </a:rPr>
              <a:t>↑</a:t>
            </a:r>
            <a:r>
              <a:rPr lang="en-US" sz="3600" b="1" dirty="0" err="1" smtClean="0">
                <a:solidFill>
                  <a:srgbClr val="FF0000"/>
                </a:solidFill>
              </a:rPr>
              <a:t>PCo</a:t>
            </a:r>
            <a:r>
              <a:rPr lang="en-US" sz="3600" b="1" dirty="0" smtClean="0">
                <a:solidFill>
                  <a:srgbClr val="FF0000"/>
                </a:solidFill>
              </a:rPr>
              <a:t>₂, </a:t>
            </a:r>
            <a:r>
              <a:rPr lang="en-US" sz="3600" b="1" dirty="0" smtClean="0"/>
              <a:t>and </a:t>
            </a:r>
            <a:r>
              <a:rPr lang="en-US" sz="3600" b="1" dirty="0" smtClean="0">
                <a:solidFill>
                  <a:srgbClr val="FF0000"/>
                </a:solidFill>
              </a:rPr>
              <a:t>↓ PH </a:t>
            </a:r>
            <a:r>
              <a:rPr lang="en-US" sz="3600" b="1" dirty="0" smtClean="0"/>
              <a:t>of the </a:t>
            </a:r>
            <a:r>
              <a:rPr lang="en-US" sz="3600" b="1" dirty="0" smtClean="0">
                <a:solidFill>
                  <a:srgbClr val="FF0000"/>
                </a:solidFill>
              </a:rPr>
              <a:t>CSF </a:t>
            </a:r>
            <a:r>
              <a:rPr lang="ar-SA" sz="3600" b="1" dirty="0" smtClean="0">
                <a:solidFill>
                  <a:srgbClr val="FF0000"/>
                </a:solidFill>
              </a:rPr>
              <a:t>فقط ولا تتاثر بتغير الحموضه بالدم بسبب وجود الحاجز – يشرح لاحقا -</a:t>
            </a:r>
            <a:r>
              <a:rPr lang="en-US" sz="3600" b="1" dirty="0" smtClean="0">
                <a:solidFill>
                  <a:srgbClr val="FF0000"/>
                </a:solidFill>
              </a:rPr>
              <a:t>.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600" b="1" dirty="0" smtClean="0"/>
              <a:t>B- The </a:t>
            </a:r>
            <a:r>
              <a:rPr lang="en-US" sz="4600" b="1" dirty="0" smtClean="0"/>
              <a:t>Peripheral </a:t>
            </a:r>
            <a:r>
              <a:rPr lang="ar-SA" sz="4600" b="1" dirty="0" smtClean="0"/>
              <a:t>خارج المخ</a:t>
            </a:r>
            <a:r>
              <a:rPr lang="en-US" sz="4600" b="1" dirty="0" smtClean="0"/>
              <a:t> </a:t>
            </a:r>
            <a:r>
              <a:rPr lang="en-US" sz="4600" b="1" dirty="0" err="1" smtClean="0"/>
              <a:t>Chemoreceptors</a:t>
            </a:r>
            <a:r>
              <a:rPr lang="en-US" sz="4600" b="1" dirty="0" smtClean="0"/>
              <a:t> :-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/>
              <a:t>          Found in the carotid and aortic bodies.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/>
              <a:t>Stimulated by </a:t>
            </a:r>
            <a:r>
              <a:rPr lang="en-US" sz="3600" b="1" dirty="0" smtClean="0">
                <a:solidFill>
                  <a:srgbClr val="FF0000"/>
                </a:solidFill>
              </a:rPr>
              <a:t>↓PH, ↓PO₂ </a:t>
            </a:r>
            <a:r>
              <a:rPr lang="en-US" sz="3600" b="1" dirty="0" smtClean="0"/>
              <a:t>, or indirectly by </a:t>
            </a:r>
            <a:r>
              <a:rPr lang="en-US" sz="3600" b="1" dirty="0" smtClean="0">
                <a:solidFill>
                  <a:srgbClr val="FF0000"/>
                </a:solidFill>
              </a:rPr>
              <a:t>↑</a:t>
            </a:r>
            <a:r>
              <a:rPr lang="en-US" sz="3600" b="1" dirty="0" err="1" smtClean="0">
                <a:solidFill>
                  <a:srgbClr val="FF0000"/>
                </a:solidFill>
              </a:rPr>
              <a:t>PCo</a:t>
            </a:r>
            <a:r>
              <a:rPr lang="en-US" sz="3600" b="1" dirty="0" smtClean="0">
                <a:solidFill>
                  <a:srgbClr val="FF0000"/>
                </a:solidFill>
              </a:rPr>
              <a:t>₂,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/>
              <a:t>because changes in </a:t>
            </a:r>
            <a:r>
              <a:rPr lang="en-US" sz="3600" b="1" dirty="0" err="1" smtClean="0"/>
              <a:t>PCo</a:t>
            </a:r>
            <a:r>
              <a:rPr lang="en-US" sz="3600" b="1" dirty="0" smtClean="0"/>
              <a:t>₂ affect PH.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59B7F-4206-48B7-80A1-079C9D218D9A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4" name="Bitmap Image" r:id="rId3" imgW="6419048" imgH="642857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727</Words>
  <Application>Microsoft Office PowerPoint</Application>
  <PresentationFormat>On-screen Show (4:3)</PresentationFormat>
  <Paragraphs>123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Bitmap Image</vt:lpstr>
      <vt:lpstr>Slide 1</vt:lpstr>
      <vt:lpstr>مراكز التحكم بالتنفس هي اولا A-Respiratory Centers in The Medlla وهي :  </vt:lpstr>
      <vt:lpstr>Slide 3</vt:lpstr>
      <vt:lpstr>B-The Apneustic and Pneumotaxic  Center of The Pons</vt:lpstr>
      <vt:lpstr>Control of Ventilation</vt:lpstr>
      <vt:lpstr>Slide 6</vt:lpstr>
      <vt:lpstr>Slide 7</vt:lpstr>
      <vt:lpstr>Respiratory Reflexes العواكس الوضعيه : تعكس وضع الجسم للمخ – رادارات -</vt:lpstr>
      <vt:lpstr>Slide 9</vt:lpstr>
      <vt:lpstr>Slide 10</vt:lpstr>
      <vt:lpstr>Slide 11</vt:lpstr>
      <vt:lpstr>Slide 12</vt:lpstr>
      <vt:lpstr>Slide 13</vt:lpstr>
      <vt:lpstr>Slide 14</vt:lpstr>
      <vt:lpstr>Voluntary Control of Respiration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عبووووودي</dc:creator>
  <cp:lastModifiedBy>عبووووودي</cp:lastModifiedBy>
  <cp:revision>1</cp:revision>
  <dcterms:created xsi:type="dcterms:W3CDTF">2006-08-16T00:00:00Z</dcterms:created>
  <dcterms:modified xsi:type="dcterms:W3CDTF">2010-03-03T13:42:56Z</dcterms:modified>
</cp:coreProperties>
</file>