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317" r:id="rId2"/>
    <p:sldId id="319" r:id="rId3"/>
    <p:sldId id="303" r:id="rId4"/>
    <p:sldId id="323" r:id="rId5"/>
    <p:sldId id="325" r:id="rId6"/>
    <p:sldId id="326" r:id="rId7"/>
    <p:sldId id="258" r:id="rId8"/>
    <p:sldId id="327" r:id="rId9"/>
    <p:sldId id="313" r:id="rId10"/>
    <p:sldId id="314" r:id="rId11"/>
    <p:sldId id="316" r:id="rId12"/>
    <p:sldId id="315" r:id="rId13"/>
    <p:sldId id="332" r:id="rId14"/>
    <p:sldId id="333" r:id="rId15"/>
    <p:sldId id="320" r:id="rId16"/>
    <p:sldId id="329" r:id="rId17"/>
    <p:sldId id="330" r:id="rId18"/>
    <p:sldId id="331" r:id="rId19"/>
    <p:sldId id="32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9966"/>
    <a:srgbClr val="0066FF"/>
    <a:srgbClr val="FF0066"/>
    <a:srgbClr val="FF3300"/>
    <a:srgbClr val="CC3399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98" autoAdjust="0"/>
  </p:normalViewPr>
  <p:slideViewPr>
    <p:cSldViewPr>
      <p:cViewPr>
        <p:scale>
          <a:sx n="70" d="100"/>
          <a:sy n="70" d="100"/>
        </p:scale>
        <p:origin x="-35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7AFEC7-B594-4E54-8299-2E55CEBE2688}" type="datetimeFigureOut">
              <a:rPr lang="ar-SA" smtClean="0"/>
              <a:pPr/>
              <a:t>18/10/1431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38E67B-980F-4B8D-BE43-48EB79E9355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439FAD-D8E3-4A10-AADC-5DAE22F62D9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22046B-D274-40F9-A385-68F24CEDBF5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islamicfinder.org/gallery/displayimage.php?album=lastup&amp;cat=51&amp;pos=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Bismillah_4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67000"/>
            <a:ext cx="5600700" cy="117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 OF ACTION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i="1" dirty="0" smtClean="0">
                <a:solidFill>
                  <a:srgbClr val="FF0000"/>
                </a:solidFill>
              </a:rPr>
              <a:t>Antagonist : 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It opposes the action of the prime mover (Biceps </a:t>
            </a:r>
            <a:r>
              <a:rPr lang="en-US" b="1" dirty="0" err="1" smtClean="0"/>
              <a:t>Femoris</a:t>
            </a:r>
            <a:r>
              <a:rPr lang="en-US" b="1" dirty="0" smtClean="0"/>
              <a:t> opposes the action of quadriceps when the knee joint is extended).</a:t>
            </a:r>
          </a:p>
          <a:p>
            <a:endParaRPr lang="en-US" dirty="0"/>
          </a:p>
        </p:txBody>
      </p:sp>
      <p:pic>
        <p:nvPicPr>
          <p:cNvPr id="5" name="Picture 6" descr="Copy of Picture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5676" r="4167" b="68832"/>
          <a:stretch>
            <a:fillRect/>
          </a:stretch>
        </p:blipFill>
        <p:spPr>
          <a:xfrm>
            <a:off x="457200" y="1219200"/>
            <a:ext cx="2971800" cy="2133600"/>
          </a:xfrm>
          <a:noFill/>
          <a:ln/>
        </p:spPr>
      </p:pic>
      <p:pic>
        <p:nvPicPr>
          <p:cNvPr id="7" name="Picture 4" descr="E5652934"/>
          <p:cNvPicPr>
            <a:picLocks noChangeAspect="1" noChangeArrowheads="1"/>
          </p:cNvPicPr>
          <p:nvPr/>
        </p:nvPicPr>
        <p:blipFill>
          <a:blip r:embed="rId3" cstate="print"/>
          <a:srcRect r="51848"/>
          <a:stretch>
            <a:fillRect/>
          </a:stretch>
        </p:blipFill>
        <p:spPr>
          <a:xfrm>
            <a:off x="609600" y="3352801"/>
            <a:ext cx="2592387" cy="3505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 OF ACTION</a:t>
            </a:r>
            <a:endParaRPr lang="en-US" sz="4400" b="1" dirty="0">
              <a:solidFill>
                <a:srgbClr val="FF3300"/>
              </a:solidFill>
            </a:endParaRP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600200"/>
            <a:ext cx="4330700" cy="4530725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0066FF"/>
                </a:solidFill>
              </a:rPr>
              <a:t>Synergist </a:t>
            </a:r>
            <a:r>
              <a:rPr lang="en-US" sz="3600" b="1" dirty="0">
                <a:solidFill>
                  <a:srgbClr val="0066FF"/>
                </a:solidFill>
              </a:rPr>
              <a:t>:</a:t>
            </a:r>
          </a:p>
          <a:p>
            <a:pPr algn="l"/>
            <a:r>
              <a:rPr lang="en-US" sz="2800" b="1" dirty="0" smtClean="0"/>
              <a:t>Prevents </a:t>
            </a:r>
            <a:r>
              <a:rPr lang="en-US" sz="2800" b="1" dirty="0"/>
              <a:t>unwanted movement in an intermediate joint crossed by the </a:t>
            </a:r>
            <a:r>
              <a:rPr lang="en-US" sz="2800" b="1" dirty="0" smtClean="0"/>
              <a:t>Prime </a:t>
            </a:r>
            <a:r>
              <a:rPr lang="en-US" sz="2800" b="1" dirty="0"/>
              <a:t>M</a:t>
            </a:r>
            <a:r>
              <a:rPr lang="en-US" sz="2800" b="1" dirty="0" smtClean="0"/>
              <a:t>over (Flexor </a:t>
            </a:r>
            <a:r>
              <a:rPr lang="en-US" sz="2800" b="1" dirty="0"/>
              <a:t>and </a:t>
            </a:r>
            <a:r>
              <a:rPr lang="en-US" sz="2800" b="1" dirty="0" smtClean="0"/>
              <a:t>Extensor </a:t>
            </a:r>
            <a:r>
              <a:rPr lang="en-US" sz="2800" b="1" dirty="0" err="1"/>
              <a:t>carpi</a:t>
            </a:r>
            <a:r>
              <a:rPr lang="en-US" sz="2800" b="1" dirty="0"/>
              <a:t> on the </a:t>
            </a:r>
            <a:r>
              <a:rPr lang="en-US" sz="2800" b="1" dirty="0" smtClean="0"/>
              <a:t>Wrist </a:t>
            </a:r>
            <a:r>
              <a:rPr lang="en-US" sz="2800" b="1" dirty="0"/>
              <a:t>joint).</a:t>
            </a:r>
          </a:p>
        </p:txBody>
      </p:sp>
      <p:pic>
        <p:nvPicPr>
          <p:cNvPr id="135175" name="Picture 7" descr="Copy of Picture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826" t="79518"/>
          <a:stretch>
            <a:fillRect/>
          </a:stretch>
        </p:blipFill>
        <p:spPr>
          <a:xfrm>
            <a:off x="381000" y="1905000"/>
            <a:ext cx="3738563" cy="2362200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 OF ACTION</a:t>
            </a:r>
            <a:endParaRPr lang="en-US" sz="4400" b="1" i="1" dirty="0">
              <a:solidFill>
                <a:srgbClr val="FF9900"/>
              </a:solidFill>
            </a:endParaRP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724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600" b="1" dirty="0" err="1" smtClean="0">
                <a:solidFill>
                  <a:srgbClr val="009900"/>
                </a:solidFill>
              </a:rPr>
              <a:t>Fixator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>
                <a:solidFill>
                  <a:srgbClr val="009900"/>
                </a:solidFill>
              </a:rPr>
              <a:t>:</a:t>
            </a:r>
          </a:p>
          <a:p>
            <a:pPr algn="l"/>
            <a:r>
              <a:rPr lang="en-US" sz="2800" dirty="0" smtClean="0"/>
              <a:t>Its contraction does not produce movement by itself but it </a:t>
            </a:r>
            <a:r>
              <a:rPr lang="en-US" sz="2800" dirty="0"/>
              <a:t>stabilizes the origin of the prime mover so that it can act effectively (muscles attaching the shoulder girdle to the </a:t>
            </a:r>
            <a:r>
              <a:rPr lang="en-US" sz="2800" dirty="0" smtClean="0"/>
              <a:t>trunk act as </a:t>
            </a:r>
            <a:r>
              <a:rPr lang="en-US" sz="2800" dirty="0" err="1" smtClean="0"/>
              <a:t>Fixator</a:t>
            </a:r>
            <a:r>
              <a:rPr lang="en-US" sz="2800" dirty="0" smtClean="0"/>
              <a:t> to allow the deltoid to act on the shoulder joint).</a:t>
            </a:r>
            <a:endParaRPr lang="en-US" sz="2800" dirty="0"/>
          </a:p>
        </p:txBody>
      </p:sp>
      <p:pic>
        <p:nvPicPr>
          <p:cNvPr id="133127" name="Picture 7" descr="Copy of Picture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4023" b="21478"/>
          <a:stretch>
            <a:fillRect/>
          </a:stretch>
        </p:blipFill>
        <p:spPr>
          <a:xfrm>
            <a:off x="228600" y="1600200"/>
            <a:ext cx="4571999" cy="434340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NAMING OF MUSCLES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1600200"/>
            <a:ext cx="4495800" cy="453072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Deltoid</a:t>
            </a:r>
            <a:r>
              <a:rPr lang="en-US" b="1" dirty="0" smtClean="0">
                <a:solidFill>
                  <a:srgbClr val="0070C0"/>
                </a:solidFill>
              </a:rPr>
              <a:t> (triangular).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(rounded)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 </a:t>
            </a:r>
            <a:r>
              <a:rPr lang="en-US" b="1" dirty="0" smtClean="0">
                <a:solidFill>
                  <a:srgbClr val="0070C0"/>
                </a:solidFill>
              </a:rPr>
              <a:t>(straight).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heads: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Biceps </a:t>
            </a:r>
            <a:r>
              <a:rPr lang="en-US" b="1" dirty="0" smtClean="0">
                <a:solidFill>
                  <a:srgbClr val="0070C0"/>
                </a:solidFill>
              </a:rPr>
              <a:t>(2 heads).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Triceps </a:t>
            </a:r>
            <a:r>
              <a:rPr lang="en-US" b="1" dirty="0" smtClean="0">
                <a:solidFill>
                  <a:srgbClr val="0070C0"/>
                </a:solidFill>
              </a:rPr>
              <a:t>(3 heads).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Quadriceps </a:t>
            </a:r>
            <a:r>
              <a:rPr lang="en-US" b="1" dirty="0" smtClean="0">
                <a:solidFill>
                  <a:srgbClr val="0070C0"/>
                </a:solidFill>
              </a:rPr>
              <a:t>(4 heads).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Coracobrachialis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(from </a:t>
            </a:r>
            <a:r>
              <a:rPr lang="en-US" b="1" dirty="0" err="1" smtClean="0">
                <a:solidFill>
                  <a:srgbClr val="0070C0"/>
                </a:solidFill>
              </a:rPr>
              <a:t>coracoid</a:t>
            </a:r>
            <a:r>
              <a:rPr lang="en-US" b="1" dirty="0" smtClean="0">
                <a:solidFill>
                  <a:srgbClr val="0070C0"/>
                </a:solidFill>
              </a:rPr>
              <a:t> process to arm).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flexion of digits.</a:t>
            </a:r>
          </a:p>
        </p:txBody>
      </p:sp>
      <p:pic>
        <p:nvPicPr>
          <p:cNvPr id="5" name="Content Placeholder 4" descr="BD5DCB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76400"/>
            <a:ext cx="3352800" cy="4953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NAMING OF MUSCLES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(large).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Minor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(small).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(broad).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dirty="0" smtClean="0">
                <a:solidFill>
                  <a:srgbClr val="0070C0"/>
                </a:solidFill>
              </a:rPr>
              <a:t> (long).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r>
              <a:rPr lang="en-US" b="1" dirty="0" smtClean="0">
                <a:solidFill>
                  <a:srgbClr val="0070C0"/>
                </a:solidFill>
              </a:rPr>
              <a:t> (short).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(pectoral region)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Superficialis</a:t>
            </a:r>
            <a:r>
              <a:rPr lang="en-US" b="1" dirty="0" smtClean="0">
                <a:solidFill>
                  <a:srgbClr val="0070C0"/>
                </a:solidFill>
              </a:rPr>
              <a:t> (superficial).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Profundus</a:t>
            </a:r>
            <a:r>
              <a:rPr lang="en-US" b="1" dirty="0" smtClean="0">
                <a:solidFill>
                  <a:srgbClr val="0070C0"/>
                </a:solidFill>
              </a:rPr>
              <a:t> (deep).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Externus</a:t>
            </a:r>
            <a:r>
              <a:rPr lang="en-US" b="1" dirty="0" smtClean="0">
                <a:solidFill>
                  <a:srgbClr val="0070C0"/>
                </a:solidFill>
              </a:rPr>
              <a:t> (external).</a:t>
            </a:r>
          </a:p>
        </p:txBody>
      </p:sp>
      <p:pic>
        <p:nvPicPr>
          <p:cNvPr id="5" name="Content Placeholder 4" descr="BD5DCB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752600"/>
            <a:ext cx="4191000" cy="441959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nerves supplying the skeletal muscles are </a:t>
            </a:r>
            <a:r>
              <a:rPr lang="en-US" b="1" dirty="0" smtClean="0">
                <a:solidFill>
                  <a:srgbClr val="7030A0"/>
                </a:solidFill>
              </a:rPr>
              <a:t>Mixed.</a:t>
            </a:r>
          </a:p>
          <a:p>
            <a:r>
              <a:rPr lang="en-US" dirty="0" smtClean="0"/>
              <a:t>60% are Motor.</a:t>
            </a:r>
          </a:p>
          <a:p>
            <a:r>
              <a:rPr lang="en-US" dirty="0" smtClean="0"/>
              <a:t>40% are Sensory.</a:t>
            </a:r>
          </a:p>
          <a:p>
            <a:r>
              <a:rPr lang="en-US" dirty="0" smtClean="0"/>
              <a:t>It contains some Autonomic fibers (Sympathetic).</a:t>
            </a:r>
          </a:p>
          <a:p>
            <a:r>
              <a:rPr lang="en-US" dirty="0" smtClean="0"/>
              <a:t>The nerve enters the muscle at about the middle point of its deep surface.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533400"/>
            <a:ext cx="5041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NERVE SUPPLY</a:t>
            </a:r>
            <a:endParaRPr lang="en-US" sz="44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Skeletal muscles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striated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</a:t>
            </a:r>
            <a:r>
              <a:rPr lang="en-US" b="1" dirty="0" smtClean="0">
                <a:solidFill>
                  <a:srgbClr val="0070C0"/>
                </a:solidFill>
              </a:rPr>
              <a:t> muscles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to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</a:t>
            </a:r>
            <a:r>
              <a:rPr lang="en-US" b="1" dirty="0" smtClean="0">
                <a:solidFill>
                  <a:srgbClr val="0070C0"/>
                </a:solidFill>
              </a:rPr>
              <a:t> the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have 2 attachments: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Their fibers may 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</a:t>
            </a:r>
            <a:r>
              <a:rPr lang="en-US" b="1" dirty="0" smtClean="0">
                <a:solidFill>
                  <a:srgbClr val="0070C0"/>
                </a:solidFill>
              </a:rPr>
              <a:t> or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 to the line of pull.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According to mode of action, they are classified as: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mover, antagonist, synergist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fixator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may be named according to: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size, shape, number of heads, position, attachments, depth or action.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supplied by a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skeletal muscle </a:t>
            </a:r>
            <a:r>
              <a:rPr lang="en-US" b="1" dirty="0" smtClean="0">
                <a:solidFill>
                  <a:srgbClr val="0070C0"/>
                </a:solidFill>
              </a:rPr>
              <a:t>is: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unvoluntary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not striated.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always named according to its attachments.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supplied by  a mixed nerve.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943600" y="41148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muscle responsible for a particular movement </a:t>
            </a:r>
            <a:r>
              <a:rPr lang="en-US" b="1" dirty="0" smtClean="0">
                <a:solidFill>
                  <a:srgbClr val="0070C0"/>
                </a:solidFill>
              </a:rPr>
              <a:t>is: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antagonist.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prime mover.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synergist.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fixator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581400" y="35052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Arial" charset="0"/>
            </a:endParaRPr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1000"/>
            <a:ext cx="8229600" cy="6172200"/>
          </a:xfrm>
          <a:ln w="190500" cap="sq">
            <a:solidFill>
              <a:schemeClr val="accent6">
                <a:lumMod val="75000"/>
              </a:schemeClr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D5DCBC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371600"/>
            <a:ext cx="4191000" cy="5486400"/>
          </a:xfrm>
          <a:noFill/>
          <a:ln/>
        </p:spPr>
      </p:pic>
      <p:sp>
        <p:nvSpPr>
          <p:cNvPr id="5" name="Rectangle 4"/>
          <p:cNvSpPr/>
          <p:nvPr/>
        </p:nvSpPr>
        <p:spPr>
          <a:xfrm>
            <a:off x="1371600" y="457200"/>
            <a:ext cx="62927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SKELETAL MUSCLES</a:t>
            </a:r>
            <a:endParaRPr lang="en-US" sz="5400" b="1" i="1" cap="none" spc="0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pPr>
              <a:buNone/>
              <a:defRPr/>
            </a:pPr>
            <a:r>
              <a:rPr lang="en-US" sz="4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US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 H. EL MEDANY</a:t>
            </a:r>
          </a:p>
          <a:p>
            <a:pPr>
              <a:buNone/>
              <a:defRPr/>
            </a:pP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of Anatomy</a:t>
            </a:r>
          </a:p>
          <a:p>
            <a:pPr>
              <a:buNone/>
              <a:defRPr/>
            </a:pP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>
              <a:buNone/>
              <a:defRPr/>
            </a:pP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pPr>
              <a:buNone/>
              <a:defRPr/>
            </a:pPr>
            <a:endParaRPr lang="en-US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0800000" flipV="1">
            <a:off x="838200" y="577604"/>
            <a:ext cx="6934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main criteria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attachments</a:t>
            </a:r>
            <a:r>
              <a:rPr lang="en-US" b="1" i="1" dirty="0" smtClean="0">
                <a:solidFill>
                  <a:srgbClr val="0070C0"/>
                </a:solidFill>
              </a:rPr>
              <a:t> 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different directions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 fibers.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mode of action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briefly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naming</a:t>
            </a:r>
            <a:r>
              <a:rPr lang="en-US" b="1" i="1" dirty="0" smtClean="0">
                <a:solidFill>
                  <a:srgbClr val="0070C0"/>
                </a:solidFill>
              </a:rPr>
              <a:t> of skeletal muscles.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briefly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nerve supply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  <a:endParaRPr lang="en-US" b="1" i="1" smtClean="0">
              <a:solidFill>
                <a:srgbClr val="0070C0"/>
              </a:solidFill>
            </a:endParaRPr>
          </a:p>
          <a:p>
            <a:pPr lvl="0">
              <a:buNone/>
            </a:pPr>
            <a:endParaRPr lang="en-US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Voluntary.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Striated.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Supplied by somatic nerves.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Attached to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Produce movement of skeleton.</a:t>
            </a:r>
          </a:p>
          <a:p>
            <a:endParaRPr lang="ar-SA" dirty="0"/>
          </a:p>
        </p:txBody>
      </p:sp>
      <p:pic>
        <p:nvPicPr>
          <p:cNvPr id="5" name="Content Placeholder 4" descr="5C1DFA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1536" t="8638" r="60130" b="79152"/>
          <a:stretch>
            <a:fillRect/>
          </a:stretch>
        </p:blipFill>
        <p:spPr>
          <a:xfrm>
            <a:off x="457200" y="1447800"/>
            <a:ext cx="3277754" cy="3216117"/>
          </a:xfrm>
          <a:noFill/>
          <a:ln/>
        </p:spPr>
      </p:pic>
      <p:sp>
        <p:nvSpPr>
          <p:cNvPr id="6" name="Rectangle 5"/>
          <p:cNvSpPr/>
          <p:nvPr/>
        </p:nvSpPr>
        <p:spPr>
          <a:xfrm rot="10800000" flipV="1">
            <a:off x="1600198" y="-107722"/>
            <a:ext cx="5410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CRITERIA OF SKELTAL MUSCLES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MOSTLY TWO: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en-US" b="1" dirty="0" smtClean="0">
                <a:solidFill>
                  <a:srgbClr val="0070C0"/>
                </a:solidFill>
              </a:rPr>
              <a:t> movable, mostly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fleshy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proximal</a:t>
            </a:r>
            <a:r>
              <a:rPr lang="en-US" b="1" dirty="0" smtClean="0">
                <a:solidFill>
                  <a:srgbClr val="0070C0"/>
                </a:solidFill>
              </a:rPr>
              <a:t> end.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Most </a:t>
            </a:r>
            <a:r>
              <a:rPr lang="en-US" b="1" dirty="0" smtClean="0">
                <a:solidFill>
                  <a:srgbClr val="0070C0"/>
                </a:solidFill>
              </a:rPr>
              <a:t>movable, mostly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distal</a:t>
            </a:r>
            <a:r>
              <a:rPr lang="en-US" b="1" dirty="0" smtClean="0">
                <a:solidFill>
                  <a:srgbClr val="0070C0"/>
                </a:solidFill>
              </a:rPr>
              <a:t> end.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Picture 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174" b="6452"/>
          <a:stretch>
            <a:fillRect/>
          </a:stretch>
        </p:blipFill>
        <p:spPr bwMode="auto">
          <a:xfrm>
            <a:off x="5049116" y="1600200"/>
            <a:ext cx="3561483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371600"/>
            <a:ext cx="4572000" cy="52578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Muscles are attached to bones, cartilage or ligaments by:</a:t>
            </a: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>
                <a:solidFill>
                  <a:srgbClr val="002060"/>
                </a:solidFill>
              </a:rPr>
              <a:t>1) Tendons</a:t>
            </a:r>
            <a:r>
              <a:rPr lang="en-US" sz="2800" dirty="0">
                <a:solidFill>
                  <a:srgbClr val="002060"/>
                </a:solidFill>
              </a:rPr>
              <a:t> : </a:t>
            </a:r>
            <a:r>
              <a:rPr lang="en-US" sz="2800" b="1" dirty="0">
                <a:solidFill>
                  <a:schemeClr val="tx1"/>
                </a:solidFill>
              </a:rPr>
              <a:t>cords of fibrous tissue.</a:t>
            </a: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339966"/>
                </a:solidFill>
              </a:rPr>
              <a:t>(</a:t>
            </a:r>
            <a:r>
              <a:rPr lang="en-US" sz="2800" b="1" i="1" u="sng" dirty="0" smtClean="0">
                <a:solidFill>
                  <a:srgbClr val="339966"/>
                </a:solidFill>
              </a:rPr>
              <a:t>2) </a:t>
            </a:r>
            <a:r>
              <a:rPr lang="en-US" sz="2800" b="1" i="1" u="sng" dirty="0" err="1">
                <a:solidFill>
                  <a:srgbClr val="339966"/>
                </a:solidFill>
              </a:rPr>
              <a:t>Aponeurosis</a:t>
            </a:r>
            <a:r>
              <a:rPr lang="en-US" sz="2800" b="1" i="1" u="sng" dirty="0">
                <a:solidFill>
                  <a:srgbClr val="339966"/>
                </a:solidFill>
              </a:rPr>
              <a:t> </a:t>
            </a:r>
            <a:r>
              <a:rPr lang="en-US" sz="2800" b="1" dirty="0">
                <a:solidFill>
                  <a:srgbClr val="339966"/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a thin and </a:t>
            </a:r>
            <a:r>
              <a:rPr lang="en-US" sz="2800" b="1" dirty="0">
                <a:solidFill>
                  <a:schemeClr val="tx1"/>
                </a:solidFill>
              </a:rPr>
              <a:t>strong sheet of fibrous tissue.</a:t>
            </a:r>
          </a:p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(3) </a:t>
            </a:r>
            <a:r>
              <a:rPr lang="en-US" sz="2800" b="1" dirty="0" err="1">
                <a:solidFill>
                  <a:srgbClr val="FF0000"/>
                </a:solidFill>
              </a:rPr>
              <a:t>Raphe</a:t>
            </a:r>
            <a:r>
              <a:rPr lang="en-US" sz="2800" b="1" dirty="0">
                <a:solidFill>
                  <a:srgbClr val="FF0000"/>
                </a:solidFill>
              </a:rPr>
              <a:t> 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an </a:t>
            </a:r>
            <a:r>
              <a:rPr lang="en-US" sz="2800" b="1" dirty="0" err="1">
                <a:solidFill>
                  <a:schemeClr val="tx1"/>
                </a:solidFill>
              </a:rPr>
              <a:t>interdigitation</a:t>
            </a:r>
            <a:r>
              <a:rPr lang="en-US" sz="2800" b="1" dirty="0">
                <a:solidFill>
                  <a:schemeClr val="tx1"/>
                </a:solidFill>
              </a:rPr>
              <a:t> of the </a:t>
            </a:r>
            <a:r>
              <a:rPr lang="en-US" sz="2800" b="1" dirty="0" err="1">
                <a:solidFill>
                  <a:schemeClr val="tx1"/>
                </a:solidFill>
              </a:rPr>
              <a:t>tendinous</a:t>
            </a:r>
            <a:r>
              <a:rPr lang="en-US" sz="2800" b="1" dirty="0">
                <a:solidFill>
                  <a:schemeClr val="tx1"/>
                </a:solidFill>
              </a:rPr>
              <a:t> ends of the flat muscles.</a:t>
            </a:r>
          </a:p>
        </p:txBody>
      </p:sp>
      <p:pic>
        <p:nvPicPr>
          <p:cNvPr id="122884" name="Picture 4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820" r="4326"/>
          <a:stretch>
            <a:fillRect/>
          </a:stretch>
        </p:blipFill>
        <p:spPr>
          <a:xfrm>
            <a:off x="0" y="1752601"/>
            <a:ext cx="3352800" cy="5105399"/>
          </a:xfrm>
        </p:spPr>
      </p:pic>
      <p:sp>
        <p:nvSpPr>
          <p:cNvPr id="5" name="Rectangle 4"/>
          <p:cNvSpPr/>
          <p:nvPr/>
        </p:nvSpPr>
        <p:spPr>
          <a:xfrm>
            <a:off x="828638" y="381000"/>
            <a:ext cx="74867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ATTACHMENTS</a:t>
            </a:r>
            <a:endParaRPr lang="en-US" sz="44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MUSCLE FIBERS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to line of pull: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range of movement</a:t>
            </a:r>
            <a:r>
              <a:rPr lang="en-US" b="1" dirty="0" smtClean="0">
                <a:solidFill>
                  <a:srgbClr val="0070C0"/>
                </a:solidFill>
              </a:rPr>
              <a:t>, less powerful.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Pennate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(oblique to line of pull):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powerful</a:t>
            </a:r>
            <a:r>
              <a:rPr lang="en-US" b="1" dirty="0" smtClean="0">
                <a:solidFill>
                  <a:srgbClr val="0070C0"/>
                </a:solidFill>
              </a:rPr>
              <a:t>, less range of movement.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0070C0"/>
                </a:solidFill>
              </a:rPr>
              <a:t>Unipennate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0070C0"/>
                </a:solidFill>
              </a:rPr>
              <a:t>Bipennate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0070C0"/>
                </a:solidFill>
              </a:rPr>
              <a:t>Multipennate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rgbClr val="0070C0"/>
              </a:solidFill>
            </a:endParaRPr>
          </a:p>
        </p:txBody>
      </p:sp>
      <p:pic>
        <p:nvPicPr>
          <p:cNvPr id="28675" name="Picture 3" descr="C:\Documents and Settings\user1\Desktop\muscles\Copy (2) of 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371600"/>
            <a:ext cx="1971675" cy="2819400"/>
          </a:xfrm>
          <a:prstGeom prst="rect">
            <a:avLst/>
          </a:prstGeom>
          <a:noFill/>
        </p:spPr>
      </p:pic>
      <p:pic>
        <p:nvPicPr>
          <p:cNvPr id="28676" name="Picture 4" descr="C:\Documents and Settings\user1\Desktop\muscles\Copy of mus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95800"/>
            <a:ext cx="1304925" cy="2133600"/>
          </a:xfrm>
          <a:prstGeom prst="rect">
            <a:avLst/>
          </a:prstGeom>
          <a:noFill/>
        </p:spPr>
      </p:pic>
      <p:pic>
        <p:nvPicPr>
          <p:cNvPr id="28677" name="Picture 5" descr="C:\Documents and Settings\user1\Desktop\muscles\musc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343400"/>
            <a:ext cx="2276475" cy="2286000"/>
          </a:xfrm>
          <a:prstGeom prst="rect">
            <a:avLst/>
          </a:prstGeom>
          <a:noFill/>
        </p:spPr>
      </p:pic>
      <p:pic>
        <p:nvPicPr>
          <p:cNvPr id="28678" name="Picture 6" descr="C:\Documents and Settings\user1\Desktop\muscles\Copy (4) of muscl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447800"/>
            <a:ext cx="1085850" cy="27146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29200" y="4114800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 OF ACTION</a:t>
            </a:r>
            <a:endParaRPr lang="en-US" sz="4400" b="1" dirty="0">
              <a:solidFill>
                <a:srgbClr val="FF9900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81200"/>
            <a:ext cx="4191000" cy="4495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 i="1" dirty="0" smtClean="0">
                <a:solidFill>
                  <a:srgbClr val="339966"/>
                </a:solidFill>
              </a:rPr>
              <a:t>Prime </a:t>
            </a:r>
            <a:r>
              <a:rPr lang="en-US" sz="3600" b="1" i="1" dirty="0">
                <a:solidFill>
                  <a:srgbClr val="339966"/>
                </a:solidFill>
              </a:rPr>
              <a:t>mover :</a:t>
            </a:r>
          </a:p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</a:rPr>
              <a:t>It is the chief muscle </a:t>
            </a:r>
            <a:r>
              <a:rPr lang="en-US" sz="2800" b="1" dirty="0"/>
              <a:t>responsible for a particular movement 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FF0066"/>
                </a:solidFill>
              </a:rPr>
              <a:t>Quadriceps </a:t>
            </a:r>
            <a:r>
              <a:rPr lang="en-US" sz="2800" b="1" dirty="0" err="1" smtClean="0">
                <a:solidFill>
                  <a:srgbClr val="FF0066"/>
                </a:solidFill>
              </a:rPr>
              <a:t>Femoris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smtClean="0"/>
              <a:t>is the prime mover for extension of the knee joint).</a:t>
            </a:r>
            <a:endParaRPr lang="en-US" sz="2800" b="1" dirty="0"/>
          </a:p>
        </p:txBody>
      </p:sp>
      <p:pic>
        <p:nvPicPr>
          <p:cNvPr id="6" name="Picture 4" descr="7A104962"/>
          <p:cNvPicPr>
            <a:picLocks noChangeAspect="1" noChangeArrowheads="1"/>
          </p:cNvPicPr>
          <p:nvPr/>
        </p:nvPicPr>
        <p:blipFill>
          <a:blip r:embed="rId2" cstate="print"/>
          <a:srcRect r="38869"/>
          <a:stretch>
            <a:fillRect/>
          </a:stretch>
        </p:blipFill>
        <p:spPr>
          <a:xfrm>
            <a:off x="533400" y="1905000"/>
            <a:ext cx="2438400" cy="2743200"/>
          </a:xfrm>
          <a:prstGeom prst="rect">
            <a:avLst/>
          </a:prstGeom>
          <a:noFill/>
          <a:ln/>
        </p:spPr>
      </p:pic>
      <p:pic>
        <p:nvPicPr>
          <p:cNvPr id="8" name="Picture 6" descr="Copy of Picture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4167" r="57783" b="68832"/>
          <a:stretch>
            <a:fillRect/>
          </a:stretch>
        </p:blipFill>
        <p:spPr>
          <a:xfrm>
            <a:off x="685800" y="4953000"/>
            <a:ext cx="1905000" cy="190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330</TotalTime>
  <Words>650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Slide 2</vt:lpstr>
      <vt:lpstr>Slide 3</vt:lpstr>
      <vt:lpstr>OBJECTIVES</vt:lpstr>
      <vt:lpstr>I</vt:lpstr>
      <vt:lpstr>ATTACHMENTS</vt:lpstr>
      <vt:lpstr>Slide 7</vt:lpstr>
      <vt:lpstr>DIRECTION OF MUSCLE FIBERS</vt:lpstr>
      <vt:lpstr>MODE OF ACTION</vt:lpstr>
      <vt:lpstr>MODE OF ACTION</vt:lpstr>
      <vt:lpstr>MODE OF ACTION</vt:lpstr>
      <vt:lpstr>MODE OF ACTION</vt:lpstr>
      <vt:lpstr>NAMING OF MUSCLES</vt:lpstr>
      <vt:lpstr>NAMING OF MUSCLES</vt:lpstr>
      <vt:lpstr>Slide 15</vt:lpstr>
      <vt:lpstr>SUMMARY</vt:lpstr>
      <vt:lpstr>QUESTION 1</vt:lpstr>
      <vt:lpstr>QUESTION 2</vt:lpstr>
      <vt:lpstr>Slide 19</vt:lpstr>
    </vt:vector>
  </TitlesOfParts>
  <Company>King Khalid University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51</cp:revision>
  <dcterms:created xsi:type="dcterms:W3CDTF">2010-07-11T08:19:53Z</dcterms:created>
  <dcterms:modified xsi:type="dcterms:W3CDTF">2010-09-26T16:30:47Z</dcterms:modified>
</cp:coreProperties>
</file>