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4" r:id="rId1"/>
  </p:sldMasterIdLst>
  <p:notesMasterIdLst>
    <p:notesMasterId r:id="rId33"/>
  </p:notesMasterIdLst>
  <p:sldIdLst>
    <p:sldId id="387" r:id="rId2"/>
    <p:sldId id="388" r:id="rId3"/>
    <p:sldId id="257" r:id="rId4"/>
    <p:sldId id="261" r:id="rId5"/>
    <p:sldId id="263" r:id="rId6"/>
    <p:sldId id="307" r:id="rId7"/>
    <p:sldId id="367" r:id="rId8"/>
    <p:sldId id="369" r:id="rId9"/>
    <p:sldId id="312" r:id="rId10"/>
    <p:sldId id="336" r:id="rId11"/>
    <p:sldId id="321" r:id="rId12"/>
    <p:sldId id="322" r:id="rId13"/>
    <p:sldId id="324" r:id="rId14"/>
    <p:sldId id="326" r:id="rId15"/>
    <p:sldId id="338" r:id="rId16"/>
    <p:sldId id="365" r:id="rId17"/>
    <p:sldId id="330" r:id="rId18"/>
    <p:sldId id="370" r:id="rId19"/>
    <p:sldId id="339" r:id="rId20"/>
    <p:sldId id="344" r:id="rId21"/>
    <p:sldId id="372" r:id="rId22"/>
    <p:sldId id="355" r:id="rId23"/>
    <p:sldId id="374" r:id="rId24"/>
    <p:sldId id="375" r:id="rId25"/>
    <p:sldId id="376" r:id="rId26"/>
    <p:sldId id="362" r:id="rId27"/>
    <p:sldId id="383" r:id="rId28"/>
    <p:sldId id="385" r:id="rId29"/>
    <p:sldId id="384" r:id="rId30"/>
    <p:sldId id="380" r:id="rId31"/>
    <p:sldId id="386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  <a:srgbClr val="FF0066"/>
    <a:srgbClr val="660066"/>
    <a:srgbClr val="00FF00"/>
    <a:srgbClr val="003399"/>
    <a:srgbClr val="CC00CC"/>
    <a:srgbClr val="FFFF00"/>
    <a:srgbClr val="CC66FF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64BDA5-FF41-454D-B87A-1F537A58F256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824A4D-ED5A-44D4-BAF2-B0B66F5569F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7257B-1550-4071-891D-ACCD91CD3CFC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E7B9C-5B76-4423-9D3A-4212A4247247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24A4D-ED5A-44D4-BAF2-B0B66F5569F5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24A4D-ED5A-44D4-BAF2-B0B66F5569F5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23766-8E72-4ACB-BE8C-258D9E8A8044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8793D-4743-44C8-8E5F-C7D08161676E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41259-31DA-414A-B6A5-7E43F9BB0E23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CFEC9C-3159-4EEF-B3A3-00E4AF39533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C8BE50-C442-49EB-BC40-8169B65D23D4}" type="datetimeFigureOut">
              <a:rPr lang="ar-SA" smtClean="0"/>
              <a:pPr/>
              <a:t>05/11/1431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5D8C66-8C6E-4D2B-B5A3-1314BCA519A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2852"/>
            <a:ext cx="6480048" cy="18383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smtClean="0"/>
              <a:t>Bilaminar &amp; trilaminar Discs </a:t>
            </a:r>
            <a:br>
              <a:rPr sz="3600" smtClean="0"/>
            </a:br>
            <a:r>
              <a:rPr sz="3600" smtClean="0"/>
              <a:t>&amp; Their Derivatives</a:t>
            </a:r>
            <a:endParaRPr sz="360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2133600"/>
            <a:ext cx="7165975" cy="990600"/>
          </a:xfrm>
          <a:prstGeom prst="rect">
            <a:avLst/>
          </a:prstGeom>
        </p:spPr>
        <p:txBody>
          <a:bodyPr tIns="0" rIns="45720" bIns="0" anchor="b">
            <a:normAutofit/>
          </a:bodyPr>
          <a:lstStyle/>
          <a:p>
            <a:pPr rt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latin typeface="+mn-lt"/>
                <a:cs typeface="+mn-cs"/>
              </a:rPr>
              <a:t>Khaleel Alyahya, PhD, MEd</a:t>
            </a:r>
          </a:p>
          <a:p>
            <a:pPr algn="l" rt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1" dirty="0" err="1">
                <a:solidFill>
                  <a:srgbClr val="FFC000"/>
                </a:solidFill>
                <a:latin typeface="+mn-lt"/>
                <a:cs typeface="+mn-cs"/>
              </a:rPr>
              <a:t>Jamila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+mn-cs"/>
              </a:rPr>
              <a:t>Elmedany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+mn-cs"/>
              </a:rPr>
              <a:t>, PhD     </a:t>
            </a:r>
          </a:p>
        </p:txBody>
      </p:sp>
      <p:pic>
        <p:nvPicPr>
          <p:cNvPr id="7175" name="Picture 7" descr="http://www.tnateesh.net/tblog/wp-content/uploads/2010/02/new-begi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3048001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3213993" cy="1435100"/>
          </a:xfrm>
          <a:solidFill>
            <a:srgbClr val="EFFD35"/>
          </a:solidFill>
        </p:spPr>
        <p:txBody>
          <a:bodyPr>
            <a:noAutofit/>
          </a:bodyPr>
          <a:lstStyle/>
          <a:p>
            <a:r>
              <a:rPr lang="en-U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OF PRIMITIVE STREAK</a:t>
            </a:r>
            <a:br>
              <a:rPr lang="en-U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0" y="1556792"/>
            <a:ext cx="3547865" cy="530120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 smtClean="0">
                <a:solidFill>
                  <a:schemeClr val="bg1"/>
                </a:solidFill>
              </a:rPr>
              <a:t>(A) </a:t>
            </a:r>
            <a:r>
              <a:rPr lang="en-US" sz="2800" b="1" i="1" dirty="0" smtClean="0">
                <a:solidFill>
                  <a:schemeClr val="bg1"/>
                </a:solidFill>
              </a:rPr>
              <a:t>It Differentiates: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i="1" dirty="0" smtClean="0"/>
              <a:t>1</a:t>
            </a:r>
            <a:r>
              <a:rPr lang="en-US" sz="2800" b="1" i="1" dirty="0"/>
              <a:t>. </a:t>
            </a:r>
            <a:r>
              <a:rPr lang="en-US" sz="2800" b="1" i="1" dirty="0" err="1"/>
              <a:t>Craniocaudal</a:t>
            </a:r>
            <a:r>
              <a:rPr lang="en-US" sz="2800" b="1" i="1" dirty="0"/>
              <a:t> </a:t>
            </a:r>
            <a:r>
              <a:rPr lang="en-US" sz="2800" b="1" i="1" dirty="0" smtClean="0"/>
              <a:t>Axis </a:t>
            </a:r>
            <a:r>
              <a:rPr lang="en-US" sz="2800" b="1" i="1" dirty="0"/>
              <a:t>of the embryo.</a:t>
            </a:r>
          </a:p>
          <a:p>
            <a:pPr algn="l">
              <a:lnSpc>
                <a:spcPct val="90000"/>
              </a:lnSpc>
            </a:pPr>
            <a:r>
              <a:rPr lang="en-US" sz="2800" b="1" i="1" dirty="0"/>
              <a:t>2. Cranial and </a:t>
            </a:r>
            <a:r>
              <a:rPr lang="en-US" sz="2800" b="1" i="1" dirty="0" smtClean="0"/>
              <a:t>Caudal </a:t>
            </a:r>
            <a:r>
              <a:rPr lang="en-US" sz="2800" b="1" i="1" dirty="0"/>
              <a:t>ends.</a:t>
            </a:r>
          </a:p>
          <a:p>
            <a:pPr algn="l">
              <a:lnSpc>
                <a:spcPct val="90000"/>
              </a:lnSpc>
            </a:pPr>
            <a:r>
              <a:rPr lang="en-US" sz="2800" b="1" i="1" dirty="0"/>
              <a:t>3. Dorsal and </a:t>
            </a:r>
            <a:r>
              <a:rPr lang="en-US" sz="2800" b="1" i="1" dirty="0" smtClean="0"/>
              <a:t>Ventral </a:t>
            </a:r>
            <a:r>
              <a:rPr lang="en-US" sz="2800" b="1" i="1" dirty="0"/>
              <a:t>surfaces.</a:t>
            </a:r>
          </a:p>
          <a:p>
            <a:pPr algn="l">
              <a:lnSpc>
                <a:spcPct val="90000"/>
              </a:lnSpc>
            </a:pPr>
            <a:r>
              <a:rPr lang="en-US" sz="2800" b="1" i="1" dirty="0"/>
              <a:t>4.Right and </a:t>
            </a:r>
            <a:r>
              <a:rPr lang="en-US" sz="2800" b="1" i="1" dirty="0" smtClean="0"/>
              <a:t>Left sides.    </a:t>
            </a:r>
          </a:p>
          <a:p>
            <a:pPr algn="l">
              <a:lnSpc>
                <a:spcPct val="90000"/>
              </a:lnSpc>
            </a:pPr>
            <a:r>
              <a:rPr lang="en-US" sz="2800" b="1" i="1" dirty="0" smtClean="0">
                <a:solidFill>
                  <a:schemeClr val="bg1"/>
                </a:solidFill>
              </a:rPr>
              <a:t>(B</a:t>
            </a:r>
            <a:r>
              <a:rPr lang="en-US" sz="2800" b="1" i="1" dirty="0" smtClean="0">
                <a:solidFill>
                  <a:schemeClr val="bg1"/>
                </a:solidFill>
              </a:rPr>
              <a:t>) </a:t>
            </a:r>
            <a:r>
              <a:rPr lang="en-US" sz="2800" b="1" i="1" dirty="0" smtClean="0">
                <a:solidFill>
                  <a:schemeClr val="bg1"/>
                </a:solidFill>
              </a:rPr>
              <a:t>It Forms: </a:t>
            </a:r>
            <a:r>
              <a:rPr lang="en-US" sz="2800" b="1" i="1" dirty="0" err="1" smtClean="0">
                <a:solidFill>
                  <a:schemeClr val="bg1"/>
                </a:solidFill>
              </a:rPr>
              <a:t>I</a:t>
            </a:r>
            <a:r>
              <a:rPr lang="en-US" sz="2800" b="1" i="1" dirty="0" err="1" smtClean="0">
                <a:solidFill>
                  <a:schemeClr val="bg1"/>
                </a:solidFill>
              </a:rPr>
              <a:t>ntraembryonic</a:t>
            </a:r>
            <a:r>
              <a:rPr lang="en-US" sz="2800" b="1" i="1" dirty="0" smtClean="0">
                <a:solidFill>
                  <a:schemeClr val="bg1"/>
                </a:solidFill>
              </a:rPr>
              <a:t> mesoderm</a:t>
            </a:r>
            <a:endParaRPr lang="en-US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707904" y="404664"/>
          <a:ext cx="4896544" cy="5616624"/>
        </p:xfrm>
        <a:graphic>
          <a:graphicData uri="http://schemas.openxmlformats.org/presentationml/2006/ole">
            <p:oleObj spid="_x0000_s56322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Picture 5" descr="2B200D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432" r="26876" b="24237"/>
          <a:stretch>
            <a:fillRect/>
          </a:stretch>
        </p:blipFill>
        <p:spPr bwMode="auto">
          <a:xfrm>
            <a:off x="285720" y="1556792"/>
            <a:ext cx="4643470" cy="5301208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5286380" y="1571612"/>
            <a:ext cx="3571900" cy="49292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i="1" dirty="0" smtClean="0"/>
              <a:t>By the end of (3</a:t>
            </a:r>
            <a:r>
              <a:rPr lang="en-US" sz="2800" b="1" i="1" baseline="30000" dirty="0" smtClean="0"/>
              <a:t>rd) week.</a:t>
            </a:r>
            <a:r>
              <a:rPr lang="en-US" sz="2800" b="1" i="1" dirty="0" smtClean="0"/>
              <a:t> </a:t>
            </a:r>
          </a:p>
          <a:p>
            <a:pPr algn="l"/>
            <a:r>
              <a:rPr lang="en-US" sz="2800" b="1" i="1" dirty="0" err="1" smtClean="0"/>
              <a:t>Invagination</a:t>
            </a:r>
            <a:r>
              <a:rPr lang="en-US" sz="2800" b="1" i="1" dirty="0" smtClean="0"/>
              <a:t> of </a:t>
            </a:r>
            <a:r>
              <a:rPr lang="en-US" b="1" i="1" dirty="0" err="1" smtClean="0"/>
              <a:t>E</a:t>
            </a:r>
            <a:r>
              <a:rPr lang="en-US" sz="2800" b="1" i="1" dirty="0" err="1" smtClean="0"/>
              <a:t>piblastic</a:t>
            </a:r>
            <a:r>
              <a:rPr lang="en-US" sz="2800" b="1" i="1" dirty="0" smtClean="0"/>
              <a:t> cells of </a:t>
            </a:r>
            <a:r>
              <a:rPr lang="en-US" b="1" i="1" dirty="0" smtClean="0"/>
              <a:t>P</a:t>
            </a:r>
            <a:r>
              <a:rPr lang="en-US" sz="2800" b="1" i="1" dirty="0" smtClean="0"/>
              <a:t>rimitive </a:t>
            </a:r>
            <a:r>
              <a:rPr lang="en-US" b="1" i="1" dirty="0" smtClean="0"/>
              <a:t>S</a:t>
            </a:r>
            <a:r>
              <a:rPr lang="en-US" sz="2800" b="1" i="1" dirty="0" smtClean="0"/>
              <a:t>treak – </a:t>
            </a:r>
          </a:p>
          <a:p>
            <a:pPr algn="l"/>
            <a:r>
              <a:rPr lang="en-US" sz="2800" b="1" i="1" dirty="0" smtClean="0"/>
              <a:t>gives rise to </a:t>
            </a:r>
            <a:r>
              <a:rPr lang="en-US" sz="2800" b="1" i="1" dirty="0" err="1" smtClean="0">
                <a:solidFill>
                  <a:srgbClr val="EFFD35"/>
                </a:solidFill>
              </a:rPr>
              <a:t>Mesenchymal</a:t>
            </a:r>
            <a:r>
              <a:rPr lang="en-US" sz="2800" b="1" i="1" dirty="0" smtClean="0">
                <a:solidFill>
                  <a:srgbClr val="EFFD35"/>
                </a:solidFill>
              </a:rPr>
              <a:t> cells </a:t>
            </a:r>
            <a:r>
              <a:rPr lang="en-US" sz="2800" b="1" i="1" dirty="0" smtClean="0"/>
              <a:t>that migrate between </a:t>
            </a:r>
            <a:r>
              <a:rPr lang="en-US" b="1" i="1" dirty="0" err="1" smtClean="0"/>
              <a:t>E</a:t>
            </a:r>
            <a:r>
              <a:rPr lang="en-US" sz="2800" b="1" i="1" dirty="0" err="1" smtClean="0"/>
              <a:t>piblast</a:t>
            </a:r>
            <a:r>
              <a:rPr lang="en-US" sz="2800" b="1" i="1" dirty="0" smtClean="0"/>
              <a:t> &amp; Hypoblast to form a Third germ layer 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Intraembryonic</a:t>
            </a:r>
            <a:r>
              <a:rPr lang="en-US" sz="2800" b="1" i="1" dirty="0" smtClean="0">
                <a:solidFill>
                  <a:srgbClr val="FF0000"/>
                </a:solidFill>
              </a:rPr>
              <a:t> Mesoderm (IEM)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472" y="260648"/>
            <a:ext cx="8001056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INTREMBRYONIC MESODERM</a:t>
            </a:r>
            <a:endParaRPr lang="en-US" sz="4000" b="1" i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CC0000"/>
                </a:solidFill>
              </a:rPr>
              <a:t>INTREMBRYONIC GERM LAYERS</a:t>
            </a:r>
            <a:endParaRPr lang="en-US" sz="4000" b="1" i="1" dirty="0">
              <a:solidFill>
                <a:srgbClr val="CC0000"/>
              </a:solidFill>
            </a:endParaRPr>
          </a:p>
        </p:txBody>
      </p:sp>
      <p:pic>
        <p:nvPicPr>
          <p:cNvPr id="29703" name="Picture 7" descr="DEFC66C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724" b="2205"/>
          <a:stretch>
            <a:fillRect/>
          </a:stretch>
        </p:blipFill>
        <p:spPr>
          <a:xfrm>
            <a:off x="0" y="1714488"/>
            <a:ext cx="4786314" cy="4500594"/>
          </a:xfrm>
          <a:noFill/>
          <a:ln/>
        </p:spPr>
      </p:pic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628" y="1643050"/>
            <a:ext cx="4000528" cy="491015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400" b="1" i="1" dirty="0" smtClean="0"/>
              <a:t>The </a:t>
            </a:r>
            <a:r>
              <a:rPr lang="en-GB" sz="2400" b="1" i="1" dirty="0" err="1" smtClean="0"/>
              <a:t>Invaginated</a:t>
            </a:r>
            <a:r>
              <a:rPr lang="en-GB" sz="2400" b="1" i="1" dirty="0" smtClean="0"/>
              <a:t>  cells Differentiate </a:t>
            </a:r>
            <a:r>
              <a:rPr lang="en-GB" sz="2400" b="1" i="1" dirty="0"/>
              <a:t>as </a:t>
            </a:r>
            <a:r>
              <a:rPr lang="en-GB" sz="2400" b="1" i="1" dirty="0" smtClean="0"/>
              <a:t>follows</a:t>
            </a:r>
            <a:r>
              <a:rPr lang="en-US" sz="2400" b="1" i="1" dirty="0" smtClean="0"/>
              <a:t>:</a:t>
            </a:r>
            <a:endParaRPr lang="en-GB" sz="2400" b="1" i="1" dirty="0"/>
          </a:p>
          <a:p>
            <a:pPr algn="l">
              <a:lnSpc>
                <a:spcPct val="90000"/>
              </a:lnSpc>
            </a:pPr>
            <a:r>
              <a:rPr lang="en-GB" sz="2400" b="1" i="1" dirty="0"/>
              <a:t>(a) Some displace the </a:t>
            </a:r>
            <a:r>
              <a:rPr lang="en-GB" sz="2400" b="1" i="1" dirty="0" smtClean="0"/>
              <a:t>Hypoblast </a:t>
            </a:r>
            <a:r>
              <a:rPr lang="en-GB" sz="2400" b="1" i="1" dirty="0"/>
              <a:t>to create the </a:t>
            </a:r>
            <a:r>
              <a:rPr lang="en-GB" sz="2400" b="1" i="1" dirty="0" smtClean="0">
                <a:solidFill>
                  <a:srgbClr val="FFFF00"/>
                </a:solidFill>
              </a:rPr>
              <a:t>Embryonic </a:t>
            </a:r>
            <a:r>
              <a:rPr lang="en-GB" sz="2400" b="1" i="1" dirty="0">
                <a:solidFill>
                  <a:srgbClr val="FFFF00"/>
                </a:solidFill>
              </a:rPr>
              <a:t>Endoderm</a:t>
            </a:r>
            <a:r>
              <a:rPr lang="en-GB" sz="2400" b="1" i="1" dirty="0">
                <a:solidFill>
                  <a:srgbClr val="FF0000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GB" sz="2400" b="1" i="1" dirty="0"/>
              <a:t>(b) Others lie between the </a:t>
            </a:r>
            <a:r>
              <a:rPr lang="en-GB" sz="2400" b="1" i="1" dirty="0" err="1"/>
              <a:t>E</a:t>
            </a:r>
            <a:r>
              <a:rPr lang="en-GB" sz="2400" b="1" i="1" dirty="0" err="1" smtClean="0"/>
              <a:t>piblast</a:t>
            </a:r>
            <a:r>
              <a:rPr lang="en-GB" sz="2400" b="1" i="1" dirty="0" smtClean="0"/>
              <a:t> </a:t>
            </a:r>
            <a:r>
              <a:rPr lang="en-GB" sz="2400" b="1" i="1" dirty="0"/>
              <a:t>and the new endoderm to form the </a:t>
            </a:r>
            <a:r>
              <a:rPr lang="en-GB" sz="2400" b="1" i="1" dirty="0">
                <a:solidFill>
                  <a:srgbClr val="FF0000"/>
                </a:solidFill>
              </a:rPr>
              <a:t>Mesoderm</a:t>
            </a:r>
            <a:r>
              <a:rPr lang="en-GB" sz="2800" b="1" dirty="0" smtClean="0">
                <a:solidFill>
                  <a:srgbClr val="FF0000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GB" sz="2800" b="1" dirty="0" smtClean="0"/>
              <a:t>C</a:t>
            </a:r>
            <a:r>
              <a:rPr lang="en-GB" sz="2800" dirty="0" smtClean="0"/>
              <a:t>. </a:t>
            </a:r>
            <a:r>
              <a:rPr lang="en-GB" sz="2400" b="1" i="1" dirty="0" smtClean="0"/>
              <a:t>Cells remaining in the </a:t>
            </a:r>
            <a:r>
              <a:rPr lang="en-GB" sz="2400" b="1" i="1" dirty="0" err="1" smtClean="0"/>
              <a:t>Epiblast</a:t>
            </a:r>
            <a:r>
              <a:rPr lang="en-GB" sz="2400" b="1" i="1" dirty="0" smtClean="0"/>
              <a:t> form the </a:t>
            </a:r>
            <a:r>
              <a:rPr lang="en-GB" b="1" i="1" dirty="0" smtClean="0">
                <a:solidFill>
                  <a:srgbClr val="00B0F0"/>
                </a:solidFill>
              </a:rPr>
              <a:t>Ectoderm</a:t>
            </a:r>
            <a:r>
              <a:rPr lang="en-GB" sz="2400" b="1" i="1" dirty="0" smtClean="0"/>
              <a:t>.</a:t>
            </a:r>
          </a:p>
          <a:p>
            <a:pPr algn="l">
              <a:lnSpc>
                <a:spcPct val="90000"/>
              </a:lnSpc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5892" name="Picture 4" descr="4C780FC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1092" b="7359"/>
          <a:stretch>
            <a:fillRect/>
          </a:stretch>
        </p:blipFill>
        <p:spPr>
          <a:xfrm>
            <a:off x="285720" y="2143116"/>
            <a:ext cx="4714908" cy="3929091"/>
          </a:xfrm>
          <a:noFill/>
          <a:ln/>
        </p:spPr>
      </p:pic>
      <p:sp>
        <p:nvSpPr>
          <p:cNvPr id="165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4" y="1600200"/>
            <a:ext cx="3820984" cy="49006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800" b="1" i="1" dirty="0"/>
              <a:t>The primitive streak diminishes in size and becomes an insignificant structure in the </a:t>
            </a:r>
            <a:r>
              <a:rPr lang="en-GB" sz="2800" b="1" i="1" dirty="0" err="1"/>
              <a:t>sacrococcygeal</a:t>
            </a:r>
            <a:r>
              <a:rPr lang="en-GB" sz="2800" b="1" i="1" dirty="0"/>
              <a:t> region of the embryo.</a:t>
            </a:r>
          </a:p>
          <a:p>
            <a:pPr algn="l"/>
            <a:r>
              <a:rPr lang="en-GB" sz="2800" b="1" i="1" dirty="0"/>
              <a:t>Normally it disappears by the end of the </a:t>
            </a:r>
            <a:r>
              <a:rPr lang="en-GB" b="1" i="1" dirty="0">
                <a:solidFill>
                  <a:srgbClr val="FFC000"/>
                </a:solidFill>
              </a:rPr>
              <a:t>F</a:t>
            </a:r>
            <a:r>
              <a:rPr lang="en-GB" sz="2800" b="1" i="1" dirty="0" smtClean="0">
                <a:solidFill>
                  <a:srgbClr val="FFC000"/>
                </a:solidFill>
              </a:rPr>
              <a:t>ourth </a:t>
            </a:r>
            <a:r>
              <a:rPr lang="en-GB" sz="2800" b="1" i="1" dirty="0">
                <a:solidFill>
                  <a:srgbClr val="FFC000"/>
                </a:solidFill>
              </a:rPr>
              <a:t>week</a:t>
            </a:r>
            <a:r>
              <a:rPr lang="en-GB" sz="2800" b="1" i="1" dirty="0">
                <a:solidFill>
                  <a:srgbClr val="0033CC"/>
                </a:solidFill>
              </a:rPr>
              <a:t>.</a:t>
            </a:r>
            <a:endParaRPr lang="en-US" sz="2800" b="1" i="1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1" y="332656"/>
            <a:ext cx="82809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FATE OF PRIMITIVE STREAK</a:t>
            </a:r>
            <a:endParaRPr lang="en-US" sz="40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295400"/>
          </a:xfrm>
        </p:spPr>
        <p:txBody>
          <a:bodyPr/>
          <a:lstStyle/>
          <a:p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57686" y="1340768"/>
            <a:ext cx="4487864" cy="521243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2800" b="1" i="1" dirty="0"/>
              <a:t>It is developed from  remnants of primitive streak.</a:t>
            </a:r>
          </a:p>
          <a:p>
            <a:pPr algn="l">
              <a:lnSpc>
                <a:spcPct val="80000"/>
              </a:lnSpc>
            </a:pPr>
            <a:r>
              <a:rPr lang="en-US" sz="2800" b="1" i="1" dirty="0"/>
              <a:t>It is mostly </a:t>
            </a:r>
            <a:r>
              <a:rPr lang="en-US" sz="2800" b="1" i="1" dirty="0" smtClean="0"/>
              <a:t>a benign </a:t>
            </a:r>
            <a:r>
              <a:rPr lang="en-US" sz="2800" b="1" i="1" dirty="0"/>
              <a:t>tumor  containing elements of incomplete differentiated  </a:t>
            </a:r>
            <a:r>
              <a:rPr lang="en-US" sz="2800" b="1" i="1" dirty="0" smtClean="0"/>
              <a:t>(3) </a:t>
            </a:r>
            <a:r>
              <a:rPr lang="en-US" sz="2800" b="1" i="1" dirty="0"/>
              <a:t>germ layers.</a:t>
            </a:r>
          </a:p>
          <a:p>
            <a:pPr algn="l">
              <a:lnSpc>
                <a:spcPct val="80000"/>
              </a:lnSpc>
            </a:pPr>
            <a:r>
              <a:rPr lang="en-US" sz="2800" b="1" i="1" dirty="0"/>
              <a:t>It is the most common tumor in newborn, mostly female.</a:t>
            </a:r>
          </a:p>
          <a:p>
            <a:pPr algn="l">
              <a:lnSpc>
                <a:spcPct val="80000"/>
              </a:lnSpc>
            </a:pPr>
            <a:r>
              <a:rPr lang="en-US" sz="2800" b="1" i="1" dirty="0"/>
              <a:t>It is usually diagnosed on </a:t>
            </a:r>
            <a:r>
              <a:rPr lang="en-US" sz="2800" b="1" i="1" dirty="0" err="1" smtClean="0"/>
              <a:t>ultrasonograph</a:t>
            </a:r>
            <a:r>
              <a:rPr lang="en-US" sz="2800" b="1" i="1" dirty="0" smtClean="0"/>
              <a:t>.</a:t>
            </a:r>
            <a:endParaRPr lang="en-US" sz="2800" b="1" i="1" dirty="0"/>
          </a:p>
          <a:p>
            <a:pPr algn="l">
              <a:lnSpc>
                <a:spcPct val="80000"/>
              </a:lnSpc>
            </a:pPr>
            <a:r>
              <a:rPr lang="en-US" sz="2800" b="1" i="1" dirty="0"/>
              <a:t>It is usually surgically </a:t>
            </a:r>
            <a:r>
              <a:rPr lang="en-US" sz="2800" b="1" i="1" dirty="0" smtClean="0"/>
              <a:t>removable </a:t>
            </a:r>
            <a:r>
              <a:rPr lang="en-US" sz="2800" b="1" i="1" dirty="0"/>
              <a:t>and the prognosis is good.</a:t>
            </a:r>
          </a:p>
        </p:txBody>
      </p:sp>
      <p:pic>
        <p:nvPicPr>
          <p:cNvPr id="97284" name="Picture 4" descr="EFF3A9B3"/>
          <p:cNvPicPr>
            <a:picLocks noChangeAspect="1" noChangeArrowheads="1"/>
          </p:cNvPicPr>
          <p:nvPr/>
        </p:nvPicPr>
        <p:blipFill>
          <a:blip r:embed="rId2" cstate="print"/>
          <a:srcRect l="39767" t="22805" r="22031" b="36990"/>
          <a:stretch>
            <a:fillRect/>
          </a:stretch>
        </p:blipFill>
        <p:spPr bwMode="auto">
          <a:xfrm>
            <a:off x="285720" y="1500174"/>
            <a:ext cx="4071966" cy="53578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0436" y="0"/>
            <a:ext cx="7483139" cy="1323439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i="1" cap="none" spc="50" dirty="0" smtClean="0">
                <a:ln w="11430"/>
                <a:solidFill>
                  <a:srgbClr val="FF99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SACROCOCCYGEAL</a:t>
            </a:r>
          </a:p>
          <a:p>
            <a:pPr algn="ctr"/>
            <a:r>
              <a:rPr lang="en-US" sz="4000" b="1" i="1" spc="50" dirty="0" smtClean="0">
                <a:ln w="11430"/>
                <a:solidFill>
                  <a:srgbClr val="FF99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TERATOMA</a:t>
            </a:r>
            <a:endParaRPr lang="en-US" sz="4000" b="1" i="1" cap="none" spc="50" dirty="0">
              <a:ln w="11430"/>
              <a:solidFill>
                <a:srgbClr val="FF99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NOTOCHORD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707904" cy="5334000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Formed early in the 3</a:t>
            </a:r>
            <a:r>
              <a:rPr lang="en-US" sz="2400" b="1" i="1" baseline="30000" dirty="0" smtClean="0"/>
              <a:t>rd</a:t>
            </a:r>
            <a:r>
              <a:rPr lang="en-US" sz="2400" b="1" i="1" dirty="0" smtClean="0"/>
              <a:t> w.</a:t>
            </a:r>
          </a:p>
          <a:p>
            <a:r>
              <a:rPr lang="en-US" sz="2400" b="1" i="1" dirty="0" smtClean="0"/>
              <a:t>from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Notochordal</a:t>
            </a:r>
            <a:r>
              <a:rPr lang="en-US" sz="2800" b="1" i="1" dirty="0" smtClean="0">
                <a:solidFill>
                  <a:srgbClr val="FF0000"/>
                </a:solidFill>
              </a:rPr>
              <a:t> Process:</a:t>
            </a:r>
          </a:p>
          <a:p>
            <a:pPr algn="l"/>
            <a:r>
              <a:rPr lang="en-US" sz="2400" b="1" i="1" dirty="0" smtClean="0"/>
              <a:t>A median cellular cord from </a:t>
            </a:r>
            <a:r>
              <a:rPr lang="en-US" sz="2400" b="1" i="1" dirty="0" err="1" smtClean="0"/>
              <a:t>Mesenchymal</a:t>
            </a:r>
            <a:r>
              <a:rPr lang="en-US" sz="2400" b="1" i="1" dirty="0" smtClean="0"/>
              <a:t> cells of the </a:t>
            </a:r>
            <a:r>
              <a:rPr lang="en-US" sz="2400" b="1" i="1" dirty="0" smtClean="0">
                <a:solidFill>
                  <a:schemeClr val="bg1"/>
                </a:solidFill>
              </a:rPr>
              <a:t>Primitive Node </a:t>
            </a:r>
            <a:r>
              <a:rPr lang="en-US" sz="2400" b="1" i="1" dirty="0" smtClean="0"/>
              <a:t>and </a:t>
            </a:r>
            <a:r>
              <a:rPr lang="en-US" sz="2400" b="1" i="1" dirty="0" smtClean="0">
                <a:solidFill>
                  <a:schemeClr val="bg1"/>
                </a:solidFill>
              </a:rPr>
              <a:t>Pit. </a:t>
            </a:r>
          </a:p>
          <a:p>
            <a:pPr algn="l"/>
            <a:r>
              <a:rPr lang="en-US" sz="2400" b="1" i="1" dirty="0" smtClean="0"/>
              <a:t>The  process extends cranially from the primitive node  to the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Prechordal</a:t>
            </a:r>
            <a:r>
              <a:rPr lang="en-US" sz="2400" b="1" i="1" dirty="0" smtClean="0">
                <a:solidFill>
                  <a:srgbClr val="FFC000"/>
                </a:solidFill>
              </a:rPr>
              <a:t> Plate </a:t>
            </a:r>
            <a:r>
              <a:rPr lang="en-US" sz="2400" b="1" i="1" dirty="0" smtClean="0"/>
              <a:t>between the ectoderm &amp; endoderm.</a:t>
            </a:r>
            <a:endParaRPr lang="en-US" sz="2400" b="1" i="1" dirty="0"/>
          </a:p>
        </p:txBody>
      </p:sp>
      <p:pic>
        <p:nvPicPr>
          <p:cNvPr id="7" name="Picture 4" descr="B1A24D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043" t="32957" r="32384" b="24393"/>
          <a:stretch>
            <a:fillRect/>
          </a:stretch>
        </p:blipFill>
        <p:spPr bwMode="auto">
          <a:xfrm>
            <a:off x="4500562" y="1196752"/>
            <a:ext cx="4463926" cy="423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endParaRPr lang="ar-SA" dirty="0"/>
          </a:p>
        </p:txBody>
      </p:sp>
      <p:pic>
        <p:nvPicPr>
          <p:cNvPr id="5" name="Picture 2" descr="C:\Documents and Settings\me\My Documents\My 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70588" r="2802" b="516"/>
          <a:stretch>
            <a:fillRect/>
          </a:stretch>
        </p:blipFill>
        <p:spPr bwMode="auto">
          <a:xfrm>
            <a:off x="0" y="4214818"/>
            <a:ext cx="4104424" cy="2819471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2" y="1500174"/>
            <a:ext cx="4286248" cy="5000660"/>
          </a:xfrm>
        </p:spPr>
        <p:txBody>
          <a:bodyPr>
            <a:noAutofit/>
          </a:bodyPr>
          <a:lstStyle/>
          <a:p>
            <a:pPr algn="l"/>
            <a:r>
              <a:rPr lang="en-US" sz="2400" b="1" i="1" dirty="0" smtClean="0"/>
              <a:t>1. </a:t>
            </a:r>
            <a:r>
              <a:rPr lang="en-US" sz="2400" b="1" i="1" dirty="0" smtClean="0">
                <a:solidFill>
                  <a:srgbClr val="FF0000"/>
                </a:solidFill>
              </a:rPr>
              <a:t>Define</a:t>
            </a:r>
            <a:r>
              <a:rPr lang="en-US" sz="2400" b="1" i="1" dirty="0" smtClean="0"/>
              <a:t> the </a:t>
            </a:r>
            <a:r>
              <a:rPr lang="en-US" sz="2800" b="1" i="1" dirty="0" smtClean="0"/>
              <a:t>Primordial Axis </a:t>
            </a:r>
            <a:r>
              <a:rPr lang="en-US" sz="2400" b="1" i="1" dirty="0" smtClean="0"/>
              <a:t>of the embryo and gives it some rigidity.</a:t>
            </a:r>
          </a:p>
          <a:p>
            <a:pPr algn="l"/>
            <a:r>
              <a:rPr lang="en-US" sz="2400" b="1" i="1" dirty="0" smtClean="0"/>
              <a:t>2. </a:t>
            </a:r>
            <a:r>
              <a:rPr lang="en-US" sz="2400" b="1" i="1" dirty="0" smtClean="0">
                <a:solidFill>
                  <a:srgbClr val="FF0000"/>
                </a:solidFill>
              </a:rPr>
              <a:t>Serves </a:t>
            </a:r>
            <a:r>
              <a:rPr lang="en-US" sz="2400" b="1" i="1" dirty="0" smtClean="0"/>
              <a:t>as the basis for the development of the </a:t>
            </a:r>
            <a:r>
              <a:rPr lang="en-US" sz="2800" b="1" i="1" dirty="0" smtClean="0"/>
              <a:t>Axial Skeleton</a:t>
            </a:r>
            <a:r>
              <a:rPr lang="en-US" sz="2400" b="1" i="1" dirty="0" smtClean="0"/>
              <a:t> (skull&amp; vertebral column).</a:t>
            </a:r>
          </a:p>
          <a:p>
            <a:pPr algn="l"/>
            <a:r>
              <a:rPr lang="en-US" sz="2400" b="1" i="1" dirty="0" smtClean="0"/>
              <a:t>3.</a:t>
            </a:r>
            <a:r>
              <a:rPr lang="en-US" sz="2400" b="1" i="1" dirty="0" smtClean="0">
                <a:solidFill>
                  <a:srgbClr val="FF0000"/>
                </a:solidFill>
              </a:rPr>
              <a:t>Indicates</a:t>
            </a:r>
            <a:r>
              <a:rPr lang="en-US" sz="2400" b="1" i="1" dirty="0" smtClean="0"/>
              <a:t> the future site of the </a:t>
            </a:r>
            <a:r>
              <a:rPr lang="en-US" sz="2800" b="1" i="1" dirty="0" smtClean="0"/>
              <a:t>Vertebral Bodies</a:t>
            </a:r>
            <a:r>
              <a:rPr lang="en-US" sz="2400" b="1" i="1" dirty="0" smtClean="0"/>
              <a:t>.</a:t>
            </a:r>
          </a:p>
          <a:p>
            <a:pPr algn="l"/>
            <a:r>
              <a:rPr lang="en-US" sz="2400" b="1" i="1" dirty="0" smtClean="0"/>
              <a:t>4. </a:t>
            </a:r>
            <a:r>
              <a:rPr lang="en-US" sz="2400" b="1" i="1" dirty="0" smtClean="0">
                <a:solidFill>
                  <a:srgbClr val="FF0000"/>
                </a:solidFill>
              </a:rPr>
              <a:t>Forms</a:t>
            </a:r>
            <a:r>
              <a:rPr lang="en-US" sz="2400" b="1" i="1" dirty="0" smtClean="0"/>
              <a:t> the Neural Plate (</a:t>
            </a:r>
            <a:r>
              <a:rPr lang="en-US" sz="2800" b="1" i="1" dirty="0" err="1" smtClean="0"/>
              <a:t>Primordium</a:t>
            </a:r>
            <a:r>
              <a:rPr lang="en-US" sz="2800" b="1" i="1" dirty="0" smtClean="0"/>
              <a:t> of the CNS</a:t>
            </a:r>
            <a:r>
              <a:rPr lang="en-US" sz="2400" b="1" i="1" dirty="0" smtClean="0"/>
              <a:t>).</a:t>
            </a:r>
          </a:p>
          <a:p>
            <a:endParaRPr lang="ar-SA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000232" y="214291"/>
            <a:ext cx="6286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FUNCTIONS OF</a:t>
            </a:r>
          </a:p>
          <a:p>
            <a:pPr algn="ctr"/>
            <a:r>
              <a:rPr lang="en-US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NOTOCHOR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2946" name="Picture 2" descr="C:\Documents and Settings\me\My Documents\My Pictures\Picture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4176781" cy="2628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844" y="357166"/>
            <a:ext cx="4000528" cy="9350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PRECHORDAL </a:t>
            </a:r>
            <a:r>
              <a:rPr lang="en-US" sz="3200" b="1" i="1" dirty="0" smtClean="0">
                <a:solidFill>
                  <a:srgbClr val="FF0000"/>
                </a:solidFill>
              </a:rPr>
              <a:t>PLATE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251520" y="1524000"/>
            <a:ext cx="3213993" cy="514536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sz="2400" b="1" i="1" dirty="0"/>
              <a:t>It is a localised thickening of the </a:t>
            </a:r>
            <a:r>
              <a:rPr lang="en-GB" sz="2400" b="1" i="1" dirty="0">
                <a:solidFill>
                  <a:srgbClr val="FFC000"/>
                </a:solidFill>
              </a:rPr>
              <a:t>H</a:t>
            </a:r>
            <a:r>
              <a:rPr lang="en-GB" sz="2400" b="1" i="1" dirty="0" smtClean="0">
                <a:solidFill>
                  <a:srgbClr val="FFC000"/>
                </a:solidFill>
              </a:rPr>
              <a:t>ypoblast</a:t>
            </a:r>
            <a:r>
              <a:rPr lang="en-GB" sz="2400" b="1" i="1" dirty="0">
                <a:solidFill>
                  <a:srgbClr val="0033CC"/>
                </a:solidFill>
              </a:rPr>
              <a:t>.</a:t>
            </a:r>
          </a:p>
          <a:p>
            <a:pPr algn="l">
              <a:lnSpc>
                <a:spcPct val="80000"/>
              </a:lnSpc>
            </a:pPr>
            <a:r>
              <a:rPr lang="en-GB" sz="2400" b="1" i="1" dirty="0">
                <a:solidFill>
                  <a:srgbClr val="0033CC"/>
                </a:solidFill>
              </a:rPr>
              <a:t> </a:t>
            </a:r>
            <a:r>
              <a:rPr lang="en-GB" sz="2400" b="1" i="1" dirty="0">
                <a:solidFill>
                  <a:schemeClr val="bg1"/>
                </a:solidFill>
              </a:rPr>
              <a:t>It indicates </a:t>
            </a:r>
            <a:r>
              <a:rPr lang="en-GB" sz="2400" b="1" i="1" dirty="0"/>
              <a:t>:</a:t>
            </a:r>
          </a:p>
          <a:p>
            <a:pPr algn="l">
              <a:lnSpc>
                <a:spcPct val="80000"/>
              </a:lnSpc>
            </a:pPr>
            <a:r>
              <a:rPr lang="en-GB" sz="2400" b="1" i="1" dirty="0"/>
              <a:t>1. </a:t>
            </a:r>
            <a:r>
              <a:rPr lang="en-GB" sz="2400" b="1" i="1" dirty="0" smtClean="0"/>
              <a:t>The </a:t>
            </a:r>
            <a:r>
              <a:rPr lang="en-GB" sz="2400" b="1" i="1" dirty="0"/>
              <a:t>future </a:t>
            </a:r>
            <a:r>
              <a:rPr lang="en-GB" sz="2400" b="1" i="1" dirty="0" smtClean="0"/>
              <a:t>Cranial </a:t>
            </a:r>
            <a:r>
              <a:rPr lang="en-GB" sz="2400" b="1" i="1" dirty="0"/>
              <a:t>end of the embryo.</a:t>
            </a:r>
          </a:p>
          <a:p>
            <a:pPr algn="l">
              <a:lnSpc>
                <a:spcPct val="80000"/>
              </a:lnSpc>
            </a:pPr>
            <a:r>
              <a:rPr lang="en-GB" sz="2400" b="1" i="1" dirty="0"/>
              <a:t>2. </a:t>
            </a:r>
            <a:r>
              <a:rPr lang="en-GB" sz="2400" b="1" i="1" dirty="0" smtClean="0"/>
              <a:t>The </a:t>
            </a:r>
            <a:r>
              <a:rPr lang="en-GB" sz="2400" b="1" i="1" dirty="0"/>
              <a:t>future site of the </a:t>
            </a:r>
            <a:r>
              <a:rPr lang="en-GB" sz="2400" b="1" i="1" dirty="0" smtClean="0"/>
              <a:t>Mouth</a:t>
            </a:r>
            <a:r>
              <a:rPr lang="en-GB" sz="2400" b="1" i="1" dirty="0"/>
              <a:t>.</a:t>
            </a:r>
          </a:p>
          <a:p>
            <a:pPr algn="l">
              <a:lnSpc>
                <a:spcPct val="80000"/>
              </a:lnSpc>
            </a:pPr>
            <a:r>
              <a:rPr lang="en-GB" sz="2400" b="1" i="1" dirty="0"/>
              <a:t>It is an important organiser of the </a:t>
            </a:r>
            <a:r>
              <a:rPr lang="en-GB" sz="2400" b="1" i="1" dirty="0" smtClean="0"/>
              <a:t>Head</a:t>
            </a:r>
            <a:endParaRPr lang="en-US" sz="2400" b="1" i="1" dirty="0"/>
          </a:p>
        </p:txBody>
      </p:sp>
      <p:pic>
        <p:nvPicPr>
          <p:cNvPr id="150532" name="Picture 4" descr="26A0ED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9098" t="69710" r="20706" b="19316"/>
          <a:stretch>
            <a:fillRect/>
          </a:stretch>
        </p:blipFill>
        <p:spPr>
          <a:xfrm>
            <a:off x="3857620" y="1785926"/>
            <a:ext cx="5072098" cy="34290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84" y="273050"/>
            <a:ext cx="3751297" cy="1162050"/>
          </a:xfrm>
          <a:solidFill>
            <a:srgbClr val="FF99CC"/>
          </a:solidFill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</a:rPr>
              <a:t>DISTRIBUTION OF IEM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400" b="1" i="1" dirty="0" smtClean="0"/>
              <a:t>It exists </a:t>
            </a:r>
            <a:r>
              <a:rPr lang="en-GB" sz="2400" b="1" i="1" dirty="0"/>
              <a:t>between the </a:t>
            </a:r>
            <a:r>
              <a:rPr lang="en-GB" sz="2400" b="1" i="1" dirty="0" smtClean="0"/>
              <a:t>Ectoderm </a:t>
            </a:r>
            <a:r>
              <a:rPr lang="en-GB" sz="2400" b="1" i="1" dirty="0"/>
              <a:t>and the </a:t>
            </a:r>
            <a:r>
              <a:rPr lang="en-GB" sz="2400" b="1" i="1" dirty="0" smtClean="0"/>
              <a:t>Endoderm</a:t>
            </a:r>
            <a:r>
              <a:rPr lang="en-GB" sz="2400" b="1" dirty="0" smtClean="0">
                <a:solidFill>
                  <a:srgbClr val="A5002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GB" sz="2400" b="1" i="1" dirty="0" smtClean="0">
                <a:solidFill>
                  <a:srgbClr val="EFFD35"/>
                </a:solidFill>
              </a:rPr>
              <a:t>Except AT</a:t>
            </a:r>
            <a:r>
              <a:rPr lang="en-GB" sz="2400" b="1" i="1" dirty="0" smtClean="0">
                <a:solidFill>
                  <a:srgbClr val="A50021"/>
                </a:solidFill>
              </a:rPr>
              <a:t> </a:t>
            </a:r>
            <a:r>
              <a:rPr lang="en-GB" sz="2400" dirty="0" smtClean="0"/>
              <a:t>:</a:t>
            </a:r>
          </a:p>
          <a:p>
            <a:pPr algn="l">
              <a:lnSpc>
                <a:spcPct val="90000"/>
              </a:lnSpc>
            </a:pPr>
            <a:r>
              <a:rPr lang="en-GB" sz="2400" b="1" dirty="0" smtClean="0"/>
              <a:t>1.</a:t>
            </a:r>
            <a:r>
              <a:rPr lang="en-GB" sz="2400" dirty="0" smtClean="0"/>
              <a:t>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Oropharyngeal</a:t>
            </a:r>
            <a:r>
              <a:rPr lang="en-GB" sz="2400" b="1" i="1" dirty="0" smtClean="0"/>
              <a:t> membrane (future opening of the oral cavity).</a:t>
            </a:r>
          </a:p>
          <a:p>
            <a:pPr algn="l">
              <a:lnSpc>
                <a:spcPct val="90000"/>
              </a:lnSpc>
            </a:pPr>
            <a:r>
              <a:rPr lang="en-GB" sz="2400" b="1" i="1" dirty="0" smtClean="0"/>
              <a:t> 2. </a:t>
            </a:r>
            <a:r>
              <a:rPr lang="en-GB" sz="2400" b="1" i="1" dirty="0" err="1" smtClean="0">
                <a:solidFill>
                  <a:srgbClr val="FFC000"/>
                </a:solidFill>
              </a:rPr>
              <a:t>Cloacal</a:t>
            </a:r>
            <a:r>
              <a:rPr lang="en-GB" sz="2400" b="1" i="1" dirty="0" smtClean="0">
                <a:solidFill>
                  <a:srgbClr val="FFC000"/>
                </a:solidFill>
              </a:rPr>
              <a:t> </a:t>
            </a:r>
            <a:r>
              <a:rPr lang="en-GB" sz="2400" b="1" i="1" dirty="0" smtClean="0"/>
              <a:t>membrane</a:t>
            </a:r>
            <a:r>
              <a:rPr lang="en-US" sz="2400" dirty="0" smtClean="0"/>
              <a:t> </a:t>
            </a:r>
            <a:r>
              <a:rPr lang="en-US" sz="2400" b="1" i="1" dirty="0" smtClean="0"/>
              <a:t>(future site of the anus).</a:t>
            </a:r>
            <a:r>
              <a:rPr lang="en-GB" sz="2400" b="1" i="1" dirty="0" smtClean="0"/>
              <a:t>  </a:t>
            </a:r>
            <a:r>
              <a:rPr lang="en-GB" sz="2400" dirty="0" smtClean="0"/>
              <a:t>.</a:t>
            </a:r>
            <a:endParaRPr lang="en-US" sz="2400" b="1" i="1" dirty="0">
              <a:solidFill>
                <a:srgbClr val="A5002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6" descr="5D789E53"/>
          <p:cNvPicPr>
            <a:picLocks noChangeAspect="1" noChangeArrowheads="1"/>
          </p:cNvPicPr>
          <p:nvPr/>
        </p:nvPicPr>
        <p:blipFill>
          <a:blip r:embed="rId2" cstate="print"/>
          <a:srcRect l="6306" t="36118" r="56481" b="42271"/>
          <a:stretch>
            <a:fillRect/>
          </a:stretch>
        </p:blipFill>
        <p:spPr bwMode="auto">
          <a:xfrm>
            <a:off x="3635896" y="332656"/>
            <a:ext cx="50405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273050"/>
            <a:ext cx="3600400" cy="1162050"/>
          </a:xfrm>
          <a:solidFill>
            <a:srgbClr val="00B050"/>
          </a:solidFill>
        </p:spPr>
        <p:txBody>
          <a:bodyPr/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DIFFERENTIATION</a:t>
            </a:r>
            <a:r>
              <a:rPr lang="en-US" sz="2800" b="1" dirty="0" smtClean="0"/>
              <a:t> </a:t>
            </a:r>
            <a:r>
              <a:rPr lang="en-US" sz="2800" b="1" i="1" dirty="0" smtClean="0">
                <a:solidFill>
                  <a:srgbClr val="FFC000"/>
                </a:solidFill>
              </a:rPr>
              <a:t>OF IEM</a:t>
            </a:r>
            <a:endParaRPr lang="en-US" sz="2800" b="1" i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i="1" dirty="0" smtClean="0"/>
              <a:t>1-Medial part </a:t>
            </a:r>
            <a:r>
              <a:rPr lang="en-US" sz="2800" b="1" i="1" dirty="0" smtClean="0">
                <a:solidFill>
                  <a:srgbClr val="660066"/>
                </a:solidFill>
              </a:rPr>
              <a:t>(Paraxial </a:t>
            </a:r>
            <a:r>
              <a:rPr lang="en-US" sz="2800" b="1" i="1" dirty="0" smtClean="0"/>
              <a:t>Mesoderm).           2-Middle part : (</a:t>
            </a:r>
            <a:r>
              <a:rPr lang="en-US" sz="2800" b="1" i="1" dirty="0" smtClean="0">
                <a:solidFill>
                  <a:srgbClr val="660066"/>
                </a:solidFill>
              </a:rPr>
              <a:t>Intermediate </a:t>
            </a:r>
            <a:r>
              <a:rPr lang="en-US" sz="2800" b="1" i="1" dirty="0" smtClean="0"/>
              <a:t>mesoderm).</a:t>
            </a:r>
          </a:p>
          <a:p>
            <a:pPr algn="l"/>
            <a:r>
              <a:rPr lang="en-US" sz="2800" b="1" i="1" dirty="0" smtClean="0"/>
              <a:t>3-lateral part </a:t>
            </a:r>
            <a:r>
              <a:rPr lang="en-US" sz="2800" b="1" i="1" dirty="0" smtClean="0">
                <a:solidFill>
                  <a:srgbClr val="660066"/>
                </a:solidFill>
              </a:rPr>
              <a:t>(Lateral </a:t>
            </a:r>
            <a:r>
              <a:rPr lang="en-US" sz="2800" b="1" i="1" dirty="0" smtClean="0"/>
              <a:t>mesoderm).</a:t>
            </a:r>
            <a:endParaRPr lang="en-US" i="1" dirty="0"/>
          </a:p>
        </p:txBody>
      </p:sp>
      <p:pic>
        <p:nvPicPr>
          <p:cNvPr id="11" name="Picture 2" descr="C:\Documents and Settings\me\My Documents\My 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70588" r="2802" b="516"/>
          <a:stretch>
            <a:fillRect/>
          </a:stretch>
        </p:blipFill>
        <p:spPr bwMode="auto">
          <a:xfrm>
            <a:off x="3571868" y="1412776"/>
            <a:ext cx="531979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92D050"/>
                </a:solidFill>
              </a:rPr>
              <a:t>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3200400"/>
          </a:xfrm>
        </p:spPr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the end of the lecture, students should:</a:t>
            </a:r>
          </a:p>
          <a:p>
            <a:pPr lvl="1" algn="l" rtl="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Define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the Bilaminar and Trilaminar discs</a:t>
            </a:r>
          </a:p>
          <a:p>
            <a:pPr lvl="1" algn="l" rtl="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Define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Gastrulation</a:t>
            </a:r>
          </a:p>
          <a:p>
            <a:pPr lvl="1" algn="l" rtl="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Describe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the characteristics of Gastrulation</a:t>
            </a:r>
          </a:p>
          <a:p>
            <a:pPr lvl="1" algn="l" rtl="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Describe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the Primitive Streak (development, functions &amp; fate)</a:t>
            </a:r>
          </a:p>
          <a:p>
            <a:pPr lvl="1" algn="l" rtl="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Describe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the </a:t>
            </a:r>
            <a:r>
              <a:rPr lang="en-US" sz="2000" b="1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intraembryonic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mesoderm (origin, differentiation &amp; distribution)</a:t>
            </a:r>
          </a:p>
          <a:p>
            <a:pPr lvl="1" algn="l" rtl="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Define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the Notochord</a:t>
            </a:r>
          </a:p>
          <a:p>
            <a:pPr lvl="1" algn="l" rtl="0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92D050"/>
                </a:solidFill>
                <a:latin typeface="+mj-lt"/>
              </a:rPr>
              <a:t>List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the derivatives of the Ectoderm, Mesoderm and Endoderm</a:t>
            </a:r>
            <a:endParaRPr lang="ar-SA" sz="2000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SOMITES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type="body" idx="2"/>
          </p:nvPr>
        </p:nvSpPr>
        <p:spPr>
          <a:xfrm>
            <a:off x="251520" y="1524000"/>
            <a:ext cx="3213993" cy="4602163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/>
              <a:t>Paired </a:t>
            </a:r>
            <a:r>
              <a:rPr lang="en-US" sz="2800" b="1" i="1" dirty="0" err="1" smtClean="0"/>
              <a:t>Cuboidal</a:t>
            </a:r>
            <a:r>
              <a:rPr lang="en-US" sz="2800" b="1" i="1" dirty="0" smtClean="0"/>
              <a:t> masses formed in the </a:t>
            </a:r>
            <a:r>
              <a:rPr lang="en-US" sz="2800" b="1" i="1" dirty="0" smtClean="0">
                <a:solidFill>
                  <a:srgbClr val="FF0000"/>
                </a:solidFill>
              </a:rPr>
              <a:t>Paraxial Mesoderm</a:t>
            </a:r>
          </a:p>
          <a:p>
            <a:pPr algn="l"/>
            <a:r>
              <a:rPr lang="en-US" sz="2800" b="1" i="1" dirty="0" smtClean="0"/>
              <a:t>on each side of the </a:t>
            </a:r>
            <a:r>
              <a:rPr lang="en-US" sz="2800" b="1" i="1" dirty="0" smtClean="0"/>
              <a:t>Notochord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  <p:pic>
        <p:nvPicPr>
          <p:cNvPr id="13" name="Picture 6" descr="24C7BED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3994" t="36051" r="4474" b="39373"/>
          <a:stretch>
            <a:fillRect/>
          </a:stretch>
        </p:blipFill>
        <p:spPr bwMode="auto">
          <a:xfrm>
            <a:off x="3571868" y="1285860"/>
            <a:ext cx="557213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273050"/>
            <a:ext cx="4320480" cy="1162050"/>
          </a:xfrm>
          <a:solidFill>
            <a:srgbClr val="FF66CC"/>
          </a:solidFill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00FF00"/>
                </a:solidFill>
              </a:rPr>
              <a:t>DIFFERENTIATION</a:t>
            </a:r>
            <a:r>
              <a:rPr lang="en-US" sz="3600" i="1" dirty="0" smtClean="0"/>
              <a:t> </a:t>
            </a:r>
            <a:r>
              <a:rPr lang="en-US" sz="4000" b="1" i="1" dirty="0" smtClean="0">
                <a:solidFill>
                  <a:srgbClr val="00FF00"/>
                </a:solidFill>
              </a:rPr>
              <a:t>OF SOMITES</a:t>
            </a:r>
            <a:endParaRPr lang="en-US" sz="4000" b="1" i="1" dirty="0">
              <a:solidFill>
                <a:srgbClr val="00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-540568" y="1484784"/>
            <a:ext cx="4536504" cy="53732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b="1" i="1" dirty="0" smtClean="0"/>
              <a:t>1-</a:t>
            </a:r>
            <a:r>
              <a:rPr lang="en-US" sz="2600" b="1" i="1" dirty="0" smtClean="0">
                <a:solidFill>
                  <a:srgbClr val="FFFF00"/>
                </a:solidFill>
              </a:rPr>
              <a:t>Sclerotome</a:t>
            </a:r>
            <a:r>
              <a:rPr lang="en-US" sz="2600" b="1" i="1" dirty="0" smtClean="0"/>
              <a:t> </a:t>
            </a:r>
            <a:r>
              <a:rPr lang="en-US" sz="2600" i="1" dirty="0" smtClean="0"/>
              <a:t>(</a:t>
            </a:r>
            <a:r>
              <a:rPr lang="en-US" sz="2600" b="1" i="1" dirty="0" err="1" smtClean="0"/>
              <a:t>Ventromedial</a:t>
            </a:r>
            <a:r>
              <a:rPr lang="en-US" sz="2600" b="1" i="1" dirty="0" smtClean="0"/>
              <a:t> part) </a:t>
            </a:r>
          </a:p>
          <a:p>
            <a:pPr algn="l"/>
            <a:r>
              <a:rPr lang="en-US" sz="2600" b="1" i="1" dirty="0" smtClean="0"/>
              <a:t>Forms: </a:t>
            </a:r>
          </a:p>
          <a:p>
            <a:pPr algn="l"/>
            <a:r>
              <a:rPr lang="en-US" sz="2600" b="1" i="1" dirty="0" smtClean="0"/>
              <a:t>Vertebral column (Axial Skeleton =C.T + </a:t>
            </a:r>
            <a:r>
              <a:rPr lang="en-US" sz="2600" b="1" i="1" dirty="0" err="1" smtClean="0"/>
              <a:t>Cartillage</a:t>
            </a:r>
            <a:r>
              <a:rPr lang="en-US" sz="2600" b="1" i="1" dirty="0" smtClean="0"/>
              <a:t> + Bone ).                                                                </a:t>
            </a:r>
          </a:p>
          <a:p>
            <a:pPr algn="l"/>
            <a:r>
              <a:rPr lang="en-US" sz="2600" b="1" i="1" dirty="0" smtClean="0"/>
              <a:t>2-</a:t>
            </a:r>
            <a:r>
              <a:rPr lang="en-US" sz="2600" b="1" i="1" dirty="0" smtClean="0">
                <a:solidFill>
                  <a:srgbClr val="0000FF"/>
                </a:solidFill>
              </a:rPr>
              <a:t>Myotome </a:t>
            </a:r>
            <a:r>
              <a:rPr lang="en-US" sz="2600" b="1" i="1" dirty="0" smtClean="0"/>
              <a:t>(Intermediate part ) </a:t>
            </a:r>
          </a:p>
          <a:p>
            <a:pPr algn="l"/>
            <a:r>
              <a:rPr lang="en-US" sz="2600" b="1" i="1" dirty="0" smtClean="0"/>
              <a:t>Forms: Striated or Skeletal  muscles .                                                                 </a:t>
            </a:r>
          </a:p>
          <a:p>
            <a:pPr algn="l"/>
            <a:r>
              <a:rPr lang="en-US" sz="2800" b="1" i="1" dirty="0" smtClean="0">
                <a:solidFill>
                  <a:srgbClr val="C00000"/>
                </a:solidFill>
              </a:rPr>
              <a:t>3.Dermatome </a:t>
            </a:r>
            <a:r>
              <a:rPr lang="en-US" sz="2800" b="1" i="1" dirty="0" smtClean="0">
                <a:solidFill>
                  <a:srgbClr val="C00000"/>
                </a:solidFill>
              </a:rPr>
              <a:t>(</a:t>
            </a:r>
            <a:r>
              <a:rPr lang="en-US" sz="2800" b="1" i="1" dirty="0" err="1" smtClean="0"/>
              <a:t>Dorsolateral</a:t>
            </a:r>
            <a:r>
              <a:rPr lang="en-US" sz="2800" b="1" i="1" dirty="0" smtClean="0"/>
              <a:t> </a:t>
            </a:r>
            <a:r>
              <a:rPr lang="en-US" sz="2800" b="1" i="1" dirty="0" smtClean="0"/>
              <a:t>part).</a:t>
            </a:r>
            <a:endParaRPr lang="en-US" sz="2600" b="1" i="1" dirty="0" smtClean="0">
              <a:solidFill>
                <a:srgbClr val="C00000"/>
              </a:solidFill>
            </a:endParaRPr>
          </a:p>
          <a:p>
            <a:pPr algn="l"/>
            <a:r>
              <a:rPr lang="en-US" sz="2600" b="1" i="1" dirty="0" smtClean="0"/>
              <a:t>Forms: </a:t>
            </a:r>
            <a:r>
              <a:rPr lang="en-US" sz="2600" b="1" i="1" dirty="0" smtClean="0"/>
              <a:t>Dermis of Skin. </a:t>
            </a:r>
          </a:p>
        </p:txBody>
      </p:sp>
      <p:pic>
        <p:nvPicPr>
          <p:cNvPr id="5" name="Picture 2" descr="C:\Documents and Settings\me\My Documents\My Pictures\Pictur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90" t="2956" b="3982"/>
          <a:stretch>
            <a:fillRect/>
          </a:stretch>
        </p:blipFill>
        <p:spPr bwMode="auto">
          <a:xfrm>
            <a:off x="4499992" y="476672"/>
            <a:ext cx="464400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</a:rPr>
              <a:t>LATERAL MESODERM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>
          <a:xfrm>
            <a:off x="142844" y="1484784"/>
            <a:ext cx="3405021" cy="5373216"/>
          </a:xfrm>
        </p:spPr>
        <p:txBody>
          <a:bodyPr>
            <a:normAutofit/>
          </a:bodyPr>
          <a:lstStyle/>
          <a:p>
            <a:pPr algn="l">
              <a:buClr>
                <a:schemeClr val="tx1"/>
              </a:buClr>
              <a:buSzPts val="2000"/>
              <a:buFont typeface="Wingdings" pitchFamily="2" charset="2"/>
              <a:buChar char="Ø"/>
            </a:pPr>
            <a:r>
              <a:rPr lang="en-US" sz="2800" b="1" i="1" dirty="0" smtClean="0"/>
              <a:t>By the end of 3</a:t>
            </a:r>
            <a:r>
              <a:rPr lang="en-US" sz="2800" b="1" i="1" baseline="30000" dirty="0" smtClean="0"/>
              <a:t>rd</a:t>
            </a:r>
            <a:r>
              <a:rPr lang="en-US" sz="2800" b="1" i="1" dirty="0" smtClean="0"/>
              <a:t> week</a:t>
            </a:r>
            <a:r>
              <a:rPr lang="en-US" sz="2800" b="1" dirty="0" smtClean="0"/>
              <a:t>: </a:t>
            </a:r>
          </a:p>
          <a:p>
            <a:pPr algn="l">
              <a:buClr>
                <a:schemeClr val="tx1"/>
              </a:buClr>
              <a:buSzPts val="2000"/>
              <a:buFont typeface="Wingdings" pitchFamily="2" charset="2"/>
              <a:buChar char="Ø"/>
            </a:pPr>
            <a:r>
              <a:rPr lang="en-US" sz="2600" b="1" i="1" dirty="0" smtClean="0"/>
              <a:t>Isolated </a:t>
            </a:r>
            <a:r>
              <a:rPr lang="en-US" sz="2600" b="1" i="1" dirty="0" err="1" smtClean="0"/>
              <a:t>Coelomic</a:t>
            </a:r>
            <a:r>
              <a:rPr lang="en-US" sz="2600" b="1" i="1" dirty="0" smtClean="0"/>
              <a:t> Spaces begin to appear in </a:t>
            </a:r>
            <a:r>
              <a:rPr lang="en-US" sz="2600" b="1" i="1" dirty="0" smtClean="0">
                <a:solidFill>
                  <a:srgbClr val="FF66CC"/>
                </a:solidFill>
              </a:rPr>
              <a:t>lateral mesoderm.</a:t>
            </a:r>
          </a:p>
          <a:p>
            <a:pPr algn="l">
              <a:buClr>
                <a:schemeClr val="tx1"/>
              </a:buClr>
              <a:buSzPts val="2000"/>
              <a:buFont typeface="Wingdings" pitchFamily="2" charset="2"/>
              <a:buChar char="Ø"/>
            </a:pPr>
            <a:r>
              <a:rPr lang="en-US" sz="2600" b="1" i="1" dirty="0" smtClean="0"/>
              <a:t>These Spaces coalesce to form a single horseshoe-shaped cavity </a:t>
            </a:r>
            <a:r>
              <a:rPr lang="en-US" sz="3000" b="1" i="1" dirty="0" smtClean="0">
                <a:solidFill>
                  <a:srgbClr val="FFFF00"/>
                </a:solidFill>
              </a:rPr>
              <a:t>Intra embryonic </a:t>
            </a:r>
            <a:r>
              <a:rPr lang="en-US" sz="2600" b="1" i="1" dirty="0" err="1" smtClean="0">
                <a:solidFill>
                  <a:srgbClr val="FFFF00"/>
                </a:solidFill>
              </a:rPr>
              <a:t>Coelom</a:t>
            </a:r>
            <a:r>
              <a:rPr lang="en-US" sz="2600" b="1" i="1" dirty="0" smtClean="0">
                <a:solidFill>
                  <a:srgbClr val="FFFF00"/>
                </a:solidFill>
              </a:rPr>
              <a:t>.</a:t>
            </a:r>
            <a:endParaRPr lang="en-US" sz="2600" i="1" dirty="0">
              <a:solidFill>
                <a:srgbClr val="FFFF00"/>
              </a:solidFill>
            </a:endParaRPr>
          </a:p>
        </p:txBody>
      </p:sp>
      <p:pic>
        <p:nvPicPr>
          <p:cNvPr id="7" name="Picture 7" descr="24C7BED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2676" t="8612" r="3144" b="10192"/>
          <a:stretch>
            <a:fillRect/>
          </a:stretch>
        </p:blipFill>
        <p:spPr bwMode="auto">
          <a:xfrm>
            <a:off x="4572000" y="836712"/>
            <a:ext cx="36004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60648"/>
            <a:ext cx="3563888" cy="11620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i="1" dirty="0" smtClean="0">
                <a:solidFill>
                  <a:srgbClr val="FF66CC"/>
                </a:solidFill>
              </a:rPr>
              <a:t>INTRAEMBRYONIC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FF66CC"/>
                </a:solidFill>
              </a:rPr>
              <a:t>COELOM</a:t>
            </a:r>
            <a:endParaRPr lang="en-US" sz="2800" b="1" i="1" dirty="0">
              <a:solidFill>
                <a:srgbClr val="FF66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563888" cy="50733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300" b="1" i="1" dirty="0" smtClean="0"/>
              <a:t>Divides the lateral mesoderm into  2 layers </a:t>
            </a:r>
          </a:p>
          <a:p>
            <a:pPr algn="l"/>
            <a:r>
              <a:rPr lang="en-US" sz="3300" b="1" i="1" dirty="0" smtClean="0"/>
              <a:t>1- </a:t>
            </a:r>
            <a:r>
              <a:rPr lang="en-US" sz="3300" b="1" i="1" dirty="0" smtClean="0">
                <a:solidFill>
                  <a:srgbClr val="FFC000"/>
                </a:solidFill>
              </a:rPr>
              <a:t>Somatic </a:t>
            </a:r>
            <a:r>
              <a:rPr lang="en-US" sz="3300" b="1" i="1" dirty="0" smtClean="0"/>
              <a:t>(Parietal layer) : continuous with </a:t>
            </a:r>
            <a:r>
              <a:rPr lang="en-US" sz="3300" b="1" i="1" dirty="0" err="1" smtClean="0"/>
              <a:t>extraembryonic</a:t>
            </a:r>
            <a:r>
              <a:rPr lang="en-US" sz="3300" b="1" i="1" dirty="0" smtClean="0"/>
              <a:t> mesoderm covering  Amnion.                                                             </a:t>
            </a:r>
            <a:r>
              <a:rPr lang="en-US" sz="2800" b="1" i="1" dirty="0" smtClean="0"/>
              <a:t>2-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Splanchnic</a:t>
            </a:r>
            <a:r>
              <a:rPr lang="en-US" sz="2800" b="1" i="1" dirty="0" smtClean="0">
                <a:solidFill>
                  <a:srgbClr val="339933"/>
                </a:solidFill>
              </a:rPr>
              <a:t> </a:t>
            </a:r>
            <a:r>
              <a:rPr lang="en-US" sz="2800" b="1" i="1" dirty="0" smtClean="0"/>
              <a:t>(Visceral layer) : continuous  with </a:t>
            </a:r>
            <a:r>
              <a:rPr lang="en-US" sz="2800" b="1" dirty="0" err="1" smtClean="0"/>
              <a:t>extraembryonic</a:t>
            </a:r>
            <a:r>
              <a:rPr lang="en-US" sz="2800" b="1" dirty="0" smtClean="0"/>
              <a:t> mesoderm covering Yolk sac.</a:t>
            </a:r>
            <a:endParaRPr lang="en-US" dirty="0"/>
          </a:p>
        </p:txBody>
      </p:sp>
      <p:pic>
        <p:nvPicPr>
          <p:cNvPr id="11" name="Picture 7" descr="24C7BED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2676" t="8612" r="3144" b="10192"/>
          <a:stretch>
            <a:fillRect/>
          </a:stretch>
        </p:blipFill>
        <p:spPr bwMode="auto">
          <a:xfrm>
            <a:off x="4071934" y="500042"/>
            <a:ext cx="4714908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FF00"/>
                </a:solidFill>
              </a:rPr>
              <a:t>EMBRYONIC WALLS</a:t>
            </a:r>
            <a:endParaRPr lang="en-US" sz="3600" b="1" i="1" dirty="0">
              <a:solidFill>
                <a:srgbClr val="00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779912" cy="4602163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  <a:buSzPts val="2000"/>
              <a:buFont typeface="Wingdings" pitchFamily="2" charset="2"/>
              <a:buChar char="Ø"/>
            </a:pPr>
            <a:r>
              <a:rPr lang="en-US" sz="2400" b="1" i="1" dirty="0" smtClean="0"/>
              <a:t>Somatic (Parietal) mesoderm + overlying Ectoderm  </a:t>
            </a:r>
            <a:r>
              <a:rPr lang="en-US" sz="2400" b="1" i="1" u="sng" dirty="0" smtClean="0"/>
              <a:t>form</a:t>
            </a:r>
            <a:r>
              <a:rPr lang="en-US" sz="2400" b="1" i="1" dirty="0" smtClean="0"/>
              <a:t>….                                         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Embryonic body wall</a:t>
            </a:r>
            <a:r>
              <a:rPr lang="en-US" sz="2400" b="1" i="1" dirty="0" smtClean="0">
                <a:solidFill>
                  <a:schemeClr val="folHlink"/>
                </a:solidFill>
              </a:rPr>
              <a:t> </a:t>
            </a:r>
            <a:r>
              <a:rPr lang="en-US" sz="2400" b="1" i="1" dirty="0" smtClean="0"/>
              <a:t>(=Muscles + C.T ) or /    </a:t>
            </a:r>
            <a:r>
              <a:rPr lang="en-US" sz="2400" b="1" i="1" u="sng" dirty="0" err="1" smtClean="0">
                <a:solidFill>
                  <a:srgbClr val="FFC000"/>
                </a:solidFill>
              </a:rPr>
              <a:t>Somatopleure</a:t>
            </a:r>
            <a:r>
              <a:rPr lang="en-US" sz="2400" b="1" i="1" u="sng" dirty="0" smtClean="0">
                <a:solidFill>
                  <a:srgbClr val="FFC000"/>
                </a:solidFill>
              </a:rPr>
              <a:t>.</a:t>
            </a:r>
          </a:p>
          <a:p>
            <a:pPr algn="l">
              <a:buClr>
                <a:schemeClr val="tx1"/>
              </a:buClr>
              <a:buSzPts val="2000"/>
              <a:buFont typeface="Wingdings" pitchFamily="2" charset="2"/>
              <a:buChar char="Ø"/>
            </a:pPr>
            <a:r>
              <a:rPr lang="en-US" sz="2400" b="1" i="1" dirty="0" err="1" smtClean="0"/>
              <a:t>Splanchnic</a:t>
            </a:r>
            <a:r>
              <a:rPr lang="en-US" sz="2400" b="1" i="1" dirty="0" smtClean="0"/>
              <a:t> (Visceral) mesoderm + underlying Endoderm </a:t>
            </a:r>
            <a:r>
              <a:rPr lang="en-US" sz="2400" b="1" i="1" u="sng" dirty="0" smtClean="0"/>
              <a:t>form</a:t>
            </a:r>
            <a:r>
              <a:rPr lang="en-US" sz="2400" b="1" i="1" dirty="0" smtClean="0"/>
              <a:t>….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Embryonic gut  wall</a:t>
            </a:r>
            <a:r>
              <a:rPr lang="en-US" sz="2400" b="1" i="1" dirty="0" smtClean="0">
                <a:solidFill>
                  <a:schemeClr val="folHlink"/>
                </a:solidFill>
              </a:rPr>
              <a:t> </a:t>
            </a:r>
            <a:r>
              <a:rPr lang="en-US" sz="2400" b="1" i="1" dirty="0" smtClean="0"/>
              <a:t>(walls of viscera = smooth muscle +C.T+ serous membranes) or /   </a:t>
            </a:r>
            <a:r>
              <a:rPr lang="en-US" sz="2400" b="1" i="1" u="sng" dirty="0" err="1" smtClean="0">
                <a:solidFill>
                  <a:srgbClr val="FFC000"/>
                </a:solidFill>
              </a:rPr>
              <a:t>Splanchnopleure</a:t>
            </a:r>
            <a:r>
              <a:rPr lang="en-US" sz="2400" b="1" i="1" u="sng" dirty="0" smtClean="0">
                <a:solidFill>
                  <a:srgbClr val="FFC000"/>
                </a:solidFill>
              </a:rPr>
              <a:t>.</a:t>
            </a:r>
          </a:p>
          <a:p>
            <a:pPr algn="l"/>
            <a:endParaRPr lang="en-US" sz="2400" dirty="0"/>
          </a:p>
        </p:txBody>
      </p:sp>
      <p:pic>
        <p:nvPicPr>
          <p:cNvPr id="5" name="Content Placeholder 4" descr="24C7BED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0613" t="64969" r="4961" b="11685"/>
          <a:stretch>
            <a:fillRect/>
          </a:stretch>
        </p:blipFill>
        <p:spPr bwMode="auto">
          <a:xfrm>
            <a:off x="3815408" y="1357298"/>
            <a:ext cx="532859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273050"/>
            <a:ext cx="3960440" cy="1162050"/>
          </a:xfrm>
          <a:solidFill>
            <a:srgbClr val="00B0F0"/>
          </a:solidFill>
        </p:spPr>
        <p:txBody>
          <a:bodyPr/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DIFFERENTIATION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OF IEC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During 2</a:t>
            </a:r>
            <a:r>
              <a:rPr lang="en-US" sz="2400" b="1" i="1" baseline="30000" dirty="0" smtClean="0"/>
              <a:t>nd</a:t>
            </a:r>
            <a:r>
              <a:rPr lang="en-US" sz="2400" b="1" i="1" dirty="0" smtClean="0"/>
              <a:t> month, I.E.C is differentiated into Three Body Cavities: </a:t>
            </a:r>
            <a:r>
              <a:rPr lang="en-US" sz="2800" b="1" i="1" dirty="0" smtClean="0">
                <a:solidFill>
                  <a:srgbClr val="7030A0"/>
                </a:solidFill>
              </a:rPr>
              <a:t>Pericardial. </a:t>
            </a:r>
          </a:p>
          <a:p>
            <a:pPr algn="l"/>
            <a:r>
              <a:rPr lang="en-US" sz="2800" b="1" i="1" dirty="0" smtClean="0">
                <a:solidFill>
                  <a:srgbClr val="7030A0"/>
                </a:solidFill>
              </a:rPr>
              <a:t>Pleural. </a:t>
            </a:r>
          </a:p>
          <a:p>
            <a:pPr algn="l"/>
            <a:r>
              <a:rPr lang="en-US" sz="2800" b="1" i="1" dirty="0" smtClean="0">
                <a:solidFill>
                  <a:srgbClr val="7030A0"/>
                </a:solidFill>
              </a:rPr>
              <a:t>Peritoneal</a:t>
            </a:r>
            <a:r>
              <a:rPr lang="en-US" sz="2400" b="1" i="1" dirty="0" smtClean="0">
                <a:solidFill>
                  <a:srgbClr val="7030A0"/>
                </a:solidFill>
              </a:rPr>
              <a:t>.</a:t>
            </a:r>
            <a:endParaRPr lang="en-US" sz="2400" i="1" dirty="0">
              <a:solidFill>
                <a:srgbClr val="7030A0"/>
              </a:solidFill>
            </a:endParaRPr>
          </a:p>
        </p:txBody>
      </p:sp>
      <p:pic>
        <p:nvPicPr>
          <p:cNvPr id="7" name="Picture 4" descr="24C7BED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496" t="3691" r="47324" b="12652"/>
          <a:stretch>
            <a:fillRect/>
          </a:stretch>
        </p:blipFill>
        <p:spPr bwMode="auto">
          <a:xfrm>
            <a:off x="4286248" y="908720"/>
            <a:ext cx="4246192" cy="59492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260648"/>
            <a:ext cx="87014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i="1" dirty="0" smtClean="0"/>
              <a:t>1-Epidermis of Skin, </a:t>
            </a:r>
            <a:r>
              <a:rPr lang="en-US" b="1" i="1" dirty="0" smtClean="0"/>
              <a:t>H</a:t>
            </a:r>
            <a:r>
              <a:rPr lang="en-US" sz="2800" b="1" i="1" dirty="0" smtClean="0"/>
              <a:t>airs, nails. </a:t>
            </a:r>
          </a:p>
          <a:p>
            <a:pPr algn="l"/>
            <a:r>
              <a:rPr lang="en-US" sz="2800" b="1" i="1" dirty="0" smtClean="0"/>
              <a:t>2.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&amp; Mammary </a:t>
            </a:r>
            <a:r>
              <a:rPr lang="en-US" b="1" i="1" dirty="0" smtClean="0"/>
              <a:t>G</a:t>
            </a:r>
            <a:r>
              <a:rPr lang="en-US" sz="2800" b="1" i="1" dirty="0" smtClean="0"/>
              <a:t>lands. </a:t>
            </a:r>
          </a:p>
          <a:p>
            <a:pPr algn="l"/>
            <a:r>
              <a:rPr lang="en-US" sz="2800" b="1" i="1" dirty="0" smtClean="0"/>
              <a:t>3</a:t>
            </a:r>
            <a:r>
              <a:rPr lang="en-US" sz="2800" b="1" i="1" u="sng" dirty="0" smtClean="0">
                <a:solidFill>
                  <a:schemeClr val="folHlink"/>
                </a:solidFill>
              </a:rPr>
              <a:t>. </a:t>
            </a:r>
            <a:r>
              <a:rPr lang="en-US" sz="2800" b="1" i="1" u="sng" dirty="0" smtClean="0"/>
              <a:t>Anterior part</a:t>
            </a:r>
            <a:r>
              <a:rPr lang="en-US" sz="2800" b="1" i="1" dirty="0" smtClean="0"/>
              <a:t> of Pituitary </a:t>
            </a:r>
            <a:r>
              <a:rPr lang="en-US" b="1" i="1" dirty="0" smtClean="0"/>
              <a:t>G</a:t>
            </a:r>
            <a:r>
              <a:rPr lang="en-US" sz="2800" b="1" i="1" dirty="0" smtClean="0"/>
              <a:t>land. </a:t>
            </a:r>
          </a:p>
          <a:p>
            <a:pPr algn="l"/>
            <a:r>
              <a:rPr lang="en-US" sz="2800" b="1" i="1" dirty="0" smtClean="0"/>
              <a:t>4</a:t>
            </a:r>
            <a:r>
              <a:rPr lang="en-US" sz="2800" b="1" i="1" dirty="0" smtClean="0">
                <a:solidFill>
                  <a:schemeClr val="folHlink"/>
                </a:solidFill>
              </a:rPr>
              <a:t>-</a:t>
            </a:r>
            <a:r>
              <a:rPr lang="en-US" sz="2800" b="1" i="1" dirty="0" smtClean="0"/>
              <a:t>Enamel of Teeth.                                </a:t>
            </a:r>
          </a:p>
          <a:p>
            <a:pPr algn="l"/>
            <a:r>
              <a:rPr lang="en-US" sz="2800" b="1" i="1" dirty="0" smtClean="0"/>
              <a:t>5</a:t>
            </a:r>
            <a:r>
              <a:rPr lang="en-US" sz="2800" b="1" i="1" dirty="0" smtClean="0">
                <a:solidFill>
                  <a:schemeClr val="folHlink"/>
                </a:solidFill>
              </a:rPr>
              <a:t>-</a:t>
            </a:r>
            <a:r>
              <a:rPr lang="en-US" b="1" i="1" dirty="0" smtClean="0"/>
              <a:t>L</a:t>
            </a:r>
            <a:r>
              <a:rPr lang="en-US" sz="2800" b="1" i="1" dirty="0" smtClean="0"/>
              <a:t>ens of Eye &amp;</a:t>
            </a:r>
            <a:r>
              <a:rPr lang="en-US" sz="2800" b="1" i="1" dirty="0" smtClean="0">
                <a:solidFill>
                  <a:schemeClr val="folHlink"/>
                </a:solidFill>
              </a:rPr>
              <a:t> </a:t>
            </a:r>
            <a:r>
              <a:rPr lang="en-US" b="1" i="1" dirty="0" smtClean="0"/>
              <a:t>I</a:t>
            </a:r>
            <a:r>
              <a:rPr lang="en-US" sz="2800" b="1" i="1" dirty="0" smtClean="0"/>
              <a:t>nternal </a:t>
            </a:r>
            <a:r>
              <a:rPr lang="en-US" b="1" i="1" dirty="0" smtClean="0"/>
              <a:t>E</a:t>
            </a:r>
            <a:r>
              <a:rPr lang="en-US" sz="2800" b="1" i="1" dirty="0" smtClean="0"/>
              <a:t>ar.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2470" y="260648"/>
            <a:ext cx="8299067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400" b="1" i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DERIVATIVES OF SURFACE </a:t>
            </a:r>
            <a:r>
              <a:rPr lang="en-US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ECTODERM</a:t>
            </a:r>
            <a:endParaRPr lang="en-US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92D050"/>
                </a:solidFill>
              </a:rPr>
              <a:t>Derivatives of Surface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90600"/>
            <a:ext cx="411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MESODERM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057400"/>
            <a:ext cx="624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Connective tissues. 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Smooth muscular coats. 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Vessels associated with tissues and organs. 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Most of cardiovascular system.                                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Skeleton and striated muscles.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Reproductive and excretory organs.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4400" i="1" dirty="0" smtClean="0">
                <a:solidFill>
                  <a:srgbClr val="FFFF00"/>
                </a:solidFill>
              </a:rPr>
              <a:t>DERIVATIVES OF MESODERM</a:t>
            </a:r>
            <a:endParaRPr lang="en-US" sz="4400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User\My Documents\My Pictures\Pictur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392" b="1705"/>
          <a:stretch>
            <a:fillRect/>
          </a:stretch>
        </p:blipFill>
        <p:spPr bwMode="auto">
          <a:xfrm>
            <a:off x="1619672" y="1412776"/>
            <a:ext cx="6264696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92D050"/>
                </a:solidFill>
              </a:rPr>
              <a:t>Derivatives of Surface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90600"/>
            <a:ext cx="411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ENDODERM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057400"/>
            <a:ext cx="891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Epithelium lining respiratory passage &amp; gastrointestinal tract.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Glands opening to GI tract. 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Glandular cells associated organs such as liver and pancreases.  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Most of cardiovascular system.                                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Skeleton and striated muscles.</a:t>
            </a:r>
          </a:p>
          <a:p>
            <a:pPr marL="419100" indent="-382588" algn="l" rtl="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latin typeface="+mj-lt"/>
                <a:cs typeface="+mn-cs"/>
              </a:rPr>
              <a:t>Reproductive and excretory organs.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8229600" cy="13572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1428736"/>
            <a:ext cx="4429124" cy="542926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2400" b="1" i="1" dirty="0"/>
              <a:t>At the (8</a:t>
            </a:r>
            <a:r>
              <a:rPr lang="en-GB" sz="2400" b="1" i="1" baseline="30000" dirty="0"/>
              <a:t>th</a:t>
            </a:r>
            <a:r>
              <a:rPr lang="en-GB" sz="2400" b="1" i="1" dirty="0"/>
              <a:t>) day</a:t>
            </a:r>
            <a:r>
              <a:rPr lang="en-GB" sz="2400" b="1" i="1" dirty="0" smtClean="0"/>
              <a:t>, the </a:t>
            </a:r>
            <a:r>
              <a:rPr lang="en-GB" sz="2400" b="1" i="1" dirty="0" smtClean="0">
                <a:solidFill>
                  <a:srgbClr val="FF0000"/>
                </a:solidFill>
              </a:rPr>
              <a:t>Inner</a:t>
            </a:r>
            <a:r>
              <a:rPr lang="en-GB" sz="2400" b="1" i="1" dirty="0" smtClean="0">
                <a:solidFill>
                  <a:srgbClr val="00B050"/>
                </a:solidFill>
              </a:rPr>
              <a:t> </a:t>
            </a:r>
            <a:r>
              <a:rPr lang="en-GB" sz="2400" b="1" i="1" dirty="0">
                <a:solidFill>
                  <a:srgbClr val="FF0000"/>
                </a:solidFill>
              </a:rPr>
              <a:t>C</a:t>
            </a:r>
            <a:r>
              <a:rPr lang="en-GB" sz="2400" b="1" i="1" dirty="0" smtClean="0">
                <a:solidFill>
                  <a:srgbClr val="FF0000"/>
                </a:solidFill>
              </a:rPr>
              <a:t>ell </a:t>
            </a:r>
            <a:r>
              <a:rPr lang="en-GB" sz="2400" b="1" i="1" dirty="0">
                <a:solidFill>
                  <a:srgbClr val="FF0000"/>
                </a:solidFill>
              </a:rPr>
              <a:t>M</a:t>
            </a:r>
            <a:r>
              <a:rPr lang="en-GB" sz="2400" b="1" i="1" dirty="0" smtClean="0">
                <a:solidFill>
                  <a:srgbClr val="FF0000"/>
                </a:solidFill>
              </a:rPr>
              <a:t>ass </a:t>
            </a:r>
            <a:r>
              <a:rPr lang="en-GB" sz="2400" b="1" i="1" dirty="0"/>
              <a:t>is differentiated into a </a:t>
            </a:r>
            <a:r>
              <a:rPr lang="en-GB" sz="2400" b="1" i="1" dirty="0" smtClean="0"/>
              <a:t>circular </a:t>
            </a:r>
            <a:r>
              <a:rPr lang="en-GB" sz="2400" b="1" i="1" dirty="0" err="1"/>
              <a:t>bilaminar</a:t>
            </a:r>
            <a:r>
              <a:rPr lang="en-GB" sz="2400" b="1" i="1" dirty="0"/>
              <a:t> plate of cells composed of </a:t>
            </a:r>
            <a:r>
              <a:rPr lang="en-GB" sz="2400" b="1" i="1" dirty="0" smtClean="0"/>
              <a:t>Two </a:t>
            </a:r>
            <a:r>
              <a:rPr lang="en-GB" sz="2400" b="1" i="1" dirty="0"/>
              <a:t>layers :  </a:t>
            </a:r>
          </a:p>
          <a:p>
            <a:pPr algn="l">
              <a:lnSpc>
                <a:spcPct val="90000"/>
              </a:lnSpc>
            </a:pPr>
            <a:r>
              <a:rPr lang="en-GB" sz="2400" b="1" i="1" dirty="0"/>
              <a:t>(a)  </a:t>
            </a:r>
            <a:r>
              <a:rPr lang="en-GB" sz="2400" b="1" i="1" dirty="0" smtClean="0">
                <a:solidFill>
                  <a:srgbClr val="FFFF00"/>
                </a:solidFill>
              </a:rPr>
              <a:t>Hypoblast</a:t>
            </a:r>
            <a:endParaRPr lang="en-GB" sz="2400" b="1" i="1" dirty="0">
              <a:solidFill>
                <a:srgbClr val="FFFF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sz="2400" b="1" i="1" dirty="0" smtClean="0"/>
              <a:t>Small </a:t>
            </a:r>
            <a:r>
              <a:rPr lang="en-GB" sz="2400" b="1" i="1" dirty="0" err="1"/>
              <a:t>cuboidal</a:t>
            </a:r>
            <a:r>
              <a:rPr lang="en-GB" sz="2400" b="1" i="1" dirty="0"/>
              <a:t> cells adjacent to the </a:t>
            </a:r>
            <a:r>
              <a:rPr lang="en-GB" sz="2400" b="1" i="1" dirty="0" err="1"/>
              <a:t>blastocyst</a:t>
            </a:r>
            <a:r>
              <a:rPr lang="en-GB" sz="2400" b="1" i="1" dirty="0"/>
              <a:t> </a:t>
            </a:r>
            <a:r>
              <a:rPr lang="en-GB" sz="2400" b="1" i="1" dirty="0" smtClean="0"/>
              <a:t>cavity (Yolk Sac).</a:t>
            </a:r>
          </a:p>
          <a:p>
            <a:pPr algn="l">
              <a:lnSpc>
                <a:spcPct val="90000"/>
              </a:lnSpc>
            </a:pPr>
            <a:r>
              <a:rPr lang="en-GB" sz="2400" b="1" dirty="0" smtClean="0"/>
              <a:t>(b) </a:t>
            </a:r>
            <a:r>
              <a:rPr lang="en-GB" sz="2400" b="1" i="1" dirty="0" err="1" smtClean="0">
                <a:solidFill>
                  <a:srgbClr val="00B0F0"/>
                </a:solidFill>
              </a:rPr>
              <a:t>Epiblast</a:t>
            </a:r>
            <a:endParaRPr lang="en-GB" sz="2400" i="1" dirty="0" smtClean="0">
              <a:solidFill>
                <a:srgbClr val="00B0F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sz="2400" b="1" i="1" dirty="0" smtClean="0"/>
              <a:t>High columnar cells adjacent to the amniotic cavity.</a:t>
            </a:r>
          </a:p>
          <a:p>
            <a:pPr algn="l">
              <a:lnSpc>
                <a:spcPct val="90000"/>
              </a:lnSpc>
            </a:pP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220766" y="260648"/>
            <a:ext cx="6702476" cy="769441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BILAMINAR DISC</a:t>
            </a:r>
            <a:endParaRPr lang="en-US" sz="4400" b="1" i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 descr="289EAAB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1406" t="581" r="24796" b="64583"/>
          <a:stretch>
            <a:fillRect/>
          </a:stretch>
        </p:blipFill>
        <p:spPr bwMode="auto">
          <a:xfrm>
            <a:off x="428596" y="1643050"/>
            <a:ext cx="400052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US" sz="4400" i="1" dirty="0" smtClean="0">
                <a:solidFill>
                  <a:srgbClr val="FF66CC"/>
                </a:solidFill>
              </a:rPr>
              <a:t>DERIVATIVES OF ENDODERM</a:t>
            </a:r>
            <a:endParaRPr lang="en-US" sz="4400" i="1" dirty="0">
              <a:solidFill>
                <a:srgbClr val="FF66CC"/>
              </a:solidFill>
            </a:endParaRPr>
          </a:p>
        </p:txBody>
      </p:sp>
      <p:pic>
        <p:nvPicPr>
          <p:cNvPr id="81922" name="Picture 2" descr="C:\Documents and Settings\User\My Documents\My Pictures\Picture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00200"/>
            <a:ext cx="612068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838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3600" smtClean="0"/>
              <a:t>That’s all folks!</a:t>
            </a:r>
            <a:br>
              <a:rPr sz="3600" smtClean="0"/>
            </a:br>
            <a:r>
              <a:rPr sz="3600" smtClean="0"/>
              <a:t/>
            </a:r>
            <a:br>
              <a:rPr sz="3600" smtClean="0"/>
            </a:br>
            <a:r>
              <a:rPr sz="3600" smtClean="0"/>
              <a:t/>
            </a:r>
            <a:br>
              <a:rPr sz="3600" smtClean="0"/>
            </a:br>
            <a:r>
              <a:rPr sz="3600" smtClean="0"/>
              <a:t/>
            </a:r>
            <a:br>
              <a:rPr sz="3600" smtClean="0"/>
            </a:br>
            <a:r>
              <a:rPr sz="3600" smtClean="0"/>
              <a:t/>
            </a:r>
            <a:br>
              <a:rPr sz="3600" smtClean="0"/>
            </a:br>
            <a:r>
              <a:rPr sz="3600" smtClean="0"/>
              <a:t/>
            </a:r>
            <a:br>
              <a:rPr sz="3600" smtClean="0"/>
            </a:br>
            <a:endParaRPr sz="3600"/>
          </a:p>
        </p:txBody>
      </p:sp>
      <p:sp>
        <p:nvSpPr>
          <p:cNvPr id="17" name="Rectangle 16"/>
          <p:cNvSpPr/>
          <p:nvPr/>
        </p:nvSpPr>
        <p:spPr>
          <a:xfrm>
            <a:off x="2971800" y="1676400"/>
            <a:ext cx="27797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65000"/>
                  </a:schemeClr>
                </a:solidFill>
              </a:rPr>
              <a:t>QueSTioN?</a:t>
            </a:r>
          </a:p>
        </p:txBody>
      </p:sp>
      <p:pic>
        <p:nvPicPr>
          <p:cNvPr id="39942" name="Picture 6" descr="http://www.hakeem-sy.com/main/files/sm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643182"/>
            <a:ext cx="37147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3008313" cy="1649438"/>
          </a:xfrm>
        </p:spPr>
        <p:txBody>
          <a:bodyPr>
            <a:normAutofit/>
          </a:bodyPr>
          <a:lstStyle/>
          <a:p>
            <a:r>
              <a:rPr lang="en-GB" sz="3200" b="1" i="1" dirty="0">
                <a:solidFill>
                  <a:srgbClr val="FFFF00"/>
                </a:solidFill>
              </a:rPr>
              <a:t>EXTRA EMBRYONIC MESODERM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0" y="1524000"/>
            <a:ext cx="3465513" cy="4905396"/>
          </a:xfrm>
          <a:solidFill>
            <a:srgbClr val="FF66CC"/>
          </a:solidFill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A loosely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arranged connective 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tissue.  </a:t>
            </a:r>
          </a:p>
          <a:p>
            <a:pPr algn="l">
              <a:lnSpc>
                <a:spcPct val="90000"/>
              </a:lnSpc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Arises from the yolk sac.</a:t>
            </a:r>
            <a:endParaRPr lang="en-GB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It fills all the space between the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Trophoblst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externally and the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xocoelomic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membrane and amnion internally. </a:t>
            </a:r>
          </a:p>
          <a:p>
            <a:pPr algn="l">
              <a:lnSpc>
                <a:spcPct val="90000"/>
              </a:lnSpc>
            </a:pP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It surrounds the amnion and </a:t>
            </a:r>
            <a:r>
              <a:rPr lang="en-GB" sz="2400" b="1" i="1" dirty="0"/>
              <a:t>yolk sac</a:t>
            </a:r>
            <a:r>
              <a:rPr lang="en-GB" sz="2400" b="1" i="1" dirty="0" smtClean="0"/>
              <a:t>.</a:t>
            </a:r>
            <a:endParaRPr lang="en-GB" sz="24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7889" name="Picture 1" descr="C:\Documents and Settings\me\My Documents\My Pictures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28"/>
            <a:ext cx="507209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FFD35"/>
          </a:solidFill>
        </p:spPr>
        <p:txBody>
          <a:bodyPr>
            <a:noAutofit/>
          </a:bodyPr>
          <a:lstStyle/>
          <a:p>
            <a:r>
              <a:rPr lang="en-GB" sz="4400" b="1" i="1" dirty="0">
                <a:solidFill>
                  <a:srgbClr val="CC0000"/>
                </a:solidFill>
              </a:rPr>
              <a:t>EXTRA EMBRYONIC COELOM</a:t>
            </a:r>
            <a:endParaRPr lang="en-US" sz="4400" b="1" i="1" dirty="0">
              <a:solidFill>
                <a:srgbClr val="CC0000"/>
              </a:solidFill>
            </a:endParaRPr>
          </a:p>
        </p:txBody>
      </p:sp>
      <p:pic>
        <p:nvPicPr>
          <p:cNvPr id="136196" name="Picture 4" descr="EB203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374" t="44301" r="64030" b="16499"/>
          <a:stretch>
            <a:fillRect/>
          </a:stretch>
        </p:blipFill>
        <p:spPr>
          <a:xfrm>
            <a:off x="214282" y="1785926"/>
            <a:ext cx="4214842" cy="4929222"/>
          </a:xfrm>
          <a:noFill/>
          <a:ln/>
        </p:spPr>
      </p:pic>
      <p:sp>
        <p:nvSpPr>
          <p:cNvPr id="136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928802"/>
            <a:ext cx="4357718" cy="4500593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i="1" dirty="0"/>
              <a:t>Isolated spaces appear within the </a:t>
            </a:r>
            <a:r>
              <a:rPr lang="en-US" b="1" i="1" dirty="0" err="1" smtClean="0"/>
              <a:t>E</a:t>
            </a:r>
            <a:r>
              <a:rPr lang="en-GB" b="1" i="1" dirty="0" err="1" smtClean="0"/>
              <a:t>xtraembryonic</a:t>
            </a:r>
            <a:r>
              <a:rPr lang="en-GB" b="1" i="1" dirty="0" smtClean="0"/>
              <a:t> </a:t>
            </a:r>
            <a:r>
              <a:rPr lang="en-GB" b="1" i="1" dirty="0"/>
              <a:t>mesoderm.</a:t>
            </a:r>
          </a:p>
          <a:p>
            <a:pPr algn="l"/>
            <a:r>
              <a:rPr lang="en-GB" b="1" i="1" dirty="0"/>
              <a:t>These spaces fuse and form the </a:t>
            </a:r>
            <a:r>
              <a:rPr lang="en-GB" b="1" i="1" dirty="0" err="1" smtClean="0">
                <a:solidFill>
                  <a:srgbClr val="FF0000"/>
                </a:solidFill>
              </a:rPr>
              <a:t>Extraembryonic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Coelom</a:t>
            </a:r>
            <a:r>
              <a:rPr lang="en-GB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b="1" i="1" dirty="0" smtClean="0"/>
              <a:t>It surrounds the amnion and yolk sac. 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3375" y="1571612"/>
            <a:ext cx="5000625" cy="5286388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i="1" dirty="0" smtClean="0"/>
              <a:t>It is the </a:t>
            </a:r>
            <a:r>
              <a:rPr lang="en-US" b="1" i="1" dirty="0"/>
              <a:t>process </a:t>
            </a:r>
            <a:r>
              <a:rPr lang="en-US" b="1" i="1" dirty="0" smtClean="0"/>
              <a:t>through which </a:t>
            </a:r>
            <a:r>
              <a:rPr lang="en-US" b="1" i="1" dirty="0"/>
              <a:t>the </a:t>
            </a:r>
            <a:r>
              <a:rPr lang="en-US" b="1" i="1" dirty="0" err="1">
                <a:solidFill>
                  <a:srgbClr val="FF0000"/>
                </a:solidFill>
              </a:rPr>
              <a:t>Bilaminar</a:t>
            </a:r>
            <a:r>
              <a:rPr lang="en-US" b="1" i="1" dirty="0">
                <a:solidFill>
                  <a:srgbClr val="FF66CC"/>
                </a:solidFill>
              </a:rPr>
              <a:t> </a:t>
            </a:r>
            <a:r>
              <a:rPr lang="en-US" b="1" i="1" dirty="0"/>
              <a:t>embryonic disc is converted into a </a:t>
            </a:r>
            <a:r>
              <a:rPr lang="en-US" b="1" i="1" dirty="0" err="1">
                <a:solidFill>
                  <a:srgbClr val="FFC000"/>
                </a:solidFill>
              </a:rPr>
              <a:t>Trilaminar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dirty="0" smtClean="0">
                <a:solidFill>
                  <a:srgbClr val="FFC000"/>
                </a:solidFill>
              </a:rPr>
              <a:t>disc. 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5913" y="260648"/>
            <a:ext cx="6332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GASTRULATIO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74A17CBF"/>
          <p:cNvPicPr>
            <a:picLocks noChangeAspect="1" noChangeArrowheads="1"/>
          </p:cNvPicPr>
          <p:nvPr/>
        </p:nvPicPr>
        <p:blipFill>
          <a:blip r:embed="rId2" cstate="print"/>
          <a:srcRect l="48789" t="77076" r="6560" b="2317"/>
          <a:stretch>
            <a:fillRect/>
          </a:stretch>
        </p:blipFill>
        <p:spPr>
          <a:xfrm>
            <a:off x="4143372" y="3857604"/>
            <a:ext cx="4714908" cy="3000396"/>
          </a:xfrm>
          <a:prstGeom prst="rect">
            <a:avLst/>
          </a:prstGeom>
          <a:noFill/>
          <a:ln/>
        </p:spPr>
      </p:pic>
      <p:pic>
        <p:nvPicPr>
          <p:cNvPr id="9" name="Content Placeholder 4" descr="74A17CB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110" t="2223" r="15518" b="75852"/>
          <a:stretch>
            <a:fillRect/>
          </a:stretch>
        </p:blipFill>
        <p:spPr>
          <a:xfrm>
            <a:off x="179512" y="2060848"/>
            <a:ext cx="3744416" cy="3429024"/>
          </a:xfr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72" y="357166"/>
            <a:ext cx="2894041" cy="1077934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TRILAMINAR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DISC</a:t>
            </a:r>
            <a:endParaRPr lang="ar-SA" sz="32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-785850" y="1524000"/>
            <a:ext cx="4251363" cy="4929336"/>
          </a:xfrm>
        </p:spPr>
        <p:txBody>
          <a:bodyPr>
            <a:normAutofit/>
          </a:bodyPr>
          <a:lstStyle/>
          <a:p>
            <a:pPr algn="r" rtl="0"/>
            <a:r>
              <a:rPr lang="en-US" sz="2800" b="1" i="1" dirty="0" smtClean="0"/>
              <a:t>Composed of </a:t>
            </a:r>
            <a:r>
              <a:rPr lang="en-US" sz="3000" b="1" i="1" dirty="0" smtClean="0"/>
              <a:t>Three Germ Layers </a:t>
            </a:r>
            <a:r>
              <a:rPr lang="en-US" b="1" i="1" dirty="0" smtClean="0"/>
              <a:t>:</a:t>
            </a:r>
          </a:p>
          <a:p>
            <a:pPr algn="l"/>
            <a:r>
              <a:rPr lang="en-GB" sz="3000" b="1" i="1" dirty="0" smtClean="0">
                <a:solidFill>
                  <a:srgbClr val="002060"/>
                </a:solidFill>
              </a:rPr>
              <a:t>Embryonic Ectoderm</a:t>
            </a:r>
          </a:p>
          <a:p>
            <a:pPr algn="l"/>
            <a:r>
              <a:rPr lang="en-GB" sz="3000" b="1" i="1" dirty="0" smtClean="0">
                <a:solidFill>
                  <a:srgbClr val="002060"/>
                </a:solidFill>
              </a:rPr>
              <a:t> </a:t>
            </a:r>
            <a:r>
              <a:rPr lang="en-GB" sz="3000" b="1" i="1" dirty="0" err="1" smtClean="0">
                <a:solidFill>
                  <a:srgbClr val="002060"/>
                </a:solidFill>
              </a:rPr>
              <a:t>Intraembryonic</a:t>
            </a:r>
            <a:r>
              <a:rPr lang="en-GB" sz="3000" b="1" i="1" dirty="0" smtClean="0">
                <a:solidFill>
                  <a:srgbClr val="002060"/>
                </a:solidFill>
              </a:rPr>
              <a:t> Mesoderm. </a:t>
            </a:r>
          </a:p>
          <a:p>
            <a:pPr algn="l"/>
            <a:r>
              <a:rPr lang="en-GB" sz="3000" b="1" i="1" dirty="0" smtClean="0">
                <a:solidFill>
                  <a:srgbClr val="002060"/>
                </a:solidFill>
              </a:rPr>
              <a:t> Embryonic </a:t>
            </a:r>
            <a:r>
              <a:rPr lang="en-GB" sz="2800" b="1" i="1" dirty="0" smtClean="0">
                <a:solidFill>
                  <a:srgbClr val="002060"/>
                </a:solidFill>
              </a:rPr>
              <a:t>Endoderm.</a:t>
            </a:r>
          </a:p>
          <a:p>
            <a:pPr algn="l" rtl="0"/>
            <a:r>
              <a:rPr lang="en-GB" sz="2800" b="1" i="1" dirty="0" smtClean="0"/>
              <a:t>Cells in these layers will give rise to all tissues and organs of the embryo.</a:t>
            </a:r>
            <a:endParaRPr lang="en-US" sz="2800" b="1" i="1" dirty="0" smtClean="0"/>
          </a:p>
          <a:p>
            <a:pPr algn="r" rtl="0"/>
            <a:endParaRPr lang="en-US" sz="2800" b="1" i="1" dirty="0" smtClean="0"/>
          </a:p>
          <a:p>
            <a:pPr algn="r" rtl="0"/>
            <a:endParaRPr lang="ar-SA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" name="Picture 4" descr="74A17CBF"/>
          <p:cNvPicPr>
            <a:picLocks noChangeAspect="1" noChangeArrowheads="1"/>
          </p:cNvPicPr>
          <p:nvPr/>
        </p:nvPicPr>
        <p:blipFill>
          <a:blip r:embed="rId3" cstate="print"/>
          <a:srcRect l="48789" t="77111" r="6560" b="2317"/>
          <a:stretch>
            <a:fillRect/>
          </a:stretch>
        </p:blipFill>
        <p:spPr>
          <a:xfrm>
            <a:off x="3643306" y="332656"/>
            <a:ext cx="5500694" cy="59766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571868" cy="11620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</a:rPr>
              <a:t>GASTRULATION</a:t>
            </a:r>
            <a:endParaRPr lang="ar-SA" sz="3600" b="1" i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465513" cy="5001344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It is Associated with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Appearance of </a:t>
            </a:r>
            <a:r>
              <a:rPr lang="en-US" sz="28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Primitive Streak.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Differentiation of the 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Three Germ layers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Notochord.</a:t>
            </a:r>
          </a:p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US" sz="2800" b="1" i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Prechordal</a:t>
            </a:r>
            <a:r>
              <a:rPr lang="en-US" sz="28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Plate</a:t>
            </a:r>
            <a:r>
              <a:rPr lang="en-US" sz="2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ar-SA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74A17CB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7282" t="26715" r="11693" b="53401"/>
          <a:stretch>
            <a:fillRect/>
          </a:stretch>
        </p:blipFill>
        <p:spPr>
          <a:xfrm>
            <a:off x="3786182" y="714356"/>
            <a:ext cx="5357818" cy="550072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2066" y="1600200"/>
            <a:ext cx="3892422" cy="5257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GB" b="1" i="1" dirty="0" smtClean="0"/>
              <a:t>It </a:t>
            </a:r>
            <a:r>
              <a:rPr lang="en-GB" b="1" i="1" dirty="0"/>
              <a:t>appears in (15-16 day) </a:t>
            </a:r>
            <a:r>
              <a:rPr lang="en-GB" b="1" i="1" dirty="0" smtClean="0"/>
              <a:t>as a</a:t>
            </a:r>
            <a:r>
              <a:rPr lang="en-US" b="1" u="sng" dirty="0" smtClean="0"/>
              <a:t> </a:t>
            </a:r>
            <a:r>
              <a:rPr lang="en-US" b="1" i="1" dirty="0" smtClean="0"/>
              <a:t>Thickening </a:t>
            </a:r>
            <a:r>
              <a:rPr lang="en-GB" b="1" i="1" dirty="0" smtClean="0"/>
              <a:t>on </a:t>
            </a:r>
            <a:r>
              <a:rPr lang="en-GB" b="1" i="1" dirty="0"/>
              <a:t>the surface of the </a:t>
            </a:r>
            <a:r>
              <a:rPr lang="en-GB" sz="3200" b="1" i="1" dirty="0" err="1">
                <a:solidFill>
                  <a:srgbClr val="FFC000"/>
                </a:solidFill>
              </a:rPr>
              <a:t>Epiblast</a:t>
            </a:r>
            <a:r>
              <a:rPr lang="en-GB" sz="3200" b="1" i="1" dirty="0">
                <a:solidFill>
                  <a:srgbClr val="0033CC"/>
                </a:solidFill>
              </a:rPr>
              <a:t>. </a:t>
            </a:r>
            <a:endParaRPr lang="en-GB" sz="3200" b="1" i="1" dirty="0" smtClean="0">
              <a:solidFill>
                <a:srgbClr val="0033CC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b="1" i="1" dirty="0" smtClean="0"/>
              <a:t>It</a:t>
            </a:r>
            <a:r>
              <a:rPr lang="en-GB" b="1" i="1" dirty="0" smtClean="0">
                <a:solidFill>
                  <a:srgbClr val="0033CC"/>
                </a:solidFill>
              </a:rPr>
              <a:t> </a:t>
            </a:r>
            <a:r>
              <a:rPr lang="en-GB" b="1" i="1" dirty="0" smtClean="0"/>
              <a:t>appears </a:t>
            </a:r>
            <a:r>
              <a:rPr lang="en-US" b="1" i="1" dirty="0" smtClean="0"/>
              <a:t>at the </a:t>
            </a:r>
            <a:r>
              <a:rPr lang="en-US" sz="3200" b="1" i="1" dirty="0" smtClean="0">
                <a:solidFill>
                  <a:srgbClr val="FF3399"/>
                </a:solidFill>
              </a:rPr>
              <a:t>Caudal End </a:t>
            </a:r>
            <a:r>
              <a:rPr lang="en-US" b="1" i="1" dirty="0" smtClean="0"/>
              <a:t>of embryonic disc. </a:t>
            </a:r>
          </a:p>
          <a:p>
            <a:pPr algn="ctr">
              <a:lnSpc>
                <a:spcPct val="90000"/>
              </a:lnSpc>
            </a:pPr>
            <a:r>
              <a:rPr lang="en-US" b="1" i="1" dirty="0" smtClean="0"/>
              <a:t>The proliferated cranial end of this primitive streak is called </a:t>
            </a:r>
            <a:r>
              <a:rPr lang="en-US" sz="3200" b="1" i="1" dirty="0" smtClean="0">
                <a:solidFill>
                  <a:srgbClr val="00FF00"/>
                </a:solidFill>
              </a:rPr>
              <a:t>Primitive Node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23" y="188640"/>
            <a:ext cx="7603363" cy="769441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PRIMITIVE STREAK</a:t>
            </a:r>
            <a:endParaRPr lang="en-US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2B200D90"/>
          <p:cNvPicPr>
            <a:picLocks noChangeAspect="1" noChangeArrowheads="1"/>
          </p:cNvPicPr>
          <p:nvPr/>
        </p:nvPicPr>
        <p:blipFill>
          <a:blip r:embed="rId2" cstate="print"/>
          <a:srcRect l="6685" r="28568" b="24237"/>
          <a:stretch>
            <a:fillRect/>
          </a:stretch>
        </p:blipFill>
        <p:spPr bwMode="auto">
          <a:xfrm>
            <a:off x="0" y="1700808"/>
            <a:ext cx="5000628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831</TotalTime>
  <Words>1099</Words>
  <Application>Microsoft Office PowerPoint</Application>
  <PresentationFormat>On-screen Show (4:3)</PresentationFormat>
  <Paragraphs>154</Paragraphs>
  <Slides>31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Apex</vt:lpstr>
      <vt:lpstr>Slide</vt:lpstr>
      <vt:lpstr>Bilaminar &amp; trilaminar Discs  &amp; Their Derivatives</vt:lpstr>
      <vt:lpstr>Objectives</vt:lpstr>
      <vt:lpstr>Slide 3</vt:lpstr>
      <vt:lpstr>EXTRA EMBRYONIC MESODERM</vt:lpstr>
      <vt:lpstr>EXTRA EMBRYONIC COELOM</vt:lpstr>
      <vt:lpstr>Slide 6</vt:lpstr>
      <vt:lpstr>TRILAMINAR DISC</vt:lpstr>
      <vt:lpstr>GASTRULATION</vt:lpstr>
      <vt:lpstr>Slide 9</vt:lpstr>
      <vt:lpstr>FUNCTIONS OF PRIMITIVE STREAK </vt:lpstr>
      <vt:lpstr>Slide 11</vt:lpstr>
      <vt:lpstr>INTREMBRYONIC GERM LAYERS</vt:lpstr>
      <vt:lpstr>Slide 13</vt:lpstr>
      <vt:lpstr>Slide 14</vt:lpstr>
      <vt:lpstr>NOTOCHORD</vt:lpstr>
      <vt:lpstr>Slide 16</vt:lpstr>
      <vt:lpstr>PRECHORDAL PLATE</vt:lpstr>
      <vt:lpstr>DISTRIBUTION OF IEM</vt:lpstr>
      <vt:lpstr>DIFFERENTIATION OF IEM</vt:lpstr>
      <vt:lpstr>SOMITES</vt:lpstr>
      <vt:lpstr>DIFFERENTIATION OF SOMITES</vt:lpstr>
      <vt:lpstr>LATERAL MESODERM</vt:lpstr>
      <vt:lpstr>INTRAEMBRYONIC COELOM</vt:lpstr>
      <vt:lpstr>EMBRYONIC WALLS</vt:lpstr>
      <vt:lpstr>DIFFERENTIATION OF IEC</vt:lpstr>
      <vt:lpstr>Slide 26</vt:lpstr>
      <vt:lpstr>Derivatives of Surface</vt:lpstr>
      <vt:lpstr>DERIVATIVES OF MESODERM</vt:lpstr>
      <vt:lpstr>Derivatives of Surface</vt:lpstr>
      <vt:lpstr>DERIVATIVES OF ENDODERM</vt:lpstr>
      <vt:lpstr>That’s all folks!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140</cp:revision>
  <dcterms:created xsi:type="dcterms:W3CDTF">2010-10-02T16:54:25Z</dcterms:created>
  <dcterms:modified xsi:type="dcterms:W3CDTF">2010-10-12T17:52:41Z</dcterms:modified>
</cp:coreProperties>
</file>