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257" r:id="rId3"/>
    <p:sldId id="335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299" r:id="rId22"/>
    <p:sldId id="332" r:id="rId23"/>
    <p:sldId id="300" r:id="rId24"/>
    <p:sldId id="301" r:id="rId25"/>
    <p:sldId id="26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2293" autoAdjust="0"/>
  </p:normalViewPr>
  <p:slideViewPr>
    <p:cSldViewPr>
      <p:cViewPr>
        <p:scale>
          <a:sx n="70" d="100"/>
          <a:sy n="70" d="100"/>
        </p:scale>
        <p:origin x="-3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0D5DD78-235D-4C4E-AE86-BE4C2D4C7BB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9/26/2010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685800"/>
            <a:ext cx="6096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JOINTS</a:t>
            </a:r>
            <a:endParaRPr lang="en-US" sz="54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057400"/>
            <a:ext cx="5562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US" sz="4000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JAMILA H. EL MEDANY</a:t>
            </a:r>
          </a:p>
          <a:p>
            <a:pPr>
              <a:buNone/>
              <a:defRPr/>
            </a:pP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 Professor of Anatomy</a:t>
            </a:r>
          </a:p>
          <a:p>
            <a:pPr>
              <a:buNone/>
              <a:defRPr/>
            </a:pP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pPr>
              <a:buNone/>
              <a:defRPr/>
            </a:pP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Saud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OF SYNOVIAL JOINTS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Synovial joints are classified according to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 of movement </a:t>
            </a:r>
            <a:r>
              <a:rPr lang="en-US" b="1" dirty="0" smtClean="0">
                <a:solidFill>
                  <a:srgbClr val="0070C0"/>
                </a:solidFill>
              </a:rPr>
              <a:t>into: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 synovial joints.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Axial synovial joints.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 SYNOVIAL JOINTS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70C0"/>
                </a:solidFill>
              </a:rPr>
              <a:t>The articulating surfaces are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flat</a:t>
            </a:r>
            <a:r>
              <a:rPr lang="en-US" b="1" dirty="0" smtClean="0">
                <a:solidFill>
                  <a:srgbClr val="0070C0"/>
                </a:solidFill>
              </a:rPr>
              <a:t> and the bones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 </a:t>
            </a:r>
            <a:r>
              <a:rPr lang="en-US" b="1" dirty="0" smtClean="0">
                <a:solidFill>
                  <a:srgbClr val="0070C0"/>
                </a:solidFill>
              </a:rPr>
              <a:t>on one another, producing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gliding movement</a:t>
            </a:r>
            <a:r>
              <a:rPr lang="en-US" b="1" dirty="0" smtClean="0">
                <a:solidFill>
                  <a:srgbClr val="0070C0"/>
                </a:solidFill>
              </a:rPr>
              <a:t>.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Intercarpal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Joints.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Sternoclavicular</a:t>
            </a:r>
            <a:r>
              <a:rPr lang="en-US" b="1" dirty="0" smtClean="0">
                <a:solidFill>
                  <a:srgbClr val="0070C0"/>
                </a:solidFill>
              </a:rPr>
              <a:t> and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Acromioclavicular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joints.</a:t>
            </a:r>
          </a:p>
        </p:txBody>
      </p:sp>
      <p:pic>
        <p:nvPicPr>
          <p:cNvPr id="7" name="Picture 9" descr="DA2785B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6694" t="7451" r="53357" b="58852"/>
          <a:stretch>
            <a:fillRect/>
          </a:stretch>
        </p:blipFill>
        <p:spPr bwMode="auto">
          <a:xfrm>
            <a:off x="4720625" y="1600200"/>
            <a:ext cx="3893749" cy="2971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8" descr="81CCB005"/>
          <p:cNvPicPr>
            <a:picLocks noChangeAspect="1" noChangeArrowheads="1"/>
          </p:cNvPicPr>
          <p:nvPr/>
        </p:nvPicPr>
        <p:blipFill>
          <a:blip r:embed="rId3" cstate="print"/>
          <a:srcRect r="31375" b="69797"/>
          <a:stretch>
            <a:fillRect/>
          </a:stretch>
        </p:blipFill>
        <p:spPr bwMode="auto">
          <a:xfrm>
            <a:off x="5105400" y="4800600"/>
            <a:ext cx="3241675" cy="1800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AXIAL SYNOVIAL JOINTS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Movements occur along axes: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Transverse:</a:t>
            </a:r>
            <a:r>
              <a:rPr lang="en-US" b="1" dirty="0" smtClean="0">
                <a:solidFill>
                  <a:srgbClr val="0070C0"/>
                </a:solidFill>
              </a:rPr>
              <a:t> flexion &amp; extension occur.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Longitudinal:</a:t>
            </a:r>
            <a:r>
              <a:rPr lang="en-US" b="1" dirty="0" smtClean="0">
                <a:solidFill>
                  <a:srgbClr val="0070C0"/>
                </a:solidFill>
              </a:rPr>
              <a:t> rotation occurs.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Antero-posterior:</a:t>
            </a:r>
            <a:r>
              <a:rPr lang="en-US" b="1" dirty="0" smtClean="0">
                <a:solidFill>
                  <a:srgbClr val="0070C0"/>
                </a:solidFill>
              </a:rPr>
              <a:t> abduction &amp; adduction occur.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Axial joints are divided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Uniaxial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Biaxial.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Multi-axial 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polyaxial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UNIAXIAL SYNOVIAL JOINTS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Hinge joints: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Axis: </a:t>
            </a:r>
            <a:r>
              <a:rPr lang="en-US" b="1" dirty="0" smtClean="0">
                <a:solidFill>
                  <a:srgbClr val="0070C0"/>
                </a:solidFill>
              </a:rPr>
              <a:t>transverse.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Movements:</a:t>
            </a:r>
            <a:r>
              <a:rPr lang="en-US" b="1" dirty="0" smtClean="0">
                <a:solidFill>
                  <a:srgbClr val="0070C0"/>
                </a:solidFill>
              </a:rPr>
              <a:t> flexion &amp; extension.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elbow joint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Pivot: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Axis: </a:t>
            </a:r>
            <a:r>
              <a:rPr lang="en-US" b="1" dirty="0" smtClean="0">
                <a:solidFill>
                  <a:srgbClr val="0070C0"/>
                </a:solidFill>
              </a:rPr>
              <a:t>longitudinal.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Movements: </a:t>
            </a:r>
            <a:r>
              <a:rPr lang="en-US" b="1" dirty="0" smtClean="0">
                <a:solidFill>
                  <a:srgbClr val="0070C0"/>
                </a:solidFill>
              </a:rPr>
              <a:t>rotation.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radio-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ulnar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joints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Content Placeholder 10" descr="F66122-007-f070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3400" y="1447800"/>
            <a:ext cx="2286000" cy="2369199"/>
          </a:xfrm>
        </p:spPr>
      </p:pic>
      <p:pic>
        <p:nvPicPr>
          <p:cNvPr id="2050" name="Picture 2" descr="C:\Documents and Settings\user1\Desktop\joints\F66122-007-f07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600200"/>
            <a:ext cx="2209800" cy="2133600"/>
          </a:xfrm>
          <a:prstGeom prst="rect">
            <a:avLst/>
          </a:prstGeom>
          <a:noFill/>
        </p:spPr>
      </p:pic>
      <p:pic>
        <p:nvPicPr>
          <p:cNvPr id="2051" name="Picture 3" descr="C:\Documents and Settings\user1\Desktop\joints\F66122-007-f0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191000"/>
            <a:ext cx="2095500" cy="2362200"/>
          </a:xfrm>
          <a:prstGeom prst="rect">
            <a:avLst/>
          </a:prstGeom>
          <a:noFill/>
        </p:spPr>
      </p:pic>
      <p:pic>
        <p:nvPicPr>
          <p:cNvPr id="2052" name="Picture 4" descr="C:\Documents and Settings\user1\Desktop\joints\F66122-007-f070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191000"/>
            <a:ext cx="20574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BIAXIAL SYNOVIAL JOINTS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95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Ellipsoid joints: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An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elliptical convex </a:t>
            </a:r>
            <a:r>
              <a:rPr lang="en-US" b="1" dirty="0" smtClean="0">
                <a:solidFill>
                  <a:srgbClr val="0070C0"/>
                </a:solidFill>
              </a:rPr>
              <a:t>fits into an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elliptical concave </a:t>
            </a:r>
            <a:r>
              <a:rPr lang="en-US" b="1" dirty="0" err="1" smtClean="0">
                <a:solidFill>
                  <a:srgbClr val="0070C0"/>
                </a:solidFill>
              </a:rPr>
              <a:t>articular</a:t>
            </a:r>
            <a:r>
              <a:rPr lang="en-US" b="1" dirty="0" smtClean="0">
                <a:solidFill>
                  <a:srgbClr val="0070C0"/>
                </a:solidFill>
              </a:rPr>
              <a:t> surface.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Axes: </a:t>
            </a:r>
            <a:r>
              <a:rPr lang="en-US" b="1" dirty="0" smtClean="0">
                <a:solidFill>
                  <a:srgbClr val="0070C0"/>
                </a:solidFill>
              </a:rPr>
              <a:t>Transverse &amp; </a:t>
            </a:r>
            <a:r>
              <a:rPr lang="en-US" b="1" dirty="0" err="1" smtClean="0">
                <a:solidFill>
                  <a:srgbClr val="0070C0"/>
                </a:solidFill>
              </a:rPr>
              <a:t>antero</a:t>
            </a:r>
            <a:r>
              <a:rPr lang="en-US" b="1" dirty="0" smtClean="0">
                <a:solidFill>
                  <a:srgbClr val="0070C0"/>
                </a:solidFill>
              </a:rPr>
              <a:t>-posterior.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Movements: </a:t>
            </a:r>
            <a:r>
              <a:rPr lang="en-US" b="1" dirty="0" smtClean="0">
                <a:solidFill>
                  <a:srgbClr val="0070C0"/>
                </a:solidFill>
              </a:rPr>
              <a:t>Flexion &amp; extension + abduction &amp; adduction.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Wrist joint.</a:t>
            </a:r>
          </a:p>
        </p:txBody>
      </p:sp>
      <p:pic>
        <p:nvPicPr>
          <p:cNvPr id="5" name="Content Placeholder 4" descr="F66122-007-f09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1600" y="1524000"/>
            <a:ext cx="3364601" cy="2667001"/>
          </a:xfrm>
        </p:spPr>
      </p:pic>
      <p:pic>
        <p:nvPicPr>
          <p:cNvPr id="3074" name="Picture 2" descr="C:\Documents and Settings\user1\My Documents\My Pictures\Pictur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267200"/>
            <a:ext cx="3048001" cy="2438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BIAXIAL SYNOVIAL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419600" cy="51054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3500" b="1" dirty="0" smtClean="0">
                <a:solidFill>
                  <a:schemeClr val="accent6">
                    <a:lumMod val="75000"/>
                  </a:schemeClr>
                </a:solidFill>
              </a:rPr>
              <a:t>Saddle joints: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The </a:t>
            </a:r>
            <a:r>
              <a:rPr lang="en-US" b="1" dirty="0" err="1" smtClean="0">
                <a:solidFill>
                  <a:srgbClr val="0070C0"/>
                </a:solidFill>
              </a:rPr>
              <a:t>articular</a:t>
            </a:r>
            <a:r>
              <a:rPr lang="en-US" b="1" dirty="0" smtClean="0">
                <a:solidFill>
                  <a:srgbClr val="0070C0"/>
                </a:solidFill>
              </a:rPr>
              <a:t> surfaces are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reciprocally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concavoconvex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They resemble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saddle </a:t>
            </a:r>
            <a:r>
              <a:rPr lang="en-US" b="1" dirty="0" smtClean="0">
                <a:solidFill>
                  <a:srgbClr val="0070C0"/>
                </a:solidFill>
              </a:rPr>
              <a:t>on a  horse’s back.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Movement: </a:t>
            </a:r>
            <a:r>
              <a:rPr lang="en-US" b="1" dirty="0" smtClean="0">
                <a:solidFill>
                  <a:srgbClr val="0070C0"/>
                </a:solidFill>
              </a:rPr>
              <a:t>As ellipsoid joints (Flexion &amp; extension + abduction &amp; adduction) </a:t>
            </a:r>
            <a:r>
              <a:rPr lang="en-US" sz="3500" b="1" dirty="0" smtClean="0">
                <a:solidFill>
                  <a:srgbClr val="0070C0"/>
                </a:solidFill>
              </a:rPr>
              <a:t>+ a small range of dependant rotation </a:t>
            </a:r>
            <a:r>
              <a:rPr lang="en-US" sz="3500" b="1" dirty="0" err="1" smtClean="0">
                <a:solidFill>
                  <a:srgbClr val="0070C0"/>
                </a:solidFill>
              </a:rPr>
              <a:t>rotation</a:t>
            </a:r>
            <a:r>
              <a:rPr lang="en-US" sz="35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Carpometacarpal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joint of the Thumb.</a:t>
            </a:r>
          </a:p>
          <a:p>
            <a:endParaRPr lang="en-US" dirty="0"/>
          </a:p>
        </p:txBody>
      </p:sp>
      <p:pic>
        <p:nvPicPr>
          <p:cNvPr id="4098" name="Picture 2" descr="C:\Documents and Settings\user1\My Documents\My Pictures\Picture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411809"/>
            <a:ext cx="3352800" cy="2902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POLYAXIAL SYNOVIAL JOINTS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5410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3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Ball-and-socket joints: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ball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–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shaped head of one bone fits into a socket like concavity of another.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Movements: </a:t>
            </a:r>
            <a:r>
              <a:rPr lang="en-US" b="1" dirty="0" smtClean="0">
                <a:solidFill>
                  <a:srgbClr val="0070C0"/>
                </a:solidFill>
              </a:rPr>
              <a:t>Flexion &amp; extension + abduction &amp; adduction) + </a:t>
            </a:r>
            <a:r>
              <a:rPr lang="en-US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rotation along a separate axis.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Shoulder joint.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Hip Joint.</a:t>
            </a:r>
          </a:p>
          <a:p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Documents and Settings\user1\Desktop\joints\F66122-007-f0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00200"/>
            <a:ext cx="2971800" cy="2374741"/>
          </a:xfrm>
          <a:prstGeom prst="rect">
            <a:avLst/>
          </a:prstGeom>
          <a:noFill/>
        </p:spPr>
      </p:pic>
      <p:pic>
        <p:nvPicPr>
          <p:cNvPr id="5123" name="Picture 3" descr="C:\Documents and Settings\user1\Desktop\joints\F66122-006-f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572000"/>
            <a:ext cx="3048000" cy="208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 OF SYNOVIAL JOINTS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8006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sz="3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shape of </a:t>
            </a:r>
            <a:r>
              <a:rPr lang="en-US" sz="35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sz="3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surfaces: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The ball and socket shape  of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 joint  </a:t>
            </a:r>
            <a:r>
              <a:rPr lang="en-US" b="1" dirty="0" smtClean="0">
                <a:solidFill>
                  <a:srgbClr val="0070C0"/>
                </a:solidFill>
              </a:rPr>
              <a:t>is a good examples of the  importance of bone shape to maintain  joint stability.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The shape of the bones forming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Knee joint </a:t>
            </a:r>
            <a:r>
              <a:rPr lang="en-US" b="1" dirty="0" smtClean="0">
                <a:solidFill>
                  <a:srgbClr val="0070C0"/>
                </a:solidFill>
              </a:rPr>
              <a:t>has nothing to do for stability.</a:t>
            </a:r>
          </a:p>
          <a:p>
            <a:endParaRPr lang="en-US" dirty="0"/>
          </a:p>
        </p:txBody>
      </p:sp>
      <p:pic>
        <p:nvPicPr>
          <p:cNvPr id="6146" name="Picture 2" descr="C:\Documents and Settings\user1\My Documents\My Pictures\Picture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06309"/>
            <a:ext cx="4267200" cy="3108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 OF SYNOVIAL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3434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strength of ligaments: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They prevent excessive movement in a joint.</a:t>
            </a:r>
          </a:p>
          <a:p>
            <a:endParaRPr lang="en-US" dirty="0"/>
          </a:p>
        </p:txBody>
      </p:sp>
      <p:pic>
        <p:nvPicPr>
          <p:cNvPr id="5" name="Content Placeholder 4" descr="F66122-006-f03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86000"/>
            <a:ext cx="40386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 OF SYNOVIAL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tone of the surrounding muscles: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In most joints, it is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factor </a:t>
            </a:r>
            <a:r>
              <a:rPr lang="en-US" b="1" dirty="0" smtClean="0">
                <a:solidFill>
                  <a:srgbClr val="0070C0"/>
                </a:solidFill>
              </a:rPr>
              <a:t>controlling stability.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The short muscles around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shoulder joint </a:t>
            </a:r>
            <a:r>
              <a:rPr lang="en-US" b="1" dirty="0" smtClean="0">
                <a:solidFill>
                  <a:srgbClr val="0070C0"/>
                </a:solidFill>
              </a:rPr>
              <a:t>keeps the head of the </a:t>
            </a:r>
            <a:r>
              <a:rPr lang="en-US" b="1" dirty="0" err="1" smtClean="0">
                <a:solidFill>
                  <a:srgbClr val="0070C0"/>
                </a:solidFill>
              </a:rPr>
              <a:t>humerus</a:t>
            </a:r>
            <a:r>
              <a:rPr lang="en-US" b="1" dirty="0" smtClean="0">
                <a:solidFill>
                  <a:srgbClr val="0070C0"/>
                </a:solidFill>
              </a:rPr>
              <a:t> in the shallow </a:t>
            </a:r>
            <a:r>
              <a:rPr lang="en-US" b="1" dirty="0" err="1" smtClean="0">
                <a:solidFill>
                  <a:srgbClr val="0070C0"/>
                </a:solidFill>
              </a:rPr>
              <a:t>glenoid</a:t>
            </a:r>
            <a:r>
              <a:rPr lang="en-US" b="1" dirty="0" smtClean="0">
                <a:solidFill>
                  <a:srgbClr val="0070C0"/>
                </a:solidFill>
              </a:rPr>
              <a:t> cavity.</a:t>
            </a:r>
          </a:p>
        </p:txBody>
      </p:sp>
      <p:pic>
        <p:nvPicPr>
          <p:cNvPr id="5" name="Content Placeholder 4" descr="F66122-007-f0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03017"/>
            <a:ext cx="4038600" cy="452032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Define the term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“Joint”.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classification of joints </a:t>
            </a:r>
            <a:r>
              <a:rPr lang="en-US" b="1" i="1" dirty="0" smtClean="0">
                <a:solidFill>
                  <a:srgbClr val="0070C0"/>
                </a:solidFill>
              </a:rPr>
              <a:t>&amp;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give an example of each.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characteristics</a:t>
            </a:r>
            <a:r>
              <a:rPr lang="en-US" b="1" i="1" dirty="0" smtClean="0">
                <a:solidFill>
                  <a:srgbClr val="0070C0"/>
                </a:solidFill>
              </a:rPr>
              <a:t> of synovial joints.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classification of synovial joints </a:t>
            </a:r>
            <a:r>
              <a:rPr lang="en-US" b="1" i="1" dirty="0" smtClean="0">
                <a:solidFill>
                  <a:srgbClr val="0070C0"/>
                </a:solidFill>
              </a:rPr>
              <a:t>&amp; give an example of each.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factors maintaining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stability</a:t>
            </a:r>
            <a:r>
              <a:rPr lang="en-US" b="1" i="1" dirty="0" smtClean="0">
                <a:solidFill>
                  <a:srgbClr val="0070C0"/>
                </a:solidFill>
              </a:rPr>
              <a:t> of joints.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Recite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“Hilton’s law” </a:t>
            </a:r>
            <a:r>
              <a:rPr lang="en-US" b="1" i="1" dirty="0" smtClean="0">
                <a:solidFill>
                  <a:srgbClr val="0070C0"/>
                </a:solidFill>
              </a:rPr>
              <a:t>for nerve supply of joints.</a:t>
            </a:r>
          </a:p>
          <a:p>
            <a:pPr lvl="0">
              <a:buNone/>
            </a:pPr>
            <a:endParaRPr lang="en-US" b="1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 OF JOINTS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The capsule and ligaments receive an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abundant sensory nerve supply.</a:t>
            </a:r>
          </a:p>
          <a:p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Hilton’s Law: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	“A sensory nerve supplying a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</a:t>
            </a:r>
            <a:r>
              <a:rPr lang="en-US" b="1" dirty="0" smtClean="0">
                <a:solidFill>
                  <a:srgbClr val="0070C0"/>
                </a:solidFill>
              </a:rPr>
              <a:t> also supplies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</a:t>
            </a:r>
            <a:r>
              <a:rPr lang="en-US" b="1" dirty="0" smtClean="0">
                <a:solidFill>
                  <a:srgbClr val="0070C0"/>
                </a:solidFill>
              </a:rPr>
              <a:t> moving the joint and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</a:t>
            </a:r>
            <a:r>
              <a:rPr lang="en-US" b="1" dirty="0" smtClean="0">
                <a:solidFill>
                  <a:srgbClr val="0070C0"/>
                </a:solidFill>
              </a:rPr>
              <a:t> overlying the insertions of these muscles.”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257800" cy="102076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Joint is the site where two or more bones come together,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whether or not movement occurs between them.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Joints are classified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the tissues that lie between the bones </a:t>
            </a:r>
            <a:r>
              <a:rPr lang="en-US" b="1" dirty="0" smtClean="0">
                <a:solidFill>
                  <a:srgbClr val="0070C0"/>
                </a:solidFill>
              </a:rPr>
              <a:t>into: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fibrous, cartilaginous &amp; synovial.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Synovial joints are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freely movable </a:t>
            </a:r>
            <a:r>
              <a:rPr lang="en-US" b="1" dirty="0" smtClean="0">
                <a:solidFill>
                  <a:srgbClr val="0070C0"/>
                </a:solidFill>
              </a:rPr>
              <a:t>&amp; characterized by the presence of 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fibrous capsule,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cartilage, synovial membrane &amp; joint cavity containing synovial fluid.</a:t>
            </a: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Synovial joints are classified according to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 of movement </a:t>
            </a:r>
            <a:r>
              <a:rPr lang="en-US" b="1" dirty="0" smtClean="0">
                <a:solidFill>
                  <a:srgbClr val="0070C0"/>
                </a:solidFill>
              </a:rPr>
              <a:t>into: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 &amp; axial.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Axial are divided according to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number of axes of movements </a:t>
            </a:r>
            <a:r>
              <a:rPr lang="en-US" b="1" dirty="0" smtClean="0">
                <a:solidFill>
                  <a:srgbClr val="0070C0"/>
                </a:solidFill>
              </a:rPr>
              <a:t>into: 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-, bi- &amp;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polyaxial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 </a:t>
            </a:r>
            <a:r>
              <a:rPr lang="en-US" b="1" dirty="0" smtClean="0">
                <a:solidFill>
                  <a:srgbClr val="0070C0"/>
                </a:solidFill>
              </a:rPr>
              <a:t>of synovial joints depends on: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 of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surfaces, ligaments &amp;  muscle tone.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Joints have same nerve supply as muscles moving them.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synovial joint 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articular</a:t>
            </a:r>
            <a:r>
              <a:rPr lang="en-US" b="1" dirty="0" smtClean="0">
                <a:solidFill>
                  <a:srgbClr val="0070C0"/>
                </a:solidFill>
              </a:rPr>
              <a:t> surfaces are united by a plate of </a:t>
            </a:r>
            <a:r>
              <a:rPr lang="en-US" b="1" dirty="0" err="1" smtClean="0">
                <a:solidFill>
                  <a:srgbClr val="0070C0"/>
                </a:solidFill>
              </a:rPr>
              <a:t>fibrocartilage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the synovial membrane is not vascular.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stability is not related to muscle tone.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movement is free.</a:t>
            </a:r>
          </a:p>
          <a:p>
            <a:pPr marL="514350" indent="-51435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572000" y="4648200"/>
            <a:ext cx="1143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elbow joint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is a fibrous joint.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is a secondary cartilaginous joint.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allows only flexion &amp; extension.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Is a synovial pivot joint.</a:t>
            </a:r>
          </a:p>
          <a:p>
            <a:pPr marL="514350" indent="-51435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7010400" y="3581400"/>
            <a:ext cx="685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2" descr="C:\Program Files\Microsoft Office\MEDIA\CAGCAT10\j028190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/>
          <p:cNvSpPr/>
          <p:nvPr/>
        </p:nvSpPr>
        <p:spPr>
          <a:xfrm>
            <a:off x="1447800" y="2514600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endParaRPr lang="ar-S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It is the site where two or more bones come together,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whether or not movement occurs between them.</a:t>
            </a:r>
          </a:p>
          <a:p>
            <a:endParaRPr lang="ar-SA" dirty="0"/>
          </a:p>
        </p:txBody>
      </p:sp>
      <p:pic>
        <p:nvPicPr>
          <p:cNvPr id="5" name="Content Placeholder 4" descr="2730A18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8180" t="38283" r="35143" b="40034"/>
          <a:stretch>
            <a:fillRect/>
          </a:stretch>
        </p:blipFill>
        <p:spPr bwMode="auto">
          <a:xfrm>
            <a:off x="609600" y="2133600"/>
            <a:ext cx="2590800" cy="3433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Joints are classified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the tissues that lie between the bones </a:t>
            </a:r>
            <a:r>
              <a:rPr lang="en-US" b="1" dirty="0" smtClean="0">
                <a:solidFill>
                  <a:srgbClr val="0070C0"/>
                </a:solidFill>
              </a:rPr>
              <a:t>into: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Fibrous.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Cartilaginous.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FIBROUS JOINTS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The articulating surfaces are joined by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fibrous</a:t>
            </a:r>
            <a:r>
              <a:rPr lang="en-US" b="1" dirty="0" smtClean="0">
                <a:solidFill>
                  <a:srgbClr val="0070C0"/>
                </a:solidFill>
              </a:rPr>
              <a:t> tissue.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Sutures of the vault of the skull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No</a:t>
            </a:r>
            <a:r>
              <a:rPr lang="en-US" b="1" dirty="0" smtClean="0">
                <a:solidFill>
                  <a:srgbClr val="0070C0"/>
                </a:solidFill>
              </a:rPr>
              <a:t> movement,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temporary</a:t>
            </a:r>
            <a:r>
              <a:rPr lang="en-US" b="1" dirty="0" smtClean="0">
                <a:solidFill>
                  <a:srgbClr val="0070C0"/>
                </a:solidFill>
              </a:rPr>
              <a:t> joints  (ossify later).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</a:t>
            </a:r>
            <a:r>
              <a:rPr lang="en-US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tibiofibular</a:t>
            </a:r>
            <a:r>
              <a:rPr lang="en-US" sz="36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joints (</a:t>
            </a:r>
            <a:r>
              <a:rPr lang="en-US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syndesmosis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Little</a:t>
            </a:r>
            <a:r>
              <a:rPr lang="en-US" b="1" dirty="0" smtClean="0">
                <a:solidFill>
                  <a:srgbClr val="0070C0"/>
                </a:solidFill>
              </a:rPr>
              <a:t> movement,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permanent</a:t>
            </a:r>
            <a:r>
              <a:rPr lang="en-US" b="1" dirty="0" smtClean="0">
                <a:solidFill>
                  <a:srgbClr val="0070C0"/>
                </a:solidFill>
              </a:rPr>
              <a:t> joints.</a:t>
            </a:r>
          </a:p>
          <a:p>
            <a:endParaRPr lang="en-US" dirty="0"/>
          </a:p>
        </p:txBody>
      </p:sp>
      <p:pic>
        <p:nvPicPr>
          <p:cNvPr id="8" name="Picture 5" descr="C9221C93"/>
          <p:cNvPicPr>
            <a:picLocks noChangeAspect="1" noChangeArrowheads="1"/>
          </p:cNvPicPr>
          <p:nvPr/>
        </p:nvPicPr>
        <p:blipFill>
          <a:blip r:embed="rId2" cstate="print"/>
          <a:srcRect l="1778" t="64384" r="81626" b="12220"/>
          <a:stretch>
            <a:fillRect/>
          </a:stretch>
        </p:blipFill>
        <p:spPr bwMode="auto">
          <a:xfrm>
            <a:off x="6096000" y="4572000"/>
            <a:ext cx="21336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 descr="C9221C93"/>
          <p:cNvPicPr>
            <a:picLocks noChangeAspect="1" noChangeArrowheads="1"/>
          </p:cNvPicPr>
          <p:nvPr/>
        </p:nvPicPr>
        <p:blipFill>
          <a:blip r:embed="rId2" cstate="print"/>
          <a:srcRect l="4469" t="13506" r="63057" b="64656"/>
          <a:stretch>
            <a:fillRect/>
          </a:stretch>
        </p:blipFill>
        <p:spPr bwMode="auto">
          <a:xfrm>
            <a:off x="7285038" y="2362200"/>
            <a:ext cx="1630362" cy="1511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4" descr="29AA9DC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6015" t="8430" r="14500" b="53650"/>
          <a:stretch>
            <a:fillRect/>
          </a:stretch>
        </p:blipFill>
        <p:spPr>
          <a:xfrm>
            <a:off x="4724400" y="1600200"/>
            <a:ext cx="2362200" cy="2743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CARTILAGINOUS JOINTS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00600" cy="49530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Cartilaginous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The bones are united by a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 or bar of hyaline cartilage.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No</a:t>
            </a:r>
            <a:r>
              <a:rPr lang="en-US" b="1" dirty="0" smtClean="0">
                <a:solidFill>
                  <a:srgbClr val="0070C0"/>
                </a:solidFill>
              </a:rPr>
              <a:t> movement,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temporary</a:t>
            </a:r>
            <a:r>
              <a:rPr lang="en-US" b="1" dirty="0" smtClean="0">
                <a:solidFill>
                  <a:srgbClr val="0070C0"/>
                </a:solidFill>
              </a:rPr>
              <a:t> joints  (ossify later).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the Epiphysis and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Diaphysis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of a growing bone.</a:t>
            </a:r>
          </a:p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 Between the First Rib and the Sternum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</a:t>
            </a:r>
            <a:r>
              <a:rPr lang="en-US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sternocostal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joint).</a:t>
            </a:r>
          </a:p>
          <a:p>
            <a:endParaRPr lang="en-US" dirty="0"/>
          </a:p>
        </p:txBody>
      </p:sp>
      <p:pic>
        <p:nvPicPr>
          <p:cNvPr id="5" name="Content Placeholder 4" descr="C9221C9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6620" t="3252" r="35768" b="63539"/>
          <a:stretch>
            <a:fillRect/>
          </a:stretch>
        </p:blipFill>
        <p:spPr>
          <a:xfrm>
            <a:off x="6019800" y="1524000"/>
            <a:ext cx="242405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2DA50BE8"/>
          <p:cNvPicPr>
            <a:picLocks noChangeAspect="1" noChangeArrowheads="1"/>
          </p:cNvPicPr>
          <p:nvPr/>
        </p:nvPicPr>
        <p:blipFill>
          <a:blip r:embed="rId3" cstate="print"/>
          <a:srcRect t="15681" r="67464" b="58282"/>
          <a:stretch>
            <a:fillRect/>
          </a:stretch>
        </p:blipFill>
        <p:spPr bwMode="auto">
          <a:xfrm>
            <a:off x="6172200" y="4495800"/>
            <a:ext cx="2209800" cy="2089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CARTILAGINOUS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724400" cy="51054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30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Cartilaginous</a:t>
            </a:r>
          </a:p>
          <a:p>
            <a:r>
              <a:rPr lang="en-US" sz="3000" b="1" dirty="0" smtClean="0">
                <a:solidFill>
                  <a:srgbClr val="0070C0"/>
                </a:solidFill>
              </a:rPr>
              <a:t>The bones are united by </a:t>
            </a:r>
            <a:r>
              <a:rPr lang="en-US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plate of </a:t>
            </a:r>
            <a:r>
              <a:rPr lang="en-US" sz="3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fibrocartilage</a:t>
            </a:r>
            <a:r>
              <a:rPr lang="en-US" sz="3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3000" b="1" dirty="0" smtClean="0">
                <a:solidFill>
                  <a:srgbClr val="0070C0"/>
                </a:solidFill>
              </a:rPr>
              <a:t>Their articulating surfaces are covered by a thin plate of hyaline cartilage.</a:t>
            </a: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Little</a:t>
            </a:r>
            <a:r>
              <a:rPr lang="en-US" sz="3200" b="1" dirty="0" smtClean="0">
                <a:solidFill>
                  <a:srgbClr val="0070C0"/>
                </a:solidFill>
              </a:rPr>
              <a:t> movement,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permanent</a:t>
            </a:r>
            <a:r>
              <a:rPr lang="en-US" sz="3200" b="1" dirty="0" smtClean="0">
                <a:solidFill>
                  <a:srgbClr val="0070C0"/>
                </a:solidFill>
              </a:rPr>
              <a:t> joints.</a:t>
            </a:r>
          </a:p>
          <a:p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Midline </a:t>
            </a:r>
            <a:r>
              <a:rPr lang="en-US" sz="3200" b="1" dirty="0" smtClean="0">
                <a:solidFill>
                  <a:srgbClr val="0070C0"/>
                </a:solidFill>
              </a:rPr>
              <a:t>joints.</a:t>
            </a:r>
            <a:endParaRPr lang="en-US" sz="3000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b="1" dirty="0" smtClean="0">
                <a:solidFill>
                  <a:srgbClr val="0070C0"/>
                </a:solidFill>
              </a:rPr>
              <a:t>Joints between the </a:t>
            </a:r>
            <a:r>
              <a:rPr lang="en-US" sz="3000" b="1" i="1" dirty="0" smtClean="0">
                <a:solidFill>
                  <a:srgbClr val="0070C0"/>
                </a:solidFill>
              </a:rPr>
              <a:t>Vertebral Bodies</a:t>
            </a:r>
            <a:r>
              <a:rPr lang="en-US" sz="3000" b="1" dirty="0" smtClean="0">
                <a:solidFill>
                  <a:srgbClr val="0070C0"/>
                </a:solidFill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Intervertebral</a:t>
            </a:r>
            <a:r>
              <a:rPr lang="en-US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discs).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Symphysis</a:t>
            </a:r>
            <a:r>
              <a:rPr lang="en-US" sz="3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Pubis</a:t>
            </a:r>
            <a:r>
              <a:rPr lang="en-US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5" descr="2DA50BE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43811" r="65733" b="13037"/>
          <a:stretch>
            <a:fillRect/>
          </a:stretch>
        </p:blipFill>
        <p:spPr bwMode="auto">
          <a:xfrm>
            <a:off x="5334000" y="1752600"/>
            <a:ext cx="3167177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 JOINTS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 features: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Freely movable joints.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fibrous capsule </a:t>
            </a:r>
            <a:r>
              <a:rPr lang="en-US" b="1" dirty="0" smtClean="0">
                <a:solidFill>
                  <a:srgbClr val="0070C0"/>
                </a:solidFill>
              </a:rPr>
              <a:t>attached to margins of </a:t>
            </a:r>
            <a:r>
              <a:rPr lang="en-US" b="1" dirty="0" err="1" smtClean="0">
                <a:solidFill>
                  <a:srgbClr val="0070C0"/>
                </a:solidFill>
              </a:rPr>
              <a:t>articular</a:t>
            </a:r>
            <a:r>
              <a:rPr lang="en-US" b="1" dirty="0" smtClean="0">
                <a:solidFill>
                  <a:srgbClr val="0070C0"/>
                </a:solidFill>
              </a:rPr>
              <a:t> surfaces &amp; enclosing the joint.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The </a:t>
            </a:r>
            <a:r>
              <a:rPr lang="en-US" b="1" dirty="0" err="1" smtClean="0">
                <a:solidFill>
                  <a:srgbClr val="0070C0"/>
                </a:solidFill>
              </a:rPr>
              <a:t>articular</a:t>
            </a:r>
            <a:r>
              <a:rPr lang="en-US" b="1" dirty="0" smtClean="0">
                <a:solidFill>
                  <a:srgbClr val="0070C0"/>
                </a:solidFill>
              </a:rPr>
              <a:t> surfaces are covered by a thin layer of hyaline cartilage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cartilage).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joint cavity </a:t>
            </a:r>
            <a:r>
              <a:rPr lang="en-US" b="1" dirty="0" smtClean="0">
                <a:solidFill>
                  <a:srgbClr val="0070C0"/>
                </a:solidFill>
              </a:rPr>
              <a:t>enclosed within the capsule.</a:t>
            </a:r>
          </a:p>
        </p:txBody>
      </p:sp>
      <p:pic>
        <p:nvPicPr>
          <p:cNvPr id="1026" name="Picture 2" descr="C:\Documents and Settings\user1\Desktop\muscles\muscles 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83446"/>
            <a:ext cx="4038600" cy="27594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315200" y="2514600"/>
            <a:ext cx="757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Capsule</a:t>
            </a:r>
            <a:endParaRPr lang="en-US" sz="1400" dirty="0"/>
          </a:p>
        </p:txBody>
      </p:sp>
      <p:cxnSp>
        <p:nvCxnSpPr>
          <p:cNvPr id="11" name="Straight Connector 10"/>
          <p:cNvCxnSpPr>
            <a:stCxn id="7" idx="2"/>
          </p:cNvCxnSpPr>
          <p:nvPr/>
        </p:nvCxnSpPr>
        <p:spPr>
          <a:xfrm rot="5400000">
            <a:off x="7391800" y="2745777"/>
            <a:ext cx="225623" cy="3788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29200" y="5410200"/>
            <a:ext cx="1481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Articular</a:t>
            </a:r>
            <a:r>
              <a:rPr lang="en-US" sz="1400" dirty="0" smtClean="0"/>
              <a:t> cartilage</a:t>
            </a:r>
            <a:endParaRPr lang="en-US" sz="1400" dirty="0"/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5524500" y="4457700"/>
            <a:ext cx="9144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39000" y="5410200"/>
            <a:ext cx="1481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Articular</a:t>
            </a:r>
            <a:r>
              <a:rPr lang="en-US" sz="1400" dirty="0" smtClean="0"/>
              <a:t> cartilage</a:t>
            </a:r>
          </a:p>
        </p:txBody>
      </p:sp>
      <p:cxnSp>
        <p:nvCxnSpPr>
          <p:cNvPr id="17" name="Straight Connector 16"/>
          <p:cNvCxnSpPr>
            <a:stCxn id="15" idx="0"/>
          </p:cNvCxnSpPr>
          <p:nvPr/>
        </p:nvCxnSpPr>
        <p:spPr>
          <a:xfrm rot="16200000" flipV="1">
            <a:off x="6923638" y="4353962"/>
            <a:ext cx="1066800" cy="10456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thin vascular synovial membrane </a:t>
            </a:r>
            <a:r>
              <a:rPr lang="en-US" b="1" dirty="0" smtClean="0">
                <a:solidFill>
                  <a:srgbClr val="0070C0"/>
                </a:solidFill>
              </a:rPr>
              <a:t>lining the inner surface of capsule.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lubricating synovial fluid </a:t>
            </a:r>
            <a:r>
              <a:rPr lang="en-US" b="1" dirty="0" smtClean="0">
                <a:solidFill>
                  <a:srgbClr val="0070C0"/>
                </a:solidFill>
              </a:rPr>
              <a:t>produced by synovial membrane in the joint cavity. It minimizes friction between </a:t>
            </a:r>
            <a:r>
              <a:rPr lang="en-US" b="1" dirty="0" err="1" smtClean="0">
                <a:solidFill>
                  <a:srgbClr val="0070C0"/>
                </a:solidFill>
              </a:rPr>
              <a:t>articular</a:t>
            </a:r>
            <a:r>
              <a:rPr lang="en-US" b="1" dirty="0" smtClean="0">
                <a:solidFill>
                  <a:srgbClr val="0070C0"/>
                </a:solidFill>
              </a:rPr>
              <a:t> surfaces.</a:t>
            </a:r>
          </a:p>
          <a:p>
            <a:endParaRPr lang="en-US" dirty="0"/>
          </a:p>
        </p:txBody>
      </p:sp>
      <p:pic>
        <p:nvPicPr>
          <p:cNvPr id="5" name="Picture 2" descr="C:\Documents and Settings\user1\Desktop\muscles\muscles 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83446"/>
            <a:ext cx="4038600" cy="27594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67400" y="5181600"/>
            <a:ext cx="1945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containing synovial fluid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924800" y="2590800"/>
            <a:ext cx="757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Capsule</a:t>
            </a:r>
            <a:endParaRPr lang="en-US" sz="1400" dirty="0"/>
          </a:p>
        </p:txBody>
      </p:sp>
      <p:cxnSp>
        <p:nvCxnSpPr>
          <p:cNvPr id="9" name="Straight Connector 8"/>
          <p:cNvCxnSpPr/>
          <p:nvPr/>
        </p:nvCxnSpPr>
        <p:spPr>
          <a:xfrm rot="10800000" flipV="1">
            <a:off x="7467600" y="2895600"/>
            <a:ext cx="5334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48400" y="2362200"/>
            <a:ext cx="1625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Synovial membrane</a:t>
            </a:r>
            <a:endParaRPr lang="en-US" sz="1400" dirty="0"/>
          </a:p>
        </p:txBody>
      </p:sp>
      <p:cxnSp>
        <p:nvCxnSpPr>
          <p:cNvPr id="14" name="Straight Connector 13"/>
          <p:cNvCxnSpPr>
            <a:stCxn id="10" idx="2"/>
          </p:cNvCxnSpPr>
          <p:nvPr/>
        </p:nvCxnSpPr>
        <p:spPr>
          <a:xfrm rot="5400000">
            <a:off x="6770583" y="2757395"/>
            <a:ext cx="378023" cy="2031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949</Words>
  <Application>Microsoft Office PowerPoint</Application>
  <PresentationFormat>On-screen Show (4:3)</PresentationFormat>
  <Paragraphs>139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OBJECTIVES</vt:lpstr>
      <vt:lpstr>DEFINITION</vt:lpstr>
      <vt:lpstr>CLASSIFICATION</vt:lpstr>
      <vt:lpstr>FIBROUS JOINTS</vt:lpstr>
      <vt:lpstr>CARTILAGINOUS JOINTS</vt:lpstr>
      <vt:lpstr>CARTILAGINOUS JOINTS</vt:lpstr>
      <vt:lpstr>SYNOVIAL JOINTS</vt:lpstr>
      <vt:lpstr>SYNOVIAL JOINTS</vt:lpstr>
      <vt:lpstr>CLASSIFICATION OF SYNOVIAL JOINTS</vt:lpstr>
      <vt:lpstr>PLANE SYNOVIAL JOINTS</vt:lpstr>
      <vt:lpstr>AXIAL SYNOVIAL JOINTS</vt:lpstr>
      <vt:lpstr>UNIAXIAL SYNOVIAL JOINTS</vt:lpstr>
      <vt:lpstr>BIAXIAL SYNOVIAL JOINTS</vt:lpstr>
      <vt:lpstr>BIAXIAL SYNOVIAL JOINTS</vt:lpstr>
      <vt:lpstr>POLYAXIAL SYNOVIAL JOINTS</vt:lpstr>
      <vt:lpstr>STABILITY OF SYNOVIAL JOINTS</vt:lpstr>
      <vt:lpstr>STABILITY OF SYNOVIAL JOINTS</vt:lpstr>
      <vt:lpstr>STABILITY OF SYNOVIAL JOINTS</vt:lpstr>
      <vt:lpstr>NERVE SUPPLY OF JOINTS</vt:lpstr>
      <vt:lpstr>SUMMARY</vt:lpstr>
      <vt:lpstr>SUMMARY</vt:lpstr>
      <vt:lpstr>QUESTION 1</vt:lpstr>
      <vt:lpstr>QUESTION 2</vt:lpstr>
      <vt:lpstr>Slide 25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 </dc:title>
  <dc:creator>user</dc:creator>
  <cp:lastModifiedBy>user</cp:lastModifiedBy>
  <cp:revision>286</cp:revision>
  <dcterms:created xsi:type="dcterms:W3CDTF">2010-01-27T08:25:16Z</dcterms:created>
  <dcterms:modified xsi:type="dcterms:W3CDTF">2010-09-26T16:40:42Z</dcterms:modified>
</cp:coreProperties>
</file>