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sldIdLst>
    <p:sldId id="256" r:id="rId2"/>
    <p:sldId id="258" r:id="rId3"/>
    <p:sldId id="275" r:id="rId4"/>
    <p:sldId id="276" r:id="rId5"/>
    <p:sldId id="277" r:id="rId6"/>
    <p:sldId id="299" r:id="rId7"/>
    <p:sldId id="312" r:id="rId8"/>
    <p:sldId id="313" r:id="rId9"/>
    <p:sldId id="314" r:id="rId10"/>
    <p:sldId id="315" r:id="rId11"/>
    <p:sldId id="279" r:id="rId12"/>
    <p:sldId id="328" r:id="rId13"/>
    <p:sldId id="301" r:id="rId14"/>
    <p:sldId id="280" r:id="rId15"/>
    <p:sldId id="316" r:id="rId16"/>
    <p:sldId id="318" r:id="rId17"/>
    <p:sldId id="319" r:id="rId18"/>
    <p:sldId id="321" r:id="rId19"/>
    <p:sldId id="322" r:id="rId20"/>
    <p:sldId id="323" r:id="rId21"/>
    <p:sldId id="317" r:id="rId22"/>
    <p:sldId id="304" r:id="rId23"/>
    <p:sldId id="320" r:id="rId24"/>
    <p:sldId id="302" r:id="rId25"/>
    <p:sldId id="324" r:id="rId26"/>
    <p:sldId id="326" r:id="rId27"/>
    <p:sldId id="303" r:id="rId28"/>
    <p:sldId id="325" r:id="rId29"/>
    <p:sldId id="327" r:id="rId30"/>
    <p:sldId id="281" r:id="rId31"/>
    <p:sldId id="305" r:id="rId32"/>
    <p:sldId id="329" r:id="rId33"/>
    <p:sldId id="307" r:id="rId34"/>
    <p:sldId id="288" r:id="rId35"/>
    <p:sldId id="306" r:id="rId36"/>
    <p:sldId id="308" r:id="rId37"/>
    <p:sldId id="310" r:id="rId38"/>
    <p:sldId id="260" r:id="rId39"/>
    <p:sldId id="332" r:id="rId40"/>
    <p:sldId id="330" r:id="rId41"/>
    <p:sldId id="311" r:id="rId42"/>
    <p:sldId id="333" r:id="rId43"/>
    <p:sldId id="334" r:id="rId44"/>
    <p:sldId id="292" r:id="rId45"/>
    <p:sldId id="293" r:id="rId46"/>
    <p:sldId id="294" r:id="rId47"/>
    <p:sldId id="295" r:id="rId48"/>
    <p:sldId id="296" r:id="rId49"/>
    <p:sldId id="297" r:id="rId50"/>
    <p:sldId id="259" r:id="rId51"/>
    <p:sldId id="309" r:id="rId52"/>
    <p:sldId id="261"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40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27" autoAdjust="0"/>
    <p:restoredTop sz="94660"/>
  </p:normalViewPr>
  <p:slideViewPr>
    <p:cSldViewPr>
      <p:cViewPr varScale="1">
        <p:scale>
          <a:sx n="68" d="100"/>
          <a:sy n="68" d="100"/>
        </p:scale>
        <p:origin x="-61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12CB45-4701-453D-B469-CC4B5ADDDBF9}" type="datetimeFigureOut">
              <a:rPr lang="en-US" smtClean="0"/>
              <a:pPr/>
              <a:t>9/28/2010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8A7345-1305-4592-940B-E3AE53840FF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A096DB5A-5EA4-4457-949F-CD851AFC3C4D}" type="slidenum">
              <a:rPr lang="en-US" smtClean="0"/>
              <a:pPr/>
              <a:t>11</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7DE87ED7-EE9D-4254-BC72-6920998E4BBA}" type="slidenum">
              <a:rPr lang="en-US" smtClean="0"/>
              <a:pPr/>
              <a:t>34</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64FC113-604B-4117-9DED-ADD1084D0AE7}" type="slidenum">
              <a:rPr lang="en-US" smtClean="0"/>
              <a:pPr/>
              <a:t>44</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190C0BDB-DD9B-4F26-8413-B0ADA2BC721F}" type="slidenum">
              <a:rPr lang="en-US" smtClean="0"/>
              <a:pPr/>
              <a:t>45</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D356D0EF-E0B6-4EE6-817C-D72E64985BAF}" type="slidenum">
              <a:rPr lang="en-US" smtClean="0"/>
              <a:pPr/>
              <a:t>46</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6F832D9E-0D1F-4316-8223-6A96E75DE880}" type="slidenum">
              <a:rPr lang="en-US" smtClean="0"/>
              <a:pPr/>
              <a:t>47</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D8594CF-639E-4656-864F-760BAA825AA6}" type="datetimeFigureOut">
              <a:rPr lang="en-US" smtClean="0"/>
              <a:pPr/>
              <a:t>9/28/2010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8396990-607F-4F60-8C12-AEC64E43CE8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8594CF-639E-4656-864F-760BAA825AA6}" type="datetimeFigureOut">
              <a:rPr lang="en-US" smtClean="0"/>
              <a:pPr/>
              <a:t>9/28/2010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96990-607F-4F60-8C12-AEC64E43CE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8594CF-639E-4656-864F-760BAA825AA6}" type="datetimeFigureOut">
              <a:rPr lang="en-US" smtClean="0"/>
              <a:pPr/>
              <a:t>9/28/2010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96990-607F-4F60-8C12-AEC64E43CE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CD8594CF-639E-4656-864F-760BAA825AA6}" type="datetimeFigureOut">
              <a:rPr lang="en-US" smtClean="0"/>
              <a:pPr/>
              <a:t>9/28/2010</a:t>
            </a:fld>
            <a:endParaRPr lang="en-US"/>
          </a:p>
        </p:txBody>
      </p:sp>
      <p:sp>
        <p:nvSpPr>
          <p:cNvPr id="5" name="Footer Placeholder 4"/>
          <p:cNvSpPr>
            <a:spLocks noGrp="1"/>
          </p:cNvSpPr>
          <p:nvPr>
            <p:ph type="ftr" sz="quarter" idx="11"/>
          </p:nvPr>
        </p:nvSpPr>
        <p:spPr/>
        <p:txBody>
          <a:bodyPr/>
          <a:lstStyle/>
          <a:p>
            <a:r>
              <a:rPr lang="en-US" dirty="0" smtClean="0"/>
              <a:t>Introduction to Pathology</a:t>
            </a:r>
          </a:p>
          <a:p>
            <a:r>
              <a:rPr lang="en-US" dirty="0" smtClean="0"/>
              <a:t>Dr. </a:t>
            </a:r>
            <a:r>
              <a:rPr lang="en-US" dirty="0" err="1" smtClean="0"/>
              <a:t>Arafah</a:t>
            </a:r>
            <a:endParaRPr lang="en-US" dirty="0"/>
          </a:p>
        </p:txBody>
      </p:sp>
      <p:sp>
        <p:nvSpPr>
          <p:cNvPr id="6" name="Slide Number Placeholder 5"/>
          <p:cNvSpPr>
            <a:spLocks noGrp="1"/>
          </p:cNvSpPr>
          <p:nvPr>
            <p:ph type="sldNum" sz="quarter" idx="12"/>
          </p:nvPr>
        </p:nvSpPr>
        <p:spPr/>
        <p:txBody>
          <a:bodyPr/>
          <a:lstStyle/>
          <a:p>
            <a:endParaRPr lang="en-US" dirty="0" smtClean="0"/>
          </a:p>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D8594CF-639E-4656-864F-760BAA825AA6}" type="datetimeFigureOut">
              <a:rPr lang="en-US" smtClean="0"/>
              <a:pPr/>
              <a:t>9/28/2010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96990-607F-4F60-8C12-AEC64E43CE8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8594CF-639E-4656-864F-760BAA825AA6}" type="datetimeFigureOut">
              <a:rPr lang="en-US" smtClean="0"/>
              <a:pPr/>
              <a:t>9/28/2010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96990-607F-4F60-8C12-AEC64E43CE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D8594CF-639E-4656-864F-760BAA825AA6}" type="datetimeFigureOut">
              <a:rPr lang="en-US" smtClean="0"/>
              <a:pPr/>
              <a:t>9/28/2010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396990-607F-4F60-8C12-AEC64E43CE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D8594CF-639E-4656-864F-760BAA825AA6}" type="datetimeFigureOut">
              <a:rPr lang="en-US" smtClean="0"/>
              <a:pPr/>
              <a:t>9/28/2010</a:t>
            </a:fld>
            <a:endParaRPr lang="en-US"/>
          </a:p>
        </p:txBody>
      </p:sp>
      <p:sp>
        <p:nvSpPr>
          <p:cNvPr id="8" name="Slide Number Placeholder 7"/>
          <p:cNvSpPr>
            <a:spLocks noGrp="1"/>
          </p:cNvSpPr>
          <p:nvPr>
            <p:ph type="sldNum" sz="quarter" idx="11"/>
          </p:nvPr>
        </p:nvSpPr>
        <p:spPr/>
        <p:txBody>
          <a:bodyPr/>
          <a:lstStyle/>
          <a:p>
            <a:fld id="{D8396990-607F-4F60-8C12-AEC64E43CE83}"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8594CF-639E-4656-864F-760BAA825AA6}" type="datetimeFigureOut">
              <a:rPr lang="en-US" smtClean="0"/>
              <a:pPr/>
              <a:t>9/28/2010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396990-607F-4F60-8C12-AEC64E43CE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8594CF-639E-4656-864F-760BAA825AA6}" type="datetimeFigureOut">
              <a:rPr lang="en-US" smtClean="0"/>
              <a:pPr/>
              <a:t>9/28/2010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D8396990-607F-4F60-8C12-AEC64E43CE8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CD8594CF-639E-4656-864F-760BAA825AA6}" type="datetimeFigureOut">
              <a:rPr lang="en-US" smtClean="0"/>
              <a:pPr/>
              <a:t>9/28/2010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96990-607F-4F60-8C12-AEC64E43CE8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D8594CF-639E-4656-864F-760BAA825AA6}" type="datetimeFigureOut">
              <a:rPr lang="en-US" smtClean="0"/>
              <a:pPr/>
              <a:t>9/28/2010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8396990-607F-4F60-8C12-AEC64E43CE8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faculty.ksu.edu.sa/drarafah" TargetMode="External"/><Relationship Id="rId2" Type="http://schemas.openxmlformats.org/officeDocument/2006/relationships/hyperlink" Target="http://www.ksu.edu.sa/sites/Colleges/Medicine/Pathology/"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hyperlink" Target="http://www.palms.med.usyd.edu.au/pathology_museum/" TargetMode="External"/><Relationship Id="rId13" Type="http://schemas.openxmlformats.org/officeDocument/2006/relationships/hyperlink" Target="http://www.cttr.org/" TargetMode="External"/><Relationship Id="rId3" Type="http://schemas.openxmlformats.org/officeDocument/2006/relationships/hyperlink" Target="http://www.path.uiowa.edu/virtualslidebo" TargetMode="External"/><Relationship Id="rId7" Type="http://schemas.openxmlformats.org/officeDocument/2006/relationships/hyperlink" Target="http://www.objectivepathology.ca/PublicClientImages/" TargetMode="External"/><Relationship Id="rId12" Type="http://schemas.openxmlformats.org/officeDocument/2006/relationships/hyperlink" Target="http://www.afip.org/" TargetMode="External"/><Relationship Id="rId2" Type="http://schemas.openxmlformats.org/officeDocument/2006/relationships/hyperlink" Target="http://www.pathweb.ubc.edu/" TargetMode="External"/><Relationship Id="rId1" Type="http://schemas.openxmlformats.org/officeDocument/2006/relationships/slideLayout" Target="../slideLayouts/slideLayout2.xml"/><Relationship Id="rId6" Type="http://schemas.openxmlformats.org/officeDocument/2006/relationships/hyperlink" Target="http://www.cap.medical.org/" TargetMode="External"/><Relationship Id="rId11" Type="http://schemas.openxmlformats.org/officeDocument/2006/relationships/hyperlink" Target="http://www.oncolink.upenn.edu/" TargetMode="External"/><Relationship Id="rId5" Type="http://schemas.openxmlformats.org/officeDocument/2006/relationships/hyperlink" Target="http://www.mic.ki.se/PATHOL.html" TargetMode="External"/><Relationship Id="rId10" Type="http://schemas.openxmlformats.org/officeDocument/2006/relationships/hyperlink" Target="http://www.pathmax.com/" TargetMode="External"/><Relationship Id="rId4" Type="http://schemas.openxmlformats.org/officeDocument/2006/relationships/hyperlink" Target="http://library.med.utah.edu/WebPath/webpath.html" TargetMode="External"/><Relationship Id="rId9" Type="http://schemas.openxmlformats.org/officeDocument/2006/relationships/hyperlink" Target="http://pathorama.ch/"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838200"/>
            <a:ext cx="8077200" cy="2301240"/>
          </a:xfrm>
        </p:spPr>
        <p:txBody>
          <a:bodyPr/>
          <a:lstStyle/>
          <a:p>
            <a:pPr algn="ctr"/>
            <a:r>
              <a:rPr lang="en-US" dirty="0" smtClean="0"/>
              <a:t>INTRODUCTION TO </a:t>
            </a:r>
            <a:br>
              <a:rPr lang="en-US" dirty="0" smtClean="0"/>
            </a:br>
            <a:r>
              <a:rPr lang="en-US" dirty="0" smtClean="0"/>
              <a:t>PATHOLOGY</a:t>
            </a:r>
            <a:endParaRPr lang="en-US" dirty="0"/>
          </a:p>
        </p:txBody>
      </p:sp>
      <p:sp>
        <p:nvSpPr>
          <p:cNvPr id="4" name="Content Placeholder 2"/>
          <p:cNvSpPr>
            <a:spLocks noGrp="1"/>
          </p:cNvSpPr>
          <p:nvPr>
            <p:ph type="subTitle" idx="1"/>
          </p:nvPr>
        </p:nvSpPr>
        <p:spPr>
          <a:xfrm>
            <a:off x="990600" y="2819400"/>
            <a:ext cx="6937248" cy="2895600"/>
          </a:xfrm>
        </p:spPr>
        <p:txBody>
          <a:bodyPr>
            <a:normAutofit fontScale="47500" lnSpcReduction="20000"/>
          </a:bodyPr>
          <a:lstStyle/>
          <a:p>
            <a:pPr algn="ctr">
              <a:buNone/>
            </a:pPr>
            <a:r>
              <a:rPr lang="en-US" b="1" dirty="0" smtClean="0"/>
              <a:t> </a:t>
            </a:r>
            <a:endParaRPr lang="en-US" dirty="0" smtClean="0"/>
          </a:p>
          <a:p>
            <a:pPr algn="ctr">
              <a:buNone/>
            </a:pPr>
            <a:r>
              <a:rPr lang="en-US" b="1" dirty="0" smtClean="0"/>
              <a:t> </a:t>
            </a:r>
            <a:endParaRPr lang="en-US" dirty="0" smtClean="0"/>
          </a:p>
          <a:p>
            <a:pPr algn="ctr">
              <a:buNone/>
            </a:pPr>
            <a:r>
              <a:rPr lang="en-US" b="1" dirty="0" smtClean="0"/>
              <a:t> </a:t>
            </a:r>
            <a:endParaRPr lang="en-US" dirty="0" smtClean="0"/>
          </a:p>
          <a:p>
            <a:pPr algn="ctr">
              <a:buNone/>
            </a:pPr>
            <a:r>
              <a:rPr lang="en-US" b="1" dirty="0" smtClean="0"/>
              <a:t> </a:t>
            </a:r>
            <a:endParaRPr lang="en-US" dirty="0" smtClean="0"/>
          </a:p>
          <a:p>
            <a:pPr algn="ctr">
              <a:buNone/>
            </a:pPr>
            <a:r>
              <a:rPr lang="en-US" b="1" dirty="0" smtClean="0"/>
              <a:t> </a:t>
            </a:r>
            <a:endParaRPr lang="en-US" dirty="0" smtClean="0"/>
          </a:p>
          <a:p>
            <a:pPr algn="ctr">
              <a:buNone/>
            </a:pPr>
            <a:r>
              <a:rPr lang="en-US" sz="4300" b="1" dirty="0" smtClean="0"/>
              <a:t>Dr. </a:t>
            </a:r>
            <a:r>
              <a:rPr lang="en-US" sz="4300" b="1" dirty="0" err="1" smtClean="0"/>
              <a:t>Maha</a:t>
            </a:r>
            <a:r>
              <a:rPr lang="en-US" sz="4300" b="1" dirty="0" smtClean="0"/>
              <a:t> </a:t>
            </a:r>
            <a:r>
              <a:rPr lang="en-US" sz="4300" b="1" dirty="0" err="1" smtClean="0"/>
              <a:t>Arafah</a:t>
            </a:r>
            <a:endParaRPr lang="en-US" sz="4300" dirty="0" smtClean="0"/>
          </a:p>
          <a:p>
            <a:pPr algn="ctr">
              <a:buNone/>
            </a:pPr>
            <a:r>
              <a:rPr lang="en-US" sz="4300" b="1" dirty="0" smtClean="0"/>
              <a:t>Assistant  Professor</a:t>
            </a:r>
            <a:endParaRPr lang="en-US" sz="4300" dirty="0" smtClean="0"/>
          </a:p>
          <a:p>
            <a:pPr algn="ctr">
              <a:buNone/>
            </a:pPr>
            <a:r>
              <a:rPr lang="en-US" sz="4300" b="1" dirty="0" smtClean="0"/>
              <a:t>Department of Pathology</a:t>
            </a:r>
            <a:endParaRPr lang="en-US" sz="4300" dirty="0" smtClean="0"/>
          </a:p>
          <a:p>
            <a:pPr algn="ctr">
              <a:buNone/>
            </a:pPr>
            <a:r>
              <a:rPr lang="en-US" sz="4300" b="1" dirty="0" smtClean="0"/>
              <a:t>King Khalid University Hospital and King Saud University</a:t>
            </a:r>
            <a:endParaRPr lang="en-US" sz="4300" dirty="0" smtClean="0"/>
          </a:p>
          <a:p>
            <a:pPr algn="ctr" rtl="1">
              <a:buNone/>
            </a:pPr>
            <a:r>
              <a:rPr lang="en-US" sz="4300" dirty="0" smtClean="0"/>
              <a:t>Email: marafah@ksu.edu.sa</a:t>
            </a:r>
          </a:p>
          <a:p>
            <a:pPr algn="ctr">
              <a:buNone/>
            </a:pPr>
            <a:r>
              <a:rPr lang="en-US" sz="4300" dirty="0" smtClean="0"/>
              <a:t>           </a:t>
            </a:r>
            <a:r>
              <a:rPr lang="en-US" sz="4300" dirty="0" err="1" smtClean="0"/>
              <a:t>marafah</a:t>
            </a:r>
            <a:r>
              <a:rPr lang="en-US" sz="4300" dirty="0" smtClean="0"/>
              <a:t> @</a:t>
            </a:r>
            <a:r>
              <a:rPr lang="en-US" sz="4300" dirty="0" err="1" smtClean="0"/>
              <a:t>hotmail.com</a:t>
            </a:r>
            <a:endParaRPr lang="en-US" sz="43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a:t>
            </a:r>
            <a:r>
              <a:rPr lang="en-US" dirty="0" smtClean="0">
                <a:solidFill>
                  <a:srgbClr val="FFC000"/>
                </a:solidFill>
              </a:rPr>
              <a:t>LOGY</a:t>
            </a:r>
            <a:endParaRPr lang="en-US" dirty="0"/>
          </a:p>
        </p:txBody>
      </p:sp>
      <p:sp>
        <p:nvSpPr>
          <p:cNvPr id="3" name="Content Placeholder 2"/>
          <p:cNvSpPr>
            <a:spLocks noGrp="1"/>
          </p:cNvSpPr>
          <p:nvPr>
            <p:ph idx="1"/>
          </p:nvPr>
        </p:nvSpPr>
        <p:spPr/>
        <p:txBody>
          <a:bodyPr/>
          <a:lstStyle/>
          <a:p>
            <a:r>
              <a:rPr lang="en-US" sz="3200" b="1" dirty="0" smtClean="0"/>
              <a:t>Disease is defined as a physiological or psychological dysfunction</a:t>
            </a:r>
            <a:r>
              <a:rPr lang="en-US" sz="3200" dirty="0" smtClean="0"/>
              <a:t>. </a:t>
            </a:r>
            <a:endParaRPr lang="en-US" sz="2400" dirty="0" smtClean="0"/>
          </a:p>
          <a:p>
            <a:pPr lvl="1"/>
            <a:r>
              <a:rPr lang="en-US" sz="2800" dirty="0" smtClean="0"/>
              <a:t>It can be caused by an obvious structural abnormality such as a broken bone or a </a:t>
            </a:r>
            <a:r>
              <a:rPr lang="en-US" sz="2800" dirty="0" err="1" smtClean="0"/>
              <a:t>tumour</a:t>
            </a:r>
            <a:r>
              <a:rPr lang="en-US" sz="2800" dirty="0" smtClean="0"/>
              <a:t> or may be less well defined, as in the case of anorexia nervosa.  </a:t>
            </a:r>
            <a:endParaRPr lang="en-US" sz="2400"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3400" y="0"/>
            <a:ext cx="7467600" cy="1143000"/>
          </a:xfrm>
        </p:spPr>
        <p:txBody>
          <a:bodyPr/>
          <a:lstStyle/>
          <a:p>
            <a:pPr eaLnBrk="1" hangingPunct="1"/>
            <a:r>
              <a:rPr lang="en-US" dirty="0" smtClean="0"/>
              <a:t>PATHO</a:t>
            </a:r>
            <a:r>
              <a:rPr lang="en-US" dirty="0" smtClean="0">
                <a:solidFill>
                  <a:srgbClr val="FFC000"/>
                </a:solidFill>
              </a:rPr>
              <a:t>LOGY</a:t>
            </a:r>
            <a:endParaRPr lang="en-US" dirty="0" smtClean="0">
              <a:solidFill>
                <a:srgbClr val="FFC000"/>
              </a:solidFill>
            </a:endParaRPr>
          </a:p>
        </p:txBody>
      </p:sp>
      <p:sp>
        <p:nvSpPr>
          <p:cNvPr id="10243" name="Rectangle 3"/>
          <p:cNvSpPr>
            <a:spLocks noGrp="1" noChangeArrowheads="1"/>
          </p:cNvSpPr>
          <p:nvPr>
            <p:ph type="body" idx="1"/>
          </p:nvPr>
        </p:nvSpPr>
        <p:spPr>
          <a:xfrm>
            <a:off x="533400" y="1143000"/>
            <a:ext cx="8229600" cy="5181600"/>
          </a:xfrm>
        </p:spPr>
        <p:txBody>
          <a:bodyPr>
            <a:normAutofit/>
          </a:bodyPr>
          <a:lstStyle/>
          <a:p>
            <a:pPr eaLnBrk="1" hangingPunct="1"/>
            <a:r>
              <a:rPr lang="en-US" sz="3600" dirty="0" smtClean="0"/>
              <a:t>Aspects </a:t>
            </a:r>
            <a:r>
              <a:rPr lang="en-US" sz="3600" dirty="0" smtClean="0"/>
              <a:t>of disease: </a:t>
            </a:r>
          </a:p>
          <a:p>
            <a:pPr lvl="1"/>
            <a:r>
              <a:rPr lang="en-US" sz="3200" dirty="0" smtClean="0"/>
              <a:t>Epidemiology.</a:t>
            </a:r>
          </a:p>
          <a:p>
            <a:pPr lvl="1"/>
            <a:r>
              <a:rPr lang="en-US" sz="3200" dirty="0" smtClean="0"/>
              <a:t>Etiology.</a:t>
            </a:r>
          </a:p>
          <a:p>
            <a:pPr lvl="1"/>
            <a:r>
              <a:rPr lang="en-US" sz="3200" dirty="0" smtClean="0"/>
              <a:t>Pathogenesis.</a:t>
            </a:r>
          </a:p>
          <a:p>
            <a:pPr lvl="1"/>
            <a:r>
              <a:rPr lang="en-US" sz="3200" dirty="0" smtClean="0"/>
              <a:t>Morphological changes</a:t>
            </a:r>
          </a:p>
          <a:p>
            <a:pPr lvl="1"/>
            <a:r>
              <a:rPr lang="en-US" sz="3200" dirty="0" smtClean="0"/>
              <a:t>Clinical manifestation</a:t>
            </a:r>
          </a:p>
          <a:p>
            <a:pPr lvl="1"/>
            <a:r>
              <a:rPr lang="en-US" sz="3200" dirty="0" smtClean="0"/>
              <a:t>Diagnosis</a:t>
            </a:r>
          </a:p>
          <a:p>
            <a:pPr lvl="1"/>
            <a:r>
              <a:rPr lang="en-US" sz="3200" dirty="0" smtClean="0"/>
              <a:t>Clinical coarse</a:t>
            </a:r>
            <a:endParaRPr lang="en-US" sz="2000" dirty="0" smtClean="0"/>
          </a:p>
          <a:p>
            <a:pPr eaLnBrk="1" hangingPunct="1"/>
            <a:endParaRPr lang="en-US" sz="2400" dirty="0" smtClean="0"/>
          </a:p>
          <a:p>
            <a:pPr eaLnBrk="1" hangingPunct="1"/>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Effect transition="in" filter="slide(fromBottom)">
                                      <p:cBhvr>
                                        <p:cTn id="7" dur="500"/>
                                        <p:tgtEl>
                                          <p:spTgt spid="1024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slide(fromBottom)">
                                      <p:cBhvr>
                                        <p:cTn id="12" dur="500"/>
                                        <p:tgtEl>
                                          <p:spTgt spid="102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10243">
                                            <p:txEl>
                                              <p:pRg st="3" end="3"/>
                                            </p:txEl>
                                          </p:spTgt>
                                        </p:tgtEl>
                                        <p:attrNameLst>
                                          <p:attrName>style.visibility</p:attrName>
                                        </p:attrNameLst>
                                      </p:cBhvr>
                                      <p:to>
                                        <p:strVal val="visible"/>
                                      </p:to>
                                    </p:set>
                                    <p:animEffect transition="in" filter="slide(fromBottom)">
                                      <p:cBhvr>
                                        <p:cTn id="17" dur="500"/>
                                        <p:tgtEl>
                                          <p:spTgt spid="1024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10243">
                                            <p:txEl>
                                              <p:pRg st="4" end="4"/>
                                            </p:txEl>
                                          </p:spTgt>
                                        </p:tgtEl>
                                        <p:attrNameLst>
                                          <p:attrName>style.visibility</p:attrName>
                                        </p:attrNameLst>
                                      </p:cBhvr>
                                      <p:to>
                                        <p:strVal val="visible"/>
                                      </p:to>
                                    </p:set>
                                    <p:animEffect transition="in" filter="slide(fromBottom)">
                                      <p:cBhvr>
                                        <p:cTn id="22" dur="500"/>
                                        <p:tgtEl>
                                          <p:spTgt spid="1024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animEffect transition="in" filter="slide(fromBottom)">
                                      <p:cBhvr>
                                        <p:cTn id="27" dur="500"/>
                                        <p:tgtEl>
                                          <p:spTgt spid="1024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10243">
                                            <p:txEl>
                                              <p:pRg st="6" end="6"/>
                                            </p:txEl>
                                          </p:spTgt>
                                        </p:tgtEl>
                                        <p:attrNameLst>
                                          <p:attrName>style.visibility</p:attrName>
                                        </p:attrNameLst>
                                      </p:cBhvr>
                                      <p:to>
                                        <p:strVal val="visible"/>
                                      </p:to>
                                    </p:set>
                                    <p:animEffect transition="in" filter="slide(fromBottom)">
                                      <p:cBhvr>
                                        <p:cTn id="32" dur="500"/>
                                        <p:tgtEl>
                                          <p:spTgt spid="1024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10243">
                                            <p:txEl>
                                              <p:pRg st="7" end="7"/>
                                            </p:txEl>
                                          </p:spTgt>
                                        </p:tgtEl>
                                        <p:attrNameLst>
                                          <p:attrName>style.visibility</p:attrName>
                                        </p:attrNameLst>
                                      </p:cBhvr>
                                      <p:to>
                                        <p:strVal val="visible"/>
                                      </p:to>
                                    </p:set>
                                    <p:animEffect transition="in" filter="slide(fromBottom)">
                                      <p:cBhvr>
                                        <p:cTn id="37" dur="500"/>
                                        <p:tgtEl>
                                          <p:spTgt spid="102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420624" lvl="1" indent="-384048">
              <a:buSzPct val="80000"/>
              <a:buFont typeface="Wingdings 2"/>
              <a:buChar char=""/>
            </a:pPr>
            <a:r>
              <a:rPr lang="en-US" sz="2800" dirty="0" smtClean="0"/>
              <a:t>A </a:t>
            </a:r>
            <a:r>
              <a:rPr lang="en-US" sz="2800" b="1" dirty="0" smtClean="0">
                <a:solidFill>
                  <a:schemeClr val="accent2">
                    <a:lumMod val="20000"/>
                    <a:lumOff val="80000"/>
                  </a:schemeClr>
                </a:solidFill>
              </a:rPr>
              <a:t>lesion</a:t>
            </a:r>
            <a:r>
              <a:rPr lang="en-US" sz="2800" dirty="0" smtClean="0"/>
              <a:t> is any abnormal tissue found on or in an organism, usually damaged by disease or trauma</a:t>
            </a:r>
            <a:r>
              <a:rPr lang="en-US" sz="2800" dirty="0" smtClean="0"/>
              <a:t>.</a:t>
            </a:r>
          </a:p>
          <a:p>
            <a:pPr marL="420624" lvl="1" indent="-384048">
              <a:buSzPct val="80000"/>
              <a:buFont typeface="Wingdings 2"/>
              <a:buChar char=""/>
            </a:pPr>
            <a:r>
              <a:rPr lang="en-US" sz="2800" dirty="0" smtClean="0"/>
              <a:t> </a:t>
            </a:r>
            <a:r>
              <a:rPr lang="en-US" sz="2800" dirty="0" smtClean="0"/>
              <a:t>Lesion is derived from the Latin word </a:t>
            </a:r>
            <a:r>
              <a:rPr lang="en-US" sz="2800" dirty="0" err="1" smtClean="0"/>
              <a:t>laesio</a:t>
            </a:r>
            <a:r>
              <a:rPr lang="en-US" sz="2800" dirty="0" smtClean="0"/>
              <a:t> which means injury.</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467600" cy="1143000"/>
          </a:xfrm>
        </p:spPr>
        <p:txBody>
          <a:bodyPr>
            <a:normAutofit fontScale="90000"/>
          </a:bodyPr>
          <a:lstStyle/>
          <a:p>
            <a:r>
              <a:rPr lang="en-US" b="1" dirty="0" smtClean="0"/>
              <a:t>INTRODUCTION TO PATHOLOGY</a:t>
            </a:r>
            <a:r>
              <a:rPr lang="en-US" dirty="0" smtClean="0"/>
              <a:t/>
            </a:r>
            <a:br>
              <a:rPr lang="en-US" dirty="0" smtClean="0"/>
            </a:br>
            <a:endParaRPr lang="en-US" dirty="0"/>
          </a:p>
        </p:txBody>
      </p:sp>
      <p:sp>
        <p:nvSpPr>
          <p:cNvPr id="3" name="Content Placeholder 2"/>
          <p:cNvSpPr>
            <a:spLocks noGrp="1"/>
          </p:cNvSpPr>
          <p:nvPr>
            <p:ph idx="1"/>
          </p:nvPr>
        </p:nvSpPr>
        <p:spPr>
          <a:xfrm>
            <a:off x="381000" y="1219200"/>
            <a:ext cx="8229600" cy="5410200"/>
          </a:xfrm>
        </p:spPr>
        <p:txBody>
          <a:bodyPr>
            <a:normAutofit fontScale="92500" lnSpcReduction="20000"/>
          </a:bodyPr>
          <a:lstStyle/>
          <a:p>
            <a:pPr rtl="1">
              <a:buNone/>
            </a:pPr>
            <a:r>
              <a:rPr lang="en-US" sz="5100" b="1" u="sng" dirty="0" smtClean="0">
                <a:solidFill>
                  <a:srgbClr val="FFC000"/>
                </a:solidFill>
              </a:rPr>
              <a:t>Objectives:</a:t>
            </a:r>
            <a:endParaRPr lang="en-US" sz="5100" dirty="0" smtClean="0">
              <a:solidFill>
                <a:srgbClr val="FFC000"/>
              </a:solidFill>
            </a:endParaRPr>
          </a:p>
          <a:p>
            <a:pPr rtl="1"/>
            <a:endParaRPr lang="en-US" dirty="0" smtClean="0"/>
          </a:p>
          <a:p>
            <a:pPr lvl="0"/>
            <a:r>
              <a:rPr lang="en-US" sz="2800" dirty="0" smtClean="0">
                <a:solidFill>
                  <a:schemeClr val="tx1">
                    <a:lumMod val="65000"/>
                  </a:schemeClr>
                </a:solidFill>
              </a:rPr>
              <a:t>Understands the definition of pathology.</a:t>
            </a:r>
          </a:p>
          <a:p>
            <a:pPr lvl="0"/>
            <a:r>
              <a:rPr lang="en-US" sz="2800" dirty="0" smtClean="0">
                <a:solidFill>
                  <a:schemeClr val="tx1">
                    <a:lumMod val="65000"/>
                  </a:schemeClr>
                </a:solidFill>
              </a:rPr>
              <a:t>Understands the concept of disease.</a:t>
            </a:r>
          </a:p>
          <a:p>
            <a:pPr lvl="0"/>
            <a:r>
              <a:rPr lang="en-US" sz="2800" dirty="0" smtClean="0"/>
              <a:t>Become familiar with the important terminology which is used to study a  disease like: epidemiology, </a:t>
            </a:r>
            <a:r>
              <a:rPr lang="en-US" sz="2800" dirty="0" err="1" smtClean="0"/>
              <a:t>aetiology</a:t>
            </a:r>
            <a:r>
              <a:rPr lang="en-US" sz="2800" dirty="0" smtClean="0"/>
              <a:t>, pathogenesis, clinical manifestation and prognosis.</a:t>
            </a:r>
          </a:p>
          <a:p>
            <a:pPr lvl="0"/>
            <a:r>
              <a:rPr lang="en-US" sz="2800" dirty="0" smtClean="0">
                <a:solidFill>
                  <a:schemeClr val="tx1">
                    <a:lumMod val="65000"/>
                  </a:schemeClr>
                </a:solidFill>
              </a:rPr>
              <a:t>Be familiar with the classification of diseases which is usually based on their pathogenesis.</a:t>
            </a:r>
          </a:p>
          <a:p>
            <a:r>
              <a:rPr lang="en-US" sz="2800" dirty="0" smtClean="0">
                <a:solidFill>
                  <a:schemeClr val="tx1">
                    <a:lumMod val="65000"/>
                  </a:schemeClr>
                </a:solidFill>
              </a:rPr>
              <a:t>Understands the meaning of idiopathic or essential disease.</a:t>
            </a:r>
          </a:p>
          <a:p>
            <a:pPr lvl="0"/>
            <a:r>
              <a:rPr lang="en-US" sz="2800" dirty="0" smtClean="0">
                <a:solidFill>
                  <a:schemeClr val="tx1">
                    <a:lumMod val="65000"/>
                  </a:schemeClr>
                </a:solidFill>
              </a:rPr>
              <a:t>Have an organized framework for thinking and acquiring information about diseases.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t>Epidemiology</a:t>
            </a:r>
          </a:p>
        </p:txBody>
      </p:sp>
      <p:sp>
        <p:nvSpPr>
          <p:cNvPr id="11267" name="Content Placeholder 2"/>
          <p:cNvSpPr>
            <a:spLocks noGrp="1"/>
          </p:cNvSpPr>
          <p:nvPr>
            <p:ph idx="1"/>
          </p:nvPr>
        </p:nvSpPr>
        <p:spPr>
          <a:xfrm>
            <a:off x="762000" y="1524000"/>
            <a:ext cx="7467600" cy="4525963"/>
          </a:xfrm>
        </p:spPr>
        <p:txBody>
          <a:bodyPr>
            <a:normAutofit/>
          </a:bodyPr>
          <a:lstStyle/>
          <a:p>
            <a:pPr lvl="0"/>
            <a:r>
              <a:rPr lang="en-US" sz="2400" dirty="0" smtClean="0"/>
              <a:t>Epidemiology provides a broad context for understanding pathology.</a:t>
            </a:r>
          </a:p>
          <a:p>
            <a:pPr lvl="0"/>
            <a:r>
              <a:rPr lang="en-US" sz="2400" dirty="0" smtClean="0"/>
              <a:t>Both (pathology and epidemiology) provide a useful framework for classifying and understanding mechanisms of disease.</a:t>
            </a:r>
          </a:p>
          <a:p>
            <a:r>
              <a:rPr lang="en-US" sz="2400" dirty="0" smtClean="0"/>
              <a:t>Epidemiology </a:t>
            </a:r>
            <a:r>
              <a:rPr lang="en-US" sz="2400" dirty="0" smtClean="0"/>
              <a:t>include sex and </a:t>
            </a:r>
            <a:r>
              <a:rPr lang="en-US" sz="2400" dirty="0" smtClean="0"/>
              <a:t>age distribution, incidence and </a:t>
            </a:r>
            <a:r>
              <a:rPr lang="en-US" sz="2400" dirty="0" smtClean="0"/>
              <a:t>prevalence of a particular disease in addition to </a:t>
            </a:r>
            <a:r>
              <a:rPr lang="en-US" sz="2400" dirty="0" err="1" smtClean="0"/>
              <a:t>geographics</a:t>
            </a:r>
            <a:r>
              <a:rPr lang="en-US" sz="2400" dirty="0" smtClean="0"/>
              <a:t> </a:t>
            </a:r>
            <a:r>
              <a:rPr lang="en-US" sz="2400" dirty="0" smtClean="0"/>
              <a:t>distribution.</a:t>
            </a:r>
            <a:endParaRPr lang="en-US"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t>Epidemiology</a:t>
            </a:r>
          </a:p>
        </p:txBody>
      </p:sp>
      <p:sp>
        <p:nvSpPr>
          <p:cNvPr id="11267" name="Content Placeholder 2"/>
          <p:cNvSpPr>
            <a:spLocks noGrp="1"/>
          </p:cNvSpPr>
          <p:nvPr>
            <p:ph idx="1"/>
          </p:nvPr>
        </p:nvSpPr>
        <p:spPr>
          <a:xfrm>
            <a:off x="762000" y="1524000"/>
            <a:ext cx="7467600" cy="4525963"/>
          </a:xfrm>
        </p:spPr>
        <p:txBody>
          <a:bodyPr>
            <a:normAutofit/>
          </a:bodyPr>
          <a:lstStyle/>
          <a:p>
            <a:r>
              <a:rPr lang="en-US" sz="3600" b="1" dirty="0" smtClean="0"/>
              <a:t>Incidence: </a:t>
            </a:r>
            <a:r>
              <a:rPr lang="en-US" sz="2800" dirty="0" smtClean="0"/>
              <a:t>is a measure of the </a:t>
            </a:r>
            <a:r>
              <a:rPr lang="en-US" sz="2800" b="1" dirty="0" smtClean="0"/>
              <a:t>risk</a:t>
            </a:r>
            <a:r>
              <a:rPr lang="en-US" sz="2800" dirty="0" smtClean="0"/>
              <a:t> of developing some new condition within a specified period of time. </a:t>
            </a:r>
          </a:p>
          <a:p>
            <a:r>
              <a:rPr lang="en-US" sz="2800" b="1" dirty="0" smtClean="0"/>
              <a:t>Prevalence</a:t>
            </a:r>
            <a:r>
              <a:rPr lang="en-US" sz="2800" dirty="0" smtClean="0"/>
              <a:t> </a:t>
            </a:r>
            <a:r>
              <a:rPr lang="en-US" sz="2800" dirty="0" smtClean="0"/>
              <a:t>: means the number of cases in a population at any one time </a:t>
            </a:r>
            <a:endParaRPr lang="en-US" sz="2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a:t>
            </a:r>
            <a:endParaRPr lang="en-US" dirty="0"/>
          </a:p>
        </p:txBody>
      </p:sp>
      <p:pic>
        <p:nvPicPr>
          <p:cNvPr id="4" name="Content Placeholder 3" descr="http://www.nature.com/nature/journal/v411/n6835/images/411390ab.2.jpg"/>
          <p:cNvPicPr>
            <a:picLocks noGrp="1" noChangeAspect="1" noChangeArrowheads="1"/>
          </p:cNvPicPr>
          <p:nvPr>
            <p:ph idx="1"/>
          </p:nvPr>
        </p:nvPicPr>
        <p:blipFill>
          <a:blip r:embed="rId2"/>
          <a:srcRect/>
          <a:stretch>
            <a:fillRect/>
          </a:stretch>
        </p:blipFill>
        <p:spPr bwMode="auto">
          <a:xfrm>
            <a:off x="2105303" y="1600200"/>
            <a:ext cx="4171394"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a:t>
            </a:r>
            <a:endParaRPr lang="en-US" dirty="0"/>
          </a:p>
        </p:txBody>
      </p:sp>
      <p:pic>
        <p:nvPicPr>
          <p:cNvPr id="4" name="Content Placeholder 3" descr="http://www.nature.com/nature/journal/v411/n6835/images/411390ad.2.jpg"/>
          <p:cNvPicPr>
            <a:picLocks noGrp="1" noChangeAspect="1" noChangeArrowheads="1"/>
          </p:cNvPicPr>
          <p:nvPr>
            <p:ph idx="1"/>
          </p:nvPr>
        </p:nvPicPr>
        <p:blipFill>
          <a:blip r:embed="rId2"/>
          <a:srcRect/>
          <a:stretch>
            <a:fillRect/>
          </a:stretch>
        </p:blipFill>
        <p:spPr bwMode="auto">
          <a:xfrm>
            <a:off x="1744533" y="1600200"/>
            <a:ext cx="4892933"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chemeClr val="accent1"/>
                </a:solidFill>
              </a:rPr>
              <a:t/>
            </a:r>
            <a:br>
              <a:rPr lang="en-US" sz="3600" dirty="0" smtClean="0">
                <a:solidFill>
                  <a:schemeClr val="accent1"/>
                </a:solidFill>
              </a:rPr>
            </a:br>
            <a:r>
              <a:rPr lang="en-US" sz="3600" dirty="0" smtClean="0">
                <a:solidFill>
                  <a:schemeClr val="accent1"/>
                </a:solidFill>
              </a:rPr>
              <a:t>Factors </a:t>
            </a:r>
            <a:r>
              <a:rPr lang="en-US" sz="3600" dirty="0" smtClean="0">
                <a:solidFill>
                  <a:schemeClr val="accent1"/>
                </a:solidFill>
              </a:rPr>
              <a:t>which affect the incidence and prevalence of disease include:</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Time</a:t>
            </a:r>
            <a:r>
              <a:rPr lang="en-US" dirty="0" smtClean="0"/>
              <a:t>: how the disease has varied over the course of time.</a:t>
            </a:r>
          </a:p>
          <a:p>
            <a:r>
              <a:rPr lang="en-US" dirty="0" smtClean="0"/>
              <a:t>Place</a:t>
            </a:r>
            <a:r>
              <a:rPr lang="en-US" dirty="0" smtClean="0"/>
              <a:t>: how the disease varies geographically.</a:t>
            </a:r>
          </a:p>
          <a:p>
            <a:r>
              <a:rPr lang="en-US" dirty="0" smtClean="0"/>
              <a:t>Person</a:t>
            </a:r>
            <a:r>
              <a:rPr lang="en-US" dirty="0" smtClean="0"/>
              <a:t>: what are the personal characteristics of those who suffer from the disease and how they differ from those who do not suffer from the disease, e.g. in age, sex, occupation, race, social class, behavior.</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fontScale="90000"/>
          </a:bodyPr>
          <a:lstStyle/>
          <a:p>
            <a:r>
              <a:rPr lang="en-US" sz="4000" dirty="0" smtClean="0">
                <a:solidFill>
                  <a:schemeClr val="accent1"/>
                </a:solidFill>
              </a:rPr>
              <a:t/>
            </a:r>
            <a:br>
              <a:rPr lang="en-US" sz="4000" dirty="0" smtClean="0">
                <a:solidFill>
                  <a:schemeClr val="accent1"/>
                </a:solidFill>
              </a:rPr>
            </a:br>
            <a:r>
              <a:rPr lang="en-US" sz="4000" dirty="0" smtClean="0">
                <a:solidFill>
                  <a:schemeClr val="accent1"/>
                </a:solidFill>
              </a:rPr>
              <a:t>Why </a:t>
            </a:r>
            <a:r>
              <a:rPr lang="en-US" sz="4000" dirty="0" smtClean="0">
                <a:solidFill>
                  <a:schemeClr val="accent1"/>
                </a:solidFill>
              </a:rPr>
              <a:t>may the incidence of a disease change through time?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preventative </a:t>
            </a:r>
            <a:r>
              <a:rPr lang="en-US" dirty="0" smtClean="0"/>
              <a:t>measures, such as immunization </a:t>
            </a:r>
            <a:r>
              <a:rPr lang="en-US" dirty="0" err="1" smtClean="0"/>
              <a:t>programmes</a:t>
            </a:r>
            <a:r>
              <a:rPr lang="en-US" dirty="0" smtClean="0"/>
              <a:t>, or may reflect changes in social conditions.  </a:t>
            </a:r>
          </a:p>
          <a:p>
            <a:pPr lvl="0"/>
            <a:r>
              <a:rPr lang="en-US" dirty="0" smtClean="0"/>
              <a:t>               For example,   increased smoking has led to an increase in heart disease and lung cancer.  </a:t>
            </a:r>
          </a:p>
          <a:p>
            <a:r>
              <a:rPr lang="en-US" dirty="0" smtClean="0"/>
              <a:t>Many diseases show significant </a:t>
            </a:r>
            <a:r>
              <a:rPr lang="en-US" b="1" dirty="0" smtClean="0"/>
              <a:t>geographical </a:t>
            </a:r>
            <a:r>
              <a:rPr lang="en-US" dirty="0" smtClean="0"/>
              <a:t>variations: in developed countries, heart disease, cancer and psychiatric illnesses are common whereas in underdeveloped countries, malnutrition and infection are often the commonest health problems. Different infectious agents are common in different geographical areas</a:t>
            </a:r>
            <a:r>
              <a:rPr lang="en-US" dirty="0" smtClean="0"/>
              <a:t>.</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467600" cy="1143000"/>
          </a:xfrm>
        </p:spPr>
        <p:txBody>
          <a:bodyPr>
            <a:normAutofit fontScale="90000"/>
          </a:bodyPr>
          <a:lstStyle/>
          <a:p>
            <a:r>
              <a:rPr lang="en-US" b="1" dirty="0" smtClean="0"/>
              <a:t>INTRODUCTION TO PATHOLOGY</a:t>
            </a:r>
            <a:r>
              <a:rPr lang="en-US" dirty="0" smtClean="0"/>
              <a:t/>
            </a:r>
            <a:br>
              <a:rPr lang="en-US" dirty="0" smtClean="0"/>
            </a:br>
            <a:endParaRPr lang="en-US" dirty="0"/>
          </a:p>
        </p:txBody>
      </p:sp>
      <p:sp>
        <p:nvSpPr>
          <p:cNvPr id="3" name="Content Placeholder 2"/>
          <p:cNvSpPr>
            <a:spLocks noGrp="1"/>
          </p:cNvSpPr>
          <p:nvPr>
            <p:ph idx="1"/>
          </p:nvPr>
        </p:nvSpPr>
        <p:spPr>
          <a:xfrm>
            <a:off x="381000" y="1219200"/>
            <a:ext cx="8229600" cy="5410200"/>
          </a:xfrm>
        </p:spPr>
        <p:txBody>
          <a:bodyPr>
            <a:normAutofit fontScale="92500" lnSpcReduction="20000"/>
          </a:bodyPr>
          <a:lstStyle/>
          <a:p>
            <a:pPr rtl="1">
              <a:buNone/>
            </a:pPr>
            <a:r>
              <a:rPr lang="en-US" sz="5100" b="1" u="sng" dirty="0" smtClean="0">
                <a:solidFill>
                  <a:srgbClr val="FF4409"/>
                </a:solidFill>
              </a:rPr>
              <a:t>Objectives:</a:t>
            </a:r>
            <a:endParaRPr lang="en-US" sz="5100" dirty="0" smtClean="0">
              <a:solidFill>
                <a:srgbClr val="FF4409"/>
              </a:solidFill>
            </a:endParaRPr>
          </a:p>
          <a:p>
            <a:pPr rtl="1"/>
            <a:endParaRPr lang="en-US" dirty="0" smtClean="0"/>
          </a:p>
          <a:p>
            <a:pPr lvl="0"/>
            <a:r>
              <a:rPr lang="en-US" sz="2800" dirty="0" smtClean="0"/>
              <a:t>Understands the definition of pathology.</a:t>
            </a:r>
          </a:p>
          <a:p>
            <a:pPr lvl="0"/>
            <a:r>
              <a:rPr lang="en-US" sz="2800" dirty="0" smtClean="0"/>
              <a:t>Understands the concept of disease.</a:t>
            </a:r>
          </a:p>
          <a:p>
            <a:pPr lvl="0"/>
            <a:r>
              <a:rPr lang="en-US" sz="2800" dirty="0" smtClean="0"/>
              <a:t>Become familiar with the important terminology which are used to study a disease like: epidemiology, </a:t>
            </a:r>
            <a:r>
              <a:rPr lang="en-US" sz="2800" dirty="0" err="1" smtClean="0"/>
              <a:t>aetiology</a:t>
            </a:r>
            <a:r>
              <a:rPr lang="en-US" sz="2800" dirty="0" smtClean="0"/>
              <a:t>, pathogenesis and prognosis</a:t>
            </a:r>
            <a:r>
              <a:rPr lang="en-US" sz="2800" dirty="0" smtClean="0"/>
              <a:t>.</a:t>
            </a:r>
          </a:p>
          <a:p>
            <a:r>
              <a:rPr lang="en-US" sz="2800" dirty="0" smtClean="0"/>
              <a:t>Understands the meaning of idiopathic or essential disease</a:t>
            </a:r>
            <a:r>
              <a:rPr lang="en-US" sz="2800" dirty="0" smtClean="0"/>
              <a:t>.</a:t>
            </a:r>
            <a:endParaRPr lang="en-US" sz="2800" dirty="0" smtClean="0"/>
          </a:p>
          <a:p>
            <a:pPr lvl="0"/>
            <a:r>
              <a:rPr lang="en-US" sz="2800" dirty="0" smtClean="0"/>
              <a:t>Be familiar with the classification of diseases which is usually based on their pathogenesis.</a:t>
            </a:r>
          </a:p>
          <a:p>
            <a:pPr lvl="0"/>
            <a:r>
              <a:rPr lang="en-US" sz="2800" dirty="0" smtClean="0"/>
              <a:t>Have </a:t>
            </a:r>
            <a:r>
              <a:rPr lang="en-US" sz="2800" dirty="0" smtClean="0"/>
              <a:t>an organized framework for thinking and acquiring information about diseases.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Bottom)">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Bottom)">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slide(fromBottom)">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slide(fromBottom)">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slide(fromBottom)">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fontScale="90000"/>
          </a:bodyPr>
          <a:lstStyle/>
          <a:p>
            <a:r>
              <a:rPr lang="en-US" sz="4000" dirty="0" smtClean="0">
                <a:solidFill>
                  <a:schemeClr val="accent1"/>
                </a:solidFill>
              </a:rPr>
              <a:t/>
            </a:r>
            <a:br>
              <a:rPr lang="en-US" sz="4000" dirty="0" smtClean="0">
                <a:solidFill>
                  <a:schemeClr val="accent1"/>
                </a:solidFill>
              </a:rPr>
            </a:br>
            <a:r>
              <a:rPr lang="en-US" sz="4000" dirty="0" smtClean="0">
                <a:solidFill>
                  <a:schemeClr val="accent1"/>
                </a:solidFill>
              </a:rPr>
              <a:t>Why </a:t>
            </a:r>
            <a:r>
              <a:rPr lang="en-US" sz="4000" dirty="0" smtClean="0">
                <a:solidFill>
                  <a:schemeClr val="accent1"/>
                </a:solidFill>
              </a:rPr>
              <a:t>may the incidence of a disease change through time?</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7848600" cy="4525963"/>
          </a:xfrm>
        </p:spPr>
        <p:txBody>
          <a:bodyPr>
            <a:normAutofit lnSpcReduction="10000"/>
          </a:bodyPr>
          <a:lstStyle/>
          <a:p>
            <a:r>
              <a:rPr lang="en-US" dirty="0" smtClean="0"/>
              <a:t>There are many well documented associations between diseases and occupation:</a:t>
            </a:r>
          </a:p>
          <a:p>
            <a:pPr lvl="1"/>
            <a:r>
              <a:rPr lang="en-US" dirty="0" smtClean="0"/>
              <a:t>Ship </a:t>
            </a:r>
            <a:r>
              <a:rPr lang="en-US" dirty="0" smtClean="0"/>
              <a:t>builders and insulation workers: asbestosis (asbestos-related scarring in the lungs); </a:t>
            </a:r>
            <a:r>
              <a:rPr lang="en-US" dirty="0" err="1" smtClean="0"/>
              <a:t>mesothelioma</a:t>
            </a:r>
            <a:r>
              <a:rPr lang="en-US" dirty="0" smtClean="0"/>
              <a:t> (malignant </a:t>
            </a:r>
            <a:r>
              <a:rPr lang="en-US" dirty="0" err="1" smtClean="0"/>
              <a:t>tumour</a:t>
            </a:r>
            <a:r>
              <a:rPr lang="en-US" dirty="0" smtClean="0"/>
              <a:t> of the lung pleura).</a:t>
            </a:r>
          </a:p>
          <a:p>
            <a:pPr lvl="1"/>
            <a:r>
              <a:rPr lang="en-US" dirty="0" smtClean="0"/>
              <a:t>Rubber and dye workers: bladder cancer through the effect of chemicals.</a:t>
            </a:r>
          </a:p>
          <a:p>
            <a:pPr lvl="1"/>
            <a:r>
              <a:rPr lang="en-US" dirty="0" smtClean="0"/>
              <a:t>Hardwood manufacturing: nasal cancer as a result of inhalation of wood dust.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Epidemiology</a:t>
            </a:r>
            <a:endParaRPr lang="en-US" dirty="0">
              <a:solidFill>
                <a:schemeClr val="accent1"/>
              </a:solidFill>
            </a:endParaRPr>
          </a:p>
        </p:txBody>
      </p:sp>
      <p:sp>
        <p:nvSpPr>
          <p:cNvPr id="3" name="Content Placeholder 2"/>
          <p:cNvSpPr>
            <a:spLocks noGrp="1"/>
          </p:cNvSpPr>
          <p:nvPr>
            <p:ph idx="1"/>
          </p:nvPr>
        </p:nvSpPr>
        <p:spPr/>
        <p:txBody>
          <a:bodyPr>
            <a:normAutofit lnSpcReduction="10000"/>
          </a:bodyPr>
          <a:lstStyle/>
          <a:p>
            <a:r>
              <a:rPr lang="en-US" sz="3200" dirty="0" smtClean="0"/>
              <a:t>Epidemiology provides a wider context for the study, classification and diagnosis of diseases. </a:t>
            </a:r>
            <a:endParaRPr lang="en-US" sz="3200" dirty="0" smtClean="0"/>
          </a:p>
          <a:p>
            <a:r>
              <a:rPr lang="en-US" sz="3200" dirty="0" smtClean="0"/>
              <a:t> </a:t>
            </a:r>
            <a:r>
              <a:rPr lang="en-US" sz="3200" dirty="0" smtClean="0"/>
              <a:t>Data recorded about incidence, prevalence, morbidity and mortality relate to populations, rather than individuals.</a:t>
            </a:r>
            <a:endParaRPr lang="en-US" sz="3200" b="1" dirty="0" smtClean="0"/>
          </a:p>
          <a:p>
            <a:endParaRPr lang="en-US" sz="3200" dirty="0" smtClean="0"/>
          </a:p>
          <a:p>
            <a:r>
              <a:rPr lang="en-US" sz="3200" dirty="0" smtClean="0"/>
              <a:t>Why is epidemiology important?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Bottom)">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solidFill>
              </a:rPr>
              <a:t>Why is epidemiology important?</a:t>
            </a:r>
            <a:endParaRPr lang="en-US" dirty="0">
              <a:solidFill>
                <a:schemeClr val="accent1"/>
              </a:solidFill>
            </a:endParaRPr>
          </a:p>
        </p:txBody>
      </p:sp>
      <p:sp>
        <p:nvSpPr>
          <p:cNvPr id="3" name="Content Placeholder 2"/>
          <p:cNvSpPr>
            <a:spLocks noGrp="1"/>
          </p:cNvSpPr>
          <p:nvPr>
            <p:ph idx="1"/>
          </p:nvPr>
        </p:nvSpPr>
        <p:spPr/>
        <p:txBody>
          <a:bodyPr>
            <a:normAutofit/>
          </a:bodyPr>
          <a:lstStyle/>
          <a:p>
            <a:pPr lvl="0"/>
            <a:r>
              <a:rPr lang="en-US" dirty="0" smtClean="0"/>
              <a:t>Providing clues for the cause</a:t>
            </a:r>
          </a:p>
          <a:p>
            <a:pPr lvl="0"/>
            <a:r>
              <a:rPr lang="en-US" dirty="0" smtClean="0"/>
              <a:t>Identifying risk factors.</a:t>
            </a:r>
          </a:p>
          <a:p>
            <a:pPr lvl="0"/>
            <a:r>
              <a:rPr lang="en-US" dirty="0" smtClean="0"/>
              <a:t>Planning disease prevention.</a:t>
            </a:r>
          </a:p>
          <a:p>
            <a:pPr lvl="0"/>
            <a:r>
              <a:rPr lang="en-US" dirty="0" smtClean="0"/>
              <a:t>Providing adequate health care facilities.</a:t>
            </a:r>
          </a:p>
          <a:p>
            <a:pPr lvl="0"/>
            <a:r>
              <a:rPr lang="en-US" dirty="0" smtClean="0"/>
              <a:t>Setting up population screening </a:t>
            </a:r>
            <a:r>
              <a:rPr lang="en-US" dirty="0" err="1" smtClean="0"/>
              <a:t>programmes</a:t>
            </a:r>
            <a:r>
              <a:rPr lang="en-US" dirty="0" smtClean="0"/>
              <a:t>.</a:t>
            </a:r>
          </a:p>
          <a:p>
            <a:pPr lvl="0"/>
            <a:r>
              <a:rPr lang="en-US" dirty="0" smtClean="0"/>
              <a:t>Evaluating health care interventions.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467600" cy="1143000"/>
          </a:xfrm>
        </p:spPr>
        <p:txBody>
          <a:bodyPr>
            <a:normAutofit fontScale="90000"/>
          </a:bodyPr>
          <a:lstStyle/>
          <a:p>
            <a:r>
              <a:rPr lang="en-US" b="1" dirty="0" smtClean="0"/>
              <a:t>INTRODUCTION TO PATHOLOGY</a:t>
            </a:r>
            <a:r>
              <a:rPr lang="en-US" dirty="0" smtClean="0"/>
              <a:t/>
            </a:r>
            <a:br>
              <a:rPr lang="en-US" dirty="0" smtClean="0"/>
            </a:br>
            <a:endParaRPr lang="en-US" dirty="0"/>
          </a:p>
        </p:txBody>
      </p:sp>
      <p:sp>
        <p:nvSpPr>
          <p:cNvPr id="3" name="Content Placeholder 2"/>
          <p:cNvSpPr>
            <a:spLocks noGrp="1"/>
          </p:cNvSpPr>
          <p:nvPr>
            <p:ph idx="1"/>
          </p:nvPr>
        </p:nvSpPr>
        <p:spPr>
          <a:xfrm>
            <a:off x="381000" y="1219200"/>
            <a:ext cx="8229600" cy="5410200"/>
          </a:xfrm>
        </p:spPr>
        <p:txBody>
          <a:bodyPr>
            <a:normAutofit fontScale="92500" lnSpcReduction="20000"/>
          </a:bodyPr>
          <a:lstStyle/>
          <a:p>
            <a:pPr rtl="1">
              <a:buNone/>
            </a:pPr>
            <a:r>
              <a:rPr lang="en-US" sz="5100" b="1" u="sng" dirty="0" smtClean="0">
                <a:solidFill>
                  <a:srgbClr val="FFC000"/>
                </a:solidFill>
              </a:rPr>
              <a:t>Objectives:</a:t>
            </a:r>
            <a:endParaRPr lang="en-US" sz="5100" dirty="0" smtClean="0">
              <a:solidFill>
                <a:srgbClr val="FFC000"/>
              </a:solidFill>
            </a:endParaRPr>
          </a:p>
          <a:p>
            <a:pPr rtl="1"/>
            <a:endParaRPr lang="en-US" dirty="0" smtClean="0"/>
          </a:p>
          <a:p>
            <a:pPr lvl="0"/>
            <a:r>
              <a:rPr lang="en-US" sz="2800" dirty="0" smtClean="0">
                <a:solidFill>
                  <a:schemeClr val="tx1">
                    <a:lumMod val="65000"/>
                  </a:schemeClr>
                </a:solidFill>
              </a:rPr>
              <a:t>Understands the definition of pathology.</a:t>
            </a:r>
          </a:p>
          <a:p>
            <a:pPr lvl="0"/>
            <a:r>
              <a:rPr lang="en-US" sz="2800" dirty="0" smtClean="0">
                <a:solidFill>
                  <a:schemeClr val="tx1">
                    <a:lumMod val="65000"/>
                  </a:schemeClr>
                </a:solidFill>
              </a:rPr>
              <a:t>Understands the concept of disease.</a:t>
            </a:r>
          </a:p>
          <a:p>
            <a:pPr lvl="0"/>
            <a:r>
              <a:rPr lang="en-US" sz="2800" dirty="0" smtClean="0"/>
              <a:t>Become familiar with the important terminology which is used to study a  disease like: epidemiology, </a:t>
            </a:r>
            <a:r>
              <a:rPr lang="en-US" sz="2800" dirty="0" err="1" smtClean="0"/>
              <a:t>aetiology</a:t>
            </a:r>
            <a:r>
              <a:rPr lang="en-US" sz="2800" dirty="0" smtClean="0"/>
              <a:t>, pathogenesis, clinical manifestation and prognosis</a:t>
            </a:r>
            <a:r>
              <a:rPr lang="en-US" sz="2800" dirty="0" smtClean="0"/>
              <a:t>.</a:t>
            </a:r>
          </a:p>
          <a:p>
            <a:r>
              <a:rPr lang="en-US" sz="2800" dirty="0" smtClean="0"/>
              <a:t>Understands the meaning of idiopathic or essential disease</a:t>
            </a:r>
            <a:r>
              <a:rPr lang="en-US" sz="2800" dirty="0" smtClean="0"/>
              <a:t>.</a:t>
            </a:r>
            <a:endParaRPr lang="en-US" sz="2800" dirty="0" smtClean="0"/>
          </a:p>
          <a:p>
            <a:pPr lvl="0"/>
            <a:r>
              <a:rPr lang="en-US" sz="2800" dirty="0" smtClean="0">
                <a:solidFill>
                  <a:schemeClr val="tx1">
                    <a:lumMod val="65000"/>
                  </a:schemeClr>
                </a:solidFill>
              </a:rPr>
              <a:t>Be familiar with the classification of diseases which is usually based on their pathogenesis.</a:t>
            </a:r>
          </a:p>
          <a:p>
            <a:pPr lvl="0"/>
            <a:r>
              <a:rPr lang="en-US" sz="2800" dirty="0" smtClean="0">
                <a:solidFill>
                  <a:schemeClr val="tx1">
                    <a:lumMod val="65000"/>
                  </a:schemeClr>
                </a:solidFill>
              </a:rPr>
              <a:t>Have </a:t>
            </a:r>
            <a:r>
              <a:rPr lang="en-US" sz="2800" dirty="0" smtClean="0">
                <a:solidFill>
                  <a:schemeClr val="tx1">
                    <a:lumMod val="65000"/>
                  </a:schemeClr>
                </a:solidFill>
              </a:rPr>
              <a:t>an organized framework for thinking and acquiring information about diseases. </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solidFill>
                  <a:schemeClr val="accent1"/>
                </a:solidFill>
              </a:rPr>
              <a:t>Etiology </a:t>
            </a:r>
            <a:r>
              <a:rPr lang="en-US" dirty="0" smtClean="0">
                <a:solidFill>
                  <a:schemeClr val="accent1"/>
                </a:solidFill>
              </a:rPr>
              <a:t>(causes of disease)</a:t>
            </a:r>
          </a:p>
        </p:txBody>
      </p:sp>
      <p:sp>
        <p:nvSpPr>
          <p:cNvPr id="11267" name="Content Placeholder 2"/>
          <p:cNvSpPr>
            <a:spLocks noGrp="1"/>
          </p:cNvSpPr>
          <p:nvPr>
            <p:ph idx="1"/>
          </p:nvPr>
        </p:nvSpPr>
        <p:spPr/>
        <p:txBody>
          <a:bodyPr>
            <a:normAutofit fontScale="92500" lnSpcReduction="20000"/>
          </a:bodyPr>
          <a:lstStyle/>
          <a:p>
            <a:r>
              <a:rPr lang="en-US" sz="3200" dirty="0" smtClean="0"/>
              <a:t>Diseases </a:t>
            </a:r>
            <a:r>
              <a:rPr lang="en-US" sz="3200" dirty="0" smtClean="0"/>
              <a:t>result from the interaction between individuals and their environment. </a:t>
            </a:r>
            <a:endParaRPr lang="en-US" sz="2400" dirty="0" smtClean="0"/>
          </a:p>
          <a:p>
            <a:pPr lvl="0"/>
            <a:r>
              <a:rPr lang="en-US" sz="3200" dirty="0" smtClean="0"/>
              <a:t>Some diseases are the inevitable result of environmental factors </a:t>
            </a:r>
            <a:r>
              <a:rPr lang="en-US" sz="2800" dirty="0" smtClean="0"/>
              <a:t>(e.g. being run over by a bus) </a:t>
            </a:r>
            <a:endParaRPr lang="en-US" sz="2400" dirty="0" smtClean="0"/>
          </a:p>
          <a:p>
            <a:pPr lvl="0"/>
            <a:r>
              <a:rPr lang="en-US" sz="3200" dirty="0" smtClean="0"/>
              <a:t>whereas others result from an environmental or </a:t>
            </a:r>
            <a:r>
              <a:rPr lang="en-US" sz="3200" dirty="0" err="1" smtClean="0"/>
              <a:t>behavioural</a:t>
            </a:r>
            <a:r>
              <a:rPr lang="en-US" sz="3200" dirty="0" smtClean="0"/>
              <a:t> factor acting in conjunction with a genetic predisposition, </a:t>
            </a:r>
            <a:r>
              <a:rPr lang="en-US" sz="2800" dirty="0" smtClean="0"/>
              <a:t>(e.g. smokers with a strong family  history of heart disease</a:t>
            </a:r>
            <a:r>
              <a:rPr lang="en-US" sz="2800" dirty="0" smtClean="0"/>
              <a:t>.)</a:t>
            </a:r>
            <a:endParaRPr lang="en-US" sz="24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Etiology</a:t>
            </a:r>
            <a:endParaRPr lang="en-US" dirty="0"/>
          </a:p>
        </p:txBody>
      </p:sp>
      <p:sp>
        <p:nvSpPr>
          <p:cNvPr id="3" name="Content Placeholder 2"/>
          <p:cNvSpPr>
            <a:spLocks noGrp="1"/>
          </p:cNvSpPr>
          <p:nvPr>
            <p:ph idx="1"/>
          </p:nvPr>
        </p:nvSpPr>
        <p:spPr>
          <a:xfrm>
            <a:off x="457200" y="1600200"/>
            <a:ext cx="7620000" cy="4525963"/>
          </a:xfrm>
        </p:spPr>
        <p:txBody>
          <a:bodyPr>
            <a:normAutofit fontScale="92500" lnSpcReduction="10000"/>
          </a:bodyPr>
          <a:lstStyle/>
          <a:p>
            <a:pPr marL="978408" lvl="3" indent="-384048">
              <a:buClr>
                <a:srgbClr val="FFC000"/>
              </a:buClr>
              <a:buSzPct val="80000"/>
              <a:buFont typeface="Wingdings" pitchFamily="2" charset="2"/>
              <a:buChar char="Ø"/>
            </a:pPr>
            <a:r>
              <a:rPr lang="en-US" sz="3600" dirty="0" smtClean="0"/>
              <a:t>Examples of etiology: </a:t>
            </a:r>
          </a:p>
          <a:p>
            <a:pPr marL="1188720" lvl="4" indent="-384048">
              <a:buClr>
                <a:srgbClr val="FFC000"/>
              </a:buClr>
              <a:buSzPct val="80000"/>
              <a:buFont typeface="Wingdings" pitchFamily="2" charset="2"/>
              <a:buChar char="Ø"/>
            </a:pPr>
            <a:r>
              <a:rPr lang="en-US" sz="2800" dirty="0" smtClean="0"/>
              <a:t>biological </a:t>
            </a:r>
            <a:r>
              <a:rPr lang="en-US" sz="2800" dirty="0" smtClean="0"/>
              <a:t>agents – bacteria, </a:t>
            </a:r>
            <a:r>
              <a:rPr lang="en-US" sz="2800" dirty="0" smtClean="0"/>
              <a:t>virus.</a:t>
            </a:r>
          </a:p>
          <a:p>
            <a:pPr marL="1188720" lvl="4" indent="-384048">
              <a:buClr>
                <a:srgbClr val="FFC000"/>
              </a:buClr>
              <a:buSzPct val="80000"/>
              <a:buFont typeface="Wingdings" pitchFamily="2" charset="2"/>
              <a:buChar char="Ø"/>
            </a:pPr>
            <a:r>
              <a:rPr lang="en-US" sz="2800" dirty="0" smtClean="0"/>
              <a:t>Physical </a:t>
            </a:r>
            <a:r>
              <a:rPr lang="en-US" sz="2800" dirty="0" smtClean="0"/>
              <a:t>forces – trauma, burn, </a:t>
            </a:r>
            <a:r>
              <a:rPr lang="en-US" sz="2800" dirty="0" smtClean="0"/>
              <a:t>radiation.</a:t>
            </a:r>
          </a:p>
          <a:p>
            <a:pPr marL="1188720" lvl="4" indent="-384048">
              <a:buClr>
                <a:srgbClr val="FFC000"/>
              </a:buClr>
              <a:buSzPct val="80000"/>
              <a:buFont typeface="Wingdings" pitchFamily="2" charset="2"/>
              <a:buChar char="Ø"/>
            </a:pPr>
            <a:r>
              <a:rPr lang="en-US" sz="2800" dirty="0" smtClean="0"/>
              <a:t>Chemical </a:t>
            </a:r>
            <a:r>
              <a:rPr lang="en-US" sz="2800" dirty="0" smtClean="0"/>
              <a:t>agents – poison, alcohol, </a:t>
            </a:r>
            <a:r>
              <a:rPr lang="en-US" sz="2800" dirty="0" smtClean="0"/>
              <a:t>   			nutritional disturbances</a:t>
            </a:r>
          </a:p>
          <a:p>
            <a:pPr marL="1188720" lvl="4" indent="-384048">
              <a:buClr>
                <a:srgbClr val="FFC000"/>
              </a:buClr>
              <a:buSzPct val="80000"/>
              <a:buFont typeface="Wingdings" pitchFamily="2" charset="2"/>
              <a:buChar char="Ø"/>
            </a:pPr>
            <a:r>
              <a:rPr lang="en-US" sz="2800" dirty="0" smtClean="0"/>
              <a:t>Genetic</a:t>
            </a:r>
            <a:r>
              <a:rPr lang="en-US" sz="2800" dirty="0" smtClean="0"/>
              <a:t>:  Down's syndrome (extra </a:t>
            </a:r>
            <a:r>
              <a:rPr lang="en-US" sz="2800" dirty="0" smtClean="0"/>
              <a:t>	chromosome </a:t>
            </a:r>
            <a:r>
              <a:rPr lang="en-US" sz="2800" dirty="0" smtClean="0"/>
              <a:t>21).</a:t>
            </a:r>
            <a:endParaRPr lang="en-US" sz="2800" dirty="0" smtClean="0"/>
          </a:p>
          <a:p>
            <a:pPr marL="1188720" lvl="4" indent="-384048">
              <a:buClr>
                <a:srgbClr val="FFC000"/>
              </a:buClr>
              <a:buSzPct val="80000"/>
              <a:buFont typeface="Wingdings" pitchFamily="2" charset="2"/>
              <a:buChar char="Ø"/>
            </a:pPr>
            <a:endParaRPr lang="en-US" sz="2800" dirty="0" smtClean="0"/>
          </a:p>
          <a:p>
            <a:pPr marL="978408" lvl="3" indent="-384048">
              <a:buClr>
                <a:srgbClr val="FFC000"/>
              </a:buClr>
              <a:buSzPct val="80000"/>
              <a:buNone/>
            </a:pPr>
            <a:r>
              <a:rPr lang="en-US" sz="2400" dirty="0" smtClean="0"/>
              <a:t>- Etiologies can be specific or non-specific </a:t>
            </a:r>
          </a:p>
          <a:p>
            <a:pPr marL="978408" lvl="3" indent="-384048">
              <a:buClr>
                <a:srgbClr val="FFC000"/>
              </a:buClr>
              <a:buSzPct val="80000"/>
              <a:buNone/>
            </a:pPr>
            <a:r>
              <a:rPr lang="en-US" sz="2400" dirty="0" smtClean="0"/>
              <a:t>- Most diseases are multi-factorial (e.g. cancer, diabetes)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slide(fromBottom)">
                                      <p:cBhvr>
                                        <p:cTn id="7" dur="500"/>
                                        <p:tgtEl>
                                          <p:spTgt spid="3">
                                            <p:txEl>
                                              <p:pRg st="6" end="6"/>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slide(fromBottom)">
                                      <p:cBhvr>
                                        <p:cTn id="1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Etiology</a:t>
            </a:r>
            <a:endParaRPr lang="en-US" dirty="0"/>
          </a:p>
        </p:txBody>
      </p:sp>
      <p:sp>
        <p:nvSpPr>
          <p:cNvPr id="3" name="Content Placeholder 2"/>
          <p:cNvSpPr>
            <a:spLocks noGrp="1"/>
          </p:cNvSpPr>
          <p:nvPr>
            <p:ph idx="1"/>
          </p:nvPr>
        </p:nvSpPr>
        <p:spPr/>
        <p:txBody>
          <a:bodyPr/>
          <a:lstStyle/>
          <a:p>
            <a:r>
              <a:rPr lang="en-US" b="1" dirty="0" smtClean="0"/>
              <a:t>Idiopathic disease</a:t>
            </a:r>
            <a:r>
              <a:rPr lang="en-US" dirty="0" smtClean="0"/>
              <a:t>: unknown cause of a disease. </a:t>
            </a:r>
          </a:p>
          <a:p>
            <a:r>
              <a:rPr lang="en-US" dirty="0" smtClean="0"/>
              <a:t>Other words meaning the same: cryptogenic, essential and spontaneous. </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solidFill>
                  <a:schemeClr val="accent1"/>
                </a:solidFill>
              </a:rPr>
              <a:t>Pathogenesis</a:t>
            </a:r>
            <a:endParaRPr lang="en-US" dirty="0">
              <a:solidFill>
                <a:schemeClr val="accent1"/>
              </a:solidFill>
            </a:endParaRPr>
          </a:p>
        </p:txBody>
      </p:sp>
      <p:sp>
        <p:nvSpPr>
          <p:cNvPr id="3" name="Content Placeholder 2"/>
          <p:cNvSpPr>
            <a:spLocks noGrp="1"/>
          </p:cNvSpPr>
          <p:nvPr>
            <p:ph idx="1"/>
          </p:nvPr>
        </p:nvSpPr>
        <p:spPr>
          <a:xfrm>
            <a:off x="457200" y="1600200"/>
            <a:ext cx="7467600" cy="5257800"/>
          </a:xfrm>
        </p:spPr>
        <p:txBody>
          <a:bodyPr>
            <a:normAutofit/>
          </a:bodyPr>
          <a:lstStyle/>
          <a:p>
            <a:r>
              <a:rPr lang="en-US" sz="3200" dirty="0" smtClean="0"/>
              <a:t>The </a:t>
            </a:r>
            <a:r>
              <a:rPr lang="en-US" sz="3200" dirty="0" smtClean="0"/>
              <a:t>development of a disease. The origin of a disease and the chain of events leading to that disease</a:t>
            </a:r>
            <a:r>
              <a:rPr lang="en-US" sz="3200" dirty="0" smtClean="0"/>
              <a:t>.</a:t>
            </a:r>
            <a:endParaRPr lang="en-US" sz="32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solidFill>
                  <a:schemeClr val="accent1"/>
                </a:solidFill>
              </a:rPr>
              <a:t>Pathogenesis</a:t>
            </a:r>
            <a:endParaRPr lang="en-US" dirty="0">
              <a:solidFill>
                <a:schemeClr val="accent1"/>
              </a:solidFill>
            </a:endParaRPr>
          </a:p>
        </p:txBody>
      </p:sp>
      <p:sp>
        <p:nvSpPr>
          <p:cNvPr id="3" name="Content Placeholder 2"/>
          <p:cNvSpPr>
            <a:spLocks noGrp="1"/>
          </p:cNvSpPr>
          <p:nvPr>
            <p:ph idx="1"/>
          </p:nvPr>
        </p:nvSpPr>
        <p:spPr>
          <a:xfrm>
            <a:off x="457200" y="1600200"/>
            <a:ext cx="7467600" cy="5257800"/>
          </a:xfrm>
        </p:spPr>
        <p:txBody>
          <a:bodyPr>
            <a:normAutofit/>
          </a:bodyPr>
          <a:lstStyle/>
          <a:p>
            <a:r>
              <a:rPr lang="en-US" dirty="0" smtClean="0"/>
              <a:t>There </a:t>
            </a:r>
            <a:r>
              <a:rPr lang="en-US" dirty="0" smtClean="0"/>
              <a:t>are a few fundamental processes which underlie most diseases:</a:t>
            </a:r>
          </a:p>
          <a:p>
            <a:pPr lvl="1"/>
            <a:r>
              <a:rPr lang="en-US" sz="2400" b="1" dirty="0" smtClean="0"/>
              <a:t>Inflammation</a:t>
            </a:r>
            <a:r>
              <a:rPr lang="en-US" sz="2400" dirty="0" smtClean="0"/>
              <a:t>: response to injury in living </a:t>
            </a:r>
            <a:r>
              <a:rPr lang="en-US" sz="2400" dirty="0" err="1" smtClean="0"/>
              <a:t>vascularized</a:t>
            </a:r>
            <a:r>
              <a:rPr lang="en-US" sz="2400" dirty="0" smtClean="0"/>
              <a:t> tissue.</a:t>
            </a:r>
          </a:p>
          <a:p>
            <a:pPr lvl="1"/>
            <a:r>
              <a:rPr lang="en-US" sz="2400" b="1" dirty="0" smtClean="0"/>
              <a:t>Degeneration</a:t>
            </a:r>
            <a:r>
              <a:rPr lang="en-US" sz="2400" dirty="0" smtClean="0"/>
              <a:t>: deterioration of cell function resulting from metabolic disease or ageing.</a:t>
            </a:r>
          </a:p>
          <a:p>
            <a:pPr lvl="1"/>
            <a:r>
              <a:rPr lang="en-US" sz="2400" b="1" dirty="0" smtClean="0"/>
              <a:t>Carcinogenesis</a:t>
            </a:r>
            <a:r>
              <a:rPr lang="en-US" sz="2400" dirty="0" smtClean="0"/>
              <a:t>: process of transformation of cells from the normal, controlled to the </a:t>
            </a:r>
            <a:r>
              <a:rPr lang="en-US" sz="2400" dirty="0" err="1" smtClean="0"/>
              <a:t>neoplastic</a:t>
            </a:r>
            <a:r>
              <a:rPr lang="en-US" sz="2400" dirty="0" smtClean="0"/>
              <a:t> autonomous  state.</a:t>
            </a:r>
          </a:p>
          <a:p>
            <a:pPr lvl="1"/>
            <a:r>
              <a:rPr lang="en-US" sz="2400" b="1" dirty="0" smtClean="0"/>
              <a:t>Immune reactions</a:t>
            </a:r>
            <a:r>
              <a:rPr lang="en-US" sz="2400" dirty="0" smtClean="0"/>
              <a:t>: specific responses to foreign organisms or material.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467600" cy="1143000"/>
          </a:xfrm>
        </p:spPr>
        <p:txBody>
          <a:bodyPr>
            <a:normAutofit fontScale="90000"/>
          </a:bodyPr>
          <a:lstStyle/>
          <a:p>
            <a:r>
              <a:rPr lang="en-US" b="1" dirty="0" smtClean="0"/>
              <a:t>INTRODUCTION TO PATHOLOGY</a:t>
            </a:r>
            <a:r>
              <a:rPr lang="en-US" dirty="0" smtClean="0"/>
              <a:t/>
            </a:r>
            <a:br>
              <a:rPr lang="en-US" dirty="0" smtClean="0"/>
            </a:br>
            <a:endParaRPr lang="en-US" dirty="0"/>
          </a:p>
        </p:txBody>
      </p:sp>
      <p:sp>
        <p:nvSpPr>
          <p:cNvPr id="3" name="Content Placeholder 2"/>
          <p:cNvSpPr>
            <a:spLocks noGrp="1"/>
          </p:cNvSpPr>
          <p:nvPr>
            <p:ph idx="1"/>
          </p:nvPr>
        </p:nvSpPr>
        <p:spPr>
          <a:xfrm>
            <a:off x="381000" y="1219200"/>
            <a:ext cx="8229600" cy="5410200"/>
          </a:xfrm>
        </p:spPr>
        <p:txBody>
          <a:bodyPr>
            <a:normAutofit fontScale="92500" lnSpcReduction="20000"/>
          </a:bodyPr>
          <a:lstStyle/>
          <a:p>
            <a:pPr rtl="1">
              <a:buNone/>
            </a:pPr>
            <a:r>
              <a:rPr lang="en-US" sz="5100" b="1" u="sng" dirty="0" smtClean="0">
                <a:solidFill>
                  <a:srgbClr val="FFC000"/>
                </a:solidFill>
              </a:rPr>
              <a:t>Objectives:</a:t>
            </a:r>
            <a:endParaRPr lang="en-US" sz="5100" dirty="0" smtClean="0">
              <a:solidFill>
                <a:srgbClr val="FFC000"/>
              </a:solidFill>
            </a:endParaRPr>
          </a:p>
          <a:p>
            <a:pPr rtl="1"/>
            <a:endParaRPr lang="en-US" dirty="0" smtClean="0"/>
          </a:p>
          <a:p>
            <a:pPr lvl="0"/>
            <a:r>
              <a:rPr lang="en-US" sz="2800" dirty="0" smtClean="0">
                <a:solidFill>
                  <a:schemeClr val="tx1">
                    <a:lumMod val="65000"/>
                  </a:schemeClr>
                </a:solidFill>
              </a:rPr>
              <a:t>Understands the definition of pathology.</a:t>
            </a:r>
          </a:p>
          <a:p>
            <a:pPr lvl="0"/>
            <a:r>
              <a:rPr lang="en-US" sz="2800" dirty="0" smtClean="0">
                <a:solidFill>
                  <a:schemeClr val="tx1">
                    <a:lumMod val="65000"/>
                  </a:schemeClr>
                </a:solidFill>
              </a:rPr>
              <a:t>Understands the concept of disease.</a:t>
            </a:r>
          </a:p>
          <a:p>
            <a:pPr lvl="0"/>
            <a:r>
              <a:rPr lang="en-US" sz="2800" dirty="0" smtClean="0"/>
              <a:t>Become familiar with the important terminology which is used to study a  disease like: epidemiology, </a:t>
            </a:r>
            <a:r>
              <a:rPr lang="en-US" sz="2800" dirty="0" err="1" smtClean="0"/>
              <a:t>aetiology</a:t>
            </a:r>
            <a:r>
              <a:rPr lang="en-US" sz="2800" dirty="0" smtClean="0"/>
              <a:t>, pathogenesis, clinical manifestation and prognosis.</a:t>
            </a:r>
          </a:p>
          <a:p>
            <a:pPr lvl="0"/>
            <a:r>
              <a:rPr lang="en-US" sz="2800" dirty="0" smtClean="0">
                <a:solidFill>
                  <a:schemeClr val="tx1">
                    <a:lumMod val="65000"/>
                  </a:schemeClr>
                </a:solidFill>
              </a:rPr>
              <a:t>Be familiar with the classification of diseases which is usually based on their pathogenesis.</a:t>
            </a:r>
          </a:p>
          <a:p>
            <a:r>
              <a:rPr lang="en-US" sz="2800" dirty="0" smtClean="0">
                <a:solidFill>
                  <a:schemeClr val="tx1">
                    <a:lumMod val="65000"/>
                  </a:schemeClr>
                </a:solidFill>
              </a:rPr>
              <a:t>Understands the meaning of idiopathic or essential disease.</a:t>
            </a:r>
          </a:p>
          <a:p>
            <a:pPr lvl="0"/>
            <a:r>
              <a:rPr lang="en-US" sz="2800" dirty="0" smtClean="0">
                <a:solidFill>
                  <a:schemeClr val="tx1">
                    <a:lumMod val="65000"/>
                  </a:schemeClr>
                </a:solidFill>
              </a:rPr>
              <a:t>Have an organized framework for thinking and acquiring information about diseases.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4000" b="1" smtClean="0"/>
              <a:t>Introduction to Pathology</a:t>
            </a:r>
            <a:endParaRPr lang="en-US" smtClean="0"/>
          </a:p>
        </p:txBody>
      </p:sp>
      <p:sp>
        <p:nvSpPr>
          <p:cNvPr id="3" name="Content Placeholder 2"/>
          <p:cNvSpPr>
            <a:spLocks noGrp="1"/>
          </p:cNvSpPr>
          <p:nvPr>
            <p:ph idx="1"/>
          </p:nvPr>
        </p:nvSpPr>
        <p:spPr/>
        <p:txBody>
          <a:bodyPr/>
          <a:lstStyle/>
          <a:p>
            <a:pPr>
              <a:defRPr/>
            </a:pPr>
            <a:r>
              <a:rPr lang="en-US" b="1" dirty="0" smtClean="0"/>
              <a:t>Learning Resources:</a:t>
            </a:r>
          </a:p>
          <a:p>
            <a:pPr>
              <a:defRPr/>
            </a:pPr>
            <a:r>
              <a:rPr lang="en-US" b="1" i="1" dirty="0" smtClean="0"/>
              <a:t>a) Textbooks:</a:t>
            </a:r>
          </a:p>
          <a:p>
            <a:pPr lvl="1">
              <a:defRPr/>
            </a:pPr>
            <a:r>
              <a:rPr lang="en-US" dirty="0" smtClean="0">
                <a:ea typeface="+mn-ea"/>
                <a:cs typeface="+mn-cs"/>
              </a:rPr>
              <a:t>Robbins. Basic Pathology.</a:t>
            </a:r>
          </a:p>
          <a:p>
            <a:pPr lvl="2">
              <a:defRPr/>
            </a:pPr>
            <a:r>
              <a:rPr lang="en-US" dirty="0" smtClean="0">
                <a:ea typeface="+mn-ea"/>
                <a:cs typeface="+mn-cs"/>
              </a:rPr>
              <a:t> (Required Text Book)</a:t>
            </a:r>
          </a:p>
          <a:p>
            <a:pPr lvl="1">
              <a:defRPr/>
            </a:pPr>
            <a:r>
              <a:rPr lang="en-US" dirty="0" smtClean="0">
                <a:ea typeface="+mn-ea"/>
                <a:cs typeface="+mn-cs"/>
              </a:rPr>
              <a:t>Robbins. Pathologic basis of disease.</a:t>
            </a:r>
          </a:p>
          <a:p>
            <a:pPr lvl="2">
              <a:defRPr/>
            </a:pPr>
            <a:r>
              <a:rPr lang="en-US" dirty="0" smtClean="0">
                <a:ea typeface="+mn-ea"/>
                <a:cs typeface="+mn-cs"/>
              </a:rPr>
              <a:t>(Reference)</a:t>
            </a:r>
          </a:p>
          <a:p>
            <a:pPr>
              <a:defRPr/>
            </a:pPr>
            <a:r>
              <a:rPr lang="en-US" b="1" i="1" dirty="0" smtClean="0"/>
              <a:t>b) laboratory </a:t>
            </a:r>
          </a:p>
          <a:p>
            <a:pPr lvl="1">
              <a:defRPr/>
            </a:pPr>
            <a:r>
              <a:rPr lang="en-US" dirty="0" smtClean="0">
                <a:ea typeface="+mn-ea"/>
                <a:cs typeface="+mn-cs"/>
              </a:rPr>
              <a:t>Glass slides</a:t>
            </a:r>
          </a:p>
          <a:p>
            <a:pPr lvl="1">
              <a:defRPr/>
            </a:pPr>
            <a:r>
              <a:rPr lang="en-US" dirty="0" smtClean="0">
                <a:ea typeface="+mn-ea"/>
                <a:cs typeface="+mn-cs"/>
              </a:rPr>
              <a:t>Museum for gross examination of organs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dirty="0" smtClean="0">
                <a:solidFill>
                  <a:schemeClr val="accent1"/>
                </a:solidFill>
              </a:rPr>
              <a:t>Clinical Manifestation</a:t>
            </a:r>
            <a:endParaRPr lang="en-US" sz="4400" dirty="0">
              <a:solidFill>
                <a:schemeClr val="accent1"/>
              </a:solidFill>
            </a:endParaRPr>
          </a:p>
        </p:txBody>
      </p:sp>
      <p:sp>
        <p:nvSpPr>
          <p:cNvPr id="12290" name="Content Placeholder 2"/>
          <p:cNvSpPr>
            <a:spLocks noGrp="1"/>
          </p:cNvSpPr>
          <p:nvPr>
            <p:ph idx="1"/>
          </p:nvPr>
        </p:nvSpPr>
        <p:spPr/>
        <p:txBody>
          <a:bodyPr>
            <a:normAutofit/>
          </a:bodyPr>
          <a:lstStyle/>
          <a:p>
            <a:pPr lvl="1" eaLnBrk="1" hangingPunct="1"/>
            <a:r>
              <a:rPr lang="en-US" sz="2800" dirty="0" smtClean="0"/>
              <a:t>A </a:t>
            </a:r>
            <a:r>
              <a:rPr lang="en-US" sz="2800" b="1" dirty="0" smtClean="0">
                <a:solidFill>
                  <a:schemeClr val="accent2">
                    <a:lumMod val="20000"/>
                    <a:lumOff val="80000"/>
                  </a:schemeClr>
                </a:solidFill>
              </a:rPr>
              <a:t>symptom</a:t>
            </a:r>
            <a:r>
              <a:rPr lang="en-US" sz="2800" dirty="0" smtClean="0"/>
              <a:t> is a feeling which is noticed by a patient, indicating the presence of disease or abnormality. </a:t>
            </a:r>
          </a:p>
          <a:p>
            <a:pPr lvl="1" eaLnBrk="1" hangingPunct="1"/>
            <a:r>
              <a:rPr lang="en-US" sz="2800" dirty="0" smtClean="0"/>
              <a:t>A </a:t>
            </a:r>
            <a:r>
              <a:rPr lang="en-US" sz="2800" b="1" dirty="0" smtClean="0">
                <a:solidFill>
                  <a:schemeClr val="accent2">
                    <a:lumMod val="20000"/>
                    <a:lumOff val="80000"/>
                  </a:schemeClr>
                </a:solidFill>
              </a:rPr>
              <a:t>sign</a:t>
            </a:r>
            <a:r>
              <a:rPr lang="en-US" sz="2800" dirty="0" smtClean="0"/>
              <a:t> is a manifestation that is noted by an observer.</a:t>
            </a:r>
          </a:p>
          <a:p>
            <a:pPr lvl="1" eaLnBrk="1" hangingPunct="1"/>
            <a:endParaRPr lang="en-US" sz="28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Clinical course</a:t>
            </a:r>
            <a:endParaRPr lang="en-US" dirty="0">
              <a:solidFill>
                <a:schemeClr val="accent1"/>
              </a:solidFill>
            </a:endParaRPr>
          </a:p>
        </p:txBody>
      </p:sp>
      <p:sp>
        <p:nvSpPr>
          <p:cNvPr id="3" name="Content Placeholder 2"/>
          <p:cNvSpPr>
            <a:spLocks noGrp="1"/>
          </p:cNvSpPr>
          <p:nvPr>
            <p:ph idx="1"/>
          </p:nvPr>
        </p:nvSpPr>
        <p:spPr/>
        <p:txBody>
          <a:bodyPr>
            <a:normAutofit/>
          </a:bodyPr>
          <a:lstStyle/>
          <a:p>
            <a:pPr marL="420624" lvl="1" indent="-384048">
              <a:buSzPct val="80000"/>
              <a:buFont typeface="Wingdings 2"/>
              <a:buChar char=""/>
            </a:pPr>
            <a:r>
              <a:rPr lang="en-US" sz="2800" dirty="0" smtClean="0"/>
              <a:t>The clinical course describes the evolution of a disease</a:t>
            </a:r>
          </a:p>
          <a:p>
            <a:pPr marL="420624" lvl="1" indent="-384048">
              <a:buSzPct val="80000"/>
              <a:buFont typeface="Wingdings 2"/>
              <a:buChar char=""/>
            </a:pPr>
            <a:r>
              <a:rPr lang="en-US" sz="2800" dirty="0" smtClean="0"/>
              <a:t>The </a:t>
            </a:r>
            <a:r>
              <a:rPr lang="en-US" sz="2800" dirty="0" smtClean="0"/>
              <a:t>disease could be acute or chronic</a:t>
            </a:r>
            <a:r>
              <a:rPr lang="en-US" sz="2800" dirty="0" smtClean="0"/>
              <a:t>.</a:t>
            </a:r>
          </a:p>
          <a:p>
            <a:pPr marL="420624" lvl="1" indent="-384048">
              <a:buSzPct val="80000"/>
              <a:buFont typeface="Wingdings 2"/>
              <a:buChar char=""/>
            </a:pPr>
            <a:r>
              <a:rPr lang="en-US" sz="2800" b="1" dirty="0" smtClean="0">
                <a:solidFill>
                  <a:schemeClr val="accent2">
                    <a:lumMod val="20000"/>
                    <a:lumOff val="80000"/>
                  </a:schemeClr>
                </a:solidFill>
              </a:rPr>
              <a:t>Prognosis</a:t>
            </a:r>
            <a:r>
              <a:rPr lang="en-US" sz="2800" dirty="0" smtClean="0"/>
              <a:t> is a medical term denoting the doctor's prediction of how a patient's disease will progress, and whether there is a chance of recovery.</a:t>
            </a:r>
          </a:p>
          <a:p>
            <a:pPr marL="420624" lvl="1" indent="-384048">
              <a:buSzPct val="80000"/>
              <a:buFont typeface="Wingdings 2"/>
              <a:buChar char=""/>
            </a:pPr>
            <a:endParaRPr lang="en-US" sz="28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Prognosis:</a:t>
            </a:r>
            <a:endParaRPr lang="en-US" dirty="0">
              <a:solidFill>
                <a:schemeClr val="accent1"/>
              </a:solidFill>
            </a:endParaRPr>
          </a:p>
        </p:txBody>
      </p:sp>
      <p:sp>
        <p:nvSpPr>
          <p:cNvPr id="3" name="Content Placeholder 2"/>
          <p:cNvSpPr>
            <a:spLocks noGrp="1"/>
          </p:cNvSpPr>
          <p:nvPr>
            <p:ph idx="1"/>
          </p:nvPr>
        </p:nvSpPr>
        <p:spPr/>
        <p:txBody>
          <a:bodyPr/>
          <a:lstStyle/>
          <a:p>
            <a:pPr lvl="0"/>
            <a:r>
              <a:rPr lang="en-US" dirty="0" smtClean="0"/>
              <a:t>natural </a:t>
            </a:r>
            <a:r>
              <a:rPr lang="en-US" dirty="0" smtClean="0"/>
              <a:t>history of disease, disease outcome.</a:t>
            </a:r>
          </a:p>
          <a:p>
            <a:r>
              <a:rPr lang="en-US" dirty="0" smtClean="0"/>
              <a:t>Diseases are often discussed in terms of their morbidity (degree of "illness"  involved) and mortality</a:t>
            </a:r>
            <a:r>
              <a:rPr lang="en-US" dirty="0" smtClean="0"/>
              <a:t>.</a:t>
            </a:r>
          </a:p>
          <a:p>
            <a:pPr lvl="2"/>
            <a:r>
              <a:rPr lang="en-US" dirty="0" smtClean="0"/>
              <a:t>5- and 10-year survival rates are often used as an expression of the disease outcomes. </a:t>
            </a:r>
            <a:endParaRPr lang="en-US" dirty="0" smtClean="0"/>
          </a:p>
          <a:p>
            <a:pPr lvl="2"/>
            <a:r>
              <a:rPr lang="en-US" dirty="0" smtClean="0"/>
              <a:t>E.g</a:t>
            </a:r>
            <a:r>
              <a:rPr lang="en-US" dirty="0" smtClean="0"/>
              <a:t>., in some types of lung cancer, the 5-year survival rate is 0%.  </a:t>
            </a:r>
          </a:p>
          <a:p>
            <a:endParaRPr lang="en-US" dirty="0" smtClean="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467600" cy="1143000"/>
          </a:xfrm>
        </p:spPr>
        <p:txBody>
          <a:bodyPr>
            <a:normAutofit fontScale="90000"/>
          </a:bodyPr>
          <a:lstStyle/>
          <a:p>
            <a:r>
              <a:rPr lang="en-US" b="1" dirty="0" smtClean="0"/>
              <a:t>INTRODUCTION TO PATHOLOGY</a:t>
            </a:r>
            <a:r>
              <a:rPr lang="en-US" dirty="0" smtClean="0"/>
              <a:t/>
            </a:r>
            <a:br>
              <a:rPr lang="en-US" dirty="0" smtClean="0"/>
            </a:br>
            <a:endParaRPr lang="en-US" dirty="0"/>
          </a:p>
        </p:txBody>
      </p:sp>
      <p:sp>
        <p:nvSpPr>
          <p:cNvPr id="3" name="Content Placeholder 2"/>
          <p:cNvSpPr>
            <a:spLocks noGrp="1"/>
          </p:cNvSpPr>
          <p:nvPr>
            <p:ph idx="1"/>
          </p:nvPr>
        </p:nvSpPr>
        <p:spPr>
          <a:xfrm>
            <a:off x="381000" y="1219200"/>
            <a:ext cx="8229600" cy="5410200"/>
          </a:xfrm>
        </p:spPr>
        <p:txBody>
          <a:bodyPr>
            <a:normAutofit fontScale="92500"/>
          </a:bodyPr>
          <a:lstStyle/>
          <a:p>
            <a:pPr rtl="1">
              <a:buNone/>
            </a:pPr>
            <a:r>
              <a:rPr lang="en-US" sz="5100" b="1" u="sng" dirty="0" smtClean="0">
                <a:solidFill>
                  <a:srgbClr val="FFC000"/>
                </a:solidFill>
              </a:rPr>
              <a:t>Objectives:</a:t>
            </a:r>
            <a:endParaRPr lang="en-US" sz="5100" dirty="0" smtClean="0">
              <a:solidFill>
                <a:srgbClr val="FFC000"/>
              </a:solidFill>
            </a:endParaRPr>
          </a:p>
          <a:p>
            <a:pPr rtl="1"/>
            <a:endParaRPr lang="en-US" dirty="0" smtClean="0"/>
          </a:p>
          <a:p>
            <a:pPr lvl="0"/>
            <a:r>
              <a:rPr lang="en-US" sz="2800" dirty="0" smtClean="0">
                <a:solidFill>
                  <a:schemeClr val="tx1">
                    <a:lumMod val="65000"/>
                  </a:schemeClr>
                </a:solidFill>
              </a:rPr>
              <a:t>Understands the definition of pathology.</a:t>
            </a:r>
          </a:p>
          <a:p>
            <a:pPr lvl="0"/>
            <a:r>
              <a:rPr lang="en-US" sz="2800" dirty="0" smtClean="0">
                <a:solidFill>
                  <a:schemeClr val="tx1">
                    <a:lumMod val="65000"/>
                  </a:schemeClr>
                </a:solidFill>
              </a:rPr>
              <a:t>Understands the concept of disease.</a:t>
            </a:r>
          </a:p>
          <a:p>
            <a:pPr lvl="0"/>
            <a:r>
              <a:rPr lang="en-US" sz="2800" dirty="0" smtClean="0">
                <a:solidFill>
                  <a:schemeClr val="tx1">
                    <a:lumMod val="65000"/>
                  </a:schemeClr>
                </a:solidFill>
              </a:rPr>
              <a:t>Become familiar with the important terminology which is used to study a  disease like: epidemiology, </a:t>
            </a:r>
            <a:r>
              <a:rPr lang="en-US" sz="2800" dirty="0" err="1" smtClean="0">
                <a:solidFill>
                  <a:schemeClr val="tx1">
                    <a:lumMod val="65000"/>
                  </a:schemeClr>
                </a:solidFill>
              </a:rPr>
              <a:t>aetiology</a:t>
            </a:r>
            <a:r>
              <a:rPr lang="en-US" sz="2800" dirty="0" smtClean="0">
                <a:solidFill>
                  <a:schemeClr val="tx1">
                    <a:lumMod val="65000"/>
                  </a:schemeClr>
                </a:solidFill>
              </a:rPr>
              <a:t>, pathogenesis and prognosis.</a:t>
            </a:r>
          </a:p>
          <a:p>
            <a:pPr lvl="0"/>
            <a:r>
              <a:rPr lang="en-US" sz="2800" dirty="0" smtClean="0"/>
              <a:t>Be familiar with the classification of diseases which is usually based on their pathogenesis.</a:t>
            </a:r>
          </a:p>
          <a:p>
            <a:pPr lvl="0"/>
            <a:r>
              <a:rPr lang="en-US" sz="2800" dirty="0" smtClean="0">
                <a:solidFill>
                  <a:schemeClr val="tx1">
                    <a:lumMod val="65000"/>
                  </a:schemeClr>
                </a:solidFill>
              </a:rPr>
              <a:t>Have </a:t>
            </a:r>
            <a:r>
              <a:rPr lang="en-US" sz="2800" dirty="0" smtClean="0">
                <a:solidFill>
                  <a:schemeClr val="tx1">
                    <a:lumMod val="65000"/>
                  </a:schemeClr>
                </a:solidFill>
              </a:rPr>
              <a:t>an organized framework for thinking and acquiring information about diseases. </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dirty="0" smtClean="0"/>
              <a:t>Classification of Diseases</a:t>
            </a:r>
          </a:p>
        </p:txBody>
      </p:sp>
      <p:sp>
        <p:nvSpPr>
          <p:cNvPr id="3" name="Content Placeholder 2"/>
          <p:cNvSpPr>
            <a:spLocks noGrp="1"/>
          </p:cNvSpPr>
          <p:nvPr>
            <p:ph idx="1"/>
          </p:nvPr>
        </p:nvSpPr>
        <p:spPr/>
        <p:txBody>
          <a:bodyPr/>
          <a:lstStyle/>
          <a:p>
            <a:pPr lvl="0"/>
            <a:r>
              <a:rPr lang="en-US" b="1" dirty="0" smtClean="0"/>
              <a:t>Congenital diseases</a:t>
            </a:r>
            <a:r>
              <a:rPr lang="en-US" dirty="0" smtClean="0"/>
              <a:t> are present at birth even though they may not be recognized or recognizable at that time. </a:t>
            </a:r>
          </a:p>
          <a:p>
            <a:pPr lvl="0"/>
            <a:r>
              <a:rPr lang="en-US" b="1" dirty="0" smtClean="0"/>
              <a:t>Acquired diseases</a:t>
            </a:r>
            <a:r>
              <a:rPr lang="en-US" dirty="0" smtClean="0"/>
              <a:t> only occur after birth.  </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nvPr>
        </p:nvGraphicFramePr>
        <p:xfrm>
          <a:off x="457200" y="304800"/>
          <a:ext cx="7467600" cy="6352794"/>
        </p:xfrm>
        <a:graphic>
          <a:graphicData uri="http://schemas.openxmlformats.org/drawingml/2006/table">
            <a:tbl>
              <a:tblPr firstRow="1" bandRow="1">
                <a:tableStyleId>{5C22544A-7EE6-4342-B048-85BDC9FD1C3A}</a:tableStyleId>
              </a:tblPr>
              <a:tblGrid>
                <a:gridCol w="2489200"/>
                <a:gridCol w="2489200"/>
                <a:gridCol w="2489200"/>
              </a:tblGrid>
              <a:tr h="370840">
                <a:tc>
                  <a:txBody>
                    <a:bodyPr/>
                    <a:lstStyle/>
                    <a:p>
                      <a:pPr marL="0" marR="0" algn="ctr" rtl="0">
                        <a:lnSpc>
                          <a:spcPct val="115000"/>
                        </a:lnSpc>
                        <a:spcBef>
                          <a:spcPts val="0"/>
                        </a:spcBef>
                        <a:spcAft>
                          <a:spcPts val="0"/>
                        </a:spcAft>
                      </a:pPr>
                      <a:endParaRPr lang="en-US" sz="1100" dirty="0">
                        <a:latin typeface="Calibri"/>
                        <a:ea typeface="Calibri"/>
                        <a:cs typeface="Arial"/>
                      </a:endParaRPr>
                    </a:p>
                    <a:p>
                      <a:pPr marL="0" marR="0" algn="ctr" rtl="0">
                        <a:lnSpc>
                          <a:spcPct val="115000"/>
                        </a:lnSpc>
                        <a:spcBef>
                          <a:spcPts val="0"/>
                        </a:spcBef>
                        <a:spcAft>
                          <a:spcPts val="0"/>
                        </a:spcAft>
                      </a:pPr>
                      <a:r>
                        <a:rPr lang="en-US" sz="1200" b="1" dirty="0">
                          <a:latin typeface="Book Antiqua"/>
                          <a:ea typeface="Calibri"/>
                          <a:cs typeface="Arial"/>
                        </a:rPr>
                        <a:t>Type</a:t>
                      </a:r>
                      <a:endParaRPr lang="en-US" sz="11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endParaRPr lang="en-US" sz="1100">
                        <a:latin typeface="Calibri"/>
                        <a:ea typeface="Calibri"/>
                        <a:cs typeface="Arial"/>
                      </a:endParaRPr>
                    </a:p>
                    <a:p>
                      <a:pPr marL="0" marR="0" algn="ctr" rtl="0">
                        <a:lnSpc>
                          <a:spcPct val="115000"/>
                        </a:lnSpc>
                        <a:spcBef>
                          <a:spcPts val="0"/>
                        </a:spcBef>
                        <a:spcAft>
                          <a:spcPts val="0"/>
                        </a:spcAft>
                      </a:pPr>
                      <a:r>
                        <a:rPr lang="en-US" sz="1200" b="1">
                          <a:latin typeface="Book Antiqua"/>
                          <a:ea typeface="Calibri"/>
                          <a:cs typeface="Arial"/>
                        </a:rPr>
                        <a:t>Basis</a:t>
                      </a:r>
                      <a:endParaRPr lang="en-US" sz="110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endParaRPr lang="en-US" sz="1100">
                        <a:latin typeface="Calibri"/>
                        <a:ea typeface="Calibri"/>
                        <a:cs typeface="Arial"/>
                      </a:endParaRPr>
                    </a:p>
                    <a:p>
                      <a:pPr marL="0" marR="0" algn="ctr" rtl="0">
                        <a:lnSpc>
                          <a:spcPct val="115000"/>
                        </a:lnSpc>
                        <a:spcBef>
                          <a:spcPts val="0"/>
                        </a:spcBef>
                        <a:spcAft>
                          <a:spcPts val="0"/>
                        </a:spcAft>
                      </a:pPr>
                      <a:r>
                        <a:rPr lang="en-US" sz="1200" b="1">
                          <a:latin typeface="Book Antiqua"/>
                          <a:ea typeface="Calibri"/>
                          <a:cs typeface="Arial"/>
                        </a:rPr>
                        <a:t>Examples</a:t>
                      </a:r>
                      <a:endParaRPr lang="en-US" sz="1100">
                        <a:latin typeface="Calibri"/>
                        <a:ea typeface="Calibri"/>
                        <a:cs typeface="Arial"/>
                      </a:endParaRPr>
                    </a:p>
                  </a:txBody>
                  <a:tcPr marL="68580" marR="68580" marT="0" marB="0"/>
                </a:tc>
              </a:tr>
              <a:tr h="370840">
                <a:tc>
                  <a:txBody>
                    <a:bodyPr/>
                    <a:lstStyle/>
                    <a:p>
                      <a:pPr marL="0" marR="0" algn="l" rtl="0">
                        <a:lnSpc>
                          <a:spcPct val="115000"/>
                        </a:lnSpc>
                        <a:spcBef>
                          <a:spcPts val="0"/>
                        </a:spcBef>
                        <a:spcAft>
                          <a:spcPts val="0"/>
                        </a:spcAft>
                      </a:pPr>
                      <a:r>
                        <a:rPr lang="en-US" sz="1200" b="1">
                          <a:latin typeface="Book Antiqua"/>
                          <a:ea typeface="Calibri"/>
                          <a:cs typeface="Arial"/>
                        </a:rPr>
                        <a:t>Congenital</a:t>
                      </a:r>
                      <a:endParaRPr lang="en-US" sz="110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Genetic</a:t>
                      </a:r>
                      <a:endParaRPr lang="en-US" sz="110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Reduction or absence of blood clotting factor VIII leads to haemophilia A (X chromosome linked).</a:t>
                      </a:r>
                      <a:endParaRPr lang="en-US" sz="1100">
                        <a:latin typeface="Calibri"/>
                        <a:ea typeface="Calibri"/>
                        <a:cs typeface="Arial"/>
                      </a:endParaRPr>
                    </a:p>
                  </a:txBody>
                  <a:tcPr marL="68580" marR="68580" marT="0" marB="0"/>
                </a:tc>
              </a:tr>
              <a:tr h="370840">
                <a:tc>
                  <a:txBody>
                    <a:bodyPr/>
                    <a:lstStyle/>
                    <a:p>
                      <a:pPr marL="0" marR="0" algn="l" rtl="0">
                        <a:lnSpc>
                          <a:spcPct val="115000"/>
                        </a:lnSpc>
                        <a:spcBef>
                          <a:spcPts val="0"/>
                        </a:spcBef>
                        <a:spcAft>
                          <a:spcPts val="0"/>
                        </a:spcAft>
                      </a:pPr>
                      <a:endParaRPr lang="en-US" sz="1200">
                        <a:latin typeface="Book Antiqua"/>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Non-genetic</a:t>
                      </a:r>
                      <a:endParaRPr lang="en-US" sz="110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Cleft lip and palate.</a:t>
                      </a:r>
                      <a:endParaRPr lang="en-US" sz="1100">
                        <a:latin typeface="Calibri"/>
                        <a:ea typeface="Calibri"/>
                        <a:cs typeface="Arial"/>
                      </a:endParaRPr>
                    </a:p>
                  </a:txBody>
                  <a:tcPr marL="68580" marR="68580" marT="0" marB="0"/>
                </a:tc>
              </a:tr>
              <a:tr h="370840">
                <a:tc>
                  <a:txBody>
                    <a:bodyPr/>
                    <a:lstStyle/>
                    <a:p>
                      <a:pPr marL="0" marR="0" algn="l" rtl="0">
                        <a:lnSpc>
                          <a:spcPct val="115000"/>
                        </a:lnSpc>
                        <a:spcBef>
                          <a:spcPts val="0"/>
                        </a:spcBef>
                        <a:spcAft>
                          <a:spcPts val="0"/>
                        </a:spcAft>
                      </a:pPr>
                      <a:endParaRPr lang="en-US" sz="1100">
                        <a:latin typeface="Calibri"/>
                        <a:ea typeface="Calibri"/>
                        <a:cs typeface="Arial"/>
                      </a:endParaRPr>
                    </a:p>
                    <a:p>
                      <a:pPr marL="0" marR="0" algn="l" rtl="0">
                        <a:lnSpc>
                          <a:spcPct val="115000"/>
                        </a:lnSpc>
                        <a:spcBef>
                          <a:spcPts val="0"/>
                        </a:spcBef>
                        <a:spcAft>
                          <a:spcPts val="0"/>
                        </a:spcAft>
                      </a:pPr>
                      <a:r>
                        <a:rPr lang="en-US" sz="1200" b="1">
                          <a:latin typeface="Book Antiqua"/>
                          <a:ea typeface="Calibri"/>
                          <a:cs typeface="Arial"/>
                        </a:rPr>
                        <a:t>Acquired</a:t>
                      </a:r>
                      <a:endParaRPr lang="en-US" sz="110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endParaRPr lang="en-US" sz="1200">
                        <a:latin typeface="Book Antiqua"/>
                        <a:ea typeface="Calibri"/>
                        <a:cs typeface="Arial"/>
                      </a:endParaRPr>
                    </a:p>
                    <a:p>
                      <a:pPr marL="0" marR="0" algn="l" rtl="0">
                        <a:lnSpc>
                          <a:spcPct val="115000"/>
                        </a:lnSpc>
                        <a:spcBef>
                          <a:spcPts val="0"/>
                        </a:spcBef>
                        <a:spcAft>
                          <a:spcPts val="0"/>
                        </a:spcAft>
                      </a:pPr>
                      <a:r>
                        <a:rPr lang="en-US" sz="1200">
                          <a:latin typeface="Book Antiqua"/>
                          <a:ea typeface="Calibri"/>
                          <a:cs typeface="Arial"/>
                        </a:rPr>
                        <a:t>Inflammatory</a:t>
                      </a:r>
                      <a:endParaRPr lang="en-US" sz="110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endParaRPr lang="en-US" sz="1200">
                        <a:latin typeface="Book Antiqua"/>
                        <a:ea typeface="Calibri"/>
                        <a:cs typeface="Arial"/>
                      </a:endParaRPr>
                    </a:p>
                    <a:p>
                      <a:pPr marL="0" marR="0" algn="l" rtl="0">
                        <a:lnSpc>
                          <a:spcPct val="115000"/>
                        </a:lnSpc>
                        <a:spcBef>
                          <a:spcPts val="0"/>
                        </a:spcBef>
                        <a:spcAft>
                          <a:spcPts val="0"/>
                        </a:spcAft>
                      </a:pPr>
                      <a:r>
                        <a:rPr lang="en-US" sz="1200">
                          <a:latin typeface="Book Antiqua"/>
                          <a:ea typeface="Calibri"/>
                          <a:cs typeface="Arial"/>
                        </a:rPr>
                        <a:t>Dermatitis (eczema, inflammation of the skin), rheumatoid disease (inflammation of joints/arthritis).</a:t>
                      </a:r>
                      <a:endParaRPr lang="en-US" sz="1100">
                        <a:latin typeface="Calibri"/>
                        <a:ea typeface="Calibri"/>
                        <a:cs typeface="Arial"/>
                      </a:endParaRPr>
                    </a:p>
                  </a:txBody>
                  <a:tcPr marL="68580" marR="68580" marT="0" marB="0"/>
                </a:tc>
              </a:tr>
              <a:tr h="370840">
                <a:tc>
                  <a:txBody>
                    <a:bodyPr/>
                    <a:lstStyle/>
                    <a:p>
                      <a:pPr marL="0" marR="0" algn="l" rtl="0">
                        <a:lnSpc>
                          <a:spcPct val="115000"/>
                        </a:lnSpc>
                        <a:spcBef>
                          <a:spcPts val="0"/>
                        </a:spcBef>
                        <a:spcAft>
                          <a:spcPts val="0"/>
                        </a:spcAft>
                      </a:pPr>
                      <a:endParaRPr lang="en-US" sz="1200" dirty="0">
                        <a:latin typeface="Book Antiqua"/>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Vascular</a:t>
                      </a:r>
                      <a:endParaRPr lang="en-US" sz="110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Atherosclerosis (deposition of lipid with thickening of blood vessels) leading to a cerebrovascular  accident (stroke), myocardial infarction (heart attack).</a:t>
                      </a:r>
                      <a:endParaRPr lang="en-US" sz="1100">
                        <a:latin typeface="Calibri"/>
                        <a:ea typeface="Calibri"/>
                        <a:cs typeface="Arial"/>
                      </a:endParaRPr>
                    </a:p>
                  </a:txBody>
                  <a:tcPr marL="68580" marR="68580" marT="0" marB="0"/>
                </a:tc>
              </a:tr>
              <a:tr h="370840">
                <a:tc>
                  <a:txBody>
                    <a:bodyPr/>
                    <a:lstStyle/>
                    <a:p>
                      <a:pPr marL="0" marR="0" algn="l" rtl="0">
                        <a:lnSpc>
                          <a:spcPct val="115000"/>
                        </a:lnSpc>
                        <a:spcBef>
                          <a:spcPts val="0"/>
                        </a:spcBef>
                        <a:spcAft>
                          <a:spcPts val="0"/>
                        </a:spcAft>
                      </a:pPr>
                      <a:endParaRPr lang="en-US" sz="1200">
                        <a:latin typeface="Book Antiqua"/>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Growth disorder</a:t>
                      </a:r>
                      <a:endParaRPr lang="en-US" sz="110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Cancer.</a:t>
                      </a:r>
                      <a:endParaRPr lang="en-US" sz="1100">
                        <a:latin typeface="Calibri"/>
                        <a:ea typeface="Calibri"/>
                        <a:cs typeface="Arial"/>
                      </a:endParaRPr>
                    </a:p>
                  </a:txBody>
                  <a:tcPr marL="68580" marR="68580" marT="0" marB="0"/>
                </a:tc>
              </a:tr>
              <a:tr h="370840">
                <a:tc>
                  <a:txBody>
                    <a:bodyPr/>
                    <a:lstStyle/>
                    <a:p>
                      <a:pPr marL="0" marR="0" algn="l" rtl="0">
                        <a:lnSpc>
                          <a:spcPct val="115000"/>
                        </a:lnSpc>
                        <a:spcBef>
                          <a:spcPts val="0"/>
                        </a:spcBef>
                        <a:spcAft>
                          <a:spcPts val="0"/>
                        </a:spcAft>
                      </a:pPr>
                      <a:endParaRPr lang="en-US" sz="1200">
                        <a:latin typeface="Book Antiqua"/>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Degenerative</a:t>
                      </a:r>
                      <a:endParaRPr lang="en-US" sz="110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Alzheimer's disease, Parkinson's disease.</a:t>
                      </a:r>
                      <a:endParaRPr lang="en-US" sz="1100">
                        <a:latin typeface="Calibri"/>
                        <a:ea typeface="Calibri"/>
                        <a:cs typeface="Arial"/>
                      </a:endParaRPr>
                    </a:p>
                  </a:txBody>
                  <a:tcPr marL="68580" marR="68580" marT="0" marB="0"/>
                </a:tc>
              </a:tr>
              <a:tr h="370840">
                <a:tc>
                  <a:txBody>
                    <a:bodyPr/>
                    <a:lstStyle/>
                    <a:p>
                      <a:pPr marL="0" marR="0" algn="l" rtl="0">
                        <a:lnSpc>
                          <a:spcPct val="115000"/>
                        </a:lnSpc>
                        <a:spcBef>
                          <a:spcPts val="0"/>
                        </a:spcBef>
                        <a:spcAft>
                          <a:spcPts val="0"/>
                        </a:spcAft>
                      </a:pPr>
                      <a:endParaRPr lang="en-US" sz="1200">
                        <a:latin typeface="Book Antiqua"/>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Drug induced</a:t>
                      </a:r>
                      <a:endParaRPr lang="en-US" sz="110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Bone marrow suppression, skin rashes, renal failure.</a:t>
                      </a:r>
                      <a:endParaRPr lang="en-US" sz="1100">
                        <a:latin typeface="Calibri"/>
                        <a:ea typeface="Calibri"/>
                        <a:cs typeface="Arial"/>
                      </a:endParaRPr>
                    </a:p>
                  </a:txBody>
                  <a:tcPr marL="68580" marR="68580" marT="0" marB="0"/>
                </a:tc>
              </a:tr>
              <a:tr h="370840">
                <a:tc>
                  <a:txBody>
                    <a:bodyPr/>
                    <a:lstStyle/>
                    <a:p>
                      <a:pPr marL="0" marR="0" algn="l" rtl="0">
                        <a:lnSpc>
                          <a:spcPct val="115000"/>
                        </a:lnSpc>
                        <a:spcBef>
                          <a:spcPts val="0"/>
                        </a:spcBef>
                        <a:spcAft>
                          <a:spcPts val="0"/>
                        </a:spcAft>
                      </a:pPr>
                      <a:endParaRPr lang="en-US" sz="1200">
                        <a:latin typeface="Book Antiqua"/>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Infective</a:t>
                      </a:r>
                      <a:endParaRPr lang="en-US" sz="110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Viral, bacterial or fungal diseases.</a:t>
                      </a:r>
                      <a:endParaRPr lang="en-US" sz="1100">
                        <a:latin typeface="Calibri"/>
                        <a:ea typeface="Calibri"/>
                        <a:cs typeface="Arial"/>
                      </a:endParaRPr>
                    </a:p>
                  </a:txBody>
                  <a:tcPr marL="68580" marR="68580" marT="0" marB="0"/>
                </a:tc>
              </a:tr>
              <a:tr h="370840">
                <a:tc>
                  <a:txBody>
                    <a:bodyPr/>
                    <a:lstStyle/>
                    <a:p>
                      <a:pPr marL="0" marR="0" algn="l" rtl="0">
                        <a:lnSpc>
                          <a:spcPct val="115000"/>
                        </a:lnSpc>
                        <a:spcBef>
                          <a:spcPts val="0"/>
                        </a:spcBef>
                        <a:spcAft>
                          <a:spcPts val="0"/>
                        </a:spcAft>
                      </a:pPr>
                      <a:endParaRPr lang="en-US" sz="1200">
                        <a:latin typeface="Book Antiqua"/>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Metabolic</a:t>
                      </a:r>
                      <a:endParaRPr lang="en-US" sz="110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dirty="0">
                          <a:latin typeface="Book Antiqua"/>
                          <a:ea typeface="Calibri"/>
                          <a:cs typeface="Arial"/>
                        </a:rPr>
                        <a:t>Gout: deposition of uric acid crystals in  joints and tissues.</a:t>
                      </a:r>
                      <a:endParaRPr lang="en-US" sz="1100" dirty="0">
                        <a:latin typeface="Calibri"/>
                        <a:ea typeface="Calibri"/>
                        <a:cs typeface="Arial"/>
                      </a:endParaRPr>
                    </a:p>
                    <a:p>
                      <a:pPr marL="0" marR="0" algn="l" rtl="0">
                        <a:lnSpc>
                          <a:spcPct val="115000"/>
                        </a:lnSpc>
                        <a:spcBef>
                          <a:spcPts val="0"/>
                        </a:spcBef>
                        <a:spcAft>
                          <a:spcPts val="0"/>
                        </a:spcAft>
                      </a:pPr>
                      <a:r>
                        <a:rPr lang="en-US" sz="1200" dirty="0">
                          <a:latin typeface="Book Antiqua"/>
                          <a:ea typeface="Calibri"/>
                          <a:cs typeface="Arial"/>
                        </a:rPr>
                        <a:t>Diabetes mellitus: abnormal metabolism of carbohydrates and lack of insulin.</a:t>
                      </a:r>
                      <a:endParaRPr lang="en-US" sz="1100" dirty="0">
                        <a:latin typeface="Calibri"/>
                        <a:ea typeface="Calibri"/>
                        <a:cs typeface="Arial"/>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Idiopathic disease</a:t>
            </a:r>
            <a:endParaRPr lang="en-US" dirty="0"/>
          </a:p>
        </p:txBody>
      </p:sp>
      <p:sp>
        <p:nvSpPr>
          <p:cNvPr id="3" name="Content Placeholder 2"/>
          <p:cNvSpPr>
            <a:spLocks noGrp="1"/>
          </p:cNvSpPr>
          <p:nvPr>
            <p:ph idx="1"/>
          </p:nvPr>
        </p:nvSpPr>
        <p:spPr/>
        <p:txBody>
          <a:bodyPr/>
          <a:lstStyle/>
          <a:p>
            <a:r>
              <a:rPr lang="en-US" b="1" dirty="0" smtClean="0"/>
              <a:t>Idiopathic disease</a:t>
            </a:r>
            <a:r>
              <a:rPr lang="en-US" dirty="0" smtClean="0"/>
              <a:t>.  In some instances, the underlying cause of a disease is obscure.</a:t>
            </a:r>
          </a:p>
          <a:p>
            <a:r>
              <a:rPr lang="en-US" i="1" dirty="0" smtClean="0"/>
              <a:t>Also called </a:t>
            </a:r>
            <a:r>
              <a:rPr lang="en-US" b="1" i="1" dirty="0" smtClean="0"/>
              <a:t>essential, </a:t>
            </a:r>
            <a:r>
              <a:rPr lang="en-US" dirty="0" smtClean="0"/>
              <a:t>cryptogenic and spontaneous. </a:t>
            </a:r>
          </a:p>
          <a:p>
            <a:pPr lvl="1"/>
            <a:r>
              <a:rPr lang="en-US" b="1" i="1" dirty="0" smtClean="0"/>
              <a:t>i.e. </a:t>
            </a:r>
            <a:r>
              <a:rPr lang="en-US" b="1" dirty="0" smtClean="0"/>
              <a:t>Cause unknown</a:t>
            </a:r>
            <a:r>
              <a:rPr lang="en-US" dirty="0" smtClean="0"/>
              <a:t> </a:t>
            </a:r>
            <a:endParaRPr lang="en-US" b="1" i="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467600" cy="1143000"/>
          </a:xfrm>
        </p:spPr>
        <p:txBody>
          <a:bodyPr>
            <a:normAutofit fontScale="90000"/>
          </a:bodyPr>
          <a:lstStyle/>
          <a:p>
            <a:r>
              <a:rPr lang="en-US" b="1" dirty="0" smtClean="0"/>
              <a:t>INTRODUCTION TO PATHOLOGY</a:t>
            </a:r>
            <a:r>
              <a:rPr lang="en-US" dirty="0" smtClean="0"/>
              <a:t/>
            </a:r>
            <a:br>
              <a:rPr lang="en-US" dirty="0" smtClean="0"/>
            </a:br>
            <a:endParaRPr lang="en-US" dirty="0"/>
          </a:p>
        </p:txBody>
      </p:sp>
      <p:sp>
        <p:nvSpPr>
          <p:cNvPr id="3" name="Content Placeholder 2"/>
          <p:cNvSpPr>
            <a:spLocks noGrp="1"/>
          </p:cNvSpPr>
          <p:nvPr>
            <p:ph idx="1"/>
          </p:nvPr>
        </p:nvSpPr>
        <p:spPr>
          <a:xfrm>
            <a:off x="381000" y="1219200"/>
            <a:ext cx="8229600" cy="5410200"/>
          </a:xfrm>
        </p:spPr>
        <p:txBody>
          <a:bodyPr>
            <a:normAutofit fontScale="92500" lnSpcReduction="20000"/>
          </a:bodyPr>
          <a:lstStyle/>
          <a:p>
            <a:pPr rtl="1">
              <a:buNone/>
            </a:pPr>
            <a:r>
              <a:rPr lang="en-US" sz="5100" b="1" u="sng" dirty="0" smtClean="0">
                <a:solidFill>
                  <a:srgbClr val="FF4409"/>
                </a:solidFill>
              </a:rPr>
              <a:t>Objectives:</a:t>
            </a:r>
            <a:endParaRPr lang="en-US" sz="5100" dirty="0" smtClean="0">
              <a:solidFill>
                <a:srgbClr val="FF4409"/>
              </a:solidFill>
            </a:endParaRPr>
          </a:p>
          <a:p>
            <a:pPr rtl="1"/>
            <a:endParaRPr lang="en-US" dirty="0" smtClean="0"/>
          </a:p>
          <a:p>
            <a:pPr lvl="0"/>
            <a:r>
              <a:rPr lang="en-US" sz="2800" dirty="0" smtClean="0">
                <a:solidFill>
                  <a:schemeClr val="bg2">
                    <a:lumMod val="75000"/>
                    <a:lumOff val="25000"/>
                  </a:schemeClr>
                </a:solidFill>
              </a:rPr>
              <a:t>Understands the definition of pathology.</a:t>
            </a:r>
          </a:p>
          <a:p>
            <a:pPr lvl="0"/>
            <a:r>
              <a:rPr lang="en-US" sz="2800" dirty="0" smtClean="0">
                <a:solidFill>
                  <a:schemeClr val="bg2">
                    <a:lumMod val="75000"/>
                    <a:lumOff val="25000"/>
                  </a:schemeClr>
                </a:solidFill>
              </a:rPr>
              <a:t>Understands the concept of disease.</a:t>
            </a:r>
          </a:p>
          <a:p>
            <a:pPr lvl="0"/>
            <a:r>
              <a:rPr lang="en-US" sz="2800" dirty="0" smtClean="0">
                <a:solidFill>
                  <a:schemeClr val="bg2">
                    <a:lumMod val="75000"/>
                    <a:lumOff val="25000"/>
                  </a:schemeClr>
                </a:solidFill>
              </a:rPr>
              <a:t>Become familiar with the important terminology which are used to study a disease like: epidemiology, </a:t>
            </a:r>
            <a:r>
              <a:rPr lang="en-US" sz="2800" dirty="0" err="1" smtClean="0">
                <a:solidFill>
                  <a:schemeClr val="bg2">
                    <a:lumMod val="75000"/>
                    <a:lumOff val="25000"/>
                  </a:schemeClr>
                </a:solidFill>
              </a:rPr>
              <a:t>aetiology</a:t>
            </a:r>
            <a:r>
              <a:rPr lang="en-US" sz="2800" dirty="0" smtClean="0">
                <a:solidFill>
                  <a:schemeClr val="bg2">
                    <a:lumMod val="75000"/>
                    <a:lumOff val="25000"/>
                  </a:schemeClr>
                </a:solidFill>
              </a:rPr>
              <a:t>, pathogenesis and prognosis.</a:t>
            </a:r>
          </a:p>
          <a:p>
            <a:pPr lvl="0"/>
            <a:r>
              <a:rPr lang="en-US" sz="2800" dirty="0" smtClean="0">
                <a:solidFill>
                  <a:schemeClr val="bg2">
                    <a:lumMod val="75000"/>
                    <a:lumOff val="25000"/>
                  </a:schemeClr>
                </a:solidFill>
              </a:rPr>
              <a:t>Be familiar with the classification of diseases which is usually based on their pathogenesis.</a:t>
            </a:r>
          </a:p>
          <a:p>
            <a:r>
              <a:rPr lang="en-US" sz="2800" dirty="0" smtClean="0">
                <a:solidFill>
                  <a:schemeClr val="bg2">
                    <a:lumMod val="75000"/>
                    <a:lumOff val="25000"/>
                  </a:schemeClr>
                </a:solidFill>
              </a:rPr>
              <a:t>Understands the meaning of idiopathic or essential disease.</a:t>
            </a:r>
          </a:p>
          <a:p>
            <a:pPr lvl="0"/>
            <a:r>
              <a:rPr lang="en-US" sz="2800" dirty="0" smtClean="0"/>
              <a:t>Have </a:t>
            </a:r>
            <a:r>
              <a:rPr lang="en-US" sz="2800" dirty="0" smtClean="0"/>
              <a:t>an organized framework for thinking and acquiring information about diseases. </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1"/>
                </a:solidFill>
              </a:rPr>
              <a:t/>
            </a:r>
            <a:br>
              <a:rPr lang="en-US" b="1" dirty="0" smtClean="0">
                <a:solidFill>
                  <a:schemeClr val="accent1"/>
                </a:solidFill>
              </a:rPr>
            </a:br>
            <a:r>
              <a:rPr lang="en-US" b="1" dirty="0" smtClean="0">
                <a:solidFill>
                  <a:schemeClr val="accent1"/>
                </a:solidFill>
              </a:rPr>
              <a:t>The diagnostic process</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7848600" cy="4876800"/>
          </a:xfrm>
        </p:spPr>
        <p:txBody>
          <a:bodyPr>
            <a:normAutofit/>
          </a:bodyPr>
          <a:lstStyle/>
          <a:p>
            <a:r>
              <a:rPr lang="en-US" dirty="0" smtClean="0"/>
              <a:t>Patients present with symptoms and a clinical examination elicits signs which suggest a diagnosis.</a:t>
            </a:r>
          </a:p>
          <a:p>
            <a:pPr>
              <a:buNone/>
            </a:pPr>
            <a:r>
              <a:rPr lang="en-US" dirty="0" smtClean="0"/>
              <a:t> </a:t>
            </a:r>
          </a:p>
          <a:p>
            <a:r>
              <a:rPr lang="en-US" dirty="0" smtClean="0"/>
              <a:t>A list of possible diagnoses is constructed, known as the </a:t>
            </a:r>
            <a:r>
              <a:rPr lang="en-US" b="1" dirty="0" smtClean="0"/>
              <a:t>differential diagnosis</a:t>
            </a:r>
            <a:r>
              <a:rPr lang="en-US" b="1" dirty="0" smtClean="0"/>
              <a:t>.</a:t>
            </a:r>
          </a:p>
          <a:p>
            <a:endParaRPr lang="en-US" dirty="0" smtClean="0"/>
          </a:p>
          <a:p>
            <a:endParaRPr lang="en-US" dirty="0" smtClean="0"/>
          </a:p>
          <a:p>
            <a:pPr lvl="0"/>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Bottom)">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1"/>
                </a:solidFill>
              </a:rPr>
              <a:t/>
            </a:r>
            <a:br>
              <a:rPr lang="en-US" b="1" dirty="0" smtClean="0">
                <a:solidFill>
                  <a:schemeClr val="accent1"/>
                </a:solidFill>
              </a:rPr>
            </a:br>
            <a:r>
              <a:rPr lang="en-US" b="1" dirty="0" smtClean="0">
                <a:solidFill>
                  <a:schemeClr val="accent1"/>
                </a:solidFill>
              </a:rPr>
              <a:t>The diagnostic process</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7848600" cy="4876800"/>
          </a:xfrm>
        </p:spPr>
        <p:txBody>
          <a:bodyPr>
            <a:normAutofit/>
          </a:bodyPr>
          <a:lstStyle/>
          <a:p>
            <a:r>
              <a:rPr lang="en-US" dirty="0" smtClean="0"/>
              <a:t>The </a:t>
            </a:r>
            <a:r>
              <a:rPr lang="en-US" dirty="0" smtClean="0"/>
              <a:t>clinician then works through a series of questions:</a:t>
            </a:r>
          </a:p>
          <a:p>
            <a:pPr lvl="1"/>
            <a:r>
              <a:rPr lang="en-US" dirty="0" smtClean="0"/>
              <a:t>Which organ system is most likely to be affected?</a:t>
            </a:r>
          </a:p>
          <a:p>
            <a:pPr lvl="1"/>
            <a:r>
              <a:rPr lang="en-US" dirty="0" smtClean="0"/>
              <a:t>Which category of disease do the signs and symptoms most likely suggest, e.g. inflammation, malignancy or poisoning?</a:t>
            </a:r>
          </a:p>
          <a:p>
            <a:pPr lvl="1"/>
            <a:r>
              <a:rPr lang="en-US" dirty="0" smtClean="0"/>
              <a:t>Do other factors such as race, age, sex, </a:t>
            </a:r>
            <a:r>
              <a:rPr lang="en-US" dirty="0" err="1" smtClean="0"/>
              <a:t>behavioural</a:t>
            </a:r>
            <a:r>
              <a:rPr lang="en-US" dirty="0" smtClean="0"/>
              <a:t> patterns or occupation of the patient provide clues to the diagnosis?</a:t>
            </a:r>
          </a:p>
          <a:p>
            <a:endParaRPr lang="en-US" dirty="0" smtClean="0"/>
          </a:p>
          <a:p>
            <a:endParaRPr lang="en-US" dirty="0" smtClean="0"/>
          </a:p>
          <a:p>
            <a:pPr lvl="0"/>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z="4000" b="1" smtClean="0"/>
              <a:t>Introduction to Pathology</a:t>
            </a:r>
            <a:endParaRPr lang="en-US" smtClean="0"/>
          </a:p>
        </p:txBody>
      </p:sp>
      <p:sp>
        <p:nvSpPr>
          <p:cNvPr id="7171" name="Content Placeholder 2"/>
          <p:cNvSpPr>
            <a:spLocks noGrp="1"/>
          </p:cNvSpPr>
          <p:nvPr>
            <p:ph idx="1"/>
          </p:nvPr>
        </p:nvSpPr>
        <p:spPr>
          <a:xfrm>
            <a:off x="457200" y="1600201"/>
            <a:ext cx="7467600" cy="2514599"/>
          </a:xfrm>
          <a:ln/>
        </p:spPr>
        <p:style>
          <a:lnRef idx="2">
            <a:schemeClr val="accent1"/>
          </a:lnRef>
          <a:fillRef idx="1">
            <a:schemeClr val="lt1"/>
          </a:fillRef>
          <a:effectRef idx="0">
            <a:schemeClr val="accent1"/>
          </a:effectRef>
          <a:fontRef idx="minor">
            <a:schemeClr val="dk1"/>
          </a:fontRef>
        </p:style>
        <p:txBody>
          <a:bodyPr/>
          <a:lstStyle/>
          <a:p>
            <a:r>
              <a:rPr lang="en-US" sz="2000" dirty="0" smtClean="0"/>
              <a:t>You can access the college website for extra reference and materials at: </a:t>
            </a:r>
            <a:r>
              <a:rPr lang="en-US" sz="2000" u="sng" dirty="0" smtClean="0">
                <a:hlinkClick r:id="rId2"/>
              </a:rPr>
              <a:t>http://www.ksu.edu.sa/sites/Colleges/Medicine/Pathology/</a:t>
            </a:r>
            <a:endParaRPr lang="en-US" sz="2000" dirty="0" smtClean="0"/>
          </a:p>
          <a:p>
            <a:endParaRPr lang="en-US" dirty="0" smtClean="0"/>
          </a:p>
          <a:p>
            <a:r>
              <a:rPr lang="en-US" sz="2000" dirty="0" smtClean="0"/>
              <a:t>You can visit my faculty member’s website as follow:</a:t>
            </a:r>
          </a:p>
          <a:p>
            <a:pPr>
              <a:buFont typeface="Wingdings" pitchFamily="2" charset="2"/>
              <a:buNone/>
            </a:pPr>
            <a:r>
              <a:rPr lang="en-US" sz="2000" dirty="0" smtClean="0"/>
              <a:t>       </a:t>
            </a:r>
            <a:r>
              <a:rPr lang="en-US" sz="2000" u="sng" dirty="0" smtClean="0">
                <a:hlinkClick r:id="rId3"/>
              </a:rPr>
              <a:t>http://faculty.ksu.edu.sa/drarafah</a:t>
            </a:r>
            <a:endParaRPr lang="en-US" sz="20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solidFill>
                  <a:schemeClr val="accent1"/>
                </a:solidFill>
              </a:rPr>
              <a:t>Diagnosis:</a:t>
            </a:r>
            <a:endParaRPr lang="en-US" dirty="0"/>
          </a:p>
        </p:txBody>
      </p:sp>
      <p:sp>
        <p:nvSpPr>
          <p:cNvPr id="3" name="Content Placeholder 2"/>
          <p:cNvSpPr>
            <a:spLocks noGrp="1"/>
          </p:cNvSpPr>
          <p:nvPr>
            <p:ph idx="1"/>
          </p:nvPr>
        </p:nvSpPr>
        <p:spPr/>
        <p:txBody>
          <a:bodyPr/>
          <a:lstStyle/>
          <a:p>
            <a:r>
              <a:rPr lang="en-US" dirty="0" smtClean="0"/>
              <a:t>the </a:t>
            </a:r>
            <a:r>
              <a:rPr lang="en-US" dirty="0" smtClean="0"/>
              <a:t>act of identifying a disease in an individual patient and is based on clinical history, physical examination and investigation. </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Diagnosis involves clinical skills and laboratory tests.</a:t>
            </a:r>
          </a:p>
          <a:p>
            <a:pPr lvl="0"/>
            <a:r>
              <a:rPr lang="en-US" dirty="0" smtClean="0"/>
              <a:t>Specialist pathological techniques can aid in diagnosis.</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smtClean="0">
                <a:solidFill>
                  <a:schemeClr val="accent1"/>
                </a:solidFill>
              </a:rPr>
              <a:t>The role of the </a:t>
            </a:r>
            <a:r>
              <a:rPr lang="en-US" sz="4800" b="1" dirty="0" smtClean="0">
                <a:solidFill>
                  <a:schemeClr val="accent1"/>
                </a:solidFill>
              </a:rPr>
              <a:t>Pathologist</a:t>
            </a:r>
            <a:r>
              <a:rPr lang="en-US" sz="4000" dirty="0" smtClean="0"/>
              <a:t/>
            </a:r>
            <a:br>
              <a:rPr lang="en-US" sz="4000"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The </a:t>
            </a:r>
            <a:r>
              <a:rPr lang="en-US" sz="3200" dirty="0" smtClean="0"/>
              <a:t>pathologist can help the clinician to make a diagnosis by looking at samples of tissue (biopsies) and by using a range of specialized laboratory techniques to refine the differential diagnosis.  </a:t>
            </a:r>
            <a:endParaRPr lang="en-US" sz="2400" dirty="0" smtClean="0"/>
          </a:p>
          <a:p>
            <a:pPr lvl="0"/>
            <a:r>
              <a:rPr lang="en-US" sz="3200" dirty="0" smtClean="0"/>
              <a:t>Pathology </a:t>
            </a:r>
            <a:r>
              <a:rPr lang="en-US" sz="3200" dirty="0" smtClean="0"/>
              <a:t>includes a large number of sub-</a:t>
            </a:r>
            <a:r>
              <a:rPr lang="en-US" sz="3200" dirty="0" err="1" smtClean="0"/>
              <a:t>specialities</a:t>
            </a:r>
            <a:r>
              <a:rPr lang="en-US" sz="3200" dirty="0" smtClean="0"/>
              <a:t>. </a:t>
            </a:r>
            <a:endParaRPr lang="en-US" sz="2400" dirty="0" smtClean="0"/>
          </a:p>
          <a:p>
            <a:pPr lvl="1"/>
            <a:r>
              <a:rPr lang="en-US" sz="2800" i="1" dirty="0" smtClean="0"/>
              <a:t>For example, </a:t>
            </a:r>
            <a:r>
              <a:rPr lang="en-US" sz="2800" i="1" dirty="0" err="1" smtClean="0"/>
              <a:t>haematologists</a:t>
            </a:r>
            <a:r>
              <a:rPr lang="en-US" sz="2800" i="1" dirty="0" smtClean="0"/>
              <a:t> are concerned with disorders of the blood, whilst immunologists are concerned with disorders of the body's immune system.</a:t>
            </a:r>
            <a:r>
              <a:rPr lang="en-US" sz="2800" dirty="0" smtClean="0"/>
              <a:t>  </a:t>
            </a: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slide(fromBottom)">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The diagnostic process</a:t>
            </a:r>
            <a:endParaRPr lang="en-US" dirty="0"/>
          </a:p>
        </p:txBody>
      </p:sp>
      <p:sp>
        <p:nvSpPr>
          <p:cNvPr id="3" name="Content Placeholder 2"/>
          <p:cNvSpPr>
            <a:spLocks noGrp="1"/>
          </p:cNvSpPr>
          <p:nvPr>
            <p:ph idx="1"/>
          </p:nvPr>
        </p:nvSpPr>
        <p:spPr/>
        <p:txBody>
          <a:bodyPr/>
          <a:lstStyle/>
          <a:p>
            <a:r>
              <a:rPr lang="en-US" sz="2800" dirty="0" smtClean="0"/>
              <a:t>The clinical diagnosis can often only be made after several samples of blood, urine and tissue have been examined and the results assessed in the light of the </a:t>
            </a:r>
            <a:r>
              <a:rPr lang="en-US" sz="2800" dirty="0" smtClean="0"/>
              <a:t>patient </a:t>
            </a:r>
            <a:r>
              <a:rPr lang="en-US" sz="2800" dirty="0" smtClean="0"/>
              <a:t>history and the clinical findings.</a:t>
            </a:r>
            <a:endParaRPr lang="en-US" dirty="0" smtClean="0"/>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Diagnostic Pathology</a:t>
            </a:r>
          </a:p>
        </p:txBody>
      </p:sp>
      <p:sp>
        <p:nvSpPr>
          <p:cNvPr id="23555" name="Rectangle 3"/>
          <p:cNvSpPr>
            <a:spLocks noGrp="1" noChangeArrowheads="1"/>
          </p:cNvSpPr>
          <p:nvPr>
            <p:ph type="body" idx="1"/>
          </p:nvPr>
        </p:nvSpPr>
        <p:spPr/>
        <p:txBody>
          <a:bodyPr/>
          <a:lstStyle/>
          <a:p>
            <a:pPr eaLnBrk="1" hangingPunct="1"/>
            <a:r>
              <a:rPr lang="en-US" smtClean="0"/>
              <a:t>Blood</a:t>
            </a:r>
          </a:p>
          <a:p>
            <a:pPr eaLnBrk="1" hangingPunct="1">
              <a:buFont typeface="Wingdings" pitchFamily="2" charset="2"/>
              <a:buNone/>
            </a:pPr>
            <a:r>
              <a:rPr lang="en-US" smtClean="0"/>
              <a:t>    </a:t>
            </a:r>
            <a:r>
              <a:rPr lang="en-US" sz="2800" smtClean="0"/>
              <a:t>- blood cells</a:t>
            </a:r>
          </a:p>
          <a:p>
            <a:pPr eaLnBrk="1" hangingPunct="1">
              <a:buFont typeface="Wingdings" pitchFamily="2" charset="2"/>
              <a:buNone/>
            </a:pPr>
            <a:r>
              <a:rPr lang="en-US" sz="2800" smtClean="0"/>
              <a:t>     - plasma</a:t>
            </a:r>
          </a:p>
          <a:p>
            <a:pPr eaLnBrk="1" hangingPunct="1">
              <a:buFont typeface="Wingdings" pitchFamily="2" charset="2"/>
              <a:buNone/>
            </a:pPr>
            <a:r>
              <a:rPr lang="en-US" sz="2800" smtClean="0"/>
              <a:t>     - serum</a:t>
            </a:r>
          </a:p>
          <a:p>
            <a:pPr eaLnBrk="1" hangingPunct="1"/>
            <a:r>
              <a:rPr lang="en-US" smtClean="0"/>
              <a:t>Excretion and secretions</a:t>
            </a:r>
          </a:p>
          <a:p>
            <a:pPr eaLnBrk="1" hangingPunct="1">
              <a:buFont typeface="Wingdings" pitchFamily="2" charset="2"/>
              <a:buNone/>
            </a:pPr>
            <a:r>
              <a:rPr lang="en-US" smtClean="0"/>
              <a:t>    </a:t>
            </a:r>
            <a:r>
              <a:rPr lang="en-US" sz="2800" smtClean="0"/>
              <a:t>- urine and faeces</a:t>
            </a:r>
          </a:p>
          <a:p>
            <a:pPr eaLnBrk="1" hangingPunct="1">
              <a:buFont typeface="Wingdings" pitchFamily="2" charset="2"/>
              <a:buNone/>
            </a:pPr>
            <a:r>
              <a:rPr lang="en-US" sz="2800" smtClean="0"/>
              <a:t>    - sputum</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Diagnostic Pathology</a:t>
            </a:r>
          </a:p>
        </p:txBody>
      </p:sp>
      <p:sp>
        <p:nvSpPr>
          <p:cNvPr id="24579" name="Rectangle 3"/>
          <p:cNvSpPr>
            <a:spLocks noGrp="1" noChangeArrowheads="1"/>
          </p:cNvSpPr>
          <p:nvPr>
            <p:ph type="body" idx="1"/>
          </p:nvPr>
        </p:nvSpPr>
        <p:spPr/>
        <p:txBody>
          <a:bodyPr/>
          <a:lstStyle/>
          <a:p>
            <a:pPr eaLnBrk="1" hangingPunct="1"/>
            <a:endParaRPr lang="en-US" smtClean="0"/>
          </a:p>
          <a:p>
            <a:pPr eaLnBrk="1" hangingPunct="1"/>
            <a:r>
              <a:rPr lang="en-US" smtClean="0"/>
              <a:t>Effusions and exudates</a:t>
            </a:r>
          </a:p>
          <a:p>
            <a:pPr eaLnBrk="1" hangingPunct="1">
              <a:buFont typeface="Wingdings" pitchFamily="2" charset="2"/>
              <a:buNone/>
            </a:pPr>
            <a:r>
              <a:rPr lang="en-US" smtClean="0"/>
              <a:t>    </a:t>
            </a:r>
            <a:r>
              <a:rPr lang="en-US" sz="2800" smtClean="0"/>
              <a:t>- protein levels</a:t>
            </a:r>
          </a:p>
          <a:p>
            <a:pPr eaLnBrk="1" hangingPunct="1">
              <a:buFont typeface="Wingdings" pitchFamily="2" charset="2"/>
              <a:buNone/>
            </a:pPr>
            <a:r>
              <a:rPr lang="en-US" sz="2800" smtClean="0"/>
              <a:t>    - cytological examination</a:t>
            </a:r>
          </a:p>
          <a:p>
            <a:pPr eaLnBrk="1" hangingPunct="1">
              <a:buFont typeface="Wingdings" pitchFamily="2" charset="2"/>
              <a:buNone/>
            </a:pPr>
            <a:r>
              <a:rPr lang="en-US" sz="2800" smtClean="0"/>
              <a:t>    - microbiology and culture</a:t>
            </a:r>
          </a:p>
          <a:p>
            <a:pPr eaLnBrk="1" hangingPunct="1"/>
            <a:endParaRPr lang="en-US"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Diagnostic Pathology</a:t>
            </a:r>
          </a:p>
        </p:txBody>
      </p:sp>
      <p:sp>
        <p:nvSpPr>
          <p:cNvPr id="25603" name="Rectangle 3"/>
          <p:cNvSpPr>
            <a:spLocks noGrp="1" noChangeArrowheads="1"/>
          </p:cNvSpPr>
          <p:nvPr>
            <p:ph type="body" idx="1"/>
          </p:nvPr>
        </p:nvSpPr>
        <p:spPr/>
        <p:txBody>
          <a:bodyPr>
            <a:normAutofit lnSpcReduction="10000"/>
          </a:bodyPr>
          <a:lstStyle/>
          <a:p>
            <a:pPr eaLnBrk="1" hangingPunct="1">
              <a:lnSpc>
                <a:spcPct val="80000"/>
              </a:lnSpc>
            </a:pPr>
            <a:r>
              <a:rPr lang="en-US" dirty="0" smtClean="0"/>
              <a:t>Biopsies</a:t>
            </a:r>
          </a:p>
          <a:p>
            <a:pPr eaLnBrk="1" hangingPunct="1">
              <a:lnSpc>
                <a:spcPct val="80000"/>
              </a:lnSpc>
              <a:buFont typeface="Wingdings" pitchFamily="2" charset="2"/>
              <a:buNone/>
            </a:pPr>
            <a:r>
              <a:rPr lang="en-US" sz="2800" dirty="0" smtClean="0"/>
              <a:t>     - needle biopsy</a:t>
            </a:r>
          </a:p>
          <a:p>
            <a:pPr eaLnBrk="1" hangingPunct="1">
              <a:lnSpc>
                <a:spcPct val="80000"/>
              </a:lnSpc>
              <a:buFont typeface="Wingdings" pitchFamily="2" charset="2"/>
              <a:buNone/>
            </a:pPr>
            <a:r>
              <a:rPr lang="en-US" sz="2800" dirty="0" smtClean="0"/>
              <a:t>     - endoscopic biopsy</a:t>
            </a:r>
          </a:p>
          <a:p>
            <a:pPr eaLnBrk="1" hangingPunct="1">
              <a:lnSpc>
                <a:spcPct val="80000"/>
              </a:lnSpc>
              <a:buFont typeface="Wingdings" pitchFamily="2" charset="2"/>
              <a:buNone/>
            </a:pPr>
            <a:r>
              <a:rPr lang="en-US" sz="2800" dirty="0" smtClean="0"/>
              <a:t>     - </a:t>
            </a:r>
            <a:r>
              <a:rPr lang="en-US" sz="2800" dirty="0" err="1" smtClean="0"/>
              <a:t>incisional</a:t>
            </a:r>
            <a:r>
              <a:rPr lang="en-US" sz="2800" dirty="0" smtClean="0"/>
              <a:t> biopsy</a:t>
            </a:r>
          </a:p>
          <a:p>
            <a:pPr eaLnBrk="1" hangingPunct="1">
              <a:lnSpc>
                <a:spcPct val="80000"/>
              </a:lnSpc>
            </a:pPr>
            <a:r>
              <a:rPr lang="en-US" dirty="0" smtClean="0"/>
              <a:t>Organ resection</a:t>
            </a:r>
          </a:p>
          <a:p>
            <a:pPr eaLnBrk="1" hangingPunct="1">
              <a:lnSpc>
                <a:spcPct val="80000"/>
              </a:lnSpc>
            </a:pPr>
            <a:r>
              <a:rPr lang="en-US" dirty="0" smtClean="0"/>
              <a:t>Frozen Section</a:t>
            </a:r>
          </a:p>
          <a:p>
            <a:pPr eaLnBrk="1" hangingPunct="1">
              <a:lnSpc>
                <a:spcPct val="80000"/>
              </a:lnSpc>
            </a:pPr>
            <a:r>
              <a:rPr lang="en-US" dirty="0" smtClean="0"/>
              <a:t>Cytology</a:t>
            </a:r>
          </a:p>
          <a:p>
            <a:pPr eaLnBrk="1" hangingPunct="1">
              <a:lnSpc>
                <a:spcPct val="80000"/>
              </a:lnSpc>
              <a:buFont typeface="Wingdings" pitchFamily="2" charset="2"/>
              <a:buNone/>
            </a:pPr>
            <a:r>
              <a:rPr lang="en-US" sz="2800" dirty="0" smtClean="0"/>
              <a:t>     - exfoliate cytology</a:t>
            </a:r>
          </a:p>
          <a:p>
            <a:pPr eaLnBrk="1" hangingPunct="1">
              <a:lnSpc>
                <a:spcPct val="80000"/>
              </a:lnSpc>
              <a:buFont typeface="Wingdings" pitchFamily="2" charset="2"/>
              <a:buNone/>
            </a:pPr>
            <a:r>
              <a:rPr lang="en-US" sz="2800" dirty="0" smtClean="0"/>
              <a:t>     - fluid cytology</a:t>
            </a:r>
          </a:p>
          <a:p>
            <a:pPr eaLnBrk="1" hangingPunct="1">
              <a:lnSpc>
                <a:spcPct val="80000"/>
              </a:lnSpc>
              <a:buFont typeface="Wingdings" pitchFamily="2" charset="2"/>
              <a:buNone/>
            </a:pPr>
            <a:r>
              <a:rPr lang="en-US" sz="2800" dirty="0" smtClean="0"/>
              <a:t>     - washing cell</a:t>
            </a:r>
          </a:p>
          <a:p>
            <a:pPr eaLnBrk="1" hangingPunct="1">
              <a:lnSpc>
                <a:spcPct val="80000"/>
              </a:lnSpc>
              <a:buFont typeface="Wingdings" pitchFamily="2" charset="2"/>
              <a:buNone/>
            </a:pPr>
            <a:r>
              <a:rPr lang="en-US" sz="2800" dirty="0" smtClean="0"/>
              <a:t>     - fine needle aspiration cytology</a:t>
            </a:r>
          </a:p>
          <a:p>
            <a:pPr eaLnBrk="1" hangingPunct="1">
              <a:lnSpc>
                <a:spcPct val="80000"/>
              </a:lnSpc>
              <a:buFont typeface="Wingdings" pitchFamily="2" charset="2"/>
              <a:buNone/>
            </a:pPr>
            <a:endParaRPr lang="en-US" sz="2800"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09600" y="228600"/>
            <a:ext cx="8229600" cy="1143000"/>
          </a:xfrm>
        </p:spPr>
        <p:txBody>
          <a:bodyPr/>
          <a:lstStyle/>
          <a:p>
            <a:pPr eaLnBrk="1" hangingPunct="1"/>
            <a:r>
              <a:rPr lang="en-US" smtClean="0"/>
              <a:t>Techniques in Pathology</a:t>
            </a:r>
          </a:p>
        </p:txBody>
      </p:sp>
      <p:sp>
        <p:nvSpPr>
          <p:cNvPr id="26627" name="Rectangle 3"/>
          <p:cNvSpPr>
            <a:spLocks noGrp="1" noChangeArrowheads="1"/>
          </p:cNvSpPr>
          <p:nvPr>
            <p:ph type="body" idx="1"/>
          </p:nvPr>
        </p:nvSpPr>
        <p:spPr>
          <a:xfrm>
            <a:off x="457200" y="1600200"/>
            <a:ext cx="8229600" cy="5562600"/>
          </a:xfrm>
        </p:spPr>
        <p:txBody>
          <a:bodyPr/>
          <a:lstStyle/>
          <a:p>
            <a:pPr lvl="1" eaLnBrk="1" hangingPunct="1">
              <a:lnSpc>
                <a:spcPct val="90000"/>
              </a:lnSpc>
            </a:pPr>
            <a:r>
              <a:rPr lang="en-US" smtClean="0"/>
              <a:t>Anatomic Pathology</a:t>
            </a:r>
          </a:p>
          <a:p>
            <a:pPr lvl="2" eaLnBrk="1" hangingPunct="1">
              <a:lnSpc>
                <a:spcPct val="90000"/>
              </a:lnSpc>
            </a:pPr>
            <a:r>
              <a:rPr lang="en-US" smtClean="0"/>
              <a:t>Light Microscopy</a:t>
            </a:r>
          </a:p>
          <a:p>
            <a:pPr lvl="2" eaLnBrk="1" hangingPunct="1">
              <a:lnSpc>
                <a:spcPct val="90000"/>
              </a:lnSpc>
            </a:pPr>
            <a:r>
              <a:rPr lang="en-US" smtClean="0"/>
              <a:t>Immunohistochemistry &amp; immunofluorescence</a:t>
            </a:r>
          </a:p>
          <a:p>
            <a:pPr lvl="2" eaLnBrk="1" hangingPunct="1">
              <a:lnSpc>
                <a:spcPct val="90000"/>
              </a:lnSpc>
            </a:pPr>
            <a:r>
              <a:rPr lang="en-US" smtClean="0"/>
              <a:t>Electron microscopy</a:t>
            </a:r>
          </a:p>
          <a:p>
            <a:pPr lvl="2" eaLnBrk="1" hangingPunct="1">
              <a:lnSpc>
                <a:spcPct val="90000"/>
              </a:lnSpc>
            </a:pPr>
            <a:r>
              <a:rPr lang="en-US" smtClean="0"/>
              <a:t>Molecular pathology</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fontScale="90000"/>
          </a:bodyPr>
          <a:lstStyle/>
          <a:p>
            <a:pPr marL="342900" indent="-342900"/>
            <a:r>
              <a:rPr lang="en-US" smtClean="0"/>
              <a:t/>
            </a:r>
            <a:br>
              <a:rPr lang="en-US" smtClean="0"/>
            </a:br>
            <a:r>
              <a:rPr lang="en-US" smtClean="0"/>
              <a:t>Electron microscopy</a:t>
            </a:r>
            <a:br>
              <a:rPr lang="en-US" smtClean="0"/>
            </a:br>
            <a:endParaRPr lang="en-US" smtClean="0"/>
          </a:p>
        </p:txBody>
      </p:sp>
      <p:sp>
        <p:nvSpPr>
          <p:cNvPr id="27651" name="Content Placeholder 2"/>
          <p:cNvSpPr>
            <a:spLocks noGrp="1"/>
          </p:cNvSpPr>
          <p:nvPr>
            <p:ph idx="1"/>
          </p:nvPr>
        </p:nvSpPr>
        <p:spPr>
          <a:xfrm>
            <a:off x="304800" y="2133600"/>
            <a:ext cx="8229600" cy="1676400"/>
          </a:xfrm>
        </p:spPr>
        <p:txBody>
          <a:bodyPr/>
          <a:lstStyle/>
          <a:p>
            <a:pPr lvl="2" eaLnBrk="1" hangingPunct="1">
              <a:lnSpc>
                <a:spcPct val="90000"/>
              </a:lnSpc>
            </a:pPr>
            <a:r>
              <a:rPr lang="en-US" b="1" smtClean="0">
                <a:latin typeface="Verdana" pitchFamily="34" charset="0"/>
              </a:rPr>
              <a:t>Electron Microscopes (EM) are scientific instruments that use a beam of highly energetic electrons to examine objects on a very fine scale </a:t>
            </a:r>
          </a:p>
          <a:p>
            <a:pPr lvl="2"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2603500" y="2543175"/>
            <a:ext cx="9144000" cy="0"/>
          </a:xfrm>
          <a:prstGeom prst="rect">
            <a:avLst/>
          </a:prstGeom>
          <a:noFill/>
          <a:ln w="9525">
            <a:noFill/>
            <a:miter lim="800000"/>
            <a:headEnd/>
            <a:tailEnd/>
          </a:ln>
        </p:spPr>
        <p:txBody>
          <a:bodyPr>
            <a:spAutoFit/>
          </a:bodyPr>
          <a:lstStyle/>
          <a:p>
            <a:endParaRPr lang="en-US"/>
          </a:p>
        </p:txBody>
      </p:sp>
      <p:sp>
        <p:nvSpPr>
          <p:cNvPr id="28675" name="Rectangle 3"/>
          <p:cNvSpPr>
            <a:spLocks noChangeArrowheads="1"/>
          </p:cNvSpPr>
          <p:nvPr/>
        </p:nvSpPr>
        <p:spPr bwMode="auto">
          <a:xfrm>
            <a:off x="-889000" y="2543175"/>
            <a:ext cx="5715000" cy="0"/>
          </a:xfrm>
          <a:prstGeom prst="rect">
            <a:avLst/>
          </a:prstGeom>
          <a:noFill/>
          <a:ln w="9525">
            <a:noFill/>
            <a:miter lim="800000"/>
            <a:headEnd/>
            <a:tailEnd/>
          </a:ln>
        </p:spPr>
        <p:txBody>
          <a:bodyPr>
            <a:spAutoFit/>
          </a:bodyPr>
          <a:lstStyle/>
          <a:p>
            <a:endParaRPr lang="en-US"/>
          </a:p>
        </p:txBody>
      </p:sp>
      <p:grpSp>
        <p:nvGrpSpPr>
          <p:cNvPr id="2" name="Group 4"/>
          <p:cNvGrpSpPr>
            <a:grpSpLocks/>
          </p:cNvGrpSpPr>
          <p:nvPr/>
        </p:nvGrpSpPr>
        <p:grpSpPr bwMode="auto">
          <a:xfrm>
            <a:off x="1766888" y="2509838"/>
            <a:ext cx="403225" cy="523875"/>
            <a:chOff x="-21" y="-21"/>
            <a:chExt cx="254" cy="330"/>
          </a:xfrm>
        </p:grpSpPr>
        <p:grpSp>
          <p:nvGrpSpPr>
            <p:cNvPr id="3" name="Group 5"/>
            <p:cNvGrpSpPr>
              <a:grpSpLocks/>
            </p:cNvGrpSpPr>
            <p:nvPr/>
          </p:nvGrpSpPr>
          <p:grpSpPr bwMode="auto">
            <a:xfrm>
              <a:off x="0" y="0"/>
              <a:ext cx="212" cy="288"/>
              <a:chOff x="0" y="0"/>
              <a:chExt cx="212" cy="288"/>
            </a:xfrm>
          </p:grpSpPr>
          <p:sp>
            <p:nvSpPr>
              <p:cNvPr id="28681" name="Rectangle 6"/>
              <p:cNvSpPr>
                <a:spLocks noChangeArrowheads="1"/>
              </p:cNvSpPr>
              <p:nvPr/>
            </p:nvSpPr>
            <p:spPr bwMode="auto">
              <a:xfrm>
                <a:off x="0" y="0"/>
                <a:ext cx="212" cy="288"/>
              </a:xfrm>
              <a:prstGeom prst="rect">
                <a:avLst/>
              </a:prstGeom>
              <a:noFill/>
              <a:ln w="9525">
                <a:noFill/>
                <a:miter lim="800000"/>
                <a:headEnd/>
                <a:tailEnd/>
              </a:ln>
            </p:spPr>
            <p:txBody>
              <a:bodyPr anchor="ctr"/>
              <a:lstStyle/>
              <a:p>
                <a:pPr algn="r" rtl="1"/>
                <a:r>
                  <a:rPr lang="ar-SA">
                    <a:ea typeface="Times New Roman (Arabic)" charset="0"/>
                    <a:cs typeface="Times New Roman (Arabic)" charset="0"/>
                  </a:rPr>
                  <a:t>  </a:t>
                </a:r>
                <a:endParaRPr lang="ar-SA" sz="11000">
                  <a:ea typeface="Times New Roman (Arabic)" charset="0"/>
                  <a:cs typeface="Times New Roman (Arabic)" charset="0"/>
                </a:endParaRPr>
              </a:p>
            </p:txBody>
          </p:sp>
          <p:sp>
            <p:nvSpPr>
              <p:cNvPr id="28682" name="Rectangle 7"/>
              <p:cNvSpPr>
                <a:spLocks noChangeArrowheads="1"/>
              </p:cNvSpPr>
              <p:nvPr/>
            </p:nvSpPr>
            <p:spPr bwMode="auto">
              <a:xfrm>
                <a:off x="0" y="0"/>
                <a:ext cx="212" cy="288"/>
              </a:xfrm>
              <a:prstGeom prst="rect">
                <a:avLst/>
              </a:prstGeom>
              <a:noFill/>
              <a:ln w="7">
                <a:solidFill>
                  <a:srgbClr val="A0A0A0"/>
                </a:solidFill>
                <a:miter lim="800000"/>
                <a:headEnd/>
                <a:tailEnd/>
              </a:ln>
            </p:spPr>
            <p:txBody>
              <a:bodyPr/>
              <a:lstStyle/>
              <a:p>
                <a:endParaRPr lang="en-US"/>
              </a:p>
            </p:txBody>
          </p:sp>
        </p:grpSp>
        <p:sp>
          <p:nvSpPr>
            <p:cNvPr id="28680" name="Rectangle 8"/>
            <p:cNvSpPr>
              <a:spLocks noChangeArrowheads="1"/>
            </p:cNvSpPr>
            <p:nvPr/>
          </p:nvSpPr>
          <p:spPr bwMode="auto">
            <a:xfrm>
              <a:off x="-21" y="-21"/>
              <a:ext cx="254" cy="330"/>
            </a:xfrm>
            <a:prstGeom prst="rect">
              <a:avLst/>
            </a:prstGeom>
            <a:noFill/>
            <a:ln w="68262">
              <a:solidFill>
                <a:srgbClr val="A0A0A0"/>
              </a:solidFill>
              <a:miter lim="800000"/>
              <a:headEnd/>
              <a:tailEnd/>
            </a:ln>
          </p:spPr>
          <p:txBody>
            <a:bodyPr/>
            <a:lstStyle/>
            <a:p>
              <a:endParaRPr lang="en-US"/>
            </a:p>
          </p:txBody>
        </p:sp>
      </p:grpSp>
      <p:pic>
        <p:nvPicPr>
          <p:cNvPr id="28677" name="Picture 9" descr="size_comp"/>
          <p:cNvPicPr>
            <a:picLocks noChangeAspect="1" noChangeArrowheads="1"/>
          </p:cNvPicPr>
          <p:nvPr/>
        </p:nvPicPr>
        <p:blipFill>
          <a:blip r:embed="rId2"/>
          <a:srcRect/>
          <a:stretch>
            <a:fillRect/>
          </a:stretch>
        </p:blipFill>
        <p:spPr bwMode="auto">
          <a:xfrm>
            <a:off x="323850" y="404813"/>
            <a:ext cx="8331200" cy="2878137"/>
          </a:xfrm>
          <a:prstGeom prst="rect">
            <a:avLst/>
          </a:prstGeom>
          <a:ln>
            <a:headEnd/>
            <a:tailEnd/>
          </a:ln>
        </p:spPr>
        <p:style>
          <a:lnRef idx="2">
            <a:schemeClr val="accent1"/>
          </a:lnRef>
          <a:fillRef idx="1">
            <a:schemeClr val="lt1"/>
          </a:fillRef>
          <a:effectRef idx="0">
            <a:schemeClr val="accent1"/>
          </a:effectRef>
          <a:fontRef idx="minor">
            <a:schemeClr val="dk1"/>
          </a:fontRef>
        </p:style>
      </p:pic>
      <p:sp>
        <p:nvSpPr>
          <p:cNvPr id="28678" name="Text Box 10"/>
          <p:cNvSpPr txBox="1">
            <a:spLocks noChangeArrowheads="1"/>
          </p:cNvSpPr>
          <p:nvPr/>
        </p:nvSpPr>
        <p:spPr bwMode="auto">
          <a:xfrm>
            <a:off x="1187450" y="3500438"/>
            <a:ext cx="6719888" cy="318293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spAutoFit/>
          </a:bodyPr>
          <a:lstStyle/>
          <a:p>
            <a:r>
              <a:rPr lang="en-US" sz="2000" b="1" dirty="0">
                <a:solidFill>
                  <a:srgbClr val="FF3300"/>
                </a:solidFill>
                <a:ea typeface="Times New Roman (Arabic)" charset="0"/>
                <a:cs typeface="Times New Roman (Arabic)" charset="0"/>
              </a:rPr>
              <a:t>Length</a:t>
            </a:r>
            <a:endParaRPr lang="ar-SA" sz="2000" b="1" dirty="0">
              <a:solidFill>
                <a:srgbClr val="FF3300"/>
              </a:solidFill>
              <a:ea typeface="Times New Roman (Arabic)" charset="0"/>
              <a:cs typeface="Times New Roman (Arabic)" charset="0"/>
            </a:endParaRPr>
          </a:p>
          <a:p>
            <a:pPr>
              <a:buFontTx/>
              <a:buChar char="•"/>
            </a:pPr>
            <a:r>
              <a:rPr lang="ar-SA" b="1" dirty="0">
                <a:solidFill>
                  <a:srgbClr val="000000"/>
                </a:solidFill>
                <a:ea typeface="Times New Roman (Arabic)" charset="0"/>
                <a:cs typeface="Times New Roman (Arabic)" charset="0"/>
              </a:rPr>
              <a:t>- </a:t>
            </a:r>
            <a:r>
              <a:rPr lang="en-US" b="1" i="1" dirty="0">
                <a:solidFill>
                  <a:srgbClr val="000000"/>
                </a:solidFill>
                <a:ea typeface="Times New Roman (Arabic)" charset="0"/>
                <a:cs typeface="Times New Roman (Arabic)" charset="0"/>
              </a:rPr>
              <a:t>meter(m), millimeter(mm) =10</a:t>
            </a:r>
            <a:r>
              <a:rPr lang="en-US" b="1" i="1" baseline="30000" dirty="0">
                <a:solidFill>
                  <a:srgbClr val="000000"/>
                </a:solidFill>
                <a:ea typeface="Times New Roman (Arabic)" charset="0"/>
                <a:cs typeface="Times New Roman (Arabic)" charset="0"/>
              </a:rPr>
              <a:t>-3</a:t>
            </a:r>
            <a:r>
              <a:rPr lang="en-US" b="1" i="1" dirty="0">
                <a:solidFill>
                  <a:srgbClr val="000000"/>
                </a:solidFill>
                <a:ea typeface="Times New Roman (Arabic)" charset="0"/>
                <a:cs typeface="Times New Roman (Arabic)" charset="0"/>
              </a:rPr>
              <a:t>m, micrometer(µm) =10</a:t>
            </a:r>
            <a:r>
              <a:rPr lang="en-US" b="1" i="1" baseline="30000" dirty="0">
                <a:solidFill>
                  <a:srgbClr val="000000"/>
                </a:solidFill>
                <a:ea typeface="Times New Roman (Arabic)" charset="0"/>
                <a:cs typeface="Times New Roman (Arabic)" charset="0"/>
              </a:rPr>
              <a:t>-6</a:t>
            </a:r>
            <a:r>
              <a:rPr lang="en-US" b="1" i="1" dirty="0">
                <a:solidFill>
                  <a:srgbClr val="000000"/>
                </a:solidFill>
                <a:ea typeface="Times New Roman (Arabic)" charset="0"/>
                <a:cs typeface="Times New Roman (Arabic)" charset="0"/>
              </a:rPr>
              <a:t> m</a:t>
            </a:r>
            <a:r>
              <a:rPr lang="ar-SA" b="1" i="1" dirty="0">
                <a:solidFill>
                  <a:srgbClr val="000000"/>
                </a:solidFill>
                <a:ea typeface="Times New Roman (Arabic)" charset="0"/>
                <a:cs typeface="Times New Roman (Arabic)" charset="0"/>
              </a:rPr>
              <a:t> </a:t>
            </a:r>
          </a:p>
          <a:p>
            <a:pPr>
              <a:buFontTx/>
              <a:buChar char="•"/>
            </a:pPr>
            <a:r>
              <a:rPr lang="ar-SA" b="1" i="1" dirty="0">
                <a:solidFill>
                  <a:srgbClr val="000000"/>
                </a:solidFill>
                <a:ea typeface="Times New Roman (Arabic)" charset="0"/>
                <a:cs typeface="Times New Roman (Arabic)" charset="0"/>
              </a:rPr>
              <a:t>- </a:t>
            </a:r>
            <a:r>
              <a:rPr lang="en-US" b="1" i="1" dirty="0">
                <a:solidFill>
                  <a:srgbClr val="000000"/>
                </a:solidFill>
                <a:ea typeface="Times New Roman (Arabic)" charset="0"/>
                <a:cs typeface="Times New Roman (Arabic)" charset="0"/>
              </a:rPr>
              <a:t>nanometer(nm) = 10</a:t>
            </a:r>
            <a:r>
              <a:rPr lang="en-US" b="1" i="1" baseline="30000" dirty="0">
                <a:solidFill>
                  <a:srgbClr val="000000"/>
                </a:solidFill>
                <a:ea typeface="Times New Roman (Arabic)" charset="0"/>
                <a:cs typeface="Times New Roman (Arabic)" charset="0"/>
              </a:rPr>
              <a:t>-9</a:t>
            </a:r>
            <a:r>
              <a:rPr lang="en-US" b="1" i="1" dirty="0">
                <a:solidFill>
                  <a:srgbClr val="000000"/>
                </a:solidFill>
                <a:ea typeface="Times New Roman (Arabic)" charset="0"/>
                <a:cs typeface="Times New Roman (Arabic)" charset="0"/>
              </a:rPr>
              <a:t> m, </a:t>
            </a:r>
            <a:r>
              <a:rPr lang="en-US" b="1" i="1" dirty="0" err="1">
                <a:solidFill>
                  <a:srgbClr val="000000"/>
                </a:solidFill>
                <a:ea typeface="Times New Roman (Arabic)" charset="0"/>
                <a:cs typeface="Times New Roman (Arabic)" charset="0"/>
              </a:rPr>
              <a:t>picometer</a:t>
            </a:r>
            <a:r>
              <a:rPr lang="en-US" b="1" i="1" dirty="0">
                <a:solidFill>
                  <a:srgbClr val="000000"/>
                </a:solidFill>
                <a:ea typeface="Times New Roman (Arabic)" charset="0"/>
                <a:cs typeface="Times New Roman (Arabic)" charset="0"/>
              </a:rPr>
              <a:t>(pm) = 10</a:t>
            </a:r>
            <a:r>
              <a:rPr lang="en-US" b="1" i="1" baseline="30000" dirty="0">
                <a:solidFill>
                  <a:srgbClr val="000000"/>
                </a:solidFill>
                <a:ea typeface="Times New Roman (Arabic)" charset="0"/>
                <a:cs typeface="Times New Roman (Arabic)" charset="0"/>
              </a:rPr>
              <a:t>-12</a:t>
            </a:r>
            <a:r>
              <a:rPr lang="en-US" b="1" i="1" dirty="0">
                <a:solidFill>
                  <a:srgbClr val="000000"/>
                </a:solidFill>
                <a:ea typeface="Times New Roman (Arabic)" charset="0"/>
                <a:cs typeface="Times New Roman (Arabic)" charset="0"/>
              </a:rPr>
              <a:t> m</a:t>
            </a:r>
            <a:r>
              <a:rPr lang="ar-SA" b="1" i="1" dirty="0">
                <a:solidFill>
                  <a:srgbClr val="000000"/>
                </a:solidFill>
                <a:ea typeface="Times New Roman (Arabic)" charset="0"/>
                <a:cs typeface="Times New Roman (Arabic)" charset="0"/>
              </a:rPr>
              <a:t>. </a:t>
            </a:r>
          </a:p>
          <a:p>
            <a:pPr>
              <a:buFontTx/>
              <a:buChar char="•"/>
            </a:pPr>
            <a:r>
              <a:rPr lang="ar-SA" b="1" i="1" dirty="0">
                <a:solidFill>
                  <a:srgbClr val="000000"/>
                </a:solidFill>
                <a:ea typeface="Times New Roman (Arabic)" charset="0"/>
                <a:cs typeface="Times New Roman (Arabic)" charset="0"/>
              </a:rPr>
              <a:t>- </a:t>
            </a:r>
            <a:r>
              <a:rPr lang="en-US" b="1" i="1" dirty="0">
                <a:solidFill>
                  <a:srgbClr val="000000"/>
                </a:solidFill>
                <a:ea typeface="Times New Roman (Arabic)" charset="0"/>
                <a:cs typeface="Times New Roman (Arabic)" charset="0"/>
              </a:rPr>
              <a:t>Angstrom = 10</a:t>
            </a:r>
            <a:r>
              <a:rPr lang="en-US" b="1" i="1" baseline="30000" dirty="0">
                <a:solidFill>
                  <a:srgbClr val="000000"/>
                </a:solidFill>
                <a:ea typeface="Times New Roman (Arabic)" charset="0"/>
                <a:cs typeface="Times New Roman (Arabic)" charset="0"/>
              </a:rPr>
              <a:t>-10</a:t>
            </a:r>
            <a:r>
              <a:rPr lang="en-US" b="1" i="1" dirty="0">
                <a:solidFill>
                  <a:srgbClr val="000000"/>
                </a:solidFill>
                <a:ea typeface="Times New Roman (Arabic)" charset="0"/>
                <a:cs typeface="Times New Roman (Arabic)" charset="0"/>
              </a:rPr>
              <a:t> m</a:t>
            </a:r>
            <a:r>
              <a:rPr lang="ar-SA" b="1" i="1" dirty="0">
                <a:solidFill>
                  <a:srgbClr val="000000"/>
                </a:solidFill>
                <a:ea typeface="Times New Roman (Arabic)" charset="0"/>
                <a:cs typeface="Times New Roman (Arabic)" charset="0"/>
              </a:rPr>
              <a:t> </a:t>
            </a:r>
            <a:endParaRPr lang="en-US" b="1" i="1" dirty="0">
              <a:solidFill>
                <a:srgbClr val="000000"/>
              </a:solidFill>
              <a:ea typeface="Times New Roman (Arabic)" charset="0"/>
              <a:cs typeface="Times New Roman (Arabic)" charset="0"/>
            </a:endParaRPr>
          </a:p>
          <a:p>
            <a:pPr>
              <a:buFontTx/>
              <a:buChar char="•"/>
            </a:pPr>
            <a:endParaRPr lang="ar-SA" b="1" i="1" dirty="0">
              <a:solidFill>
                <a:srgbClr val="000000"/>
              </a:solidFill>
              <a:ea typeface="Times New Roman (Arabic)" charset="0"/>
              <a:cs typeface="Times New Roman (Arabic)" charset="0"/>
            </a:endParaRPr>
          </a:p>
          <a:p>
            <a:r>
              <a:rPr lang="en-US" sz="2000" b="1" dirty="0">
                <a:solidFill>
                  <a:srgbClr val="FF3300"/>
                </a:solidFill>
                <a:ea typeface="Times New Roman (Arabic)" charset="0"/>
                <a:cs typeface="Times New Roman (Arabic)" charset="0"/>
              </a:rPr>
              <a:t>Sizes of living cells</a:t>
            </a:r>
            <a:endParaRPr lang="ar-SA" sz="2000" b="1" dirty="0">
              <a:solidFill>
                <a:srgbClr val="FF3300"/>
              </a:solidFill>
              <a:ea typeface="Times New Roman (Arabic)" charset="0"/>
              <a:cs typeface="Times New Roman (Arabic)" charset="0"/>
            </a:endParaRPr>
          </a:p>
          <a:p>
            <a:pPr>
              <a:buFontTx/>
              <a:buChar char="•"/>
            </a:pPr>
            <a:r>
              <a:rPr lang="ar-SA" b="1" dirty="0">
                <a:solidFill>
                  <a:srgbClr val="000000"/>
                </a:solidFill>
                <a:ea typeface="Times New Roman (Arabic)" charset="0"/>
                <a:cs typeface="Times New Roman (Arabic)" charset="0"/>
              </a:rPr>
              <a:t>- </a:t>
            </a:r>
            <a:r>
              <a:rPr lang="en-US" b="1" i="1" dirty="0">
                <a:solidFill>
                  <a:srgbClr val="000000"/>
                </a:solidFill>
                <a:ea typeface="Times New Roman (Arabic)" charset="0"/>
                <a:cs typeface="Times New Roman (Arabic)" charset="0"/>
              </a:rPr>
              <a:t>atom - 0.1 nm</a:t>
            </a:r>
            <a:r>
              <a:rPr lang="ar-SA" b="1" i="1" dirty="0">
                <a:solidFill>
                  <a:srgbClr val="000000"/>
                </a:solidFill>
                <a:ea typeface="Times New Roman (Arabic)" charset="0"/>
                <a:cs typeface="Times New Roman (Arabic)" charset="0"/>
              </a:rPr>
              <a:t> </a:t>
            </a:r>
            <a:endParaRPr lang="en-US" b="1" i="1" dirty="0">
              <a:solidFill>
                <a:srgbClr val="000000"/>
              </a:solidFill>
              <a:ea typeface="Times New Roman (Arabic)" charset="0"/>
              <a:cs typeface="Times New Roman (Arabic)" charset="0"/>
            </a:endParaRPr>
          </a:p>
          <a:p>
            <a:pPr>
              <a:buFontTx/>
              <a:buChar char="•"/>
            </a:pPr>
            <a:r>
              <a:rPr lang="ar-SA" b="1" i="1" dirty="0">
                <a:solidFill>
                  <a:srgbClr val="000000"/>
                </a:solidFill>
                <a:ea typeface="Times New Roman (Arabic)" charset="0"/>
                <a:cs typeface="Times New Roman (Arabic)" charset="0"/>
              </a:rPr>
              <a:t>- </a:t>
            </a:r>
            <a:r>
              <a:rPr lang="en-US" b="1" i="1" dirty="0">
                <a:solidFill>
                  <a:srgbClr val="000000"/>
                </a:solidFill>
                <a:ea typeface="Times New Roman (Arabic)" charset="0"/>
                <a:cs typeface="Times New Roman (Arabic)" charset="0"/>
              </a:rPr>
              <a:t>molecules - 0.5-10 nm</a:t>
            </a:r>
            <a:r>
              <a:rPr lang="ar-SA" b="1" i="1" dirty="0">
                <a:solidFill>
                  <a:srgbClr val="000000"/>
                </a:solidFill>
                <a:ea typeface="Times New Roman (Arabic)" charset="0"/>
                <a:cs typeface="Times New Roman (Arabic)" charset="0"/>
              </a:rPr>
              <a:t> </a:t>
            </a:r>
          </a:p>
          <a:p>
            <a:pPr>
              <a:buFontTx/>
              <a:buChar char="•"/>
            </a:pPr>
            <a:r>
              <a:rPr lang="ar-SA" b="1" i="1" dirty="0">
                <a:solidFill>
                  <a:srgbClr val="000000"/>
                </a:solidFill>
                <a:ea typeface="Times New Roman (Arabic)" charset="0"/>
                <a:cs typeface="Times New Roman (Arabic)" charset="0"/>
              </a:rPr>
              <a:t>- </a:t>
            </a:r>
            <a:r>
              <a:rPr lang="en-US" b="1" i="1" dirty="0">
                <a:solidFill>
                  <a:srgbClr val="000000"/>
                </a:solidFill>
                <a:ea typeface="Times New Roman (Arabic)" charset="0"/>
                <a:cs typeface="Times New Roman (Arabic)" charset="0"/>
              </a:rPr>
              <a:t>viruses - 30-80 nm</a:t>
            </a:r>
            <a:r>
              <a:rPr lang="ar-SA" b="1" i="1" dirty="0">
                <a:solidFill>
                  <a:srgbClr val="000000"/>
                </a:solidFill>
                <a:ea typeface="Times New Roman (Arabic)" charset="0"/>
                <a:cs typeface="Times New Roman (Arabic)" charset="0"/>
              </a:rPr>
              <a:t> </a:t>
            </a:r>
          </a:p>
          <a:p>
            <a:pPr>
              <a:buFontTx/>
              <a:buChar char="•"/>
            </a:pPr>
            <a:r>
              <a:rPr lang="ar-SA" b="1" i="1" dirty="0">
                <a:solidFill>
                  <a:srgbClr val="000000"/>
                </a:solidFill>
                <a:ea typeface="Times New Roman (Arabic)" charset="0"/>
                <a:cs typeface="Times New Roman (Arabic)" charset="0"/>
              </a:rPr>
              <a:t>- </a:t>
            </a:r>
            <a:r>
              <a:rPr lang="en-US" b="1" i="1" dirty="0">
                <a:solidFill>
                  <a:srgbClr val="000000"/>
                </a:solidFill>
                <a:ea typeface="Times New Roman (Arabic)" charset="0"/>
                <a:cs typeface="Times New Roman (Arabic)" charset="0"/>
              </a:rPr>
              <a:t>bacteria - 2 µm</a:t>
            </a:r>
            <a:r>
              <a:rPr lang="ar-SA" b="1" i="1" dirty="0">
                <a:solidFill>
                  <a:srgbClr val="000000"/>
                </a:solidFill>
                <a:ea typeface="Times New Roman (Arabic)" charset="0"/>
                <a:cs typeface="Times New Roman (Arabic)" charset="0"/>
              </a:rPr>
              <a:t> </a:t>
            </a:r>
          </a:p>
          <a:p>
            <a:pPr>
              <a:buFontTx/>
              <a:buChar char="•"/>
            </a:pPr>
            <a:r>
              <a:rPr lang="ar-SA" b="1" i="1" dirty="0">
                <a:solidFill>
                  <a:srgbClr val="000000"/>
                </a:solidFill>
                <a:ea typeface="Times New Roman (Arabic)" charset="0"/>
                <a:cs typeface="Times New Roman (Arabic)" charset="0"/>
              </a:rPr>
              <a:t>- </a:t>
            </a:r>
            <a:r>
              <a:rPr lang="en-US" b="1" i="1" dirty="0">
                <a:solidFill>
                  <a:srgbClr val="000000"/>
                </a:solidFill>
                <a:ea typeface="Times New Roman (Arabic)" charset="0"/>
                <a:cs typeface="Times New Roman (Arabic)" charset="0"/>
              </a:rPr>
              <a:t>animal and plant cells- 10-30 µm</a:t>
            </a:r>
            <a:r>
              <a:rPr lang="ar-SA" b="1" i="1" dirty="0">
                <a:solidFill>
                  <a:srgbClr val="000000"/>
                </a:solidFill>
                <a:ea typeface="Times New Roman (Arabic)" charset="0"/>
                <a:cs typeface="Times New Roman (Arabic)" charset="0"/>
              </a:rPr>
              <a:t> </a:t>
            </a:r>
            <a:endParaRPr lang="en-US" b="1" i="1" dirty="0">
              <a:solidFill>
                <a:srgbClr val="000000"/>
              </a:solidFill>
              <a:ea typeface="Times New Roman (Arabic)" charset="0"/>
              <a:cs typeface="Times New Roman (Arabic)"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z="4000" b="1" smtClean="0"/>
              <a:t>Introduction to Pathology</a:t>
            </a:r>
            <a:endParaRPr lang="en-US" smtClean="0"/>
          </a:p>
        </p:txBody>
      </p:sp>
      <p:sp>
        <p:nvSpPr>
          <p:cNvPr id="8195" name="Content Placeholder 2"/>
          <p:cNvSpPr>
            <a:spLocks noGrp="1"/>
          </p:cNvSpPr>
          <p:nvPr>
            <p:ph idx="1"/>
          </p:nvPr>
        </p:nvSpPr>
        <p:spPr>
          <a:xfrm>
            <a:off x="457200" y="1600200"/>
            <a:ext cx="8229600" cy="4800600"/>
          </a:xfrm>
          <a:ln>
            <a:solidFill>
              <a:schemeClr val="accent1"/>
            </a:solidFill>
          </a:ln>
        </p:spPr>
        <p:txBody>
          <a:bodyPr/>
          <a:lstStyle/>
          <a:p>
            <a:r>
              <a:rPr lang="en-US" sz="2000" dirty="0" smtClean="0"/>
              <a:t>Other websites that can be visited include:</a:t>
            </a:r>
          </a:p>
          <a:p>
            <a:pPr>
              <a:buFont typeface="Wingdings" pitchFamily="2" charset="2"/>
              <a:buNone/>
            </a:pPr>
            <a:r>
              <a:rPr lang="en-US" sz="2000" dirty="0" smtClean="0"/>
              <a:t> </a:t>
            </a:r>
          </a:p>
        </p:txBody>
      </p:sp>
      <p:sp>
        <p:nvSpPr>
          <p:cNvPr id="4" name="TextBox 3"/>
          <p:cNvSpPr txBox="1"/>
          <p:nvPr/>
        </p:nvSpPr>
        <p:spPr>
          <a:xfrm>
            <a:off x="762000" y="2133600"/>
            <a:ext cx="7620000" cy="378565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buFont typeface="Wingdings" pitchFamily="2" charset="2"/>
              <a:buNone/>
            </a:pPr>
            <a:r>
              <a:rPr lang="en-US" dirty="0" smtClean="0"/>
              <a:t>                   </a:t>
            </a:r>
            <a:r>
              <a:rPr lang="en-US" sz="2000" u="sng" dirty="0" smtClean="0">
                <a:hlinkClick r:id="rId2"/>
              </a:rPr>
              <a:t>http://www.pathweb.ubc.edu</a:t>
            </a:r>
            <a:r>
              <a:rPr lang="en-US" sz="2000" dirty="0" smtClean="0"/>
              <a:t> </a:t>
            </a:r>
          </a:p>
          <a:p>
            <a:pPr>
              <a:buFont typeface="Wingdings" pitchFamily="2" charset="2"/>
              <a:buNone/>
            </a:pPr>
            <a:r>
              <a:rPr lang="en-US" sz="2000" dirty="0" smtClean="0"/>
              <a:t> 	   </a:t>
            </a:r>
            <a:r>
              <a:rPr lang="en-US" sz="2000" u="sng" dirty="0" smtClean="0">
                <a:hlinkClick r:id="rId3"/>
              </a:rPr>
              <a:t>http://www.path.uiowa.edu/virtualslidebo</a:t>
            </a:r>
            <a:r>
              <a:rPr lang="en-US" sz="2000" dirty="0" smtClean="0"/>
              <a:t> </a:t>
            </a:r>
          </a:p>
          <a:p>
            <a:pPr>
              <a:buFont typeface="Wingdings" pitchFamily="2" charset="2"/>
              <a:buNone/>
            </a:pPr>
            <a:r>
              <a:rPr lang="en-US" sz="2000" dirty="0" smtClean="0"/>
              <a:t> 	   </a:t>
            </a:r>
            <a:r>
              <a:rPr lang="en-US" sz="2000" u="sng" dirty="0" smtClean="0">
                <a:hlinkClick r:id="rId4"/>
              </a:rPr>
              <a:t>http://library.med.utah.edu/WebPath/webpath.html</a:t>
            </a:r>
            <a:r>
              <a:rPr lang="en-US" sz="2000" dirty="0" smtClean="0"/>
              <a:t> </a:t>
            </a:r>
          </a:p>
          <a:p>
            <a:pPr>
              <a:buFont typeface="Wingdings" pitchFamily="2" charset="2"/>
              <a:buNone/>
            </a:pPr>
            <a:r>
              <a:rPr lang="en-US" sz="2000" dirty="0" smtClean="0"/>
              <a:t> 	   </a:t>
            </a:r>
            <a:r>
              <a:rPr lang="en-US" sz="2000" u="sng" dirty="0" smtClean="0">
                <a:hlinkClick r:id="rId5"/>
              </a:rPr>
              <a:t>http://www.mic.ki.se/PATHOL.html</a:t>
            </a:r>
            <a:r>
              <a:rPr lang="en-US" sz="2000" dirty="0" smtClean="0"/>
              <a:t> </a:t>
            </a:r>
          </a:p>
          <a:p>
            <a:pPr>
              <a:buFont typeface="Wingdings" pitchFamily="2" charset="2"/>
              <a:buNone/>
            </a:pPr>
            <a:r>
              <a:rPr lang="en-US" sz="2000" dirty="0" smtClean="0"/>
              <a:t> 	   </a:t>
            </a:r>
            <a:r>
              <a:rPr lang="en-US" sz="2000" u="sng" dirty="0" smtClean="0">
                <a:hlinkClick r:id="rId6"/>
              </a:rPr>
              <a:t>http://www.cap.medical.org/</a:t>
            </a:r>
            <a:r>
              <a:rPr lang="en-US" sz="2000" dirty="0" smtClean="0"/>
              <a:t> </a:t>
            </a:r>
          </a:p>
          <a:p>
            <a:pPr>
              <a:buFont typeface="Wingdings" pitchFamily="2" charset="2"/>
              <a:buNone/>
            </a:pPr>
            <a:r>
              <a:rPr lang="en-US" sz="2000" dirty="0" smtClean="0"/>
              <a:t> 	   </a:t>
            </a:r>
            <a:r>
              <a:rPr lang="en-US" sz="2000" u="sng" dirty="0" smtClean="0">
                <a:hlinkClick r:id="rId7"/>
              </a:rPr>
              <a:t>http://www.objectivepathology.ca/PublicClientImages/</a:t>
            </a:r>
            <a:r>
              <a:rPr lang="en-US" sz="2000" dirty="0" smtClean="0"/>
              <a:t> </a:t>
            </a:r>
          </a:p>
          <a:p>
            <a:pPr>
              <a:buFont typeface="Wingdings" pitchFamily="2" charset="2"/>
              <a:buNone/>
            </a:pPr>
            <a:r>
              <a:rPr lang="en-US" sz="2000" dirty="0" smtClean="0"/>
              <a:t> 	  </a:t>
            </a:r>
            <a:r>
              <a:rPr lang="en-US" sz="2000" u="sng" dirty="0" smtClean="0">
                <a:hlinkClick r:id="rId8"/>
              </a:rPr>
              <a:t>http://www.palms.med.usyd.edu.au/pathology_museum/</a:t>
            </a:r>
            <a:r>
              <a:rPr lang="en-US" sz="2000" dirty="0" smtClean="0"/>
              <a:t> </a:t>
            </a:r>
          </a:p>
          <a:p>
            <a:pPr>
              <a:buFont typeface="Wingdings" pitchFamily="2" charset="2"/>
              <a:buNone/>
            </a:pPr>
            <a:r>
              <a:rPr lang="en-US" sz="2000" dirty="0" smtClean="0"/>
              <a:t> 	   </a:t>
            </a:r>
            <a:r>
              <a:rPr lang="en-US" sz="2000" u="sng" dirty="0" smtClean="0">
                <a:hlinkClick r:id="rId9"/>
              </a:rPr>
              <a:t>http://pathorama.ch/</a:t>
            </a:r>
            <a:r>
              <a:rPr lang="en-US" sz="2000" dirty="0" smtClean="0"/>
              <a:t> </a:t>
            </a:r>
          </a:p>
          <a:p>
            <a:pPr>
              <a:buFont typeface="Wingdings" pitchFamily="2" charset="2"/>
              <a:buNone/>
            </a:pPr>
            <a:r>
              <a:rPr lang="en-US" sz="2000" dirty="0" smtClean="0"/>
              <a:t>                  </a:t>
            </a:r>
            <a:r>
              <a:rPr lang="en-US" sz="2000" u="sng" dirty="0" smtClean="0">
                <a:hlinkClick r:id="rId10"/>
              </a:rPr>
              <a:t>http://www.pathmax.com</a:t>
            </a:r>
            <a:endParaRPr lang="en-US" sz="2000" dirty="0" smtClean="0"/>
          </a:p>
          <a:p>
            <a:pPr>
              <a:buFont typeface="Wingdings" pitchFamily="2" charset="2"/>
              <a:buNone/>
            </a:pPr>
            <a:r>
              <a:rPr lang="en-US" sz="2000" dirty="0" smtClean="0"/>
              <a:t> 	   </a:t>
            </a:r>
            <a:r>
              <a:rPr lang="en-US" sz="2000" u="sng" dirty="0" smtClean="0">
                <a:hlinkClick r:id="rId11"/>
              </a:rPr>
              <a:t>http://www.oncolink.upenn.edu/</a:t>
            </a:r>
            <a:r>
              <a:rPr lang="en-US" sz="2000" dirty="0" smtClean="0"/>
              <a:t> </a:t>
            </a:r>
          </a:p>
          <a:p>
            <a:pPr>
              <a:buFont typeface="Wingdings" pitchFamily="2" charset="2"/>
              <a:buNone/>
            </a:pPr>
            <a:r>
              <a:rPr lang="en-US" sz="2000" dirty="0" smtClean="0"/>
              <a:t> 	   </a:t>
            </a:r>
            <a:r>
              <a:rPr lang="en-US" sz="2000" u="sng" dirty="0" smtClean="0">
                <a:hlinkClick r:id="rId12"/>
              </a:rPr>
              <a:t>http://www.afip.org/</a:t>
            </a:r>
            <a:r>
              <a:rPr lang="en-US" sz="2000" dirty="0" smtClean="0"/>
              <a:t> </a:t>
            </a:r>
          </a:p>
          <a:p>
            <a:pPr>
              <a:buFont typeface="Wingdings" pitchFamily="2" charset="2"/>
              <a:buNone/>
            </a:pPr>
            <a:r>
              <a:rPr lang="en-US" sz="2000" dirty="0" smtClean="0"/>
              <a:t> 	   </a:t>
            </a:r>
            <a:r>
              <a:rPr lang="en-US" sz="2000" u="sng" dirty="0" smtClean="0">
                <a:hlinkClick r:id="rId13"/>
              </a:rPr>
              <a:t>http://www.cttr.org/</a:t>
            </a:r>
            <a:r>
              <a:rPr lang="en-US" sz="2000" dirty="0" smtClean="0"/>
              <a:t>     </a:t>
            </a:r>
            <a:endParaRPr lang="en-US" sz="20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1"/>
                </a:solidFill>
              </a:rPr>
              <a:t/>
            </a:r>
            <a:br>
              <a:rPr lang="en-US" b="1" dirty="0" smtClean="0">
                <a:solidFill>
                  <a:schemeClr val="accent1"/>
                </a:solidFill>
              </a:rPr>
            </a:br>
            <a:r>
              <a:rPr lang="en-US" b="1" dirty="0" smtClean="0">
                <a:solidFill>
                  <a:schemeClr val="accent1"/>
                </a:solidFill>
              </a:rPr>
              <a:t>Autopsy</a:t>
            </a:r>
            <a:r>
              <a:rPr lang="en-US" dirty="0" smtClean="0">
                <a:solidFill>
                  <a:schemeClr val="accent1"/>
                </a:solidFill>
              </a:rPr>
              <a:t/>
            </a:r>
            <a:br>
              <a:rPr lang="en-US" dirty="0" smtClean="0">
                <a:solidFill>
                  <a:schemeClr val="accent1"/>
                </a:solidFill>
              </a:rPr>
            </a:br>
            <a:endParaRPr lang="en-US" dirty="0">
              <a:solidFill>
                <a:schemeClr val="accent1"/>
              </a:solidFill>
            </a:endParaRPr>
          </a:p>
        </p:txBody>
      </p:sp>
      <p:sp>
        <p:nvSpPr>
          <p:cNvPr id="3" name="Content Placeholder 2"/>
          <p:cNvSpPr>
            <a:spLocks noGrp="1"/>
          </p:cNvSpPr>
          <p:nvPr>
            <p:ph idx="1"/>
          </p:nvPr>
        </p:nvSpPr>
        <p:spPr>
          <a:xfrm>
            <a:off x="457200" y="1524000"/>
            <a:ext cx="7467600" cy="4525963"/>
          </a:xfrm>
        </p:spPr>
        <p:txBody>
          <a:bodyPr>
            <a:normAutofit fontScale="92500"/>
          </a:bodyPr>
          <a:lstStyle/>
          <a:p>
            <a:r>
              <a:rPr lang="en-US" dirty="0" smtClean="0"/>
              <a:t>The examination of the body after death.</a:t>
            </a:r>
          </a:p>
          <a:p>
            <a:r>
              <a:rPr lang="en-US" dirty="0" smtClean="0"/>
              <a:t>  </a:t>
            </a:r>
            <a:r>
              <a:rPr lang="en-US" b="1" dirty="0" smtClean="0"/>
              <a:t>The main purpose of the autopsy is :</a:t>
            </a:r>
          </a:p>
          <a:p>
            <a:pPr lvl="1"/>
            <a:r>
              <a:rPr lang="en-US" dirty="0" smtClean="0"/>
              <a:t>to determine the cause of death.</a:t>
            </a:r>
          </a:p>
          <a:p>
            <a:pPr lvl="1"/>
            <a:r>
              <a:rPr lang="en-US" dirty="0" smtClean="0"/>
              <a:t>confirm a clinical diagnosis made in life.</a:t>
            </a:r>
          </a:p>
          <a:p>
            <a:pPr lvl="1"/>
            <a:r>
              <a:rPr lang="en-US" dirty="0" smtClean="0"/>
              <a:t>identifying diseases or conditions which were not apparent in life.</a:t>
            </a:r>
          </a:p>
          <a:p>
            <a:pPr lvl="1"/>
            <a:r>
              <a:rPr lang="en-US" dirty="0" smtClean="0"/>
              <a:t> Discussions between clinicians and pathologists about autopsy findings often lead to new insights into the causes and outcomes of disease.  </a:t>
            </a:r>
          </a:p>
          <a:p>
            <a:pPr lvl="1"/>
            <a:r>
              <a:rPr lang="en-US" dirty="0" smtClean="0"/>
              <a:t>Autopsies provide useful material for teaching.</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Summary</a:t>
            </a:r>
            <a:endParaRPr lang="en-US" dirty="0">
              <a:solidFill>
                <a:schemeClr val="accent1"/>
              </a:solidFill>
            </a:endParaRPr>
          </a:p>
        </p:txBody>
      </p:sp>
      <p:sp>
        <p:nvSpPr>
          <p:cNvPr id="3" name="Content Placeholder 2"/>
          <p:cNvSpPr>
            <a:spLocks noGrp="1"/>
          </p:cNvSpPr>
          <p:nvPr>
            <p:ph idx="1"/>
          </p:nvPr>
        </p:nvSpPr>
        <p:spPr/>
        <p:txBody>
          <a:bodyPr/>
          <a:lstStyle/>
          <a:p>
            <a:r>
              <a:rPr lang="en-US" sz="3200" b="1" dirty="0" smtClean="0"/>
              <a:t>Pathology is the study of changes which occur in cells and tissues as a result of inborn genetic, extraneous environmental or </a:t>
            </a:r>
            <a:r>
              <a:rPr lang="en-US" sz="3200" b="1" dirty="0" err="1" smtClean="0"/>
              <a:t>behavioural</a:t>
            </a:r>
            <a:r>
              <a:rPr lang="en-US" sz="3200" b="1" dirty="0" smtClean="0"/>
              <a:t> damage. </a:t>
            </a:r>
          </a:p>
          <a:p>
            <a:endParaRPr lang="en-US" sz="3200" b="1" dirty="0" smtClean="0"/>
          </a:p>
          <a:p>
            <a:r>
              <a:rPr lang="en-US" sz="3200" dirty="0" smtClean="0"/>
              <a:t>Pathology constitutes a logical and scientific basis of medicine.</a:t>
            </a:r>
          </a:p>
          <a:p>
            <a:endParaRPr lang="en-US" sz="3200" dirty="0" smtClean="0"/>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467600" cy="1143000"/>
          </a:xfrm>
        </p:spPr>
        <p:txBody>
          <a:bodyPr>
            <a:normAutofit fontScale="90000"/>
          </a:bodyPr>
          <a:lstStyle/>
          <a:p>
            <a:r>
              <a:rPr lang="en-US" b="1" dirty="0" smtClean="0">
                <a:solidFill>
                  <a:schemeClr val="accent1"/>
                </a:solidFill>
              </a:rPr>
              <a:t/>
            </a:r>
            <a:br>
              <a:rPr lang="en-US" b="1" dirty="0" smtClean="0">
                <a:solidFill>
                  <a:schemeClr val="accent1"/>
                </a:solidFill>
              </a:rPr>
            </a:br>
            <a:r>
              <a:rPr lang="en-US" b="1" dirty="0" smtClean="0">
                <a:solidFill>
                  <a:schemeClr val="accent1"/>
                </a:solidFill>
              </a:rPr>
              <a:t>TAKE HOME MESSAGES</a:t>
            </a:r>
            <a:r>
              <a:rPr lang="en-US" dirty="0" smtClean="0">
                <a:solidFill>
                  <a:schemeClr val="accent1"/>
                </a:solidFill>
              </a:rPr>
              <a:t/>
            </a:r>
            <a:br>
              <a:rPr lang="en-US" dirty="0" smtClean="0">
                <a:solidFill>
                  <a:schemeClr val="accent1"/>
                </a:solidFill>
              </a:rPr>
            </a:br>
            <a:endParaRPr lang="en-US" dirty="0">
              <a:solidFill>
                <a:schemeClr val="accent1"/>
              </a:solidFill>
            </a:endParaRPr>
          </a:p>
        </p:txBody>
      </p:sp>
      <p:sp>
        <p:nvSpPr>
          <p:cNvPr id="3" name="Content Placeholder 2"/>
          <p:cNvSpPr>
            <a:spLocks noGrp="1"/>
          </p:cNvSpPr>
          <p:nvPr>
            <p:ph idx="1"/>
          </p:nvPr>
        </p:nvSpPr>
        <p:spPr>
          <a:xfrm>
            <a:off x="457200" y="1295400"/>
            <a:ext cx="7467600" cy="4525963"/>
          </a:xfrm>
        </p:spPr>
        <p:txBody>
          <a:bodyPr>
            <a:normAutofit fontScale="92500" lnSpcReduction="20000"/>
          </a:bodyPr>
          <a:lstStyle/>
          <a:p>
            <a:pPr>
              <a:buNone/>
            </a:pPr>
            <a:r>
              <a:rPr lang="en-US" dirty="0" smtClean="0"/>
              <a:t> </a:t>
            </a:r>
          </a:p>
          <a:p>
            <a:pPr lvl="0"/>
            <a:r>
              <a:rPr lang="en-US" dirty="0" smtClean="0"/>
              <a:t>Pathology is an important discipline which help in the understanding and diagnosis of diseases.</a:t>
            </a:r>
          </a:p>
          <a:p>
            <a:pPr lvl="0"/>
            <a:r>
              <a:rPr lang="en-US" dirty="0" smtClean="0"/>
              <a:t>A disease is defined as a physiological or psychological dysfunction.</a:t>
            </a:r>
          </a:p>
          <a:p>
            <a:pPr lvl="0"/>
            <a:r>
              <a:rPr lang="en-US" dirty="0" smtClean="0"/>
              <a:t>Study of disease requires an understanding of epidemiology, </a:t>
            </a:r>
            <a:r>
              <a:rPr lang="en-US" dirty="0" err="1" smtClean="0"/>
              <a:t>aetiology</a:t>
            </a:r>
            <a:r>
              <a:rPr lang="en-US" dirty="0" smtClean="0"/>
              <a:t> and pathogenesis of the illness.</a:t>
            </a:r>
          </a:p>
          <a:p>
            <a:pPr lvl="0"/>
            <a:r>
              <a:rPr lang="en-US" dirty="0" smtClean="0"/>
              <a:t>Classification of diseases is usually based on their pathogenesis.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467600" cy="1143000"/>
          </a:xfrm>
        </p:spPr>
        <p:txBody>
          <a:bodyPr>
            <a:normAutofit fontScale="90000"/>
          </a:bodyPr>
          <a:lstStyle/>
          <a:p>
            <a:r>
              <a:rPr lang="en-US" b="1" dirty="0" smtClean="0"/>
              <a:t>INTRODUCTION TO PATHOLOGY</a:t>
            </a:r>
            <a:r>
              <a:rPr lang="en-US" dirty="0" smtClean="0"/>
              <a:t/>
            </a:r>
            <a:br>
              <a:rPr lang="en-US" dirty="0" smtClean="0"/>
            </a:br>
            <a:endParaRPr lang="en-US" dirty="0"/>
          </a:p>
        </p:txBody>
      </p:sp>
      <p:sp>
        <p:nvSpPr>
          <p:cNvPr id="3" name="Content Placeholder 2"/>
          <p:cNvSpPr>
            <a:spLocks noGrp="1"/>
          </p:cNvSpPr>
          <p:nvPr>
            <p:ph idx="1"/>
          </p:nvPr>
        </p:nvSpPr>
        <p:spPr>
          <a:xfrm>
            <a:off x="381000" y="1219200"/>
            <a:ext cx="8229600" cy="5410200"/>
          </a:xfrm>
        </p:spPr>
        <p:txBody>
          <a:bodyPr>
            <a:normAutofit fontScale="92500" lnSpcReduction="20000"/>
          </a:bodyPr>
          <a:lstStyle/>
          <a:p>
            <a:pPr rtl="1">
              <a:buNone/>
            </a:pPr>
            <a:r>
              <a:rPr lang="en-US" sz="5100" b="1" u="sng" dirty="0" smtClean="0">
                <a:solidFill>
                  <a:srgbClr val="FFC000"/>
                </a:solidFill>
              </a:rPr>
              <a:t>Objectives:</a:t>
            </a:r>
            <a:endParaRPr lang="en-US" sz="5100" dirty="0" smtClean="0">
              <a:solidFill>
                <a:srgbClr val="FFC000"/>
              </a:solidFill>
            </a:endParaRPr>
          </a:p>
          <a:p>
            <a:pPr rtl="1"/>
            <a:endParaRPr lang="en-US" dirty="0" smtClean="0"/>
          </a:p>
          <a:p>
            <a:pPr lvl="0"/>
            <a:r>
              <a:rPr lang="en-US" dirty="0" smtClean="0"/>
              <a:t>Understands the definition of pathology.</a:t>
            </a:r>
          </a:p>
          <a:p>
            <a:pPr lvl="0"/>
            <a:r>
              <a:rPr lang="en-US" dirty="0" smtClean="0"/>
              <a:t>Understands the concept of disease.</a:t>
            </a:r>
          </a:p>
          <a:p>
            <a:pPr lvl="0"/>
            <a:r>
              <a:rPr lang="en-US" sz="2800" dirty="0" smtClean="0">
                <a:solidFill>
                  <a:schemeClr val="bg2">
                    <a:lumMod val="75000"/>
                    <a:lumOff val="25000"/>
                  </a:schemeClr>
                </a:solidFill>
              </a:rPr>
              <a:t>Become familiar with the important terminology which is used to study a  disease like: epidemiology, </a:t>
            </a:r>
            <a:r>
              <a:rPr lang="en-US" sz="2800" dirty="0" err="1" smtClean="0">
                <a:solidFill>
                  <a:schemeClr val="bg2">
                    <a:lumMod val="75000"/>
                    <a:lumOff val="25000"/>
                  </a:schemeClr>
                </a:solidFill>
              </a:rPr>
              <a:t>aetiology</a:t>
            </a:r>
            <a:r>
              <a:rPr lang="en-US" sz="2800" dirty="0" smtClean="0">
                <a:solidFill>
                  <a:schemeClr val="bg2">
                    <a:lumMod val="75000"/>
                    <a:lumOff val="25000"/>
                  </a:schemeClr>
                </a:solidFill>
              </a:rPr>
              <a:t>, pathogenesis and prognosis.</a:t>
            </a:r>
          </a:p>
          <a:p>
            <a:pPr lvl="0"/>
            <a:r>
              <a:rPr lang="en-US" sz="2800" dirty="0" smtClean="0">
                <a:solidFill>
                  <a:schemeClr val="bg2">
                    <a:lumMod val="75000"/>
                    <a:lumOff val="25000"/>
                  </a:schemeClr>
                </a:solidFill>
              </a:rPr>
              <a:t>Be familiar with the classification of diseases which is usually based on their pathogenesis.</a:t>
            </a:r>
          </a:p>
          <a:p>
            <a:r>
              <a:rPr lang="en-US" sz="2800" dirty="0" smtClean="0">
                <a:solidFill>
                  <a:schemeClr val="bg2">
                    <a:lumMod val="75000"/>
                    <a:lumOff val="25000"/>
                  </a:schemeClr>
                </a:solidFill>
              </a:rPr>
              <a:t>Understands the meaning of idiopathic or essential disease.</a:t>
            </a:r>
          </a:p>
          <a:p>
            <a:pPr lvl="0"/>
            <a:r>
              <a:rPr lang="en-US" sz="2800" dirty="0" smtClean="0">
                <a:solidFill>
                  <a:schemeClr val="bg2">
                    <a:lumMod val="75000"/>
                    <a:lumOff val="25000"/>
                  </a:schemeClr>
                </a:solidFill>
              </a:rPr>
              <a:t>Have an organized framework for thinking and acquiring information about diseases.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a:t>
            </a:r>
            <a:r>
              <a:rPr lang="en-US" dirty="0" smtClean="0">
                <a:solidFill>
                  <a:srgbClr val="FFC000"/>
                </a:solidFill>
              </a:rPr>
              <a:t>LOGY</a:t>
            </a:r>
            <a:endParaRPr lang="en-US" dirty="0"/>
          </a:p>
        </p:txBody>
      </p:sp>
      <p:sp>
        <p:nvSpPr>
          <p:cNvPr id="3" name="Content Placeholder 2"/>
          <p:cNvSpPr>
            <a:spLocks noGrp="1"/>
          </p:cNvSpPr>
          <p:nvPr>
            <p:ph idx="1"/>
          </p:nvPr>
        </p:nvSpPr>
        <p:spPr/>
        <p:txBody>
          <a:bodyPr>
            <a:normAutofit lnSpcReduction="10000"/>
          </a:bodyPr>
          <a:lstStyle/>
          <a:p>
            <a:pPr lvl="0"/>
            <a:r>
              <a:rPr lang="en-US" sz="3200" b="1" dirty="0" smtClean="0"/>
              <a:t>Pathology</a:t>
            </a:r>
            <a:r>
              <a:rPr lang="en-US" sz="3200" dirty="0" smtClean="0"/>
              <a:t> is the study of disease processes.</a:t>
            </a:r>
            <a:endParaRPr lang="en-US" sz="2400" dirty="0" smtClean="0"/>
          </a:p>
          <a:p>
            <a:pPr lvl="1"/>
            <a:r>
              <a:rPr lang="en-US" sz="2800" dirty="0" smtClean="0"/>
              <a:t>It provides </a:t>
            </a:r>
            <a:r>
              <a:rPr lang="en-US" sz="2800" b="1" dirty="0" smtClean="0"/>
              <a:t>the link</a:t>
            </a:r>
            <a:r>
              <a:rPr lang="en-US" sz="2800" dirty="0" smtClean="0"/>
              <a:t> between basic biological sciences and the practice of medicine. </a:t>
            </a:r>
            <a:endParaRPr lang="en-US" sz="2000" dirty="0" smtClean="0"/>
          </a:p>
          <a:p>
            <a:pPr lvl="1"/>
            <a:r>
              <a:rPr lang="en-US" sz="2800" dirty="0" smtClean="0"/>
              <a:t>It discusses the disease particularly in terms of etiology (what causes the disease), and pathogenesis (mechanisms that result in the signs and symptoms of the disease), as well as classification and prevention.</a:t>
            </a:r>
            <a:endParaRPr lang="en-US" sz="20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Bottom)">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smtClean="0"/>
              <a:t>Health, illness and disease</a:t>
            </a:r>
            <a:br>
              <a:rPr lang="en-US" sz="4800" b="1" dirty="0" smtClean="0"/>
            </a:br>
            <a:endParaRPr lang="en-US" dirty="0"/>
          </a:p>
        </p:txBody>
      </p:sp>
      <p:sp>
        <p:nvSpPr>
          <p:cNvPr id="3" name="Content Placeholder 2"/>
          <p:cNvSpPr>
            <a:spLocks noGrp="1"/>
          </p:cNvSpPr>
          <p:nvPr>
            <p:ph idx="1"/>
          </p:nvPr>
        </p:nvSpPr>
        <p:spPr/>
        <p:txBody>
          <a:bodyPr>
            <a:normAutofit/>
          </a:bodyPr>
          <a:lstStyle/>
          <a:p>
            <a:pPr lvl="0"/>
            <a:r>
              <a:rPr lang="en-US" sz="3200" b="1" dirty="0" smtClean="0">
                <a:latin typeface="Tahoma" pitchFamily="34" charset="0"/>
                <a:ea typeface="Tahoma" pitchFamily="34" charset="0"/>
                <a:cs typeface="Tahoma" pitchFamily="34" charset="0"/>
              </a:rPr>
              <a:t>Normal </a:t>
            </a:r>
            <a:r>
              <a:rPr lang="en-US" sz="3200" b="1" dirty="0" smtClean="0">
                <a:latin typeface="Tahoma" pitchFamily="34" charset="0"/>
                <a:ea typeface="Tahoma" pitchFamily="34" charset="0"/>
                <a:cs typeface="Tahoma" pitchFamily="34" charset="0"/>
              </a:rPr>
              <a:t>health</a:t>
            </a:r>
            <a:r>
              <a:rPr lang="en-US" sz="3200" dirty="0" smtClean="0">
                <a:latin typeface="Tahoma" pitchFamily="34" charset="0"/>
                <a:ea typeface="Tahoma" pitchFamily="34" charset="0"/>
                <a:cs typeface="Tahoma" pitchFamily="34" charset="0"/>
              </a:rPr>
              <a:t> or </a:t>
            </a:r>
            <a:r>
              <a:rPr lang="en-US" sz="3200" b="1" dirty="0" smtClean="0">
                <a:latin typeface="Tahoma" pitchFamily="34" charset="0"/>
                <a:ea typeface="Tahoma" pitchFamily="34" charset="0"/>
                <a:cs typeface="Tahoma" pitchFamily="34" charset="0"/>
              </a:rPr>
              <a:t>well being</a:t>
            </a:r>
            <a:r>
              <a:rPr lang="en-US" sz="3200" dirty="0" smtClean="0">
                <a:latin typeface="Tahoma" pitchFamily="34" charset="0"/>
                <a:ea typeface="Tahoma" pitchFamily="34" charset="0"/>
                <a:cs typeface="Tahoma" pitchFamily="34" charset="0"/>
              </a:rPr>
              <a:t> is a state which most of us experience most of the time. </a:t>
            </a:r>
            <a:endParaRPr lang="en-US" sz="2400" dirty="0" smtClean="0">
              <a:latin typeface="Tahoma" pitchFamily="34" charset="0"/>
              <a:ea typeface="Tahoma" pitchFamily="34" charset="0"/>
              <a:cs typeface="Tahoma" pitchFamily="34" charset="0"/>
            </a:endParaRPr>
          </a:p>
          <a:p>
            <a:pPr lvl="0"/>
            <a:r>
              <a:rPr lang="en-US" sz="3200" dirty="0" smtClean="0">
                <a:latin typeface="Tahoma" pitchFamily="34" charset="0"/>
                <a:ea typeface="Tahoma" pitchFamily="34" charset="0"/>
                <a:cs typeface="Tahoma" pitchFamily="34" charset="0"/>
              </a:rPr>
              <a:t>In contrast, </a:t>
            </a:r>
            <a:r>
              <a:rPr lang="en-US" sz="3200" b="1" dirty="0" smtClean="0">
                <a:latin typeface="Tahoma" pitchFamily="34" charset="0"/>
                <a:ea typeface="Tahoma" pitchFamily="34" charset="0"/>
                <a:cs typeface="Tahoma" pitchFamily="34" charset="0"/>
              </a:rPr>
              <a:t>Illness</a:t>
            </a:r>
            <a:r>
              <a:rPr lang="en-US" sz="3200" dirty="0" smtClean="0">
                <a:latin typeface="Tahoma" pitchFamily="34" charset="0"/>
                <a:ea typeface="Tahoma" pitchFamily="34" charset="0"/>
                <a:cs typeface="Tahoma" pitchFamily="34" charset="0"/>
              </a:rPr>
              <a:t> </a:t>
            </a:r>
            <a:r>
              <a:rPr lang="en-US" sz="3200" dirty="0" smtClean="0">
                <a:latin typeface="Tahoma" pitchFamily="34" charset="0"/>
                <a:ea typeface="Tahoma" pitchFamily="34" charset="0"/>
                <a:cs typeface="Tahoma" pitchFamily="34" charset="0"/>
              </a:rPr>
              <a:t> is </a:t>
            </a:r>
            <a:r>
              <a:rPr lang="en-US" sz="3200" dirty="0" smtClean="0">
                <a:latin typeface="Tahoma" pitchFamily="34" charset="0"/>
                <a:ea typeface="Tahoma" pitchFamily="34" charset="0"/>
                <a:cs typeface="Tahoma" pitchFamily="34" charset="0"/>
              </a:rPr>
              <a:t>the subjective state of not feeling well and </a:t>
            </a:r>
            <a:r>
              <a:rPr lang="en-US" sz="3200" b="1" dirty="0" smtClean="0">
                <a:latin typeface="Tahoma" pitchFamily="34" charset="0"/>
                <a:ea typeface="Tahoma" pitchFamily="34" charset="0"/>
                <a:cs typeface="Tahoma" pitchFamily="34" charset="0"/>
              </a:rPr>
              <a:t>sickness</a:t>
            </a:r>
            <a:r>
              <a:rPr lang="en-US" sz="3200" dirty="0" smtClean="0">
                <a:latin typeface="Tahoma" pitchFamily="34" charset="0"/>
                <a:ea typeface="Tahoma" pitchFamily="34" charset="0"/>
                <a:cs typeface="Tahoma" pitchFamily="34" charset="0"/>
              </a:rPr>
              <a:t> is a state of social dysfunction, i.e. a role that the individual assumes when ill.  </a:t>
            </a:r>
            <a:endParaRPr lang="en-US" sz="24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smtClean="0"/>
              <a:t>Health, illness and disease</a:t>
            </a:r>
            <a:br>
              <a:rPr lang="en-US" sz="4800" b="1" dirty="0" smtClean="0"/>
            </a:br>
            <a:endParaRPr lang="en-US" dirty="0"/>
          </a:p>
        </p:txBody>
      </p:sp>
      <p:sp>
        <p:nvSpPr>
          <p:cNvPr id="3" name="Content Placeholder 2"/>
          <p:cNvSpPr>
            <a:spLocks noGrp="1"/>
          </p:cNvSpPr>
          <p:nvPr>
            <p:ph idx="1"/>
          </p:nvPr>
        </p:nvSpPr>
        <p:spPr/>
        <p:txBody>
          <a:bodyPr>
            <a:normAutofit/>
          </a:bodyPr>
          <a:lstStyle/>
          <a:p>
            <a:r>
              <a:rPr lang="en-US" sz="2800" dirty="0" smtClean="0">
                <a:latin typeface="Tahoma" pitchFamily="34" charset="0"/>
                <a:ea typeface="Tahoma" pitchFamily="34" charset="0"/>
                <a:cs typeface="Tahoma" pitchFamily="34" charset="0"/>
              </a:rPr>
              <a:t>There </a:t>
            </a:r>
            <a:r>
              <a:rPr lang="en-US" sz="2800" dirty="0" smtClean="0">
                <a:latin typeface="Tahoma" pitchFamily="34" charset="0"/>
                <a:ea typeface="Tahoma" pitchFamily="34" charset="0"/>
                <a:cs typeface="Tahoma" pitchFamily="34" charset="0"/>
              </a:rPr>
              <a:t>is a wide range of normality and the human body can readily adapt to changes in the environment </a:t>
            </a:r>
            <a:endParaRPr lang="en-US" sz="2800" dirty="0" smtClean="0">
              <a:latin typeface="Tahoma" pitchFamily="34" charset="0"/>
              <a:ea typeface="Tahoma" pitchFamily="34" charset="0"/>
              <a:cs typeface="Tahoma" pitchFamily="34" charset="0"/>
            </a:endParaRPr>
          </a:p>
          <a:p>
            <a:pPr lvl="1"/>
            <a:r>
              <a:rPr lang="en-US" sz="2400" i="1" dirty="0" smtClean="0">
                <a:latin typeface="Tahoma" pitchFamily="34" charset="0"/>
                <a:ea typeface="Tahoma" pitchFamily="34" charset="0"/>
                <a:cs typeface="Tahoma" pitchFamily="34" charset="0"/>
              </a:rPr>
              <a:t>(e.g. by an increase in hemoglobin at an altitude where oxygen levels are low).</a:t>
            </a:r>
            <a:r>
              <a:rPr lang="en-US" sz="2800" dirty="0" smtClean="0">
                <a:latin typeface="Tahoma" pitchFamily="34" charset="0"/>
                <a:ea typeface="Tahoma" pitchFamily="34" charset="0"/>
                <a:cs typeface="Tahoma" pitchFamily="34" charset="0"/>
              </a:rPr>
              <a:t>  </a:t>
            </a:r>
            <a:endParaRPr lang="en-US" sz="2000" dirty="0" smtClean="0">
              <a:latin typeface="Tahoma" pitchFamily="34" charset="0"/>
              <a:ea typeface="Tahoma" pitchFamily="34" charset="0"/>
              <a:cs typeface="Tahoma" pitchFamily="34" charset="0"/>
            </a:endParaRPr>
          </a:p>
          <a:p>
            <a:pPr lvl="0"/>
            <a:r>
              <a:rPr lang="en-US" sz="3200" dirty="0" smtClean="0">
                <a:latin typeface="Tahoma" pitchFamily="34" charset="0"/>
                <a:ea typeface="Tahoma" pitchFamily="34" charset="0"/>
                <a:cs typeface="Tahoma" pitchFamily="34" charset="0"/>
              </a:rPr>
              <a:t>Disease or ill health occurs when these adaptations are defeated.</a:t>
            </a:r>
          </a:p>
          <a:p>
            <a:endParaRPr lang="en-US" sz="1800" dirty="0" smtClean="0">
              <a:latin typeface="Tahoma" pitchFamily="34" charset="0"/>
              <a:ea typeface="Tahoma" pitchFamily="34" charset="0"/>
              <a:cs typeface="Tahoma" pitchFamily="34" charset="0"/>
            </a:endParaRPr>
          </a:p>
          <a:p>
            <a:pPr lvl="0"/>
            <a:endParaRPr lang="en-US" sz="2400" dirty="0" smtClean="0">
              <a:latin typeface="Tahoma" pitchFamily="34" charset="0"/>
              <a:ea typeface="Tahoma" pitchFamily="34" charset="0"/>
              <a:cs typeface="Tahoma" pitchFamily="34"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Bottom)">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279</TotalTime>
  <Words>2322</Words>
  <Application>Microsoft Office PowerPoint</Application>
  <PresentationFormat>On-screen Show (4:3)</PresentationFormat>
  <Paragraphs>330</Paragraphs>
  <Slides>52</Slides>
  <Notes>6</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Technic</vt:lpstr>
      <vt:lpstr>INTRODUCTION TO  PATHOLOGY</vt:lpstr>
      <vt:lpstr>INTRODUCTION TO PATHOLOGY </vt:lpstr>
      <vt:lpstr>Introduction to Pathology</vt:lpstr>
      <vt:lpstr>Introduction to Pathology</vt:lpstr>
      <vt:lpstr>Introduction to Pathology</vt:lpstr>
      <vt:lpstr>INTRODUCTION TO PATHOLOGY </vt:lpstr>
      <vt:lpstr>PATHOLOGY</vt:lpstr>
      <vt:lpstr>Health, illness and disease </vt:lpstr>
      <vt:lpstr>Health, illness and disease </vt:lpstr>
      <vt:lpstr>PATHOLOGY</vt:lpstr>
      <vt:lpstr>PATHOLOGY</vt:lpstr>
      <vt:lpstr>Slide 12</vt:lpstr>
      <vt:lpstr>INTRODUCTION TO PATHOLOGY </vt:lpstr>
      <vt:lpstr>Epidemiology</vt:lpstr>
      <vt:lpstr>Epidemiology</vt:lpstr>
      <vt:lpstr>Epidemiology</vt:lpstr>
      <vt:lpstr>Epidemiology</vt:lpstr>
      <vt:lpstr> Factors which affect the incidence and prevalence of disease include: </vt:lpstr>
      <vt:lpstr> Why may the incidence of a disease change through time? </vt:lpstr>
      <vt:lpstr> Why may the incidence of a disease change through time? </vt:lpstr>
      <vt:lpstr>Epidemiology</vt:lpstr>
      <vt:lpstr>Why is epidemiology important?</vt:lpstr>
      <vt:lpstr>INTRODUCTION TO PATHOLOGY </vt:lpstr>
      <vt:lpstr>Etiology (causes of disease)</vt:lpstr>
      <vt:lpstr>Etiology</vt:lpstr>
      <vt:lpstr>Etiology</vt:lpstr>
      <vt:lpstr>Pathogenesis</vt:lpstr>
      <vt:lpstr>Pathogenesis</vt:lpstr>
      <vt:lpstr>INTRODUCTION TO PATHOLOGY </vt:lpstr>
      <vt:lpstr>Clinical Manifestation</vt:lpstr>
      <vt:lpstr>Clinical course</vt:lpstr>
      <vt:lpstr>Prognosis:</vt:lpstr>
      <vt:lpstr>INTRODUCTION TO PATHOLOGY </vt:lpstr>
      <vt:lpstr>Classification of Diseases</vt:lpstr>
      <vt:lpstr>Slide 35</vt:lpstr>
      <vt:lpstr>Idiopathic disease</vt:lpstr>
      <vt:lpstr>INTRODUCTION TO PATHOLOGY </vt:lpstr>
      <vt:lpstr> The diagnostic process </vt:lpstr>
      <vt:lpstr> The diagnostic process </vt:lpstr>
      <vt:lpstr>Diagnosis:</vt:lpstr>
      <vt:lpstr>Slide 41</vt:lpstr>
      <vt:lpstr>The role of the Pathologist </vt:lpstr>
      <vt:lpstr>The diagnostic process</vt:lpstr>
      <vt:lpstr>Diagnostic Pathology</vt:lpstr>
      <vt:lpstr>Diagnostic Pathology</vt:lpstr>
      <vt:lpstr>Diagnostic Pathology</vt:lpstr>
      <vt:lpstr>Techniques in Pathology</vt:lpstr>
      <vt:lpstr> Electron microscopy </vt:lpstr>
      <vt:lpstr>Slide 49</vt:lpstr>
      <vt:lpstr> Autopsy </vt:lpstr>
      <vt:lpstr>Summary</vt:lpstr>
      <vt:lpstr> TAKE HOME MESSAGES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PATHOLOGY</dc:title>
  <dc:creator>Dr.Maha Arafah</dc:creator>
  <cp:lastModifiedBy>Dr.Maha Arafah</cp:lastModifiedBy>
  <cp:revision>29</cp:revision>
  <dcterms:created xsi:type="dcterms:W3CDTF">2010-09-21T11:08:56Z</dcterms:created>
  <dcterms:modified xsi:type="dcterms:W3CDTF">2010-09-28T19:57:16Z</dcterms:modified>
</cp:coreProperties>
</file>