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7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48" r:id="rId11"/>
    <p:sldId id="267" r:id="rId12"/>
    <p:sldId id="268" r:id="rId13"/>
    <p:sldId id="269" r:id="rId14"/>
    <p:sldId id="349" r:id="rId15"/>
    <p:sldId id="270" r:id="rId16"/>
    <p:sldId id="271" r:id="rId17"/>
    <p:sldId id="272" r:id="rId18"/>
    <p:sldId id="273" r:id="rId19"/>
    <p:sldId id="275" r:id="rId20"/>
    <p:sldId id="276" r:id="rId21"/>
    <p:sldId id="278" r:id="rId22"/>
    <p:sldId id="279" r:id="rId23"/>
    <p:sldId id="350" r:id="rId24"/>
    <p:sldId id="286" r:id="rId25"/>
    <p:sldId id="288" r:id="rId26"/>
    <p:sldId id="359" r:id="rId27"/>
    <p:sldId id="302" r:id="rId28"/>
    <p:sldId id="303" r:id="rId29"/>
    <p:sldId id="373" r:id="rId30"/>
    <p:sldId id="304" r:id="rId31"/>
    <p:sldId id="305" r:id="rId32"/>
    <p:sldId id="306" r:id="rId33"/>
    <p:sldId id="309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60" r:id="rId42"/>
    <p:sldId id="361" r:id="rId43"/>
    <p:sldId id="362" r:id="rId44"/>
    <p:sldId id="363" r:id="rId45"/>
    <p:sldId id="364" r:id="rId46"/>
    <p:sldId id="310" r:id="rId47"/>
    <p:sldId id="311" r:id="rId48"/>
    <p:sldId id="374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5" r:id="rId70"/>
    <p:sldId id="346" r:id="rId71"/>
    <p:sldId id="376" r:id="rId72"/>
    <p:sldId id="375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A083D-1254-454F-A9FD-C21FFA32272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900CF-FD21-4C06-8E8D-A611A943E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AD0E6-9F25-4000-AB0C-F1E46BD8BB8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12C6B-CB2E-4E36-A442-04B725E6E02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B1CE9-20F0-46DF-9C67-2C4492CB883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342E5-01EB-49D0-8859-137F42963F5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82BE6-5151-4CBB-871F-A746A7D07A9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B8102-4232-4478-93EF-CB3A48FCCFF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6F378-205D-4113-BE8D-1932DB97852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65618-8E0F-43F5-830D-7064DA1BEEE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4F402-2B75-4F75-B050-6FDFAD92390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F8CFC-64ED-4AC5-83B6-22C0860BE02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DFEB2-3228-47AC-9D45-81095500290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12C6B-CB2E-4E36-A442-04B725E6E02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61D8C-E51B-4B9B-AF27-5597BEBCCB2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8B1B0-EB2B-47B7-886E-4B6BE730AF0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44741-DFB5-49DB-B717-FD0A5693C3C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D9AC8-BCF5-4383-9D6F-204F4378702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12C6B-CB2E-4E36-A442-04B725E6E02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AFA88-7405-4B94-B311-E7B7D0AB493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DFC62-9300-47F0-8FA2-CD04F3E01C1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C8C88-F02D-4FF3-BA57-FBC482F393E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51961-51E0-425E-BA90-E4C187942DF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96F34-2955-477B-A33A-5D2A83EACD1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A4F76-1276-49EE-A6A9-FC43A814AE0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68693-B3E0-4440-BD9F-E425F61057E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1B6E9-E215-455B-A235-C344B043C57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AA59-6996-4629-A0FD-34D74B316FE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B8185-212F-4B1D-BE08-32C95413ABF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535A0-597F-4BBC-B7B8-15AC937D3BB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80B58-0D14-47D0-AE5B-ADF42A235D5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37978-A48F-4D5D-9D09-173B4921FBF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A36E8-4976-47FC-B300-36D22208BC0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A36E8-4976-47FC-B300-36D22208BC0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A36E8-4976-47FC-B300-36D22208BC0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E118A-95EB-49E1-9FAF-ABCE1ECFBCF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B7193-97B2-415F-BA6F-2553DA27B2F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2C6FB-9629-4C97-8FD0-557424633B5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12C6B-CB2E-4E36-A442-04B725E6E02F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31BA8-B197-4116-AF35-FC7EEA84C205}" type="slidenum">
              <a:rPr lang="en-US"/>
              <a:pPr/>
              <a:t>49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CBE4A-1A23-4B44-BBD4-ECC082ADE4D6}" type="slidenum">
              <a:rPr lang="en-US"/>
              <a:pPr/>
              <a:t>51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1CA63-8EAE-4310-99DE-B5A5384D8F3F}" type="slidenum">
              <a:rPr lang="en-US"/>
              <a:pPr/>
              <a:t>53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E9617-6921-496F-8F7F-B8BD883097F0}" type="slidenum">
              <a:rPr lang="en-US"/>
              <a:pPr/>
              <a:t>54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CBEC8-22BA-41F7-BFED-6679096E5F86}" type="slidenum">
              <a:rPr lang="en-US"/>
              <a:pPr/>
              <a:t>55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41567-DE09-4B85-839B-53C163881140}" type="slidenum">
              <a:rPr lang="en-US"/>
              <a:pPr/>
              <a:t>56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66AFF-78DF-4273-91C7-57B56B82C669}" type="slidenum">
              <a:rPr lang="en-US"/>
              <a:pPr/>
              <a:t>57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258FC-2DC5-43B3-A0FD-3A02FA7421A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DE912-673F-44EC-AD12-E6C465CEE4E2}" type="slidenum">
              <a:rPr lang="en-US"/>
              <a:pPr/>
              <a:t>58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49358-7701-45BB-BCA0-339BB4AC5B72}" type="slidenum">
              <a:rPr lang="en-US"/>
              <a:pPr/>
              <a:t>59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3B662-8989-49FF-9E5E-BFD1CB15498D}" type="slidenum">
              <a:rPr lang="en-US"/>
              <a:pPr/>
              <a:t>60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97507-AEDB-4983-B830-F8557A395CCE}" type="slidenum">
              <a:rPr lang="en-US"/>
              <a:pPr/>
              <a:t>61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97507-AEDB-4983-B830-F8557A395CCE}" type="slidenum">
              <a:rPr lang="en-US"/>
              <a:pPr/>
              <a:t>62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40CE4-EB3B-47BE-9667-0D6CCE0B7325}" type="slidenum">
              <a:rPr lang="en-US"/>
              <a:pPr/>
              <a:t>63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75B18-E875-4CC3-8FF0-E8D4F73192E1}" type="slidenum">
              <a:rPr lang="en-US"/>
              <a:pPr/>
              <a:t>65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5EF15-E3A4-4D41-AC70-3DAEB5952023}" type="slidenum">
              <a:rPr lang="en-US"/>
              <a:pPr/>
              <a:t>66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25481-6DCA-4BD9-9182-88DBBBDE3B1D}" type="slidenum">
              <a:rPr lang="en-US"/>
              <a:pPr/>
              <a:t>67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BC626-F60C-4EAC-AB77-D23664604ADD}" type="slidenum">
              <a:rPr lang="en-US"/>
              <a:pPr/>
              <a:t>68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808C4-40CA-4AE1-AA6D-40D322F02E0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E0370-C2FB-4BA1-BA78-75CCC5C3E398}" type="slidenum">
              <a:rPr lang="en-US"/>
              <a:pPr/>
              <a:t>69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3B3B7-0DD3-48B4-BF30-14A46A62C0AB}" type="slidenum">
              <a:rPr lang="en-US"/>
              <a:pPr/>
              <a:t>70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E302F-E2A0-4C1E-9C7A-CD86F77F384E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EBEE5-8D9D-42F3-B9C6-AC100E0253A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0AAB2-9D1A-4182-A9CC-D7A558954F5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2007C-B06B-41A0-AE44-FC42FEA0A48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DE92-3CDE-4A0C-A9B5-E43477BF49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3B22-9321-46F6-90C0-9A744029C5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E4F1634-68C0-44F9-896C-A3F132A0051E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E4F1634-68C0-44F9-896C-A3F132A0051E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0"/>
            <a:ext cx="8077200" cy="16733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INTRACELLULAR ACCUMULATIONS and CALCIFICATION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124200"/>
            <a:ext cx="8077200" cy="149961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Dr. </a:t>
            </a:r>
            <a:r>
              <a:rPr lang="en-US" b="1" dirty="0" err="1" smtClean="0"/>
              <a:t>Maha</a:t>
            </a:r>
            <a:r>
              <a:rPr lang="en-US" b="1" dirty="0" smtClean="0"/>
              <a:t> </a:t>
            </a:r>
            <a:r>
              <a:rPr lang="en-US" b="1" dirty="0" err="1" smtClean="0"/>
              <a:t>Arafah</a:t>
            </a:r>
            <a:endParaRPr lang="en-US" dirty="0" smtClean="0"/>
          </a:p>
          <a:p>
            <a:r>
              <a:rPr lang="en-US" b="1" dirty="0" smtClean="0"/>
              <a:t>Assistant  Professor</a:t>
            </a:r>
            <a:endParaRPr lang="en-US" dirty="0" smtClean="0"/>
          </a:p>
          <a:p>
            <a:r>
              <a:rPr lang="en-US" b="1" dirty="0" smtClean="0"/>
              <a:t>Department of Pathology</a:t>
            </a:r>
            <a:endParaRPr lang="en-US" dirty="0" smtClean="0"/>
          </a:p>
          <a:p>
            <a:r>
              <a:rPr lang="en-US" b="1" dirty="0" smtClean="0"/>
              <a:t>King Khalid University Hospital and King Saud University</a:t>
            </a:r>
            <a:endParaRPr lang="en-US" dirty="0" smtClean="0"/>
          </a:p>
          <a:p>
            <a:pPr rtl="1"/>
            <a:r>
              <a:rPr lang="en-US" dirty="0" smtClean="0"/>
              <a:t>Email: marafah@ksu.edu.sa</a:t>
            </a:r>
          </a:p>
          <a:p>
            <a:r>
              <a:rPr lang="en-US" dirty="0" smtClean="0"/>
              <a:t>           </a:t>
            </a:r>
            <a:r>
              <a:rPr lang="en-US" dirty="0" err="1" smtClean="0"/>
              <a:t>marafah</a:t>
            </a:r>
            <a:r>
              <a:rPr lang="en-US" dirty="0" smtClean="0"/>
              <a:t> @</a:t>
            </a:r>
            <a:r>
              <a:rPr lang="en-US" dirty="0" err="1" smtClean="0"/>
              <a:t>hotmail.com</a:t>
            </a:r>
            <a:endParaRPr lang="en-US" dirty="0" smtClean="0"/>
          </a:p>
          <a:p>
            <a:endParaRPr lang="en-US" dirty="0" smtClean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334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Monday</a:t>
            </a:r>
          </a:p>
          <a:p>
            <a:r>
              <a:rPr lang="en-US" sz="2000" dirty="0" smtClean="0"/>
              <a:t>Oct 11, 2010</a:t>
            </a:r>
          </a:p>
          <a:p>
            <a:r>
              <a:rPr lang="en-US" sz="2000" dirty="0" smtClean="0"/>
              <a:t>11:00 to 12:00 am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71500" y="1357312"/>
            <a:ext cx="8343900" cy="5272087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Understand the pathological changes leading to abnormal accumulations of pigments and other substances in cells.</a:t>
            </a:r>
          </a:p>
          <a:p>
            <a:pPr lvl="0"/>
            <a:endParaRPr lang="en-US" sz="3600" dirty="0" smtClean="0">
              <a:latin typeface="Berlin Sans FB" pitchFamily="34" charset="0"/>
            </a:endParaRPr>
          </a:p>
          <a:p>
            <a:pPr lvl="0"/>
            <a:r>
              <a:rPr lang="en-US" sz="3600" dirty="0" smtClean="0">
                <a:latin typeface="Berlin Sans FB" pitchFamily="34" charset="0"/>
              </a:rPr>
              <a:t> </a:t>
            </a:r>
            <a:r>
              <a:rPr lang="en-US" sz="4400" dirty="0" smtClean="0">
                <a:latin typeface="Berlin Sans FB" pitchFamily="34" charset="0"/>
              </a:rPr>
              <a:t>List conditions and features of fatty change, </a:t>
            </a:r>
            <a:r>
              <a:rPr lang="en-US" sz="4400" dirty="0" err="1" smtClean="0">
                <a:latin typeface="Berlin Sans FB" pitchFamily="34" charset="0"/>
              </a:rPr>
              <a:t>haemosiderin</a:t>
            </a:r>
            <a:r>
              <a:rPr lang="en-US" sz="4400" dirty="0" smtClean="0">
                <a:latin typeface="Berlin Sans FB" pitchFamily="34" charset="0"/>
              </a:rPr>
              <a:t>, melanin and </a:t>
            </a:r>
            <a:r>
              <a:rPr lang="en-US" sz="4400" dirty="0" err="1" smtClean="0">
                <a:latin typeface="Berlin Sans FB" pitchFamily="34" charset="0"/>
              </a:rPr>
              <a:t>lipofuscin</a:t>
            </a:r>
            <a:r>
              <a:rPr lang="en-US" sz="4400" dirty="0" smtClean="0">
                <a:latin typeface="Berlin Sans FB" pitchFamily="34" charset="0"/>
              </a:rPr>
              <a:t> accumulations in cells.</a:t>
            </a:r>
            <a:endParaRPr lang="en-US" sz="3600" dirty="0" smtClean="0">
              <a:latin typeface="Berlin Sans FB" pitchFamily="34" charset="0"/>
            </a:endParaRPr>
          </a:p>
          <a:p>
            <a:pPr lvl="0"/>
            <a:endParaRPr lang="en-US" dirty="0" smtClean="0">
              <a:latin typeface="Berlin Sans FB" pitchFamily="34" charset="0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Know the main types and causes of calcifications (dystrophic and metastatic).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077200" cy="16733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/>
              <a:t>Fatty Change</a:t>
            </a:r>
            <a:endParaRPr lang="en-US" dirty="0" smtClean="0"/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0"/>
            <a:ext cx="8077200" cy="1499616"/>
          </a:xfrm>
        </p:spPr>
        <p:txBody>
          <a:bodyPr>
            <a:normAutofit/>
          </a:bodyPr>
          <a:lstStyle/>
          <a:p>
            <a:r>
              <a:rPr lang="en-US" sz="4000" dirty="0" smtClean="0">
                <a:cs typeface="Times New Roman" pitchFamily="18" charset="0"/>
              </a:rPr>
              <a:t>(</a:t>
            </a:r>
            <a:r>
              <a:rPr lang="en-US" sz="4000" dirty="0" err="1" smtClean="0">
                <a:cs typeface="Times New Roman" pitchFamily="18" charset="0"/>
              </a:rPr>
              <a:t>Steatosis</a:t>
            </a:r>
            <a:r>
              <a:rPr lang="en-US" sz="4000" dirty="0" smtClean="0"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Fatty Change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cs typeface="Times New Roman" pitchFamily="18" charset="0"/>
              </a:rPr>
              <a:t>Fatty change refers to any abnormal accumulation of triglycerides within </a:t>
            </a:r>
            <a:r>
              <a:rPr lang="en-US" dirty="0" err="1" smtClean="0">
                <a:cs typeface="Times New Roman" pitchFamily="18" charset="0"/>
              </a:rPr>
              <a:t>parenchymal</a:t>
            </a:r>
            <a:r>
              <a:rPr lang="en-US" dirty="0" smtClean="0">
                <a:cs typeface="Times New Roman" pitchFamily="18" charset="0"/>
              </a:rPr>
              <a:t> cells. </a:t>
            </a:r>
          </a:p>
          <a:p>
            <a:r>
              <a:rPr lang="en-US" dirty="0" smtClean="0">
                <a:cs typeface="Times New Roman" pitchFamily="18" charset="0"/>
              </a:rPr>
              <a:t>It </a:t>
            </a:r>
            <a:r>
              <a:rPr lang="en-US" dirty="0" smtClean="0"/>
              <a:t>is usually an early indicator of cell stress and reversible injury. </a:t>
            </a: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Site: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liver, most common site</a:t>
            </a:r>
            <a:r>
              <a:rPr lang="en-US" dirty="0" smtClean="0"/>
              <a:t> which has a central role in fat metabolism. 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it may also occur in heart </a:t>
            </a:r>
            <a:r>
              <a:rPr lang="en-US" dirty="0" err="1" smtClean="0"/>
              <a:t>anaemia</a:t>
            </a:r>
            <a:r>
              <a:rPr lang="en-US" dirty="0" smtClean="0"/>
              <a:t> or starvation (anorexia nervosa)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Other sites: skeletal muscle, kidney and other organs.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Causes of Fatty Change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Toxins</a:t>
            </a:r>
            <a:r>
              <a:rPr lang="en-US" b="1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(most importantly: Alcohol abuse)</a:t>
            </a:r>
          </a:p>
          <a:p>
            <a:r>
              <a:rPr lang="en-US" b="1" smtClean="0">
                <a:cs typeface="Times New Roman" pitchFamily="18" charset="0"/>
              </a:rPr>
              <a:t>diabetes mellitus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r>
              <a:rPr lang="en-US" smtClean="0">
                <a:cs typeface="Times New Roman" pitchFamily="18" charset="0"/>
              </a:rPr>
              <a:t>Protein malnutrition (starvation)</a:t>
            </a:r>
          </a:p>
          <a:p>
            <a:r>
              <a:rPr lang="en-US" smtClean="0">
                <a:cs typeface="Times New Roman" pitchFamily="18" charset="0"/>
              </a:rPr>
              <a:t>Obesity</a:t>
            </a:r>
          </a:p>
          <a:p>
            <a:r>
              <a:rPr lang="en-US" smtClean="0">
                <a:cs typeface="Times New Roman" pitchFamily="18" charset="0"/>
              </a:rPr>
              <a:t>Anoxia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Example:</a:t>
            </a:r>
            <a:br>
              <a:rPr lang="en-US" dirty="0" smtClean="0"/>
            </a:br>
            <a:r>
              <a:rPr lang="en-US" dirty="0" smtClean="0"/>
              <a:t>Fatty </a:t>
            </a:r>
            <a:r>
              <a:rPr lang="en-US" dirty="0" smtClean="0"/>
              <a:t>Change of the 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smtClean="0"/>
              <a:t>cause of </a:t>
            </a:r>
            <a:r>
              <a:rPr lang="en-US" dirty="0" smtClean="0"/>
              <a:t>this is:</a:t>
            </a:r>
          </a:p>
          <a:p>
            <a:pPr>
              <a:buNone/>
            </a:pPr>
            <a:r>
              <a:rPr lang="en-US" dirty="0" smtClean="0"/>
              <a:t>		Excessive </a:t>
            </a:r>
            <a:r>
              <a:rPr lang="en-US" dirty="0" smtClean="0"/>
              <a:t>alcohol </a:t>
            </a:r>
            <a:r>
              <a:rPr lang="en-US" dirty="0" smtClean="0"/>
              <a:t>consumption</a:t>
            </a:r>
          </a:p>
          <a:p>
            <a:pPr>
              <a:buNone/>
            </a:pPr>
            <a:r>
              <a:rPr lang="en-US" dirty="0" smtClean="0"/>
              <a:t>Other causes: starvation, obesity,CCl</a:t>
            </a:r>
            <a:r>
              <a:rPr lang="en-US" sz="2400" dirty="0" smtClean="0"/>
              <a:t>4 etc.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In the liver, fatty accumulation occurs when cell damage compromises the ability of the </a:t>
            </a:r>
            <a:r>
              <a:rPr lang="en-US" dirty="0" err="1" smtClean="0"/>
              <a:t>hepatocyte</a:t>
            </a:r>
            <a:r>
              <a:rPr lang="en-US" dirty="0" smtClean="0"/>
              <a:t> to bind fat to protein and transport it through the cell.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showimage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r="49200"/>
          <a:stretch>
            <a:fillRect/>
          </a:stretch>
        </p:blipFill>
        <p:spPr>
          <a:xfrm>
            <a:off x="457200" y="1452563"/>
            <a:ext cx="4262438" cy="3455987"/>
          </a:xfrm>
          <a:noFill/>
        </p:spPr>
      </p:pic>
      <p:sp>
        <p:nvSpPr>
          <p:cNvPr id="51203" name="Line 7"/>
          <p:cNvSpPr>
            <a:spLocks noChangeShapeType="1"/>
          </p:cNvSpPr>
          <p:nvPr/>
        </p:nvSpPr>
        <p:spPr bwMode="auto">
          <a:xfrm flipH="1">
            <a:off x="2771775" y="908050"/>
            <a:ext cx="1008063" cy="1584325"/>
          </a:xfrm>
          <a:prstGeom prst="line">
            <a:avLst/>
          </a:prstGeom>
          <a:noFill/>
          <a:ln w="19050">
            <a:solidFill>
              <a:srgbClr val="2B12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3276600" y="331788"/>
            <a:ext cx="4895850" cy="650875"/>
          </a:xfrm>
          <a:prstGeom prst="rect">
            <a:avLst/>
          </a:prstGeom>
          <a:solidFill>
            <a:srgbClr val="2B12E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Hepatotoxins (e.g. alcohol) by disrupting mitochondria and SER ; anoxia</a:t>
            </a:r>
          </a:p>
        </p:txBody>
      </p:sp>
      <p:sp>
        <p:nvSpPr>
          <p:cNvPr id="51205" name="Line 10"/>
          <p:cNvSpPr>
            <a:spLocks noChangeShapeType="1"/>
          </p:cNvSpPr>
          <p:nvPr/>
        </p:nvSpPr>
        <p:spPr bwMode="auto">
          <a:xfrm flipV="1">
            <a:off x="762000" y="3716338"/>
            <a:ext cx="280988" cy="1541462"/>
          </a:xfrm>
          <a:prstGeom prst="line">
            <a:avLst/>
          </a:prstGeom>
          <a:noFill/>
          <a:ln w="9525">
            <a:solidFill>
              <a:srgbClr val="2B12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0" y="5300663"/>
            <a:ext cx="3886200" cy="376237"/>
          </a:xfrm>
          <a:prstGeom prst="rect">
            <a:avLst/>
          </a:prstGeom>
          <a:solidFill>
            <a:srgbClr val="2B12E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CCl4 and protein malnutrition</a:t>
            </a:r>
          </a:p>
        </p:txBody>
      </p:sp>
      <p:sp>
        <p:nvSpPr>
          <p:cNvPr id="51207" name="Line 14"/>
          <p:cNvSpPr>
            <a:spLocks noChangeShapeType="1"/>
          </p:cNvSpPr>
          <p:nvPr/>
        </p:nvSpPr>
        <p:spPr bwMode="auto">
          <a:xfrm>
            <a:off x="1187450" y="620713"/>
            <a:ext cx="288925" cy="792162"/>
          </a:xfrm>
          <a:prstGeom prst="line">
            <a:avLst/>
          </a:prstGeom>
          <a:noFill/>
          <a:ln w="19050">
            <a:solidFill>
              <a:srgbClr val="2B12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Text Box 15"/>
          <p:cNvSpPr txBox="1">
            <a:spLocks noChangeArrowheads="1"/>
          </p:cNvSpPr>
          <p:nvPr/>
        </p:nvSpPr>
        <p:spPr bwMode="auto">
          <a:xfrm>
            <a:off x="0" y="0"/>
            <a:ext cx="2268538" cy="650875"/>
          </a:xfrm>
          <a:prstGeom prst="rect">
            <a:avLst/>
          </a:prstGeom>
          <a:solidFill>
            <a:srgbClr val="2B12E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/>
              <a:t>Starvation will increase this</a:t>
            </a:r>
          </a:p>
        </p:txBody>
      </p:sp>
      <p:sp>
        <p:nvSpPr>
          <p:cNvPr id="51209" name="Text Box 16"/>
          <p:cNvSpPr txBox="1">
            <a:spLocks noChangeArrowheads="1"/>
          </p:cNvSpPr>
          <p:nvPr/>
        </p:nvSpPr>
        <p:spPr bwMode="auto">
          <a:xfrm>
            <a:off x="4953000" y="2667000"/>
            <a:ext cx="3962400" cy="266382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800" b="1"/>
              <a:t>Defects in any of the steps of uptake, catabolism, or secretion can lead to lipid accumulation.</a:t>
            </a:r>
          </a:p>
          <a:p>
            <a:pPr algn="l" rtl="0"/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431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significance of fatty change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676400"/>
            <a:ext cx="8007350" cy="4191000"/>
          </a:xfrm>
        </p:spPr>
        <p:txBody>
          <a:bodyPr>
            <a:normAutofit fontScale="92500"/>
          </a:bodyPr>
          <a:lstStyle/>
          <a:p>
            <a:r>
              <a:rPr lang="en-US" smtClean="0">
                <a:cs typeface="Times New Roman" pitchFamily="18" charset="0"/>
              </a:rPr>
              <a:t>Depends on the cause and severity of the accumulation.</a:t>
            </a:r>
          </a:p>
          <a:p>
            <a:pPr lvl="1"/>
            <a:r>
              <a:rPr lang="en-US" b="1" smtClean="0">
                <a:cs typeface="Times New Roman" pitchFamily="18" charset="0"/>
              </a:rPr>
              <a:t>Mild</a:t>
            </a:r>
            <a:r>
              <a:rPr lang="en-US" smtClean="0">
                <a:cs typeface="Times New Roman" pitchFamily="18" charset="0"/>
              </a:rPr>
              <a:t> it may have no effect on cellular function. </a:t>
            </a:r>
          </a:p>
          <a:p>
            <a:pPr lvl="1"/>
            <a:r>
              <a:rPr lang="en-US" b="1" smtClean="0">
                <a:cs typeface="Times New Roman" pitchFamily="18" charset="0"/>
              </a:rPr>
              <a:t>Severe</a:t>
            </a:r>
            <a:r>
              <a:rPr lang="en-US" smtClean="0">
                <a:cs typeface="Times New Roman" pitchFamily="18" charset="0"/>
              </a:rPr>
              <a:t> fatty change may transiently impair cellular function</a:t>
            </a:r>
          </a:p>
          <a:p>
            <a:pPr lvl="1"/>
            <a:endParaRPr lang="en-US" smtClean="0">
              <a:cs typeface="Times New Roman" pitchFamily="18" charset="0"/>
            </a:endParaRPr>
          </a:p>
          <a:p>
            <a:pPr lvl="1"/>
            <a:r>
              <a:rPr lang="en-US" smtClean="0">
                <a:cs typeface="Times New Roman" pitchFamily="18" charset="0"/>
              </a:rPr>
              <a:t>In the severe form, fatty change may precede cell death, and may be an early lesion in a serious liver disease called nonalcoholic steatohepatitis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348788" cy="6858000"/>
        </p:xfrm>
        <a:graphic>
          <a:graphicData uri="http://schemas.openxmlformats.org/presentationml/2006/ole">
            <p:oleObj spid="_x0000_s2050" name="Bitmap Image" r:id="rId4" imgW="7209524" imgH="5285714" progId="PBrush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500063"/>
            <a:ext cx="8385175" cy="88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Morphology of fatty change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85813" y="1857375"/>
            <a:ext cx="8007350" cy="5400675"/>
          </a:xfrm>
        </p:spPr>
        <p:txBody>
          <a:bodyPr/>
          <a:lstStyle/>
          <a:p>
            <a:r>
              <a:rPr lang="en-US" b="1" smtClean="0">
                <a:cs typeface="Times New Roman" pitchFamily="18" charset="0"/>
              </a:rPr>
              <a:t>Most common site:</a:t>
            </a:r>
            <a:r>
              <a:rPr lang="en-US" smtClean="0">
                <a:cs typeface="Times New Roman" pitchFamily="18" charset="0"/>
              </a:rPr>
              <a:t> the liver and the heart.</a:t>
            </a:r>
          </a:p>
          <a:p>
            <a:endParaRPr lang="en-US" smtClean="0">
              <a:cs typeface="Times New Roman" pitchFamily="18" charset="0"/>
            </a:endParaRPr>
          </a:p>
          <a:p>
            <a:r>
              <a:rPr lang="en-US" smtClean="0">
                <a:cs typeface="Times New Roman" pitchFamily="18" charset="0"/>
              </a:rPr>
              <a:t>With increasing accumulation, the organ enlarges and becomes progressively yellow, soft, and greasy. </a:t>
            </a:r>
          </a:p>
          <a:p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43000" y="830263"/>
          <a:ext cx="7391400" cy="5602287"/>
        </p:xfrm>
        <a:graphic>
          <a:graphicData uri="http://schemas.openxmlformats.org/presentationml/2006/ole">
            <p:oleObj spid="_x0000_s4098" name="Bitmap Image" r:id="rId4" imgW="4447619" imgH="3371429" progId="PBrush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71500" y="1357312"/>
            <a:ext cx="8343900" cy="5272087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Berlin Sans FB" pitchFamily="34" charset="0"/>
              </a:rPr>
              <a:t>Understand the pathological changes leading to abnormal accumulations of pigments and other substances in cells.</a:t>
            </a:r>
          </a:p>
          <a:p>
            <a:pPr lvl="0"/>
            <a:endParaRPr lang="en-US" dirty="0" smtClean="0">
              <a:latin typeface="Berlin Sans FB" pitchFamily="34" charset="0"/>
            </a:endParaRPr>
          </a:p>
          <a:p>
            <a:pPr lvl="0"/>
            <a:r>
              <a:rPr lang="en-US" dirty="0" smtClean="0">
                <a:latin typeface="Berlin Sans FB" pitchFamily="34" charset="0"/>
              </a:rPr>
              <a:t> List conditions and features of fatty change, </a:t>
            </a:r>
            <a:r>
              <a:rPr lang="en-US" dirty="0" err="1" smtClean="0">
                <a:latin typeface="Berlin Sans FB" pitchFamily="34" charset="0"/>
              </a:rPr>
              <a:t>haemosiderin</a:t>
            </a:r>
            <a:r>
              <a:rPr lang="en-US" dirty="0" smtClean="0">
                <a:latin typeface="Berlin Sans FB" pitchFamily="34" charset="0"/>
              </a:rPr>
              <a:t>, melanin and </a:t>
            </a:r>
            <a:r>
              <a:rPr lang="en-US" dirty="0" err="1" smtClean="0">
                <a:latin typeface="Berlin Sans FB" pitchFamily="34" charset="0"/>
              </a:rPr>
              <a:t>lipofuscin</a:t>
            </a:r>
            <a:r>
              <a:rPr lang="en-US" dirty="0" smtClean="0">
                <a:latin typeface="Berlin Sans FB" pitchFamily="34" charset="0"/>
              </a:rPr>
              <a:t> accumulations in cells.</a:t>
            </a:r>
          </a:p>
          <a:p>
            <a:pPr lvl="0"/>
            <a:endParaRPr lang="en-US" dirty="0" smtClean="0">
              <a:latin typeface="Berlin Sans FB" pitchFamily="34" charset="0"/>
            </a:endParaRPr>
          </a:p>
          <a:p>
            <a:pPr lvl="0"/>
            <a:r>
              <a:rPr lang="en-US" dirty="0" smtClean="0">
                <a:latin typeface="Berlin Sans FB" pitchFamily="34" charset="0"/>
              </a:rPr>
              <a:t>Know the main types and causes of calcifications (dystrophic and metastatic).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534400" cy="974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Light of microscopy fatty change</a:t>
            </a:r>
            <a:r>
              <a:rPr lang="en-US" sz="4000" smtClean="0"/>
              <a:t> 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752600"/>
            <a:ext cx="5486400" cy="4191000"/>
          </a:xfrm>
        </p:spPr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Early: small fat vacuoles in the cytoplasm around the nucleus. 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Later stages: the vacuoles coalesce to create cleared spaces that displace the nucleus to the cell periphery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Occasionally contiguous cells rupture (fatty cysts) 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  <p:pic>
        <p:nvPicPr>
          <p:cNvPr id="54276" name="Picture 4" descr="http://library.med.utah.edu/WebPath/jpeg4/LIVER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057400"/>
            <a:ext cx="35814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Is Fatty liver reversible? 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Fatty change is reversible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 except if some vital intracellular process is irreversibly impaired (e.g., in CCl4 poisoning),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Prognosis of Fatty liver </a:t>
            </a:r>
          </a:p>
        </p:txBody>
      </p:sp>
      <p:sp>
        <p:nvSpPr>
          <p:cNvPr id="57347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762000" y="1752600"/>
            <a:ext cx="7391400" cy="4191000"/>
          </a:xfrm>
        </p:spPr>
        <p:txBody>
          <a:bodyPr>
            <a:normAutofit/>
          </a:bodyPr>
          <a:lstStyle/>
          <a:p>
            <a:r>
              <a:rPr lang="en-US" smtClean="0">
                <a:cs typeface="Times New Roman" pitchFamily="18" charset="0"/>
              </a:rPr>
              <a:t>Mild: benign natural history (approximately 3% will develop cirrhosis</a:t>
            </a:r>
          </a:p>
          <a:p>
            <a:endParaRPr lang="en-US" smtClean="0">
              <a:cs typeface="Times New Roman" pitchFamily="18" charset="0"/>
            </a:endParaRPr>
          </a:p>
          <a:p>
            <a:r>
              <a:rPr lang="en-US" smtClean="0">
                <a:cs typeface="Times New Roman" pitchFamily="18" charset="0"/>
              </a:rPr>
              <a:t>Moderate to sever: inflammation, degeneration in hepatocytes, +/- fibrosis (30% develop cirrhosis)</a:t>
            </a:r>
          </a:p>
          <a:p>
            <a:endParaRPr lang="en-US" smtClean="0">
              <a:cs typeface="Times New Roman" pitchFamily="18" charset="0"/>
            </a:endParaRPr>
          </a:p>
          <a:p>
            <a:r>
              <a:rPr lang="en-US" smtClean="0">
                <a:cs typeface="Times New Roman" pitchFamily="18" charset="0"/>
              </a:rPr>
              <a:t>5 to 10 year survival:67% and 59%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8061325" y="3236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 of accumulation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625609"/>
          </a:xfrm>
        </p:spPr>
        <p:txBody>
          <a:bodyPr/>
          <a:lstStyle/>
          <a:p>
            <a:r>
              <a:rPr lang="en-US" b="1" dirty="0" err="1" smtClean="0"/>
              <a:t>Cholesteryl</a:t>
            </a:r>
            <a:r>
              <a:rPr lang="en-US" b="1" dirty="0" smtClean="0"/>
              <a:t> esters</a:t>
            </a:r>
          </a:p>
          <a:p>
            <a:r>
              <a:rPr lang="en-US" sz="2800" dirty="0" smtClean="0">
                <a:cs typeface="Times New Roman" pitchFamily="18" charset="0"/>
              </a:rPr>
              <a:t>These give atherosclerotic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plaques their characteristic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yellow color and contribute to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the pathogenesis of the lesion</a:t>
            </a:r>
          </a:p>
          <a:p>
            <a:r>
              <a:rPr lang="en-US" sz="2800" dirty="0" smtClean="0"/>
              <a:t>This is called atherosclerosis</a:t>
            </a:r>
            <a:endParaRPr lang="en-US" sz="2800" dirty="0" smtClean="0"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118786" name="Object 5"/>
          <p:cNvGraphicFramePr>
            <a:graphicFrameLocks noChangeAspect="1"/>
          </p:cNvGraphicFramePr>
          <p:nvPr/>
        </p:nvGraphicFramePr>
        <p:xfrm>
          <a:off x="4953000" y="2057400"/>
          <a:ext cx="3940937" cy="4086225"/>
        </p:xfrm>
        <a:graphic>
          <a:graphicData uri="http://schemas.openxmlformats.org/presentationml/2006/ole">
            <p:oleObj spid="_x0000_s118786" name="Bitmap Image" r:id="rId3" imgW="2591162" imgH="2685714" progId="PBrush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381000"/>
            <a:ext cx="8007350" cy="4191000"/>
          </a:xfrm>
        </p:spPr>
        <p:txBody>
          <a:bodyPr>
            <a:normAutofit/>
          </a:bodyPr>
          <a:lstStyle/>
          <a:p>
            <a:pPr marL="609600" indent="-609600" fontAlgn="auto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sz="4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Atherosclerosis:</a:t>
            </a:r>
          </a:p>
          <a:p>
            <a:pPr marL="990600" lvl="1" indent="-533400"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en-US" dirty="0" smtClean="0"/>
          </a:p>
          <a:p>
            <a:pPr marL="990600" lvl="1" indent="-533400"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en-US" dirty="0" smtClean="0"/>
              <a:t> Smooth muscle cells and macrophages are filled with lipid vacuoles composed of cholesterol and </a:t>
            </a:r>
            <a:r>
              <a:rPr lang="en-US" dirty="0" err="1" smtClean="0"/>
              <a:t>cholesteryl</a:t>
            </a:r>
            <a:r>
              <a:rPr lang="en-US" dirty="0" smtClean="0"/>
              <a:t> esters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981200" y="3200400"/>
          <a:ext cx="5562600" cy="3335337"/>
        </p:xfrm>
        <a:graphic>
          <a:graphicData uri="http://schemas.openxmlformats.org/presentationml/2006/ole">
            <p:oleObj spid="_x0000_s6146" name="Bitmap Image" r:id="rId4" imgW="7771429" imgH="465714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938338" y="1828800"/>
          <a:ext cx="5267325" cy="3200400"/>
        </p:xfrm>
        <a:graphic>
          <a:graphicData uri="http://schemas.openxmlformats.org/presentationml/2006/ole">
            <p:oleObj spid="_x0000_s8194" name="Bitmap Image" r:id="rId4" imgW="5266667" imgH="3200000" progId="PBrush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71500" y="1357312"/>
            <a:ext cx="8343900" cy="5272087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Berlin Sans FB" pitchFamily="34" charset="0"/>
              </a:rPr>
              <a:t>Understand the pathological changes leading to abnormal accumulations of pigments and other substances in cells.</a:t>
            </a:r>
          </a:p>
          <a:p>
            <a:pPr lvl="0"/>
            <a:endParaRPr lang="en-US" dirty="0" smtClean="0">
              <a:latin typeface="Berlin Sans FB" pitchFamily="34" charset="0"/>
            </a:endParaRPr>
          </a:p>
          <a:p>
            <a:pPr lvl="0"/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sz="3600" dirty="0" smtClean="0">
                <a:latin typeface="Berlin Sans FB" pitchFamily="34" charset="0"/>
              </a:rPr>
              <a:t>List conditions and features of fatty change, </a:t>
            </a:r>
            <a:r>
              <a:rPr lang="en-US" sz="3600" dirty="0" err="1" smtClean="0">
                <a:latin typeface="Berlin Sans FB" pitchFamily="34" charset="0"/>
              </a:rPr>
              <a:t>haemosiderin</a:t>
            </a:r>
            <a:r>
              <a:rPr lang="en-US" sz="3600" dirty="0" smtClean="0">
                <a:latin typeface="Berlin Sans FB" pitchFamily="34" charset="0"/>
              </a:rPr>
              <a:t>, melanin and </a:t>
            </a:r>
            <a:r>
              <a:rPr lang="en-US" sz="3600" dirty="0" err="1" smtClean="0">
                <a:latin typeface="Berlin Sans FB" pitchFamily="34" charset="0"/>
              </a:rPr>
              <a:t>lipofuscin</a:t>
            </a:r>
            <a:r>
              <a:rPr lang="en-US" sz="3600" dirty="0" smtClean="0">
                <a:latin typeface="Berlin Sans FB" pitchFamily="34" charset="0"/>
              </a:rPr>
              <a:t> accumulations in cells.</a:t>
            </a:r>
            <a:endParaRPr lang="en-US" dirty="0" smtClean="0">
              <a:latin typeface="Berlin Sans FB" pitchFamily="34" charset="0"/>
            </a:endParaRPr>
          </a:p>
          <a:p>
            <a:pPr lvl="0"/>
            <a:endParaRPr lang="en-US" dirty="0" smtClean="0">
              <a:latin typeface="Berlin Sans FB" pitchFamily="34" charset="0"/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Berlin Sans FB" pitchFamily="34" charset="0"/>
              </a:rPr>
              <a:t>Know the main types and causes of calcifications (dystrophic and metastatic).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Pigments 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accent5"/>
              </a:buClr>
              <a:buFont typeface="Wingdings 2"/>
              <a:buChar char=""/>
              <a:defRPr/>
            </a:pPr>
            <a:r>
              <a:rPr lang="en-US" dirty="0" smtClean="0"/>
              <a:t>Pigments are </a:t>
            </a:r>
            <a:r>
              <a:rPr lang="en-US" dirty="0" smtClean="0">
                <a:solidFill>
                  <a:srgbClr val="FF3399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l</a:t>
            </a:r>
            <a:r>
              <a:rPr lang="en-US" dirty="0" smtClean="0">
                <a:solidFill>
                  <a:schemeClr val="hlink"/>
                </a:solidFill>
              </a:rPr>
              <a:t>o</a:t>
            </a:r>
            <a:r>
              <a:rPr lang="en-US" dirty="0" smtClean="0">
                <a:solidFill>
                  <a:schemeClr val="folHlink"/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rgbClr val="FFC000"/>
                </a:solidFill>
              </a:rPr>
              <a:t>d</a:t>
            </a:r>
            <a:r>
              <a:rPr lang="en-US" dirty="0" smtClean="0"/>
              <a:t> substances that are either:</a:t>
            </a:r>
          </a:p>
          <a:p>
            <a:pPr marL="868680" lvl="1" indent="-283464" fontAlgn="auto">
              <a:spcAft>
                <a:spcPts val="0"/>
              </a:spcAft>
              <a:buClr>
                <a:schemeClr val="accent5"/>
              </a:buClr>
              <a:buFont typeface="Wingdings 2"/>
              <a:buChar char=""/>
              <a:defRPr/>
            </a:pPr>
            <a:r>
              <a:rPr lang="en-US" dirty="0" smtClean="0"/>
              <a:t> exogenous, coming from outside the body, or </a:t>
            </a:r>
          </a:p>
          <a:p>
            <a:pPr marL="868680" lvl="1" indent="-283464" fontAlgn="auto">
              <a:spcAft>
                <a:spcPts val="0"/>
              </a:spcAft>
              <a:buClr>
                <a:schemeClr val="accent5"/>
              </a:buClr>
              <a:buFont typeface="Wingdings 2"/>
              <a:buChar char=""/>
              <a:defRPr/>
            </a:pPr>
            <a:r>
              <a:rPr lang="en-US" dirty="0" smtClean="0"/>
              <a:t>endogenous, synthesized within the body itself.</a:t>
            </a:r>
          </a:p>
          <a:p>
            <a:pPr marL="548640" indent="-411480"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Exogenous pigment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Pigments and insoluble substances may enter the body from a variety of sources.</a:t>
            </a:r>
          </a:p>
          <a:p>
            <a:r>
              <a:rPr lang="en-US" dirty="0" smtClean="0"/>
              <a:t>  They may be toxic and produce inflammatory tissue reactions or they may be relatively inert.  </a:t>
            </a:r>
          </a:p>
          <a:p>
            <a:r>
              <a:rPr lang="en-US" dirty="0" smtClean="0"/>
              <a:t>Indian ink pigments produce effective tattoos because they are engulfed by dermal macrophages which become immobilized and permanently deposited.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Accumulation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71600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rlin Sans FB" pitchFamily="34" charset="0"/>
              </a:rPr>
              <a:t>Under some circumstances cells may accumulate abnormal amounts of various substances.</a:t>
            </a:r>
          </a:p>
          <a:p>
            <a:endParaRPr lang="en-US" dirty="0" smtClean="0">
              <a:latin typeface="Berlin Sans FB" pitchFamily="34" charset="0"/>
            </a:endParaRPr>
          </a:p>
          <a:p>
            <a:r>
              <a:rPr lang="en-US" dirty="0" smtClean="0">
                <a:latin typeface="Berlin Sans FB" pitchFamily="34" charset="0"/>
              </a:rPr>
              <a:t>They may be harmless or associated with varying degrees of injury .</a:t>
            </a:r>
          </a:p>
          <a:p>
            <a:endParaRPr lang="en-US" dirty="0" smtClean="0">
              <a:latin typeface="Berlin Sans FB" pitchFamily="34" charset="0"/>
            </a:endParaRPr>
          </a:p>
          <a:p>
            <a:r>
              <a:rPr lang="en-US" dirty="0" smtClean="0">
                <a:latin typeface="Berlin Sans FB" pitchFamily="34" charset="0"/>
              </a:rPr>
              <a:t>Cells may accumulate pigments or other substances as a result of a variety of different pathological or physiological processes.  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Exogenous pigment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1828800"/>
            <a:ext cx="8007350" cy="4800600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The most common is carbon</a:t>
            </a:r>
          </a:p>
          <a:p>
            <a:r>
              <a:rPr lang="en-US" smtClean="0">
                <a:cs typeface="Times New Roman" pitchFamily="18" charset="0"/>
              </a:rPr>
              <a:t>When inhaled, it is phagocytosed by alveolar macrophages and transported through lymphatic channels to the regional tracheobronchial lymph nodes. 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Exogenous pigment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1219200"/>
            <a:ext cx="800735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  <a:p>
            <a:r>
              <a:rPr lang="en-US" smtClean="0">
                <a:cs typeface="Times New Roman" pitchFamily="18" charset="0"/>
              </a:rPr>
              <a:t>Aggregates of the pigment blacken the draining lymph nodes and pulmonary parenchyma (anthracosis).</a:t>
            </a:r>
          </a:p>
          <a:p>
            <a:endParaRPr lang="en-US" smtClean="0">
              <a:cs typeface="Times New Roman" pitchFamily="18" charset="0"/>
            </a:endParaRP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476625"/>
            <a:ext cx="3990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Exogenous pigment</a:t>
            </a:r>
            <a:br>
              <a:rPr lang="en-US" sz="4800" dirty="0" smtClean="0"/>
            </a:br>
            <a:r>
              <a:rPr lang="en-US" sz="4800" dirty="0" smtClean="0"/>
              <a:t>Carbon in Lung</a:t>
            </a:r>
            <a:endParaRPr lang="en-US" dirty="0" smtClean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4375" y="1857375"/>
            <a:ext cx="5162550" cy="41910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Heavy accumulations may induce emphysema or a fibroblastic reaction that can result in a serious lung disease ( coal workers' pneumoconiosis) 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  <p:pic>
        <p:nvPicPr>
          <p:cNvPr id="78852" name="Picture 5" descr="http://www.robbinspathology.com/common/showimage.cfm?type=f&amp;ThisFigFile=S01871-015-f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704975"/>
            <a:ext cx="32956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Endogenous pigments</a:t>
            </a:r>
            <a:endParaRPr lang="en-US" dirty="0" smtClean="0"/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Endogenous pigments include certain derivatives of hemoglobin, melanin, and </a:t>
            </a:r>
            <a:r>
              <a:rPr lang="en-US" dirty="0" err="1" smtClean="0">
                <a:cs typeface="Times New Roman" pitchFamily="18" charset="0"/>
              </a:rPr>
              <a:t>lipofuscin</a:t>
            </a:r>
            <a:r>
              <a:rPr lang="en-US" dirty="0" smtClean="0"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Hemosiderin</a:t>
            </a:r>
            <a:r>
              <a:rPr lang="en-US" sz="3600" dirty="0" smtClean="0"/>
              <a:t> ( iron)</a:t>
            </a:r>
            <a:endParaRPr lang="en-US" sz="3600" dirty="0" smtClean="0"/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4375" y="1500188"/>
            <a:ext cx="8007350" cy="451961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is a hemoglobin-derived granular pigment that is golden yellow to brown and accumulates in tissues when there is a local or systemic excess of iron. 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cs typeface="Times New Roman" pitchFamily="18" charset="0"/>
              </a:rPr>
              <a:t>Hemosiderin</a:t>
            </a:r>
            <a:r>
              <a:rPr lang="en-US" dirty="0" smtClean="0">
                <a:cs typeface="Times New Roman" pitchFamily="18" charset="0"/>
              </a:rPr>
              <a:t> pigments </a:t>
            </a:r>
            <a:r>
              <a:rPr lang="en-US" dirty="0" smtClean="0"/>
              <a:t>is composed of aggregates of partially degraded </a:t>
            </a:r>
            <a:r>
              <a:rPr lang="en-US" dirty="0" err="1" smtClean="0"/>
              <a:t>ferritin</a:t>
            </a:r>
            <a:r>
              <a:rPr lang="en-US" dirty="0" smtClean="0"/>
              <a:t>, which is protein-covered ferric oxide and phosphate.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It can be seen by light and electron microscopy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Hemosiderin</a:t>
            </a:r>
            <a:r>
              <a:rPr lang="en-US" dirty="0" smtClean="0"/>
              <a:t> </a:t>
            </a:r>
            <a:r>
              <a:rPr lang="en-US" sz="4800" dirty="0" smtClean="0"/>
              <a:t>( iron)</a:t>
            </a:r>
            <a:endParaRPr lang="en-US" dirty="0" smtClean="0"/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itchFamily="34" charset="0"/>
                <a:cs typeface="Times New Roman" pitchFamily="18" charset="0"/>
              </a:rPr>
              <a:t>Although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hemosiderin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accumulation is usually pathologic, small amounts of this pigment are normal.</a:t>
            </a:r>
          </a:p>
          <a:p>
            <a:r>
              <a:rPr lang="en-US" dirty="0" smtClean="0">
                <a:latin typeface="Arial Black" pitchFamily="34" charset="0"/>
                <a:cs typeface="Times New Roman" pitchFamily="18" charset="0"/>
              </a:rPr>
              <a:t>Where?</a:t>
            </a:r>
          </a:p>
          <a:p>
            <a:pPr lvl="1"/>
            <a:r>
              <a:rPr lang="en-US" dirty="0" smtClean="0">
                <a:latin typeface="Arial Black" pitchFamily="34" charset="0"/>
                <a:cs typeface="Times New Roman" pitchFamily="18" charset="0"/>
              </a:rPr>
              <a:t>in the mononuclear phagocytes of the bone marrow, spleen, and liver. </a:t>
            </a:r>
          </a:p>
          <a:p>
            <a:r>
              <a:rPr lang="en-US" dirty="0" smtClean="0">
                <a:latin typeface="Arial Black" pitchFamily="34" charset="0"/>
                <a:cs typeface="Times New Roman" pitchFamily="18" charset="0"/>
              </a:rPr>
              <a:t>Why?</a:t>
            </a:r>
          </a:p>
          <a:p>
            <a:pPr lvl="1"/>
            <a:r>
              <a:rPr lang="en-US" dirty="0" smtClean="0">
                <a:latin typeface="Arial Black" pitchFamily="34" charset="0"/>
                <a:cs typeface="Times New Roman" pitchFamily="18" charset="0"/>
              </a:rPr>
              <a:t>there is extensive red cell breakdown.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Hemosiderin</a:t>
            </a:r>
            <a:endParaRPr lang="en-US" dirty="0" smtClean="0"/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Local excesses of iron, and consequently of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hemosiderin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, result from hemorrhage. 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Bruise: The original red-blue color of hemoglobin is transformed to varying shades of green-blue by the local formation of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biliverdin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(green bile) and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bilirubin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(red bile) from the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heme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Hemosiderin</a:t>
            </a:r>
            <a:endParaRPr lang="en-US" dirty="0" smtClean="0"/>
          </a:p>
        </p:txBody>
      </p:sp>
      <p:pic>
        <p:nvPicPr>
          <p:cNvPr id="89091" name="Picture 7" descr="hemosideri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428875"/>
            <a:ext cx="8007350" cy="2524125"/>
          </a:xfrm>
          <a:noFill/>
        </p:spPr>
      </p:pic>
      <p:sp>
        <p:nvSpPr>
          <p:cNvPr id="89092" name="TextBox 5"/>
          <p:cNvSpPr txBox="1">
            <a:spLocks noChangeArrowheads="1"/>
          </p:cNvSpPr>
          <p:nvPr/>
        </p:nvSpPr>
        <p:spPr bwMode="auto">
          <a:xfrm>
            <a:off x="285750" y="1428750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/>
            <a:r>
              <a:rPr lang="en-US" sz="2400"/>
              <a:t>The iron ions of hemoglobin accumulate as golden-yellow hemosiderin. </a:t>
            </a:r>
          </a:p>
          <a:p>
            <a:pPr algn="l"/>
            <a:endParaRPr lang="en-US" sz="2400"/>
          </a:p>
        </p:txBody>
      </p:sp>
      <p:sp>
        <p:nvSpPr>
          <p:cNvPr id="89093" name="TextBox 6"/>
          <p:cNvSpPr txBox="1">
            <a:spLocks noChangeArrowheads="1"/>
          </p:cNvSpPr>
          <p:nvPr/>
        </p:nvSpPr>
        <p:spPr bwMode="auto">
          <a:xfrm>
            <a:off x="714375" y="5072063"/>
            <a:ext cx="825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/>
              <a:t>The iron can be </a:t>
            </a:r>
            <a:r>
              <a:rPr lang="en-US" sz="2400" dirty="0" smtClean="0"/>
              <a:t>identified in tissue </a:t>
            </a:r>
            <a:r>
              <a:rPr lang="en-US" sz="2400" dirty="0"/>
              <a:t>by the </a:t>
            </a:r>
            <a:r>
              <a:rPr lang="en-US" sz="2800" b="1" dirty="0"/>
              <a:t>Prussian blue </a:t>
            </a:r>
            <a:r>
              <a:rPr lang="en-US" sz="2800" b="1" dirty="0" err="1"/>
              <a:t>histochemical</a:t>
            </a:r>
            <a:r>
              <a:rPr lang="en-US" sz="2800" b="1" dirty="0"/>
              <a:t> reaction </a:t>
            </a:r>
            <a:endParaRPr lang="en-US" sz="2400" b="1" dirty="0"/>
          </a:p>
          <a:p>
            <a:pPr algn="l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Hemosiderosis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systemic overload of 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iron)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1676400"/>
            <a:ext cx="8007350" cy="4191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is systemic overload of iron,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hemosiderin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is deposited in many organs and tissues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It is found at first in the mononuclear phagocytes of the liver, bone marrow, spleen, and lymph nodes and in scattered macrophages throughout other organs.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With progressive accumulation,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parenchymal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cells throughout the body (principally the liver, pancreas, heart, and endocrine organs) will be affected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Hemosiderosis</a:t>
            </a:r>
            <a:endParaRPr lang="en-US" dirty="0" smtClean="0"/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4375" y="1643063"/>
            <a:ext cx="8429625" cy="4714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Hemosiderosis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occurs in the setting of: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1200150" lvl="2" indent="-342900">
              <a:lnSpc>
                <a:spcPct val="80000"/>
              </a:lnSpc>
              <a:buFont typeface="Lucida Sans" pitchFamily="34" charset="0"/>
              <a:buAutoNum type="arabicPeriod"/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increased absorption of dietary iron </a:t>
            </a:r>
          </a:p>
          <a:p>
            <a:pPr marL="1200150" lvl="2" indent="-342900">
              <a:lnSpc>
                <a:spcPct val="80000"/>
              </a:lnSpc>
              <a:buFont typeface="Lucida Sans" pitchFamily="34" charset="0"/>
              <a:buAutoNum type="arabicPeriod"/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impaired utilization of iron</a:t>
            </a:r>
          </a:p>
          <a:p>
            <a:pPr marL="1200150" lvl="2" indent="-342900">
              <a:lnSpc>
                <a:spcPct val="80000"/>
              </a:lnSpc>
              <a:buFont typeface="Lucida Sans" pitchFamily="34" charset="0"/>
              <a:buAutoNum type="arabicPeriod"/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hemolytic </a:t>
            </a:r>
            <a:r>
              <a:rPr lang="en-US" sz="3200" dirty="0" err="1" smtClean="0">
                <a:latin typeface="Arial Black" pitchFamily="34" charset="0"/>
                <a:cs typeface="Times New Roman" pitchFamily="18" charset="0"/>
              </a:rPr>
              <a:t>anemias</a:t>
            </a:r>
            <a:endParaRPr lang="en-US" sz="3200" dirty="0" smtClean="0">
              <a:latin typeface="Arial Black" pitchFamily="34" charset="0"/>
              <a:cs typeface="Times New Roman" pitchFamily="18" charset="0"/>
            </a:endParaRPr>
          </a:p>
          <a:p>
            <a:pPr marL="1200150" lvl="2" indent="-342900">
              <a:lnSpc>
                <a:spcPct val="80000"/>
              </a:lnSpc>
              <a:buFont typeface="Lucida Sans" pitchFamily="34" charset="0"/>
              <a:buAutoNum type="arabicPeriod"/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transfusions </a:t>
            </a:r>
            <a:r>
              <a:rPr lang="en-US" sz="3200" dirty="0" smtClean="0">
                <a:cs typeface="Times New Roman" pitchFamily="18" charset="0"/>
              </a:rPr>
              <a:t>(the transfused red cells constitute an exogenous load of iron).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5448"/>
            <a:ext cx="8305800" cy="125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Overview of Accumulation</a:t>
            </a:r>
            <a:endParaRPr lang="en-US" dirty="0" smtClean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Berlin Sans FB" pitchFamily="34" charset="0"/>
              </a:rPr>
              <a:t>May be found: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in the cytoplasm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within organelles (typically </a:t>
            </a:r>
            <a:r>
              <a:rPr lang="en-US" dirty="0" err="1" smtClean="0">
                <a:latin typeface="Berlin Sans FB" pitchFamily="34" charset="0"/>
              </a:rPr>
              <a:t>lysosomes</a:t>
            </a:r>
            <a:r>
              <a:rPr lang="en-US" dirty="0" smtClean="0">
                <a:latin typeface="Berlin Sans FB" pitchFamily="34" charset="0"/>
              </a:rPr>
              <a:t>) 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in the nucleus </a:t>
            </a:r>
          </a:p>
          <a:p>
            <a:r>
              <a:rPr lang="en-US" dirty="0" smtClean="0">
                <a:latin typeface="Berlin Sans FB" pitchFamily="34" charset="0"/>
              </a:rPr>
              <a:t>The accumulations can be classified as endogenous or exogenous.</a:t>
            </a:r>
          </a:p>
          <a:p>
            <a:r>
              <a:rPr lang="en-US" dirty="0" smtClean="0">
                <a:latin typeface="Berlin Sans FB" pitchFamily="34" charset="0"/>
              </a:rPr>
              <a:t>Came to the cell through: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Synthesis by affected cells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Produced elsewhere.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 of </a:t>
            </a:r>
            <a:r>
              <a:rPr lang="en-US" dirty="0" err="1" smtClean="0"/>
              <a:t>hemosiderosis</a:t>
            </a:r>
            <a:endParaRPr lang="en-US" dirty="0" smtClean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In most instances of systemic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hemosiderosis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the iron pigment does not damage the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parenchymal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cells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However, more extensive accumulations of iron are seen in </a:t>
            </a:r>
            <a:r>
              <a:rPr lang="en-US" sz="40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hereditary </a:t>
            </a:r>
            <a:r>
              <a:rPr lang="en-US" sz="4000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hemochromatosis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with tissue injury including liver fibrosis, heart failure, and diabetes mellitus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Melanin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Melanin is the brown/black pigment which is normally present in the cytoplasm of cells at the basal cell layer of the epidermis, called </a:t>
            </a:r>
            <a:r>
              <a:rPr lang="en-US" dirty="0" err="1" smtClean="0"/>
              <a:t>melanocytes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Melanin is derived from tyrosine, stored in </a:t>
            </a:r>
            <a:r>
              <a:rPr lang="en-US" dirty="0" err="1" smtClean="0"/>
              <a:t>melanosomes</a:t>
            </a:r>
            <a:r>
              <a:rPr lang="en-US" dirty="0" smtClean="0"/>
              <a:t> and distributed to the other epidermal cells. </a:t>
            </a:r>
          </a:p>
          <a:p>
            <a:r>
              <a:rPr lang="en-US" dirty="0" smtClean="0"/>
              <a:t>The function of melanin is to block harmful UV rays from the epidermal nuclei.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Melanin: Causes of accumulation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524000"/>
            <a:ext cx="84582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Melanin may accumulate in excessive quantities in benign or malignant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melanocytic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neoplasms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and its presence is a useful diagnostic feature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melanocytic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lesions. </a:t>
            </a:r>
          </a:p>
          <a:p>
            <a:pPr>
              <a:buNone/>
            </a:pPr>
            <a:endParaRPr lang="en-US" sz="30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Melanin</a:t>
            </a:r>
          </a:p>
        </p:txBody>
      </p:sp>
      <p:pic>
        <p:nvPicPr>
          <p:cNvPr id="849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137" y="2054225"/>
            <a:ext cx="5419725" cy="4067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Melanin: Causes of accumulation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524000"/>
            <a:ext cx="84582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3000" dirty="0" smtClean="0">
                <a:latin typeface="Aharoni" pitchFamily="2" charset="-79"/>
                <a:cs typeface="Aharoni" pitchFamily="2" charset="-79"/>
              </a:rPr>
              <a:t>In inflammatory skin lesions, where the epidermis is damaged, melanin may be released from injured basal cells and taken up by dermal macrophages.  This gives rise to post-inflammatory pigmentation of the skin.</a:t>
            </a:r>
          </a:p>
          <a:p>
            <a:pPr>
              <a:buNone/>
            </a:pP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None/>
            </a:pPr>
            <a:endParaRPr lang="en-US" sz="3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Melanin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Melanin can be identified in tissue sections by the use of the Masson-Fontana stain.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Lipofuscin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524000"/>
            <a:ext cx="800735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smtClean="0">
                <a:cs typeface="Times New Roman" pitchFamily="18" charset="0"/>
              </a:rPr>
              <a:t>"wear-and-tear pigment" is an insoluble brownish-yellow granular intracellular material that seen in a variety of tissues (the heart, liver, and brain) as a function of age or atrophy.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cs typeface="Times New Roman" pitchFamily="18" charset="0"/>
              </a:rPr>
              <a:t>Consists of complexes of lipid and protein that derive from the free radical-catalyzed peroxidation of polyunsaturated lipids of subcellular membranes.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cs typeface="Times New Roman" pitchFamily="18" charset="0"/>
              </a:rPr>
              <a:t>It is not injurious to the cell but is important as a marker of past free-radical injury.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cs typeface="Times New Roman" pitchFamily="18" charset="0"/>
              </a:rPr>
              <a:t>The brown pigment when present in large amounts, imparts an appearance to the tissue that is called </a:t>
            </a:r>
            <a:r>
              <a:rPr lang="en-US" sz="2400" smtClean="0">
                <a:solidFill>
                  <a:schemeClr val="tx2"/>
                </a:solidFill>
                <a:cs typeface="Times New Roman" pitchFamily="18" charset="0"/>
              </a:rPr>
              <a:t>brown atrophy.</a:t>
            </a:r>
            <a:r>
              <a:rPr lang="en-US" sz="2400" smtClean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Lipofuscin</a:t>
            </a:r>
          </a:p>
        </p:txBody>
      </p:sp>
      <p:sp>
        <p:nvSpPr>
          <p:cNvPr id="82947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7350" cy="2022475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By electron microscopy, the pigment appears as perinuclear electron-dense granules </a:t>
            </a:r>
          </a:p>
          <a:p>
            <a:pPr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</p:txBody>
      </p:sp>
      <p:pic>
        <p:nvPicPr>
          <p:cNvPr id="82948" name="Picture 8" descr="lipofusc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3030538"/>
            <a:ext cx="8001000" cy="3322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71500" y="1357312"/>
            <a:ext cx="8343900" cy="527208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Berlin Sans FB" pitchFamily="34" charset="0"/>
              </a:rPr>
              <a:t>Understand the pathological changes leading to abnormal accumulations of pigments and other substances in cells.</a:t>
            </a:r>
          </a:p>
          <a:p>
            <a:pPr lvl="0"/>
            <a:endParaRPr lang="en-US" sz="2800" dirty="0" smtClean="0">
              <a:solidFill>
                <a:schemeClr val="bg1">
                  <a:lumMod val="75000"/>
                </a:schemeClr>
              </a:solidFill>
              <a:latin typeface="Berlin Sans FB" pitchFamily="34" charset="0"/>
            </a:endParaRPr>
          </a:p>
          <a:p>
            <a:pPr lv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Berlin Sans FB" pitchFamily="34" charset="0"/>
              </a:rPr>
              <a:t> List conditions and features of fatty change,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  <a:latin typeface="Berlin Sans FB" pitchFamily="34" charset="0"/>
              </a:rPr>
              <a:t>haemosiderin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Berlin Sans FB" pitchFamily="34" charset="0"/>
              </a:rPr>
              <a:t>, melanin and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  <a:latin typeface="Berlin Sans FB" pitchFamily="34" charset="0"/>
              </a:rPr>
              <a:t>lipofuscin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Berlin Sans FB" pitchFamily="34" charset="0"/>
              </a:rPr>
              <a:t> accumulations in cells.</a:t>
            </a:r>
          </a:p>
          <a:p>
            <a:pPr lvl="0"/>
            <a:endParaRPr lang="en-US" dirty="0" smtClean="0">
              <a:latin typeface="Berlin Sans FB" pitchFamily="34" charset="0"/>
            </a:endParaRPr>
          </a:p>
          <a:p>
            <a:pPr lvl="0"/>
            <a:r>
              <a:rPr lang="en-US" sz="4000" dirty="0" smtClean="0">
                <a:latin typeface="Berlin Sans FB" pitchFamily="34" charset="0"/>
              </a:rPr>
              <a:t>Know the main types and causes of calcifications (dystrophic and metastatic).</a:t>
            </a:r>
            <a:endParaRPr lang="en-US" sz="4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PATHOLOGIC CALCIFICATION 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Pathways</a:t>
            </a: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of Accumulation</a:t>
            </a:r>
            <a:endParaRPr lang="en-US" dirty="0" smtClean="0"/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524000"/>
            <a:ext cx="8610600" cy="4800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mtClean="0">
                <a:cs typeface="Times New Roman" pitchFamily="18" charset="0"/>
              </a:rPr>
              <a:t>Normal or increased rate</a:t>
            </a:r>
            <a:r>
              <a:rPr lang="en-US" b="1" i="1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of production of a normal substance, but </a:t>
            </a:r>
            <a:r>
              <a:rPr lang="en-US" b="1" smtClean="0">
                <a:cs typeface="Times New Roman" pitchFamily="18" charset="0"/>
              </a:rPr>
              <a:t>metabolic rate </a:t>
            </a:r>
            <a:r>
              <a:rPr lang="en-US" smtClean="0">
                <a:cs typeface="Times New Roman" pitchFamily="18" charset="0"/>
              </a:rPr>
              <a:t>is inadequate to remove it (e.g. fatty change in liver)</a:t>
            </a:r>
          </a:p>
          <a:p>
            <a:pPr marL="609600" indent="-609600">
              <a:lnSpc>
                <a:spcPct val="80000"/>
              </a:lnSpc>
            </a:pPr>
            <a:endParaRPr lang="en-US" i="1" smtClean="0">
              <a:cs typeface="Times New Roman" pitchFamily="18" charset="0"/>
            </a:endParaRPr>
          </a:p>
        </p:txBody>
      </p:sp>
      <p:pic>
        <p:nvPicPr>
          <p:cNvPr id="43012" name="Picture 4" descr="pathways1"/>
          <p:cNvPicPr>
            <a:picLocks noChangeAspect="1" noChangeArrowheads="1"/>
          </p:cNvPicPr>
          <p:nvPr/>
        </p:nvPicPr>
        <p:blipFill>
          <a:blip r:embed="rId3"/>
          <a:srcRect b="50841"/>
          <a:stretch>
            <a:fillRect/>
          </a:stretch>
        </p:blipFill>
        <p:spPr bwMode="auto">
          <a:xfrm>
            <a:off x="990600" y="3352800"/>
            <a:ext cx="7543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calcification</a:t>
            </a:r>
          </a:p>
          <a:p>
            <a:r>
              <a:rPr lang="en-US" dirty="0" smtClean="0"/>
              <a:t>Types of calcification</a:t>
            </a:r>
          </a:p>
          <a:p>
            <a:r>
              <a:rPr lang="en-US" dirty="0" smtClean="0"/>
              <a:t>Causes, feature and effect of dystrophic calcification</a:t>
            </a:r>
          </a:p>
          <a:p>
            <a:r>
              <a:rPr lang="en-US" dirty="0" smtClean="0"/>
              <a:t>Causes, feature and effect of metastatic calcification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Pathologic calcification</a:t>
            </a:r>
            <a:endParaRPr lang="en-US" dirty="0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676400"/>
            <a:ext cx="8229600" cy="46256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is </a:t>
            </a:r>
            <a:r>
              <a:rPr lang="en-US" dirty="0"/>
              <a:t>a common process in a wide variety of disease </a:t>
            </a:r>
            <a:r>
              <a:rPr lang="en-US" dirty="0" smtClean="0"/>
              <a:t>states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dirty="0"/>
              <a:t>it implies the abnormal deposition of calcium </a:t>
            </a:r>
            <a:r>
              <a:rPr lang="en-US" dirty="0" smtClean="0"/>
              <a:t>salts with </a:t>
            </a:r>
            <a:r>
              <a:rPr lang="en-US" dirty="0"/>
              <a:t>smaller amounts of iron, magnesium, and other minerals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It has 2 types: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Types of Pathologic calcification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Dystrophic calcification: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When the deposition occurs in dead or dying tissues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it occurs with normal serum levels of calcium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Metastatic calcification: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The deposition of calcium salts in normal tissues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It almost always reflects some derangement in calcium metabolism (</a:t>
            </a:r>
            <a:r>
              <a:rPr lang="en-US" dirty="0" err="1" smtClean="0"/>
              <a:t>hypercalcemia</a:t>
            </a:r>
            <a:r>
              <a:rPr lang="en-US" dirty="0" smtClean="0"/>
              <a:t>)</a:t>
            </a:r>
          </a:p>
          <a:p>
            <a:pPr marL="633222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/>
              <a:t>Dystrophic Calcification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Dystrophic calcification is encountered in areas of necrosis of any type.</a:t>
            </a:r>
          </a:p>
          <a:p>
            <a:r>
              <a:rPr lang="en-US" dirty="0"/>
              <a:t>It is certain in the </a:t>
            </a:r>
            <a:r>
              <a:rPr lang="en-US" dirty="0" err="1"/>
              <a:t>atheromas</a:t>
            </a:r>
            <a:r>
              <a:rPr lang="en-US" dirty="0"/>
              <a:t> of advanced atherosclerosis, associated with </a:t>
            </a:r>
            <a:r>
              <a:rPr lang="en-US" dirty="0" err="1"/>
              <a:t>intimal</a:t>
            </a:r>
            <a:r>
              <a:rPr lang="en-US" dirty="0"/>
              <a:t> injury in the aorta and large </a:t>
            </a:r>
            <a:r>
              <a:rPr lang="en-US" dirty="0" smtClean="0"/>
              <a:t>arteries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Although dystrophic calcification may be an incidental finding indicating insignificant past cell injury,  it </a:t>
            </a:r>
            <a:r>
              <a:rPr lang="en-US" sz="2800" dirty="0"/>
              <a:t>may also be a cause of organ dysfunction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For example, </a:t>
            </a:r>
            <a:endParaRPr lang="en-US" sz="2800" dirty="0" smtClean="0"/>
          </a:p>
          <a:p>
            <a:pPr lvl="1"/>
            <a:r>
              <a:rPr lang="en-US" sz="2400" dirty="0" smtClean="0"/>
              <a:t>Dystrophic </a:t>
            </a:r>
            <a:r>
              <a:rPr lang="en-US" sz="2400" dirty="0"/>
              <a:t>calcification of the aortic valves is an important cause of aortic </a:t>
            </a:r>
            <a:r>
              <a:rPr lang="en-US" sz="2400" dirty="0" err="1"/>
              <a:t>stenosis</a:t>
            </a:r>
            <a:r>
              <a:rPr lang="en-US" sz="2400" dirty="0"/>
              <a:t> in the elderly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calcif-aorta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609600" y="1524000"/>
            <a:ext cx="7854950" cy="5184267"/>
          </a:xfr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31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Dystrophic calcification of the aortic valves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Morphology of </a:t>
            </a:r>
            <a:r>
              <a:rPr lang="en-US" sz="3600" dirty="0" smtClean="0">
                <a:solidFill>
                  <a:srgbClr val="FFC000"/>
                </a:solidFill>
              </a:rPr>
              <a:t>Dystrophic calcification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calcium </a:t>
            </a:r>
            <a:r>
              <a:rPr lang="en-US" sz="2800" dirty="0"/>
              <a:t>salts are grossly seen as fine white granules or clumps, often felt as gritty deposits. </a:t>
            </a:r>
            <a:endParaRPr lang="en-US" sz="2800" dirty="0" smtClean="0"/>
          </a:p>
          <a:p>
            <a:r>
              <a:rPr lang="en-US" sz="2800" dirty="0" smtClean="0"/>
              <a:t>Sometimes </a:t>
            </a:r>
            <a:r>
              <a:rPr lang="en-US" sz="2800" dirty="0"/>
              <a:t>a </a:t>
            </a:r>
            <a:r>
              <a:rPr lang="en-US" sz="2800" dirty="0" err="1"/>
              <a:t>tuberculous</a:t>
            </a:r>
            <a:r>
              <a:rPr lang="en-US" sz="2800" dirty="0"/>
              <a:t> lymph node is essentially converted to radio-opaque stone.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Histologically</a:t>
            </a:r>
            <a:r>
              <a:rPr lang="en-US" sz="2800" dirty="0"/>
              <a:t>, calcification appears as intracellular and/or extracellular basophilic deposits. 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time, </a:t>
            </a:r>
            <a:r>
              <a:rPr lang="en-US" sz="2800" dirty="0" err="1"/>
              <a:t>heterotopic</a:t>
            </a:r>
            <a:r>
              <a:rPr lang="en-US" sz="2800" dirty="0"/>
              <a:t> bone may be formed in the focus of calcification.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 descr="http://library.med.utah.edu/WebPath/jpeg4/GI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543050"/>
            <a:ext cx="5761038" cy="3771900"/>
          </a:xfrm>
          <a:prstGeom prst="rect">
            <a:avLst/>
          </a:prstGeom>
          <a:noFill/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7467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Dystrophic calcification in the wall of the stomach</a:t>
            </a:r>
            <a:r>
              <a:rPr lang="ar-SA"/>
              <a:t>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Pathogenesis of </a:t>
            </a:r>
            <a:r>
              <a:rPr lang="en-US" sz="4800" dirty="0" smtClean="0">
                <a:solidFill>
                  <a:srgbClr val="FFC000"/>
                </a:solidFill>
              </a:rPr>
              <a:t>Dystrophic calcification:</a:t>
            </a:r>
            <a:endParaRPr lang="en-US" dirty="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Initiation (or nucleation)</a:t>
            </a:r>
          </a:p>
          <a:p>
            <a:r>
              <a:rPr lang="en-US" dirty="0"/>
              <a:t>Propagation (intracellular or extracellular)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The </a:t>
            </a:r>
            <a:r>
              <a:rPr lang="en-US" dirty="0"/>
              <a:t>ultimate end product is the formation of crystalline calcium phosphate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Pathways</a:t>
            </a: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of Accumulation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219200"/>
            <a:ext cx="8007350" cy="4191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dirty="0" smtClean="0"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dirty="0" smtClean="0">
                <a:latin typeface="Berlin Sans FB" pitchFamily="34" charset="0"/>
              </a:rPr>
              <a:t>A normal or an abnormal endogenous substance accumulates because of </a:t>
            </a:r>
            <a:r>
              <a:rPr lang="en-US" sz="3600" dirty="0" smtClean="0">
                <a:latin typeface="Berlin Sans FB" pitchFamily="34" charset="0"/>
              </a:rPr>
              <a:t>genetic or acquired defects </a:t>
            </a:r>
            <a:r>
              <a:rPr lang="en-US" dirty="0" smtClean="0">
                <a:latin typeface="Berlin Sans FB" pitchFamily="34" charset="0"/>
              </a:rPr>
              <a:t>in its folding, packaging, transport, or secretion.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e.g. In </a:t>
            </a:r>
            <a:r>
              <a:rPr lang="el-GR" sz="2400" dirty="0" smtClean="0">
                <a:cs typeface="Times New Roman" pitchFamily="18" charset="0"/>
              </a:rPr>
              <a:t>α</a:t>
            </a:r>
            <a:r>
              <a:rPr lang="en-US" sz="2400" dirty="0" smtClean="0">
                <a:cs typeface="Times New Roman" pitchFamily="18" charset="0"/>
              </a:rPr>
              <a:t>-1antitrypsin deficiency,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l-GR" sz="2400" dirty="0" smtClean="0">
                <a:cs typeface="Times New Roman" pitchFamily="18" charset="0"/>
              </a:rPr>
              <a:t>α</a:t>
            </a:r>
            <a:r>
              <a:rPr lang="en-US" sz="2400" dirty="0" smtClean="0">
                <a:cs typeface="Times New Roman" pitchFamily="18" charset="0"/>
              </a:rPr>
              <a:t>1at accumulates in the liver causing cirrhosis)</a:t>
            </a:r>
            <a:endParaRPr lang="el-GR" sz="2400" b="1" i="1" dirty="0" smtClean="0"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el-GR" sz="2400" i="1" dirty="0" smtClean="0">
              <a:cs typeface="Times New Roman" pitchFamily="18" charset="0"/>
            </a:endParaRPr>
          </a:p>
        </p:txBody>
      </p:sp>
      <p:pic>
        <p:nvPicPr>
          <p:cNvPr id="44036" name="Picture 4" descr="pathways1"/>
          <p:cNvPicPr>
            <a:picLocks noChangeAspect="1" noChangeArrowheads="1"/>
          </p:cNvPicPr>
          <p:nvPr/>
        </p:nvPicPr>
        <p:blipFill>
          <a:blip r:embed="rId3"/>
          <a:srcRect t="44859"/>
          <a:stretch>
            <a:fillRect/>
          </a:stretch>
        </p:blipFill>
        <p:spPr bwMode="auto">
          <a:xfrm>
            <a:off x="914400" y="4129088"/>
            <a:ext cx="70104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Metastatic Calcification 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Metastatic calcification</a:t>
            </a:r>
            <a:endParaRPr lang="en-US" dirty="0"/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1905000"/>
            <a:ext cx="7315200" cy="462560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Metastatic calcification can occur in normal tissues whenever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there 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hypercalcemia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Metastatic calcification</a:t>
            </a:r>
            <a:br>
              <a:rPr lang="en-US" sz="4800" dirty="0" smtClean="0"/>
            </a:br>
            <a:r>
              <a:rPr lang="en-US" dirty="0" smtClean="0"/>
              <a:t>Main causes:</a:t>
            </a:r>
            <a:endParaRPr lang="en-US" dirty="0"/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524000"/>
            <a:ext cx="8229600" cy="4625609"/>
          </a:xfrm>
        </p:spPr>
        <p:txBody>
          <a:bodyPr>
            <a:normAutofit lnSpcReduction="10000"/>
          </a:bodyPr>
          <a:lstStyle/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increased </a:t>
            </a:r>
            <a:r>
              <a:rPr lang="en-US" sz="2800" dirty="0"/>
              <a:t>secretion of parathyroid </a:t>
            </a:r>
            <a:r>
              <a:rPr lang="en-US" sz="2800" dirty="0" smtClean="0"/>
              <a:t>hormone</a:t>
            </a:r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endParaRPr lang="en-US" sz="2800" dirty="0" smtClean="0"/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destruction </a:t>
            </a:r>
            <a:r>
              <a:rPr lang="en-US" sz="2800" dirty="0"/>
              <a:t>of bone due to the effects of accelerated turnover (e.g., Paget disease), immobilization, or tumors </a:t>
            </a:r>
            <a:r>
              <a:rPr lang="en-US" sz="2800" dirty="0" smtClean="0"/>
              <a:t>(multiple </a:t>
            </a:r>
            <a:r>
              <a:rPr lang="en-US" sz="2800" dirty="0"/>
              <a:t>myeloma, leukemia, or diffuse skeletal metastases</a:t>
            </a:r>
            <a:r>
              <a:rPr lang="en-US" sz="2800" dirty="0" smtClean="0"/>
              <a:t>)</a:t>
            </a:r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endParaRPr lang="en-US" sz="2800" dirty="0" smtClean="0"/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vitamin </a:t>
            </a:r>
            <a:r>
              <a:rPr lang="en-US" sz="2800" dirty="0"/>
              <a:t>D-related disorders including vitamin D intoxication and </a:t>
            </a:r>
            <a:r>
              <a:rPr lang="en-US" sz="2800" dirty="0" err="1"/>
              <a:t>sarcoidosis</a:t>
            </a:r>
            <a:r>
              <a:rPr lang="en-US" sz="2800" dirty="0"/>
              <a:t> </a:t>
            </a:r>
            <a:endParaRPr lang="en-US" sz="2800" dirty="0" smtClean="0"/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endParaRPr lang="en-US" sz="2800" dirty="0" smtClean="0"/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renal </a:t>
            </a:r>
            <a:r>
              <a:rPr lang="en-US" sz="2800" dirty="0"/>
              <a:t>failure, in which phosphate retention leads to secondary hyperparathyroidism</a:t>
            </a:r>
            <a:r>
              <a:rPr lang="en-US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Morphology of</a:t>
            </a:r>
            <a:r>
              <a:rPr lang="en-US" sz="4400" dirty="0" smtClean="0"/>
              <a:t> Metastatic calcification</a:t>
            </a:r>
            <a:endParaRPr lang="en-US" dirty="0"/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Metastatic calcification can occur widely throughout the body but principally affects the interstitial tissues of the vasculature, kidneys, lungs, and gastric mucosa.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calcium deposits morphologically resemble those described in dystrophic calcification. 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of </a:t>
            </a:r>
            <a:r>
              <a:rPr lang="en-US" sz="4400" dirty="0" smtClean="0"/>
              <a:t>Metastatic calcification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Extensive calcifications in the lungs may produce remarkable respiratory deficits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Massive deposits in the kidney (</a:t>
            </a:r>
            <a:r>
              <a:rPr lang="en-US" dirty="0" err="1" smtClean="0"/>
              <a:t>nephrocalcinosis</a:t>
            </a:r>
            <a:r>
              <a:rPr lang="en-US" dirty="0" smtClean="0"/>
              <a:t>) can cause renal damage.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Metastatic calcification" in the lung of a patient with a </a:t>
            </a:r>
            <a:r>
              <a:rPr lang="en-US" sz="3200" dirty="0" smtClean="0">
                <a:solidFill>
                  <a:srgbClr val="FFC000"/>
                </a:solidFill>
              </a:rPr>
              <a:t>very high </a:t>
            </a:r>
            <a:r>
              <a:rPr lang="en-US" sz="3200" dirty="0">
                <a:solidFill>
                  <a:srgbClr val="FFC000"/>
                </a:solidFill>
              </a:rPr>
              <a:t>serum calcium level </a:t>
            </a:r>
          </a:p>
        </p:txBody>
      </p:sp>
      <p:sp>
        <p:nvSpPr>
          <p:cNvPr id="1648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64869" name="Picture 5" descr="http://library.med.utah.edu/WebPath/jpeg1/LUNG107.jpg"/>
          <p:cNvPicPr>
            <a:picLocks noChangeAspect="1" noChangeArrowheads="1"/>
          </p:cNvPicPr>
          <p:nvPr/>
        </p:nvPicPr>
        <p:blipFill>
          <a:blip r:embed="rId3">
            <a:lum bright="16000" contrast="20000"/>
          </a:blip>
          <a:srcRect/>
          <a:stretch>
            <a:fillRect/>
          </a:stretch>
        </p:blipFill>
        <p:spPr bwMode="auto">
          <a:xfrm>
            <a:off x="838200" y="1600200"/>
            <a:ext cx="7315200" cy="478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Depositions of lipids:</a:t>
            </a:r>
          </a:p>
          <a:p>
            <a:r>
              <a:rPr lang="en-US" dirty="0"/>
              <a:t>Fatty change: accumulation of free triglycerides in cells, resulting from excessive intake or defective transport (often because of defects in synthesis of transport proteins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May be a</a:t>
            </a:r>
            <a:r>
              <a:rPr lang="en-US" dirty="0" smtClean="0"/>
              <a:t> </a:t>
            </a:r>
            <a:r>
              <a:rPr lang="en-US" dirty="0"/>
              <a:t>manifestation of reversible cell injury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Cholesterol deposition: result of defective catabolism and excessive intake</a:t>
            </a:r>
            <a:r>
              <a:rPr lang="en-US" dirty="0" smtClean="0"/>
              <a:t>;</a:t>
            </a:r>
          </a:p>
          <a:p>
            <a:r>
              <a:rPr lang="en-US" dirty="0" smtClean="0"/>
              <a:t>occur</a:t>
            </a:r>
            <a:r>
              <a:rPr lang="en-US" dirty="0" smtClean="0"/>
              <a:t> </a:t>
            </a:r>
            <a:r>
              <a:rPr lang="en-US" dirty="0"/>
              <a:t>in macrophages and smooth muscle cells of vessel walls in atherosclerosis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Deposition of pigments: typically indigestible pigments, such as </a:t>
            </a:r>
          </a:p>
          <a:p>
            <a:pPr lvl="1"/>
            <a:r>
              <a:rPr lang="en-US"/>
              <a:t>carbon, </a:t>
            </a:r>
          </a:p>
          <a:p>
            <a:pPr lvl="1"/>
            <a:r>
              <a:rPr lang="en-US"/>
              <a:t>lipofuscin (breakdown product of lipid peroxidation), </a:t>
            </a:r>
          </a:p>
          <a:p>
            <a:pPr lvl="1"/>
            <a:r>
              <a:rPr lang="en-US"/>
              <a:t>iron (usually due to overload, as in hemosiderosis)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3600" smtClean="0"/>
              <a:t>α</a:t>
            </a:r>
            <a:r>
              <a:rPr lang="en-US" sz="3600" smtClean="0"/>
              <a:t>-1antitrypsin deficiency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2395538" y="2730500"/>
          <a:ext cx="4352925" cy="2714625"/>
        </p:xfrm>
        <a:graphic>
          <a:graphicData uri="http://schemas.openxmlformats.org/presentationml/2006/ole">
            <p:oleObj spid="_x0000_s1026" name="Bitmap Image" r:id="rId4" imgW="4352381" imgH="2715004" progId="PBrush">
              <p:embed/>
            </p:oleObj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Dystrophic calcification: deposition of calcium at sites of cell injury and necrosis</a:t>
            </a:r>
          </a:p>
          <a:p>
            <a:r>
              <a:rPr lang="en-US" dirty="0"/>
              <a:t>Metastatic calcification: deposition of calcium in normal tissues, caused by </a:t>
            </a:r>
            <a:r>
              <a:rPr lang="en-US" dirty="0" err="1"/>
              <a:t>hypercalcemia</a:t>
            </a:r>
            <a:r>
              <a:rPr lang="en-US" dirty="0"/>
              <a:t> (usually a consequence of </a:t>
            </a:r>
            <a:r>
              <a:rPr lang="en-US" b="1" dirty="0"/>
              <a:t>parathyroid</a:t>
            </a:r>
            <a:r>
              <a:rPr lang="en-US" dirty="0"/>
              <a:t> hormone excess)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127280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Algerian" pitchFamily="82" charset="0"/>
              </a:rPr>
              <a:t>Thank you</a:t>
            </a:r>
            <a:endParaRPr lang="en-US" sz="60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Degeneration</a:t>
            </a:r>
            <a:endParaRPr lang="en-US" dirty="0"/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>
                <a:latin typeface="Berlin Sans FB" pitchFamily="34" charset="0"/>
              </a:rPr>
              <a:t>Degeneration is used to describe pathological processes which result in deterioration (often with destruction) of tissues and organs.</a:t>
            </a:r>
          </a:p>
          <a:p>
            <a:r>
              <a:rPr lang="en-US" sz="3500" dirty="0" smtClean="0">
                <a:latin typeface="Berlin Sans FB" pitchFamily="34" charset="0"/>
              </a:rPr>
              <a:t>Examples: </a:t>
            </a:r>
          </a:p>
          <a:p>
            <a:pPr lvl="1"/>
            <a:r>
              <a:rPr lang="en-US" dirty="0" smtClean="0"/>
              <a:t>Osteoarthritis is a degenerative joint disease in which gradual destruction and deterioration of the  bones and joint occurs. </a:t>
            </a:r>
          </a:p>
          <a:p>
            <a:pPr lvl="1"/>
            <a:r>
              <a:rPr lang="en-US" dirty="0" smtClean="0"/>
              <a:t>Alzheimer's disease is a degenerative neurological disease where there is a progressive deterioration in brain function.  </a:t>
            </a:r>
          </a:p>
          <a:p>
            <a:pPr lvl="1"/>
            <a:r>
              <a:rPr lang="en-US" dirty="0" smtClean="0"/>
              <a:t>UV-induced degeneration of the connective tissue in skin solar </a:t>
            </a:r>
            <a:r>
              <a:rPr lang="en-US" dirty="0" err="1" smtClean="0"/>
              <a:t>elastosis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Pathways</a:t>
            </a: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of Accumulation</a:t>
            </a:r>
            <a:endParaRPr lang="en-US" dirty="0" smtClean="0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>
                <a:latin typeface="Berlin Sans FB" pitchFamily="34" charset="0"/>
              </a:rPr>
              <a:t>3. An inherited defect in an enzyme may result in failure to degrade a metabolite.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>
                <a:latin typeface="Berlin Sans FB" pitchFamily="34" charset="0"/>
              </a:rPr>
              <a:t>The resulting disorders are called storage diseases. </a:t>
            </a:r>
          </a:p>
        </p:txBody>
      </p:sp>
      <p:pic>
        <p:nvPicPr>
          <p:cNvPr id="45060" name="Picture 4" descr="pathways2"/>
          <p:cNvPicPr>
            <a:picLocks noChangeAspect="1" noChangeArrowheads="1"/>
          </p:cNvPicPr>
          <p:nvPr/>
        </p:nvPicPr>
        <p:blipFill>
          <a:blip r:embed="rId3"/>
          <a:srcRect b="50279"/>
          <a:stretch>
            <a:fillRect/>
          </a:stretch>
        </p:blipFill>
        <p:spPr bwMode="auto">
          <a:xfrm>
            <a:off x="990600" y="3429000"/>
            <a:ext cx="738663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Pathways</a:t>
            </a: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of Accumulation</a:t>
            </a:r>
            <a:endParaRPr lang="en-US" dirty="0" smtClean="0"/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1524000"/>
            <a:ext cx="8235950" cy="4191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dirty="0" smtClean="0">
                <a:cs typeface="Times New Roman" pitchFamily="18" charset="0"/>
              </a:rPr>
              <a:t>4. </a:t>
            </a:r>
            <a:r>
              <a:rPr lang="en-US" dirty="0" smtClean="0">
                <a:latin typeface="Berlin Sans FB" pitchFamily="34" charset="0"/>
              </a:rPr>
              <a:t>An abnormal exogenous substance is deposited and accumulates because the cell has neither the enzymatic machinery to degrade the substance nor the ability to transport it to other sites.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>
                <a:latin typeface="Berlin Sans FB" pitchFamily="34" charset="0"/>
              </a:rPr>
              <a:t> (e.g. Accumulations of carbon or silica particles)</a:t>
            </a:r>
          </a:p>
        </p:txBody>
      </p:sp>
      <p:pic>
        <p:nvPicPr>
          <p:cNvPr id="46084" name="Picture 4" descr="pathways2"/>
          <p:cNvPicPr>
            <a:picLocks noChangeAspect="1" noChangeArrowheads="1"/>
          </p:cNvPicPr>
          <p:nvPr/>
        </p:nvPicPr>
        <p:blipFill>
          <a:blip r:embed="rId3"/>
          <a:srcRect t="50279"/>
          <a:stretch>
            <a:fillRect/>
          </a:stretch>
        </p:blipFill>
        <p:spPr bwMode="auto">
          <a:xfrm>
            <a:off x="1828800" y="4191000"/>
            <a:ext cx="62484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117</TotalTime>
  <Words>2314</Words>
  <Application>Microsoft Office PowerPoint</Application>
  <PresentationFormat>On-screen Show (4:3)</PresentationFormat>
  <Paragraphs>352</Paragraphs>
  <Slides>72</Slides>
  <Notes>62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Module</vt:lpstr>
      <vt:lpstr>Bitmap Image</vt:lpstr>
      <vt:lpstr>INTRACELLULAR ACCUMULATIONS and CALCIFICATION </vt:lpstr>
      <vt:lpstr>Objectives</vt:lpstr>
      <vt:lpstr> Accumulation </vt:lpstr>
      <vt:lpstr>Overview of Accumulation</vt:lpstr>
      <vt:lpstr>Pathways of Accumulation</vt:lpstr>
      <vt:lpstr>Pathways of Accumulation</vt:lpstr>
      <vt:lpstr>α-1antitrypsin deficiency</vt:lpstr>
      <vt:lpstr>Pathways of Accumulation</vt:lpstr>
      <vt:lpstr>Pathways of Accumulation</vt:lpstr>
      <vt:lpstr>Objectives</vt:lpstr>
      <vt:lpstr> Fatty Change</vt:lpstr>
      <vt:lpstr>Fatty Change</vt:lpstr>
      <vt:lpstr>Causes of Fatty Change</vt:lpstr>
      <vt:lpstr>Common Example: Fatty Change of the Liver</vt:lpstr>
      <vt:lpstr>Slide 15</vt:lpstr>
      <vt:lpstr>The significance of fatty change</vt:lpstr>
      <vt:lpstr>Slide 17</vt:lpstr>
      <vt:lpstr>Morphology of fatty change</vt:lpstr>
      <vt:lpstr>Slide 19</vt:lpstr>
      <vt:lpstr>Light of microscopy fatty change </vt:lpstr>
      <vt:lpstr>Is Fatty liver reversible? </vt:lpstr>
      <vt:lpstr>Prognosis of Fatty liver </vt:lpstr>
      <vt:lpstr>Other form of accumulation</vt:lpstr>
      <vt:lpstr>Slide 24</vt:lpstr>
      <vt:lpstr>Slide 25</vt:lpstr>
      <vt:lpstr>Objectives</vt:lpstr>
      <vt:lpstr>Pigments </vt:lpstr>
      <vt:lpstr>Slide 28</vt:lpstr>
      <vt:lpstr>Exogenous pigment</vt:lpstr>
      <vt:lpstr>Exogenous pigment</vt:lpstr>
      <vt:lpstr>Exogenous pigment</vt:lpstr>
      <vt:lpstr>Exogenous pigment Carbon in Lung</vt:lpstr>
      <vt:lpstr>Endogenous pigments</vt:lpstr>
      <vt:lpstr>Hemosiderin ( iron)</vt:lpstr>
      <vt:lpstr>Hemosiderin ( iron)</vt:lpstr>
      <vt:lpstr>Hemosiderin</vt:lpstr>
      <vt:lpstr>Hemosiderin</vt:lpstr>
      <vt:lpstr> Hemosiderosis (systemic overload of iron) </vt:lpstr>
      <vt:lpstr>Hemosiderosis</vt:lpstr>
      <vt:lpstr>Effect of hemosiderosis</vt:lpstr>
      <vt:lpstr>Melanin</vt:lpstr>
      <vt:lpstr>Melanin: Causes of accumulation</vt:lpstr>
      <vt:lpstr>Melanin</vt:lpstr>
      <vt:lpstr>Melanin: Causes of accumulation</vt:lpstr>
      <vt:lpstr>Melanin</vt:lpstr>
      <vt:lpstr>Lipofuscin</vt:lpstr>
      <vt:lpstr>Lipofuscin</vt:lpstr>
      <vt:lpstr>Objectives</vt:lpstr>
      <vt:lpstr>PATHOLOGIC CALCIFICATION </vt:lpstr>
      <vt:lpstr>Objectives</vt:lpstr>
      <vt:lpstr>Pathologic calcification</vt:lpstr>
      <vt:lpstr>Types of Pathologic calcification</vt:lpstr>
      <vt:lpstr>Dystrophic Calcification</vt:lpstr>
      <vt:lpstr>Slide 54</vt:lpstr>
      <vt:lpstr>Slide 55</vt:lpstr>
      <vt:lpstr>Slide 56</vt:lpstr>
      <vt:lpstr>Morphology of Dystrophic calcification </vt:lpstr>
      <vt:lpstr>Slide 58</vt:lpstr>
      <vt:lpstr>Pathogenesis of Dystrophic calcification:</vt:lpstr>
      <vt:lpstr>Metastatic Calcification </vt:lpstr>
      <vt:lpstr>Metastatic calcification</vt:lpstr>
      <vt:lpstr>Metastatic calcification Main causes:</vt:lpstr>
      <vt:lpstr>Morphology of Metastatic calcification</vt:lpstr>
      <vt:lpstr>Effect of Metastatic calcification</vt:lpstr>
      <vt:lpstr>Metastatic calcification" in the lung of a patient with a very high serum calcium level </vt:lpstr>
      <vt:lpstr>Summary</vt:lpstr>
      <vt:lpstr>Summary</vt:lpstr>
      <vt:lpstr>Summary</vt:lpstr>
      <vt:lpstr>Summary</vt:lpstr>
      <vt:lpstr>Summary:</vt:lpstr>
      <vt:lpstr>Slide 71</vt:lpstr>
      <vt:lpstr>Degeneration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INTRACELLULAR ACCUMULATIONS </dc:title>
  <dc:creator>Dr.Maha Arafah</dc:creator>
  <cp:lastModifiedBy>Dr.Maha Arafah</cp:lastModifiedBy>
  <cp:revision>19</cp:revision>
  <dcterms:created xsi:type="dcterms:W3CDTF">2010-10-05T22:18:44Z</dcterms:created>
  <dcterms:modified xsi:type="dcterms:W3CDTF">2010-10-11T00:10:42Z</dcterms:modified>
</cp:coreProperties>
</file>