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slideLayouts/slideLayout247.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Layouts/slideLayout236.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slideLayouts/slideLayout225.xml" ContentType="application/vnd.openxmlformats-officedocument.presentationml.slideLayout+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50.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44.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249.xml" ContentType="application/vnd.openxmlformats-officedocument.presentationml.slideLayout+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theme/theme23.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Layouts/slideLayout217.xml" ContentType="application/vnd.openxmlformats-officedocument.presentationml.slideLayout+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slideMasters/slideMaster21.xml" ContentType="application/vnd.openxmlformats-officedocument.presentationml.slideMaster+xml"/>
  <Override PartName="/ppt/slideLayouts/slideLayout206.xml" ContentType="application/vnd.openxmlformats-officedocument.presentationml.slideLayout+xml"/>
  <Override PartName="/ppt/slideLayouts/slideLayout224.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Layouts/slideLayout213.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theme/theme14.xml" ContentType="application/vnd.openxmlformats-officedocument.theme+xml"/>
  <Override PartName="/ppt/slideLayouts/slideLayout243.xml" ContentType="application/vnd.openxmlformats-officedocument.presentationml.slideLayout+xml"/>
  <Override PartName="/ppt/slideLayouts/slideLayout232.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248.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Default Extension="gif" ContentType="image/gif"/>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Layouts/slideLayout251.xml" ContentType="application/vnd.openxmlformats-officedocument.presentationml.slideLayout+xml"/>
  <Override PartName="/ppt/theme/theme22.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2" r:id="rId6"/>
    <p:sldMasterId id="2147483734" r:id="rId7"/>
    <p:sldMasterId id="2147483746" r:id="rId8"/>
    <p:sldMasterId id="2147483758" r:id="rId9"/>
    <p:sldMasterId id="2147483770" r:id="rId10"/>
    <p:sldMasterId id="2147483784" r:id="rId11"/>
    <p:sldMasterId id="2147483796" r:id="rId12"/>
    <p:sldMasterId id="2147483808" r:id="rId13"/>
    <p:sldMasterId id="2147483820" r:id="rId14"/>
    <p:sldMasterId id="2147483832" r:id="rId15"/>
    <p:sldMasterId id="2147483844" r:id="rId16"/>
    <p:sldMasterId id="2147483858" r:id="rId17"/>
    <p:sldMasterId id="2147483870" r:id="rId18"/>
    <p:sldMasterId id="2147483882" r:id="rId19"/>
    <p:sldMasterId id="2147483894" r:id="rId20"/>
    <p:sldMasterId id="2147483906" r:id="rId21"/>
    <p:sldMasterId id="2147483920" r:id="rId22"/>
  </p:sldMasterIdLst>
  <p:notesMasterIdLst>
    <p:notesMasterId r:id="rId69"/>
  </p:notesMasterIdLst>
  <p:sldIdLst>
    <p:sldId id="372" r:id="rId23"/>
    <p:sldId id="417" r:id="rId24"/>
    <p:sldId id="418" r:id="rId25"/>
    <p:sldId id="419" r:id="rId26"/>
    <p:sldId id="420" r:id="rId27"/>
    <p:sldId id="422" r:id="rId28"/>
    <p:sldId id="423" r:id="rId29"/>
    <p:sldId id="424" r:id="rId30"/>
    <p:sldId id="425" r:id="rId31"/>
    <p:sldId id="426" r:id="rId32"/>
    <p:sldId id="428" r:id="rId33"/>
    <p:sldId id="430" r:id="rId34"/>
    <p:sldId id="432" r:id="rId35"/>
    <p:sldId id="431" r:id="rId36"/>
    <p:sldId id="295" r:id="rId37"/>
    <p:sldId id="377" r:id="rId38"/>
    <p:sldId id="433" r:id="rId39"/>
    <p:sldId id="434" r:id="rId40"/>
    <p:sldId id="440" r:id="rId41"/>
    <p:sldId id="442" r:id="rId42"/>
    <p:sldId id="437" r:id="rId43"/>
    <p:sldId id="435" r:id="rId44"/>
    <p:sldId id="436" r:id="rId45"/>
    <p:sldId id="438" r:id="rId46"/>
    <p:sldId id="439" r:id="rId47"/>
    <p:sldId id="416" r:id="rId48"/>
    <p:sldId id="409" r:id="rId49"/>
    <p:sldId id="410" r:id="rId50"/>
    <p:sldId id="306" r:id="rId51"/>
    <p:sldId id="310" r:id="rId52"/>
    <p:sldId id="309" r:id="rId53"/>
    <p:sldId id="337" r:id="rId54"/>
    <p:sldId id="414" r:id="rId55"/>
    <p:sldId id="311" r:id="rId56"/>
    <p:sldId id="318" r:id="rId57"/>
    <p:sldId id="415" r:id="rId58"/>
    <p:sldId id="334" r:id="rId59"/>
    <p:sldId id="446" r:id="rId60"/>
    <p:sldId id="280" r:id="rId61"/>
    <p:sldId id="339" r:id="rId62"/>
    <p:sldId id="447" r:id="rId63"/>
    <p:sldId id="448" r:id="rId64"/>
    <p:sldId id="443" r:id="rId65"/>
    <p:sldId id="444" r:id="rId66"/>
    <p:sldId id="445" r:id="rId67"/>
    <p:sldId id="319"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33" autoAdjust="0"/>
    <p:restoredTop sz="94667" autoAdjust="0"/>
  </p:normalViewPr>
  <p:slideViewPr>
    <p:cSldViewPr>
      <p:cViewPr varScale="1">
        <p:scale>
          <a:sx n="75" d="100"/>
          <a:sy n="75" d="100"/>
        </p:scale>
        <p:origin x="-46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slide" Target="slides/slide28.xml"/><Relationship Id="rId55" Type="http://schemas.openxmlformats.org/officeDocument/2006/relationships/slide" Target="slides/slide33.xml"/><Relationship Id="rId63" Type="http://schemas.openxmlformats.org/officeDocument/2006/relationships/slide" Target="slides/slide41.xml"/><Relationship Id="rId68" Type="http://schemas.openxmlformats.org/officeDocument/2006/relationships/slide" Target="slides/slide46.xml"/><Relationship Id="rId7" Type="http://schemas.openxmlformats.org/officeDocument/2006/relationships/slideMaster" Target="slideMasters/slideMaster7.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7.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slide" Target="slides/slide36.xml"/><Relationship Id="rId66" Type="http://schemas.openxmlformats.org/officeDocument/2006/relationships/slide" Target="slides/slide44.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61" Type="http://schemas.openxmlformats.org/officeDocument/2006/relationships/slide" Target="slides/slide39.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slide" Target="slides/slide42.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slide" Target="slides/slide45.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9B1D5F-C26B-4608-B718-917E7F5DE737}" type="datetimeFigureOut">
              <a:rPr lang="en-US" smtClean="0"/>
              <a:pPr/>
              <a:t>10/16/2010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852E73-D099-4221-970F-5E6F85FAAB7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D41567-DE09-4B85-839B-53C163881140}" type="slidenum">
              <a:rPr lang="en-US"/>
              <a:pPr/>
              <a:t>11</a:t>
            </a:fld>
            <a:endParaRPr lang="en-US"/>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975B18-E875-4CC3-8FF0-E8D4F73192E1}" type="slidenum">
              <a:rPr lang="en-US"/>
              <a:pPr/>
              <a:t>13</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Growth disorders &amp; cell signaling</a:t>
            </a:r>
          </a:p>
        </p:txBody>
      </p:sp>
      <p:sp>
        <p:nvSpPr>
          <p:cNvPr id="6" name="Rectangle 7"/>
          <p:cNvSpPr>
            <a:spLocks noGrp="1" noChangeArrowheads="1"/>
          </p:cNvSpPr>
          <p:nvPr>
            <p:ph type="sldNum" sz="quarter" idx="5"/>
          </p:nvPr>
        </p:nvSpPr>
        <p:spPr>
          <a:ln/>
        </p:spPr>
        <p:txBody>
          <a:bodyPr/>
          <a:lstStyle/>
          <a:p>
            <a:fld id="{303E1A77-937F-438F-A234-16EC72318FBA}" type="slidenum">
              <a:rPr lang="en-US"/>
              <a:pPr/>
              <a:t>43</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Growth disorders &amp; cell signaling</a:t>
            </a:r>
          </a:p>
        </p:txBody>
      </p:sp>
      <p:sp>
        <p:nvSpPr>
          <p:cNvPr id="6" name="Rectangle 7"/>
          <p:cNvSpPr>
            <a:spLocks noGrp="1" noChangeArrowheads="1"/>
          </p:cNvSpPr>
          <p:nvPr>
            <p:ph type="sldNum" sz="quarter" idx="5"/>
          </p:nvPr>
        </p:nvSpPr>
        <p:spPr>
          <a:ln/>
        </p:spPr>
        <p:txBody>
          <a:bodyPr/>
          <a:lstStyle/>
          <a:p>
            <a:fld id="{CB0BA001-28E6-4665-9974-03D75FAE7D09}" type="slidenum">
              <a:rPr lang="en-US"/>
              <a:pPr/>
              <a:t>46</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1FB7995-D17D-49BC-874C-9EC2571FD772}" type="datetimeFigureOut">
              <a:rPr lang="en-US" smtClean="0"/>
              <a:pPr/>
              <a:t>10/16/2010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A0644B35-B999-447E-8293-D6FBEC9A6B69}"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FB7995-D17D-49BC-874C-9EC2571FD772}"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644B35-B999-447E-8293-D6FBEC9A6B69}"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54BAB28-1210-4EC5-A97C-570569893F25}"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4BAB28-1210-4EC5-A97C-570569893F25}"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4BAB28-1210-4EC5-A97C-570569893F25}"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pic>
        <p:nvPicPr>
          <p:cNvPr id="3096" name="Picture 24" descr="bluebackgorund"/>
          <p:cNvPicPr>
            <a:picLocks noChangeAspect="1" noChangeArrowheads="1"/>
          </p:cNvPicPr>
          <p:nvPr/>
        </p:nvPicPr>
        <p:blipFill>
          <a:blip r:embed="rId2"/>
          <a:srcRect l="3816" t="1057" r="4581" b="1799"/>
          <a:stretch>
            <a:fillRect/>
          </a:stretch>
        </p:blipFill>
        <p:spPr bwMode="auto">
          <a:xfrm>
            <a:off x="0" y="0"/>
            <a:ext cx="9144000" cy="6858000"/>
          </a:xfrm>
          <a:prstGeom prst="rect">
            <a:avLst/>
          </a:prstGeom>
          <a:noFill/>
        </p:spPr>
      </p:pic>
      <p:sp>
        <p:nvSpPr>
          <p:cNvPr id="3074" name="Rectangle 2"/>
          <p:cNvSpPr>
            <a:spLocks noGrp="1" noChangeArrowheads="1"/>
          </p:cNvSpPr>
          <p:nvPr>
            <p:ph type="ctrTitle"/>
          </p:nvPr>
        </p:nvSpPr>
        <p:spPr>
          <a:xfrm>
            <a:off x="685800" y="1196975"/>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2952750"/>
            <a:ext cx="6400800" cy="1752600"/>
          </a:xfrm>
        </p:spPr>
        <p:txBody>
          <a:bodyPr/>
          <a:lstStyle>
            <a:lvl1pPr marL="0" indent="0" algn="ctr">
              <a:buFontTx/>
              <a:buNone/>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fld id="{022B4FE4-113B-4AA1-8A91-EDD37FC67B28}" type="datetimeFigureOut">
              <a:rPr lang="en-US" smtClean="0"/>
              <a:pPr/>
              <a:t>10/16/2010</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22B4FE4-113B-4AA1-8A91-EDD37FC67B28}" type="datetimeFigureOut">
              <a:rPr lang="en-US" smtClean="0"/>
              <a:pPr/>
              <a:t>10/16/2010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22B4FE4-113B-4AA1-8A91-EDD37FC67B28}" type="datetimeFigureOut">
              <a:rPr lang="en-US" smtClean="0"/>
              <a:pPr/>
              <a:t>10/16/2010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22B4FE4-113B-4AA1-8A91-EDD37FC67B28}" type="datetimeFigureOut">
              <a:rPr lang="en-US" smtClean="0"/>
              <a:pPr/>
              <a:t>10/16/2010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022B4FE4-113B-4AA1-8A91-EDD37FC67B28}" type="datetimeFigureOut">
              <a:rPr lang="en-US" smtClean="0"/>
              <a:pPr/>
              <a:t>10/16/2010</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022B4FE4-113B-4AA1-8A91-EDD37FC67B28}" type="datetimeFigureOut">
              <a:rPr lang="en-US" smtClean="0"/>
              <a:pPr/>
              <a:t>10/16/2010</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22B4FE4-113B-4AA1-8A91-EDD37FC67B28}" type="datetimeFigureOut">
              <a:rPr lang="en-US" smtClean="0"/>
              <a:pPr/>
              <a:t>10/16/2010</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FB7995-D17D-49BC-874C-9EC2571FD772}"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644B35-B999-447E-8293-D6FBEC9A6B69}"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22B4FE4-113B-4AA1-8A91-EDD37FC67B28}" type="datetimeFigureOut">
              <a:rPr lang="en-US" smtClean="0"/>
              <a:pPr/>
              <a:t>10/16/2010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22B4FE4-113B-4AA1-8A91-EDD37FC67B28}" type="datetimeFigureOut">
              <a:rPr lang="en-US" smtClean="0"/>
              <a:pPr/>
              <a:t>10/16/2010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22B4FE4-113B-4AA1-8A91-EDD37FC67B28}" type="datetimeFigureOut">
              <a:rPr lang="en-US" smtClean="0"/>
              <a:pPr/>
              <a:t>10/16/2010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26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026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22B4FE4-113B-4AA1-8A91-EDD37FC67B28}" type="datetimeFigureOut">
              <a:rPr lang="en-US" smtClean="0"/>
              <a:pPr/>
              <a:t>10/16/2010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3700463"/>
          </a:xfrm>
        </p:spPr>
        <p:txBody>
          <a:bodyPr/>
          <a:lstStyle/>
          <a:p>
            <a:r>
              <a:rPr lang="en-US" smtClean="0"/>
              <a:t>Click icon to add chart</a:t>
            </a:r>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022B4FE4-113B-4AA1-8A91-EDD37FC67B28}" type="datetimeFigureOut">
              <a:rPr lang="en-US" smtClean="0"/>
              <a:pPr/>
              <a:t>10/16/2010</a:t>
            </a:fld>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022B4FE4-113B-4AA1-8A91-EDD37FC67B28}" type="datetimeFigureOut">
              <a:rPr lang="en-US" smtClean="0"/>
              <a:pPr/>
              <a:t>10/16/2010</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solidFill>
                  <a:schemeClr val="accent1">
                    <a:lumMod val="75000"/>
                  </a:schemeClr>
                </a:soli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dirty="0"/>
          </a:p>
        </p:txBody>
      </p:sp>
      <p:sp>
        <p:nvSpPr>
          <p:cNvPr id="28" name="Date Placeholder 27"/>
          <p:cNvSpPr>
            <a:spLocks noGrp="1"/>
          </p:cNvSpPr>
          <p:nvPr>
            <p:ph type="dt" sz="half" idx="10"/>
          </p:nvPr>
        </p:nvSpPr>
        <p:spPr/>
        <p:txBody>
          <a:bodyPr/>
          <a:lstStyle/>
          <a:p>
            <a:fld id="{238EA38B-24FA-4B86-AFD9-0E5D9AEE30E2}" type="datetimeFigureOut">
              <a:rPr lang="en-US" smtClean="0"/>
              <a:pPr/>
              <a:t>10/16/2010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F14AB088-B90F-47B1-A031-57BCCEA5D83E}"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8EA38B-24FA-4B86-AFD9-0E5D9AEE30E2}"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lumMod val="75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38EA38B-24FA-4B86-AFD9-0E5D9AEE30E2}"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F14AB088-B90F-47B1-A031-57BCCEA5D83E}" type="slidenum">
              <a:rPr lang="en-US" smtClean="0"/>
              <a:pPr/>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8EA38B-24FA-4B86-AFD9-0E5D9AEE30E2}"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1"/>
          <p:cNvSpPr>
            <a:spLocks noGrp="1" noChangeArrowheads="1"/>
          </p:cNvSpPr>
          <p:nvPr>
            <p:ph type="dt" sz="half" idx="10"/>
          </p:nvPr>
        </p:nvSpPr>
        <p:spPr/>
        <p:txBody>
          <a:bodyPr/>
          <a:lstStyle>
            <a:lvl1pPr>
              <a:defRPr/>
            </a:lvl1pPr>
          </a:lstStyle>
          <a:p>
            <a:pPr>
              <a:defRPr/>
            </a:pPr>
            <a:endParaRPr lang="en-US"/>
          </a:p>
        </p:txBody>
      </p:sp>
      <p:sp>
        <p:nvSpPr>
          <p:cNvPr id="4" name="Rectangle 12"/>
          <p:cNvSpPr>
            <a:spLocks noGrp="1" noChangeArrowheads="1"/>
          </p:cNvSpPr>
          <p:nvPr>
            <p:ph type="ftr" sz="quarter" idx="11"/>
          </p:nvPr>
        </p:nvSpPr>
        <p:spPr/>
        <p:txBody>
          <a:bodyPr/>
          <a:lstStyle>
            <a:lvl1pPr>
              <a:defRPr/>
            </a:lvl1pPr>
          </a:lstStyle>
          <a:p>
            <a:pPr>
              <a:defRPr/>
            </a:pPr>
            <a:endParaRPr lang="en-US"/>
          </a:p>
        </p:txBody>
      </p:sp>
      <p:sp>
        <p:nvSpPr>
          <p:cNvPr id="5" name="Rectangle 13"/>
          <p:cNvSpPr>
            <a:spLocks noGrp="1" noChangeArrowheads="1"/>
          </p:cNvSpPr>
          <p:nvPr>
            <p:ph type="sldNum" sz="quarter" idx="12"/>
          </p:nvPr>
        </p:nvSpPr>
        <p:spPr/>
        <p:txBody>
          <a:bodyPr/>
          <a:lstStyle>
            <a:lvl1pPr>
              <a:defRPr/>
            </a:lvl1pPr>
          </a:lstStyle>
          <a:p>
            <a:pPr>
              <a:defRPr/>
            </a:pPr>
            <a:fld id="{979EDE92-3CDE-4A0C-A9B5-E43477BF4980}" type="slidenum">
              <a:rPr lang="ar-SA"/>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38EA38B-24FA-4B86-AFD9-0E5D9AEE30E2}" type="datetimeFigureOut">
              <a:rPr lang="en-US" smtClean="0"/>
              <a:pPr/>
              <a:t>10/16/2010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38EA38B-24FA-4B86-AFD9-0E5D9AEE30E2}" type="datetimeFigureOut">
              <a:rPr lang="en-US" smtClean="0"/>
              <a:pPr/>
              <a:t>10/16/2010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8EA38B-24FA-4B86-AFD9-0E5D9AEE30E2}" type="datetimeFigureOut">
              <a:rPr lang="en-US" smtClean="0"/>
              <a:pPr/>
              <a:t>10/16/2010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lumMod val="75000"/>
                  </a:schemeClr>
                </a:solidFill>
              </a:defRPr>
            </a:lvl1pPr>
          </a:lstStyle>
          <a:p>
            <a:r>
              <a:rPr kumimoji="0" lang="en-US" smtClean="0"/>
              <a:t>Click to edit Master title style</a:t>
            </a:r>
            <a:endParaRPr kumimoji="0" lang="en-US" dirty="0"/>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8EA38B-24FA-4B86-AFD9-0E5D9AEE30E2}"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38EA38B-24FA-4B86-AFD9-0E5D9AEE30E2}"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8EA38B-24FA-4B86-AFD9-0E5D9AEE30E2}"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8EA38B-24FA-4B86-AFD9-0E5D9AEE30E2}"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1FB7995-D17D-49BC-874C-9EC2571FD772}" type="datetimeFigureOut">
              <a:rPr lang="en-US" smtClean="0"/>
              <a:pPr/>
              <a:t>10/16/2010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A0644B35-B999-447E-8293-D6FBEC9A6B69}"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FB7995-D17D-49BC-874C-9EC2571FD772}"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644B35-B999-447E-8293-D6FBEC9A6B69}" type="slidenum">
              <a:rPr lang="en-US" smtClean="0"/>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1FB7995-D17D-49BC-874C-9EC2571FD772}"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A0644B35-B999-447E-8293-D6FBEC9A6B6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B811B5-E7C5-4307-8B05-C26F5FE2A204}"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1FB7995-D17D-49BC-874C-9EC2571FD772}"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644B35-B999-447E-8293-D6FBEC9A6B69}" type="slidenum">
              <a:rPr lang="en-US" smtClean="0"/>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1FB7995-D17D-49BC-874C-9EC2571FD772}" type="datetimeFigureOut">
              <a:rPr lang="en-US" smtClean="0"/>
              <a:pPr/>
              <a:t>10/16/2010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644B35-B999-447E-8293-D6FBEC9A6B69}" type="slidenum">
              <a:rPr lang="en-US" smtClean="0"/>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1FB7995-D17D-49BC-874C-9EC2571FD772}" type="datetimeFigureOut">
              <a:rPr lang="en-US" smtClean="0"/>
              <a:pPr/>
              <a:t>10/16/2010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644B35-B999-447E-8293-D6FBEC9A6B69}" type="slidenum">
              <a:rPr lang="en-US" smtClean="0"/>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FB7995-D17D-49BC-874C-9EC2571FD772}" type="datetimeFigureOut">
              <a:rPr lang="en-US" smtClean="0"/>
              <a:pPr/>
              <a:t>10/16/2010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644B35-B999-447E-8293-D6FBEC9A6B69}" type="slidenum">
              <a:rPr lang="en-US" smtClean="0"/>
              <a:pPr/>
              <a:t>‹#›</a:t>
            </a:fld>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1FB7995-D17D-49BC-874C-9EC2571FD772}"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644B35-B999-447E-8293-D6FBEC9A6B69}" type="slidenum">
              <a:rPr lang="en-US" smtClean="0"/>
              <a:pPr/>
              <a:t>‹#›</a:t>
            </a:fld>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1FB7995-D17D-49BC-874C-9EC2571FD772}"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644B35-B999-447E-8293-D6FBEC9A6B69}" type="slidenum">
              <a:rPr lang="en-US" smtClean="0"/>
              <a:pPr/>
              <a:t>‹#›</a:t>
            </a:fld>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FB7995-D17D-49BC-874C-9EC2571FD772}"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644B35-B999-447E-8293-D6FBEC9A6B69}" type="slidenum">
              <a:rPr lang="en-US" smtClean="0"/>
              <a:pPr/>
              <a:t>‹#›</a:t>
            </a:fld>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FB7995-D17D-49BC-874C-9EC2571FD772}"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644B35-B999-447E-8293-D6FBEC9A6B69}" type="slidenum">
              <a:rPr lang="en-US" smtClean="0"/>
              <a:pPr/>
              <a:t>‹#›</a:t>
            </a:fld>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B811B5-E7C5-4307-8B05-C26F5FE2A204}"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811B5-E7C5-4307-8B05-C26F5FE2A204}"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811B5-E7C5-4307-8B05-C26F5FE2A204}"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B811B5-E7C5-4307-8B05-C26F5FE2A204}"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1066800" cy="365125"/>
          </a:xfrm>
        </p:spPr>
        <p:txBody>
          <a:bodyPr/>
          <a:lstStyle/>
          <a:p>
            <a:fld id="{B8BAF0F3-1592-48D8-B2A3-885A1FE3FF68}" type="slidenum">
              <a:rPr lang="en-US" smtClean="0"/>
              <a:pPr/>
              <a:t>‹#›</a:t>
            </a:fld>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B811B5-E7C5-4307-8B05-C26F5FE2A204}"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B811B5-E7C5-4307-8B05-C26F5FE2A204}" type="datetimeFigureOut">
              <a:rPr lang="en-US" smtClean="0"/>
              <a:pPr/>
              <a:t>10/16/2010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B811B5-E7C5-4307-8B05-C26F5FE2A204}" type="datetimeFigureOut">
              <a:rPr lang="en-US" smtClean="0"/>
              <a:pPr/>
              <a:t>10/16/2010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811B5-E7C5-4307-8B05-C26F5FE2A204}" type="datetimeFigureOut">
              <a:rPr lang="en-US" smtClean="0"/>
              <a:pPr/>
              <a:t>10/16/2010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811B5-E7C5-4307-8B05-C26F5FE2A204}"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811B5-E7C5-4307-8B05-C26F5FE2A204}"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811B5-E7C5-4307-8B05-C26F5FE2A204}"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811B5-E7C5-4307-8B05-C26F5FE2A204}"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AE820E3D-1B19-4CF4-939C-761AE2A598BB}" type="datetimeFigureOut">
              <a:rPr lang="en-US" smtClean="0"/>
              <a:pPr/>
              <a:t>10/16/2010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6D1506F8-8C2C-45C4-A3F9-37BE6D279B95}"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B811B5-E7C5-4307-8B05-C26F5FE2A204}"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1066800" cy="365125"/>
          </a:xfrm>
        </p:spPr>
        <p:txBody>
          <a:bodyPr/>
          <a:lstStyle/>
          <a:p>
            <a:fld id="{B8BAF0F3-1592-48D8-B2A3-885A1FE3FF68}" type="slidenum">
              <a:rPr lang="en-US" smtClean="0"/>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820E3D-1B19-4CF4-939C-761AE2A598BB}"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E820E3D-1B19-4CF4-939C-761AE2A598BB}"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6D1506F8-8C2C-45C4-A3F9-37BE6D279B95}" type="slidenum">
              <a:rPr lang="en-US" smtClean="0"/>
              <a:pPr/>
              <a:t>‹#›</a:t>
            </a:fld>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E820E3D-1B19-4CF4-939C-761AE2A598BB}"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E820E3D-1B19-4CF4-939C-761AE2A598BB}" type="datetimeFigureOut">
              <a:rPr lang="en-US" smtClean="0"/>
              <a:pPr/>
              <a:t>10/16/2010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E820E3D-1B19-4CF4-939C-761AE2A598BB}" type="datetimeFigureOut">
              <a:rPr lang="en-US" smtClean="0"/>
              <a:pPr/>
              <a:t>10/16/2010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820E3D-1B19-4CF4-939C-761AE2A598BB}" type="datetimeFigureOut">
              <a:rPr lang="en-US" smtClean="0"/>
              <a:pPr/>
              <a:t>10/16/2010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E820E3D-1B19-4CF4-939C-761AE2A598BB}"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E820E3D-1B19-4CF4-939C-761AE2A598BB}"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820E3D-1B19-4CF4-939C-761AE2A598BB}"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820E3D-1B19-4CF4-939C-761AE2A598BB}"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B811B5-E7C5-4307-8B05-C26F5FE2A204}"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54BAB28-1210-4EC5-A97C-570569893F25}" type="datetimeFigureOut">
              <a:rPr lang="en-US" smtClean="0"/>
              <a:pPr/>
              <a:t>10/16/2010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0E4AAD4D-8346-4CCC-90B2-C88E41BA21AE}"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4BAB28-1210-4EC5-A97C-570569893F25}"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54BAB28-1210-4EC5-A97C-570569893F25}"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0E4AAD4D-8346-4CCC-90B2-C88E41BA21A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4BAB28-1210-4EC5-A97C-570569893F25}"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54BAB28-1210-4EC5-A97C-570569893F25}" type="datetimeFigureOut">
              <a:rPr lang="en-US" smtClean="0"/>
              <a:pPr/>
              <a:t>10/16/2010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54BAB28-1210-4EC5-A97C-570569893F25}" type="datetimeFigureOut">
              <a:rPr lang="en-US" smtClean="0"/>
              <a:pPr/>
              <a:t>10/16/2010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4BAB28-1210-4EC5-A97C-570569893F25}" type="datetimeFigureOut">
              <a:rPr lang="en-US" smtClean="0"/>
              <a:pPr/>
              <a:t>10/16/2010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4BAB28-1210-4EC5-A97C-570569893F25}"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54BAB28-1210-4EC5-A97C-570569893F25}"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4BAB28-1210-4EC5-A97C-570569893F25}"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B811B5-E7C5-4307-8B05-C26F5FE2A204}" type="datetimeFigureOut">
              <a:rPr lang="en-US" smtClean="0"/>
              <a:pPr/>
              <a:t>10/16/2010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4BAB28-1210-4EC5-A97C-570569893F25}"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pic>
        <p:nvPicPr>
          <p:cNvPr id="3096" name="Picture 24" descr="bluebackgorund"/>
          <p:cNvPicPr>
            <a:picLocks noChangeAspect="1" noChangeArrowheads="1"/>
          </p:cNvPicPr>
          <p:nvPr/>
        </p:nvPicPr>
        <p:blipFill>
          <a:blip r:embed="rId2"/>
          <a:srcRect l="3816" t="1057" r="4581" b="1799"/>
          <a:stretch>
            <a:fillRect/>
          </a:stretch>
        </p:blipFill>
        <p:spPr bwMode="auto">
          <a:xfrm>
            <a:off x="0" y="0"/>
            <a:ext cx="9144000" cy="6858000"/>
          </a:xfrm>
          <a:prstGeom prst="rect">
            <a:avLst/>
          </a:prstGeom>
          <a:noFill/>
        </p:spPr>
      </p:pic>
      <p:sp>
        <p:nvSpPr>
          <p:cNvPr id="3074" name="Rectangle 2"/>
          <p:cNvSpPr>
            <a:spLocks noGrp="1" noChangeArrowheads="1"/>
          </p:cNvSpPr>
          <p:nvPr>
            <p:ph type="ctrTitle"/>
          </p:nvPr>
        </p:nvSpPr>
        <p:spPr>
          <a:xfrm>
            <a:off x="685800" y="1196975"/>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2952750"/>
            <a:ext cx="6400800" cy="1752600"/>
          </a:xfrm>
        </p:spPr>
        <p:txBody>
          <a:bodyPr/>
          <a:lstStyle>
            <a:lvl1pPr marL="0" indent="0" algn="ctr">
              <a:buFontTx/>
              <a:buNone/>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fld id="{022B4FE4-113B-4AA1-8A91-EDD37FC67B28}" type="datetimeFigureOut">
              <a:rPr lang="en-US" smtClean="0"/>
              <a:pPr/>
              <a:t>10/16/2010</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22B4FE4-113B-4AA1-8A91-EDD37FC67B28}" type="datetimeFigureOut">
              <a:rPr lang="en-US" smtClean="0"/>
              <a:pPr/>
              <a:t>10/16/2010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22B4FE4-113B-4AA1-8A91-EDD37FC67B28}" type="datetimeFigureOut">
              <a:rPr lang="en-US" smtClean="0"/>
              <a:pPr/>
              <a:t>10/16/2010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22B4FE4-113B-4AA1-8A91-EDD37FC67B28}" type="datetimeFigureOut">
              <a:rPr lang="en-US" smtClean="0"/>
              <a:pPr/>
              <a:t>10/16/2010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022B4FE4-113B-4AA1-8A91-EDD37FC67B28}" type="datetimeFigureOut">
              <a:rPr lang="en-US" smtClean="0"/>
              <a:pPr/>
              <a:t>10/16/2010</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022B4FE4-113B-4AA1-8A91-EDD37FC67B28}" type="datetimeFigureOut">
              <a:rPr lang="en-US" smtClean="0"/>
              <a:pPr/>
              <a:t>10/16/2010</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22B4FE4-113B-4AA1-8A91-EDD37FC67B28}" type="datetimeFigureOut">
              <a:rPr lang="en-US" smtClean="0"/>
              <a:pPr/>
              <a:t>10/16/2010</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22B4FE4-113B-4AA1-8A91-EDD37FC67B28}" type="datetimeFigureOut">
              <a:rPr lang="en-US" smtClean="0"/>
              <a:pPr/>
              <a:t>10/16/2010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22B4FE4-113B-4AA1-8A91-EDD37FC67B28}" type="datetimeFigureOut">
              <a:rPr lang="en-US" smtClean="0"/>
              <a:pPr/>
              <a:t>10/16/2010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B811B5-E7C5-4307-8B05-C26F5FE2A204}" type="datetimeFigureOut">
              <a:rPr lang="en-US" smtClean="0"/>
              <a:pPr/>
              <a:t>10/16/2010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22B4FE4-113B-4AA1-8A91-EDD37FC67B28}" type="datetimeFigureOut">
              <a:rPr lang="en-US" smtClean="0"/>
              <a:pPr/>
              <a:t>10/16/2010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26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026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22B4FE4-113B-4AA1-8A91-EDD37FC67B28}" type="datetimeFigureOut">
              <a:rPr lang="en-US" smtClean="0"/>
              <a:pPr/>
              <a:t>10/16/2010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3700463"/>
          </a:xfrm>
        </p:spPr>
        <p:txBody>
          <a:bodyPr/>
          <a:lstStyle/>
          <a:p>
            <a:r>
              <a:rPr lang="en-US" smtClean="0"/>
              <a:t>Click icon to add chart</a:t>
            </a:r>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022B4FE4-113B-4AA1-8A91-EDD37FC67B28}" type="datetimeFigureOut">
              <a:rPr lang="en-US" smtClean="0"/>
              <a:pPr/>
              <a:t>10/16/2010</a:t>
            </a:fld>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022B4FE4-113B-4AA1-8A91-EDD37FC67B28}" type="datetimeFigureOut">
              <a:rPr lang="en-US" smtClean="0"/>
              <a:pPr/>
              <a:t>10/16/2010</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solidFill>
                  <a:schemeClr val="accent1">
                    <a:lumMod val="75000"/>
                  </a:schemeClr>
                </a:soli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dirty="0"/>
          </a:p>
        </p:txBody>
      </p:sp>
      <p:sp>
        <p:nvSpPr>
          <p:cNvPr id="28" name="Date Placeholder 27"/>
          <p:cNvSpPr>
            <a:spLocks noGrp="1"/>
          </p:cNvSpPr>
          <p:nvPr>
            <p:ph type="dt" sz="half" idx="10"/>
          </p:nvPr>
        </p:nvSpPr>
        <p:spPr/>
        <p:txBody>
          <a:bodyPr/>
          <a:lstStyle/>
          <a:p>
            <a:fld id="{238EA38B-24FA-4B86-AFD9-0E5D9AEE30E2}" type="datetimeFigureOut">
              <a:rPr lang="en-US" smtClean="0"/>
              <a:pPr/>
              <a:t>10/16/2010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F14AB088-B90F-47B1-A031-57BCCEA5D83E}"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8EA38B-24FA-4B86-AFD9-0E5D9AEE30E2}"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lumMod val="75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38EA38B-24FA-4B86-AFD9-0E5D9AEE30E2}"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F14AB088-B90F-47B1-A031-57BCCEA5D83E}" type="slidenum">
              <a:rPr lang="en-US" smtClean="0"/>
              <a:pPr/>
              <a:t>‹#›</a:t>
            </a:fld>
            <a:endParaRPr 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8EA38B-24FA-4B86-AFD9-0E5D9AEE30E2}"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38EA38B-24FA-4B86-AFD9-0E5D9AEE30E2}" type="datetimeFigureOut">
              <a:rPr lang="en-US" smtClean="0"/>
              <a:pPr/>
              <a:t>10/16/2010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38EA38B-24FA-4B86-AFD9-0E5D9AEE30E2}" type="datetimeFigureOut">
              <a:rPr lang="en-US" smtClean="0"/>
              <a:pPr/>
              <a:t>10/16/2010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811B5-E7C5-4307-8B05-C26F5FE2A204}" type="datetimeFigureOut">
              <a:rPr lang="en-US" smtClean="0"/>
              <a:pPr/>
              <a:t>10/16/2010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8EA38B-24FA-4B86-AFD9-0E5D9AEE30E2}" type="datetimeFigureOut">
              <a:rPr lang="en-US" smtClean="0"/>
              <a:pPr/>
              <a:t>10/16/2010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lumMod val="75000"/>
                  </a:schemeClr>
                </a:solidFill>
              </a:defRPr>
            </a:lvl1pPr>
          </a:lstStyle>
          <a:p>
            <a:r>
              <a:rPr kumimoji="0" lang="en-US" smtClean="0"/>
              <a:t>Click to edit Master title style</a:t>
            </a:r>
            <a:endParaRPr kumimoji="0" lang="en-US" dirty="0"/>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8EA38B-24FA-4B86-AFD9-0E5D9AEE30E2}"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38EA38B-24FA-4B86-AFD9-0E5D9AEE30E2}"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8EA38B-24FA-4B86-AFD9-0E5D9AEE30E2}"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8EA38B-24FA-4B86-AFD9-0E5D9AEE30E2}"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B811B5-E7C5-4307-8B05-C26F5FE2A204}"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811B5-E7C5-4307-8B05-C26F5FE2A204}"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B811B5-E7C5-4307-8B05-C26F5FE2A204}"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1066800" cy="365125"/>
          </a:xfrm>
        </p:spPr>
        <p:txBody>
          <a:bodyPr/>
          <a:lstStyle/>
          <a:p>
            <a:fld id="{B8BAF0F3-1592-48D8-B2A3-885A1FE3FF68}" type="slidenum">
              <a:rPr lang="en-US" smtClean="0"/>
              <a:pPr/>
              <a:t>‹#›</a:t>
            </a:fld>
            <a:endParaRPr lang="en-US"/>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B811B5-E7C5-4307-8B05-C26F5FE2A204}"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B811B5-E7C5-4307-8B05-C26F5FE2A204}" type="datetimeFigureOut">
              <a:rPr lang="en-US" smtClean="0"/>
              <a:pPr/>
              <a:t>10/16/2010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1FB7995-D17D-49BC-874C-9EC2571FD772}"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644B35-B999-447E-8293-D6FBEC9A6B6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811B5-E7C5-4307-8B05-C26F5FE2A204}"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B811B5-E7C5-4307-8B05-C26F5FE2A204}" type="datetimeFigureOut">
              <a:rPr lang="en-US" smtClean="0"/>
              <a:pPr/>
              <a:t>10/16/2010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811B5-E7C5-4307-8B05-C26F5FE2A204}" type="datetimeFigureOut">
              <a:rPr lang="en-US" smtClean="0"/>
              <a:pPr/>
              <a:t>10/16/2010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811B5-E7C5-4307-8B05-C26F5FE2A204}"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811B5-E7C5-4307-8B05-C26F5FE2A204}"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811B5-E7C5-4307-8B05-C26F5FE2A204}"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811B5-E7C5-4307-8B05-C26F5FE2A204}"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AE820E3D-1B19-4CF4-939C-761AE2A598BB}" type="datetimeFigureOut">
              <a:rPr lang="en-US" smtClean="0"/>
              <a:pPr/>
              <a:t>10/16/2010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6D1506F8-8C2C-45C4-A3F9-37BE6D279B95}"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820E3D-1B19-4CF4-939C-761AE2A598BB}"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E820E3D-1B19-4CF4-939C-761AE2A598BB}"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6D1506F8-8C2C-45C4-A3F9-37BE6D279B95}" type="slidenum">
              <a:rPr lang="en-US" smtClean="0"/>
              <a:pPr/>
              <a:t>‹#›</a:t>
            </a:fld>
            <a:endParaRPr lang="en-US"/>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E820E3D-1B19-4CF4-939C-761AE2A598BB}"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811B5-E7C5-4307-8B05-C26F5FE2A204}"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E820E3D-1B19-4CF4-939C-761AE2A598BB}" type="datetimeFigureOut">
              <a:rPr lang="en-US" smtClean="0"/>
              <a:pPr/>
              <a:t>10/16/2010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E820E3D-1B19-4CF4-939C-761AE2A598BB}" type="datetimeFigureOut">
              <a:rPr lang="en-US" smtClean="0"/>
              <a:pPr/>
              <a:t>10/16/2010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820E3D-1B19-4CF4-939C-761AE2A598BB}" type="datetimeFigureOut">
              <a:rPr lang="en-US" smtClean="0"/>
              <a:pPr/>
              <a:t>10/16/2010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E820E3D-1B19-4CF4-939C-761AE2A598BB}"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E820E3D-1B19-4CF4-939C-761AE2A598BB}"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820E3D-1B19-4CF4-939C-761AE2A598BB}"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820E3D-1B19-4CF4-939C-761AE2A598BB}"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54BAB28-1210-4EC5-A97C-570569893F25}" type="datetimeFigureOut">
              <a:rPr lang="en-US" smtClean="0"/>
              <a:pPr/>
              <a:t>10/16/2010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0E4AAD4D-8346-4CCC-90B2-C88E41BA21AE}"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4BAB28-1210-4EC5-A97C-570569893F25}"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54BAB28-1210-4EC5-A97C-570569893F25}"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0E4AAD4D-8346-4CCC-90B2-C88E41BA21A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811B5-E7C5-4307-8B05-C26F5FE2A204}"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4BAB28-1210-4EC5-A97C-570569893F25}"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54BAB28-1210-4EC5-A97C-570569893F25}" type="datetimeFigureOut">
              <a:rPr lang="en-US" smtClean="0"/>
              <a:pPr/>
              <a:t>10/16/2010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54BAB28-1210-4EC5-A97C-570569893F25}" type="datetimeFigureOut">
              <a:rPr lang="en-US" smtClean="0"/>
              <a:pPr/>
              <a:t>10/16/2010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4BAB28-1210-4EC5-A97C-570569893F25}" type="datetimeFigureOut">
              <a:rPr lang="en-US" smtClean="0"/>
              <a:pPr/>
              <a:t>10/16/2010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4BAB28-1210-4EC5-A97C-570569893F25}"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54BAB28-1210-4EC5-A97C-570569893F25}"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4BAB28-1210-4EC5-A97C-570569893F25}"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4BAB28-1210-4EC5-A97C-570569893F25}"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pic>
        <p:nvPicPr>
          <p:cNvPr id="3096" name="Picture 24" descr="bluebackgorund"/>
          <p:cNvPicPr>
            <a:picLocks noChangeAspect="1" noChangeArrowheads="1"/>
          </p:cNvPicPr>
          <p:nvPr/>
        </p:nvPicPr>
        <p:blipFill>
          <a:blip r:embed="rId2"/>
          <a:srcRect l="3816" t="1057" r="4581" b="1799"/>
          <a:stretch>
            <a:fillRect/>
          </a:stretch>
        </p:blipFill>
        <p:spPr bwMode="auto">
          <a:xfrm>
            <a:off x="0" y="0"/>
            <a:ext cx="9144000" cy="6858000"/>
          </a:xfrm>
          <a:prstGeom prst="rect">
            <a:avLst/>
          </a:prstGeom>
          <a:noFill/>
        </p:spPr>
      </p:pic>
      <p:sp>
        <p:nvSpPr>
          <p:cNvPr id="3074" name="Rectangle 2"/>
          <p:cNvSpPr>
            <a:spLocks noGrp="1" noChangeArrowheads="1"/>
          </p:cNvSpPr>
          <p:nvPr>
            <p:ph type="ctrTitle"/>
          </p:nvPr>
        </p:nvSpPr>
        <p:spPr>
          <a:xfrm>
            <a:off x="685800" y="1196975"/>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2952750"/>
            <a:ext cx="6400800" cy="1752600"/>
          </a:xfrm>
        </p:spPr>
        <p:txBody>
          <a:bodyPr/>
          <a:lstStyle>
            <a:lvl1pPr marL="0" indent="0" algn="ctr">
              <a:buFontTx/>
              <a:buNone/>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fld id="{022B4FE4-113B-4AA1-8A91-EDD37FC67B28}" type="datetimeFigureOut">
              <a:rPr lang="en-US" smtClean="0"/>
              <a:pPr/>
              <a:t>10/16/2010</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22B4FE4-113B-4AA1-8A91-EDD37FC67B28}" type="datetimeFigureOut">
              <a:rPr lang="en-US" smtClean="0"/>
              <a:pPr/>
              <a:t>10/16/2010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811B5-E7C5-4307-8B05-C26F5FE2A204}"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22B4FE4-113B-4AA1-8A91-EDD37FC67B28}" type="datetimeFigureOut">
              <a:rPr lang="en-US" smtClean="0"/>
              <a:pPr/>
              <a:t>10/16/2010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22B4FE4-113B-4AA1-8A91-EDD37FC67B28}" type="datetimeFigureOut">
              <a:rPr lang="en-US" smtClean="0"/>
              <a:pPr/>
              <a:t>10/16/2010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022B4FE4-113B-4AA1-8A91-EDD37FC67B28}" type="datetimeFigureOut">
              <a:rPr lang="en-US" smtClean="0"/>
              <a:pPr/>
              <a:t>10/16/2010</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022B4FE4-113B-4AA1-8A91-EDD37FC67B28}" type="datetimeFigureOut">
              <a:rPr lang="en-US" smtClean="0"/>
              <a:pPr/>
              <a:t>10/16/2010</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22B4FE4-113B-4AA1-8A91-EDD37FC67B28}" type="datetimeFigureOut">
              <a:rPr lang="en-US" smtClean="0"/>
              <a:pPr/>
              <a:t>10/16/2010</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22B4FE4-113B-4AA1-8A91-EDD37FC67B28}" type="datetimeFigureOut">
              <a:rPr lang="en-US" smtClean="0"/>
              <a:pPr/>
              <a:t>10/16/2010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22B4FE4-113B-4AA1-8A91-EDD37FC67B28}" type="datetimeFigureOut">
              <a:rPr lang="en-US" smtClean="0"/>
              <a:pPr/>
              <a:t>10/16/2010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22B4FE4-113B-4AA1-8A91-EDD37FC67B28}" type="datetimeFigureOut">
              <a:rPr lang="en-US" smtClean="0"/>
              <a:pPr/>
              <a:t>10/16/2010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26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026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22B4FE4-113B-4AA1-8A91-EDD37FC67B28}" type="datetimeFigureOut">
              <a:rPr lang="en-US" smtClean="0"/>
              <a:pPr/>
              <a:t>10/16/2010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3700463"/>
          </a:xfrm>
        </p:spPr>
        <p:txBody>
          <a:bodyPr/>
          <a:lstStyle/>
          <a:p>
            <a:r>
              <a:rPr lang="en-US" smtClean="0"/>
              <a:t>Click icon to add chart</a:t>
            </a:r>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022B4FE4-113B-4AA1-8A91-EDD37FC67B28}" type="datetimeFigureOut">
              <a:rPr lang="en-US" smtClean="0"/>
              <a:pPr/>
              <a:t>10/16/2010</a:t>
            </a:fld>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AE820E3D-1B19-4CF4-939C-761AE2A598BB}" type="datetimeFigureOut">
              <a:rPr lang="en-US" smtClean="0"/>
              <a:pPr/>
              <a:t>10/16/2010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6D1506F8-8C2C-45C4-A3F9-37BE6D279B95}"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022B4FE4-113B-4AA1-8A91-EDD37FC67B28}" type="datetimeFigureOut">
              <a:rPr lang="en-US" smtClean="0"/>
              <a:pPr/>
              <a:t>10/16/2010</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solidFill>
                  <a:schemeClr val="accent1">
                    <a:lumMod val="75000"/>
                  </a:schemeClr>
                </a:soli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dirty="0"/>
          </a:p>
        </p:txBody>
      </p:sp>
      <p:sp>
        <p:nvSpPr>
          <p:cNvPr id="28" name="Date Placeholder 27"/>
          <p:cNvSpPr>
            <a:spLocks noGrp="1"/>
          </p:cNvSpPr>
          <p:nvPr>
            <p:ph type="dt" sz="half" idx="10"/>
          </p:nvPr>
        </p:nvSpPr>
        <p:spPr/>
        <p:txBody>
          <a:bodyPr/>
          <a:lstStyle/>
          <a:p>
            <a:fld id="{238EA38B-24FA-4B86-AFD9-0E5D9AEE30E2}" type="datetimeFigureOut">
              <a:rPr lang="en-US" smtClean="0"/>
              <a:pPr/>
              <a:t>10/16/2010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F14AB088-B90F-47B1-A031-57BCCEA5D83E}"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8EA38B-24FA-4B86-AFD9-0E5D9AEE30E2}"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lumMod val="75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38EA38B-24FA-4B86-AFD9-0E5D9AEE30E2}"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F14AB088-B90F-47B1-A031-57BCCEA5D83E}" type="slidenum">
              <a:rPr lang="en-US" smtClean="0"/>
              <a:pPr/>
              <a:t>‹#›</a:t>
            </a:fld>
            <a:endParaRPr lang="en-US"/>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8EA38B-24FA-4B86-AFD9-0E5D9AEE30E2}"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38EA38B-24FA-4B86-AFD9-0E5D9AEE30E2}" type="datetimeFigureOut">
              <a:rPr lang="en-US" smtClean="0"/>
              <a:pPr/>
              <a:t>10/16/2010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38EA38B-24FA-4B86-AFD9-0E5D9AEE30E2}" type="datetimeFigureOut">
              <a:rPr lang="en-US" smtClean="0"/>
              <a:pPr/>
              <a:t>10/16/2010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8EA38B-24FA-4B86-AFD9-0E5D9AEE30E2}" type="datetimeFigureOut">
              <a:rPr lang="en-US" smtClean="0"/>
              <a:pPr/>
              <a:t>10/16/2010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lumMod val="75000"/>
                  </a:schemeClr>
                </a:solidFill>
              </a:defRPr>
            </a:lvl1pPr>
          </a:lstStyle>
          <a:p>
            <a:r>
              <a:rPr kumimoji="0" lang="en-US" smtClean="0"/>
              <a:t>Click to edit Master title style</a:t>
            </a:r>
            <a:endParaRPr kumimoji="0" lang="en-US" dirty="0"/>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8EA38B-24FA-4B86-AFD9-0E5D9AEE30E2}"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38EA38B-24FA-4B86-AFD9-0E5D9AEE30E2}"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820E3D-1B19-4CF4-939C-761AE2A598BB}"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8EA38B-24FA-4B86-AFD9-0E5D9AEE30E2}"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8EA38B-24FA-4B86-AFD9-0E5D9AEE30E2}"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E820E3D-1B19-4CF4-939C-761AE2A598BB}"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6D1506F8-8C2C-45C4-A3F9-37BE6D279B95}"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E820E3D-1B19-4CF4-939C-761AE2A598BB}"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E820E3D-1B19-4CF4-939C-761AE2A598BB}" type="datetimeFigureOut">
              <a:rPr lang="en-US" smtClean="0"/>
              <a:pPr/>
              <a:t>10/16/2010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E820E3D-1B19-4CF4-939C-761AE2A598BB}" type="datetimeFigureOut">
              <a:rPr lang="en-US" smtClean="0"/>
              <a:pPr/>
              <a:t>10/16/2010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1FB7995-D17D-49BC-874C-9EC2571FD772}"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A0644B35-B999-447E-8293-D6FBEC9A6B69}"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820E3D-1B19-4CF4-939C-761AE2A598BB}" type="datetimeFigureOut">
              <a:rPr lang="en-US" smtClean="0"/>
              <a:pPr/>
              <a:t>10/16/2010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E820E3D-1B19-4CF4-939C-761AE2A598BB}"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E820E3D-1B19-4CF4-939C-761AE2A598BB}"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820E3D-1B19-4CF4-939C-761AE2A598BB}"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820E3D-1B19-4CF4-939C-761AE2A598BB}"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54BAB28-1210-4EC5-A97C-570569893F25}" type="datetimeFigureOut">
              <a:rPr lang="en-US" smtClean="0"/>
              <a:pPr/>
              <a:t>10/16/2010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0E4AAD4D-8346-4CCC-90B2-C88E41BA21AE}"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4BAB28-1210-4EC5-A97C-570569893F25}"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54BAB28-1210-4EC5-A97C-570569893F25}"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0E4AAD4D-8346-4CCC-90B2-C88E41BA21A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4BAB28-1210-4EC5-A97C-570569893F25}"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54BAB28-1210-4EC5-A97C-570569893F25}" type="datetimeFigureOut">
              <a:rPr lang="en-US" smtClean="0"/>
              <a:pPr/>
              <a:t>10/16/2010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1FB7995-D17D-49BC-874C-9EC2571FD772}"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644B35-B999-447E-8293-D6FBEC9A6B69}"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54BAB28-1210-4EC5-A97C-570569893F25}" type="datetimeFigureOut">
              <a:rPr lang="en-US" smtClean="0"/>
              <a:pPr/>
              <a:t>10/16/2010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4BAB28-1210-4EC5-A97C-570569893F25}" type="datetimeFigureOut">
              <a:rPr lang="en-US" smtClean="0"/>
              <a:pPr/>
              <a:t>10/16/2010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4BAB28-1210-4EC5-A97C-570569893F25}"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54BAB28-1210-4EC5-A97C-570569893F25}"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4BAB28-1210-4EC5-A97C-570569893F25}"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4BAB28-1210-4EC5-A97C-570569893F25}"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pic>
        <p:nvPicPr>
          <p:cNvPr id="3096" name="Picture 24" descr="bluebackgorund"/>
          <p:cNvPicPr>
            <a:picLocks noChangeAspect="1" noChangeArrowheads="1"/>
          </p:cNvPicPr>
          <p:nvPr/>
        </p:nvPicPr>
        <p:blipFill>
          <a:blip r:embed="rId2"/>
          <a:srcRect l="3816" t="1057" r="4581" b="1799"/>
          <a:stretch>
            <a:fillRect/>
          </a:stretch>
        </p:blipFill>
        <p:spPr bwMode="auto">
          <a:xfrm>
            <a:off x="0" y="0"/>
            <a:ext cx="9144000" cy="6858000"/>
          </a:xfrm>
          <a:prstGeom prst="rect">
            <a:avLst/>
          </a:prstGeom>
          <a:noFill/>
        </p:spPr>
      </p:pic>
      <p:sp>
        <p:nvSpPr>
          <p:cNvPr id="3074" name="Rectangle 2"/>
          <p:cNvSpPr>
            <a:spLocks noGrp="1" noChangeArrowheads="1"/>
          </p:cNvSpPr>
          <p:nvPr>
            <p:ph type="ctrTitle"/>
          </p:nvPr>
        </p:nvSpPr>
        <p:spPr>
          <a:xfrm>
            <a:off x="685800" y="1196975"/>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2952750"/>
            <a:ext cx="6400800" cy="1752600"/>
          </a:xfrm>
        </p:spPr>
        <p:txBody>
          <a:bodyPr/>
          <a:lstStyle>
            <a:lvl1pPr marL="0" indent="0" algn="ctr">
              <a:buFontTx/>
              <a:buNone/>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fld id="{022B4FE4-113B-4AA1-8A91-EDD37FC67B28}" type="datetimeFigureOut">
              <a:rPr lang="en-US" smtClean="0"/>
              <a:pPr/>
              <a:t>10/16/2010</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22B4FE4-113B-4AA1-8A91-EDD37FC67B28}" type="datetimeFigureOut">
              <a:rPr lang="en-US" smtClean="0"/>
              <a:pPr/>
              <a:t>10/16/2010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22B4FE4-113B-4AA1-8A91-EDD37FC67B28}" type="datetimeFigureOut">
              <a:rPr lang="en-US" smtClean="0"/>
              <a:pPr/>
              <a:t>10/16/2010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22B4FE4-113B-4AA1-8A91-EDD37FC67B28}" type="datetimeFigureOut">
              <a:rPr lang="en-US" smtClean="0"/>
              <a:pPr/>
              <a:t>10/16/2010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1FB7995-D17D-49BC-874C-9EC2571FD772}" type="datetimeFigureOut">
              <a:rPr lang="en-US" smtClean="0"/>
              <a:pPr/>
              <a:t>10/16/2010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644B35-B999-447E-8293-D6FBEC9A6B69}"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022B4FE4-113B-4AA1-8A91-EDD37FC67B28}" type="datetimeFigureOut">
              <a:rPr lang="en-US" smtClean="0"/>
              <a:pPr/>
              <a:t>10/16/2010</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022B4FE4-113B-4AA1-8A91-EDD37FC67B28}" type="datetimeFigureOut">
              <a:rPr lang="en-US" smtClean="0"/>
              <a:pPr/>
              <a:t>10/16/2010</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22B4FE4-113B-4AA1-8A91-EDD37FC67B28}" type="datetimeFigureOut">
              <a:rPr lang="en-US" smtClean="0"/>
              <a:pPr/>
              <a:t>10/16/2010</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22B4FE4-113B-4AA1-8A91-EDD37FC67B28}" type="datetimeFigureOut">
              <a:rPr lang="en-US" smtClean="0"/>
              <a:pPr/>
              <a:t>10/16/2010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22B4FE4-113B-4AA1-8A91-EDD37FC67B28}" type="datetimeFigureOut">
              <a:rPr lang="en-US" smtClean="0"/>
              <a:pPr/>
              <a:t>10/16/2010</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22B4FE4-113B-4AA1-8A91-EDD37FC67B28}" type="datetimeFigureOut">
              <a:rPr lang="en-US" smtClean="0"/>
              <a:pPr/>
              <a:t>10/16/2010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26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026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22B4FE4-113B-4AA1-8A91-EDD37FC67B28}" type="datetimeFigureOut">
              <a:rPr lang="en-US" smtClean="0"/>
              <a:pPr/>
              <a:t>10/16/2010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3700463"/>
          </a:xfrm>
        </p:spPr>
        <p:txBody>
          <a:bodyPr/>
          <a:lstStyle/>
          <a:p>
            <a:r>
              <a:rPr lang="en-US" smtClean="0"/>
              <a:t>Click icon to add chart</a:t>
            </a:r>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022B4FE4-113B-4AA1-8A91-EDD37FC67B28}" type="datetimeFigureOut">
              <a:rPr lang="en-US" smtClean="0"/>
              <a:pPr/>
              <a:t>10/16/2010</a:t>
            </a:fld>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022B4FE4-113B-4AA1-8A91-EDD37FC67B28}" type="datetimeFigureOut">
              <a:rPr lang="en-US" smtClean="0"/>
              <a:pPr/>
              <a:t>10/16/2010</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CD75DE8-CDA5-4724-A28B-6493C380FF66}" type="slidenum">
              <a:rPr lang="en-US" smtClean="0"/>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solidFill>
                  <a:schemeClr val="accent1">
                    <a:lumMod val="75000"/>
                  </a:schemeClr>
                </a:soli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dirty="0"/>
          </a:p>
        </p:txBody>
      </p:sp>
      <p:sp>
        <p:nvSpPr>
          <p:cNvPr id="28" name="Date Placeholder 27"/>
          <p:cNvSpPr>
            <a:spLocks noGrp="1"/>
          </p:cNvSpPr>
          <p:nvPr>
            <p:ph type="dt" sz="half" idx="10"/>
          </p:nvPr>
        </p:nvSpPr>
        <p:spPr/>
        <p:txBody>
          <a:bodyPr/>
          <a:lstStyle/>
          <a:p>
            <a:fld id="{238EA38B-24FA-4B86-AFD9-0E5D9AEE30E2}" type="datetimeFigureOut">
              <a:rPr lang="en-US" smtClean="0"/>
              <a:pPr/>
              <a:t>10/16/2010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F14AB088-B90F-47B1-A031-57BCCEA5D83E}"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1FB7995-D17D-49BC-874C-9EC2571FD772}" type="datetimeFigureOut">
              <a:rPr lang="en-US" smtClean="0"/>
              <a:pPr/>
              <a:t>10/16/2010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644B35-B999-447E-8293-D6FBEC9A6B69}"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8EA38B-24FA-4B86-AFD9-0E5D9AEE30E2}"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lumMod val="75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38EA38B-24FA-4B86-AFD9-0E5D9AEE30E2}"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F14AB088-B90F-47B1-A031-57BCCEA5D83E}"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8EA38B-24FA-4B86-AFD9-0E5D9AEE30E2}"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38EA38B-24FA-4B86-AFD9-0E5D9AEE30E2}" type="datetimeFigureOut">
              <a:rPr lang="en-US" smtClean="0"/>
              <a:pPr/>
              <a:t>10/16/2010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38EA38B-24FA-4B86-AFD9-0E5D9AEE30E2}" type="datetimeFigureOut">
              <a:rPr lang="en-US" smtClean="0"/>
              <a:pPr/>
              <a:t>10/16/2010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8EA38B-24FA-4B86-AFD9-0E5D9AEE30E2}" type="datetimeFigureOut">
              <a:rPr lang="en-US" smtClean="0"/>
              <a:pPr/>
              <a:t>10/16/2010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lumMod val="75000"/>
                  </a:schemeClr>
                </a:solidFill>
              </a:defRPr>
            </a:lvl1pPr>
          </a:lstStyle>
          <a:p>
            <a:r>
              <a:rPr kumimoji="0" lang="en-US" smtClean="0"/>
              <a:t>Click to edit Master title style</a:t>
            </a:r>
            <a:endParaRPr kumimoji="0" lang="en-US" dirty="0"/>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8EA38B-24FA-4B86-AFD9-0E5D9AEE30E2}"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38EA38B-24FA-4B86-AFD9-0E5D9AEE30E2}"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8EA38B-24FA-4B86-AFD9-0E5D9AEE30E2}"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38EA38B-24FA-4B86-AFD9-0E5D9AEE30E2}"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4AB088-B90F-47B1-A031-57BCCEA5D8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FB7995-D17D-49BC-874C-9EC2571FD772}" type="datetimeFigureOut">
              <a:rPr lang="en-US" smtClean="0"/>
              <a:pPr/>
              <a:t>10/16/2010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644B35-B999-447E-8293-D6FBEC9A6B69}"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B811B5-E7C5-4307-8B05-C26F5FE2A204}"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811B5-E7C5-4307-8B05-C26F5FE2A204}"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B811B5-E7C5-4307-8B05-C26F5FE2A204}"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1066800" cy="365125"/>
          </a:xfrm>
        </p:spPr>
        <p:txBody>
          <a:bodyPr/>
          <a:lstStyle/>
          <a:p>
            <a:fld id="{B8BAF0F3-1592-48D8-B2A3-885A1FE3FF68}" type="slidenum">
              <a:rPr lang="en-US" smtClean="0"/>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B811B5-E7C5-4307-8B05-C26F5FE2A204}"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B811B5-E7C5-4307-8B05-C26F5FE2A204}" type="datetimeFigureOut">
              <a:rPr lang="en-US" smtClean="0"/>
              <a:pPr/>
              <a:t>10/16/2010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B811B5-E7C5-4307-8B05-C26F5FE2A204}" type="datetimeFigureOut">
              <a:rPr lang="en-US" smtClean="0"/>
              <a:pPr/>
              <a:t>10/16/2010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811B5-E7C5-4307-8B05-C26F5FE2A204}" type="datetimeFigureOut">
              <a:rPr lang="en-US" smtClean="0"/>
              <a:pPr/>
              <a:t>10/16/2010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811B5-E7C5-4307-8B05-C26F5FE2A204}"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811B5-E7C5-4307-8B05-C26F5FE2A204}"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811B5-E7C5-4307-8B05-C26F5FE2A204}"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1FB7995-D17D-49BC-874C-9EC2571FD772}"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644B35-B999-447E-8293-D6FBEC9A6B69}"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811B5-E7C5-4307-8B05-C26F5FE2A204}"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AF0F3-1592-48D8-B2A3-885A1FE3FF68}" type="slidenum">
              <a:rPr lang="en-US" smtClean="0"/>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AE820E3D-1B19-4CF4-939C-761AE2A598BB}" type="datetimeFigureOut">
              <a:rPr lang="en-US" smtClean="0"/>
              <a:pPr/>
              <a:t>10/16/2010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6D1506F8-8C2C-45C4-A3F9-37BE6D279B95}"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820E3D-1B19-4CF4-939C-761AE2A598BB}"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E820E3D-1B19-4CF4-939C-761AE2A598BB}"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6D1506F8-8C2C-45C4-A3F9-37BE6D279B95}" type="slidenum">
              <a:rPr lang="en-US" smtClean="0"/>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E820E3D-1B19-4CF4-939C-761AE2A598BB}"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E820E3D-1B19-4CF4-939C-761AE2A598BB}" type="datetimeFigureOut">
              <a:rPr lang="en-US" smtClean="0"/>
              <a:pPr/>
              <a:t>10/16/2010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E820E3D-1B19-4CF4-939C-761AE2A598BB}" type="datetimeFigureOut">
              <a:rPr lang="en-US" smtClean="0"/>
              <a:pPr/>
              <a:t>10/16/2010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820E3D-1B19-4CF4-939C-761AE2A598BB}" type="datetimeFigureOut">
              <a:rPr lang="en-US" smtClean="0"/>
              <a:pPr/>
              <a:t>10/16/2010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E820E3D-1B19-4CF4-939C-761AE2A598BB}"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E820E3D-1B19-4CF4-939C-761AE2A598BB}"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1FB7995-D17D-49BC-874C-9EC2571FD772}"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644B35-B999-447E-8293-D6FBEC9A6B69}"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820E3D-1B19-4CF4-939C-761AE2A598BB}"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E820E3D-1B19-4CF4-939C-761AE2A598BB}"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1506F8-8C2C-45C4-A3F9-37BE6D279B95}" type="slidenum">
              <a:rPr lang="en-US" smtClean="0"/>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D54BAB28-1210-4EC5-A97C-570569893F25}" type="datetimeFigureOut">
              <a:rPr lang="en-US" smtClean="0"/>
              <a:pPr/>
              <a:t>10/16/2010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0E4AAD4D-8346-4CCC-90B2-C88E41BA21AE}"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4BAB28-1210-4EC5-A97C-570569893F25}"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54BAB28-1210-4EC5-A97C-570569893F25}" type="datetimeFigureOut">
              <a:rPr lang="en-US" smtClean="0"/>
              <a:pPr/>
              <a:t>10/16/2010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0E4AAD4D-8346-4CCC-90B2-C88E41BA21A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4BAB28-1210-4EC5-A97C-570569893F25}"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54BAB28-1210-4EC5-A97C-570569893F25}" type="datetimeFigureOut">
              <a:rPr lang="en-US" smtClean="0"/>
              <a:pPr/>
              <a:t>10/16/2010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54BAB28-1210-4EC5-A97C-570569893F25}" type="datetimeFigureOut">
              <a:rPr lang="en-US" smtClean="0"/>
              <a:pPr/>
              <a:t>10/16/2010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4BAB28-1210-4EC5-A97C-570569893F25}" type="datetimeFigureOut">
              <a:rPr lang="en-US" smtClean="0"/>
              <a:pPr/>
              <a:t>10/16/2010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54BAB28-1210-4EC5-A97C-570569893F25}" type="datetimeFigureOut">
              <a:rPr lang="en-US" smtClean="0"/>
              <a:pPr/>
              <a:t>10/16/2010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AAD4D-8346-4CCC-90B2-C88E41BA21A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image" Target="../media/image5.jpeg"/><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image" Target="../media/image6.jpeg"/><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1.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image" Target="../media/image7.jpeg"/><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2.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image" Target="../media/image2.png"/><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theme" Target="../theme/theme13.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image" Target="../media/image3.jpeg"/><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theme" Target="../theme/theme14.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image" Target="../media/image4.jpeg"/><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theme" Target="../theme/theme15.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slideLayout" Target="../slideLayouts/slideLayout183.xml"/><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slideLayout" Target="../slideLayouts/slideLayout182.xml"/><Relationship Id="rId2" Type="http://schemas.openxmlformats.org/officeDocument/2006/relationships/slideLayout" Target="../slideLayouts/slideLayout172.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5" Type="http://schemas.openxmlformats.org/officeDocument/2006/relationships/image" Target="../media/image5.jpeg"/><Relationship Id="rId10" Type="http://schemas.openxmlformats.org/officeDocument/2006/relationships/slideLayout" Target="../slideLayouts/slideLayout180.xml"/><Relationship Id="rId4" Type="http://schemas.openxmlformats.org/officeDocument/2006/relationships/slideLayout" Target="../slideLayouts/slideLayout174.xml"/><Relationship Id="rId9" Type="http://schemas.openxmlformats.org/officeDocument/2006/relationships/slideLayout" Target="../slideLayouts/slideLayout179.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image" Target="../media/image6.jpeg"/><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7.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image" Target="../media/image2.png"/><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8.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image" Target="../media/image3.jpeg"/><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theme" Target="../theme/theme19.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image" Target="../media/image4.jpeg"/><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theme" Target="../theme/theme20.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slideLayout" Target="../slideLayouts/slideLayout240.xml"/><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slideLayout" Target="../slideLayouts/slideLayout239.xml"/><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5" Type="http://schemas.openxmlformats.org/officeDocument/2006/relationships/image" Target="../media/image5.jpeg"/><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 Id="rId1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image" Target="../media/image6.jpeg"/><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theme" Target="../theme/theme22.xml"/><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0" Type="http://schemas.openxmlformats.org/officeDocument/2006/relationships/slideLayout" Target="../slideLayouts/slideLayout250.xml"/><Relationship Id="rId4" Type="http://schemas.openxmlformats.org/officeDocument/2006/relationships/slideLayout" Target="../slideLayouts/slideLayout244.xml"/><Relationship Id="rId9" Type="http://schemas.openxmlformats.org/officeDocument/2006/relationships/slideLayout" Target="../slideLayouts/slideLayout24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5.jpe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6.jpe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2.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3.jpe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e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1FB7995-D17D-49BC-874C-9EC2571FD772}" type="datetimeFigureOut">
              <a:rPr lang="en-US" smtClean="0"/>
              <a:pPr/>
              <a:t>10/16/2010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0644B35-B999-447E-8293-D6FBEC9A6B6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932"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accent5"/>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accent5"/>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accent5"/>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accent5"/>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accent5"/>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52" name="Picture 28" descr="bluebackgorund"/>
          <p:cNvPicPr>
            <a:picLocks noChangeAspect="1" noChangeArrowheads="1"/>
          </p:cNvPicPr>
          <p:nvPr/>
        </p:nvPicPr>
        <p:blipFill>
          <a:blip r:embed="rId15"/>
          <a:srcRect l="3816" t="1057" r="4581" b="1799"/>
          <a:stretch>
            <a:fillRect/>
          </a:stretch>
        </p:blipFill>
        <p:spPr bwMode="auto">
          <a:xfrm>
            <a:off x="0" y="0"/>
            <a:ext cx="9144000" cy="6858000"/>
          </a:xfrm>
          <a:prstGeom prst="rect">
            <a:avLst/>
          </a:prstGeom>
          <a:noFill/>
        </p:spPr>
      </p:pic>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600200"/>
            <a:ext cx="8229600" cy="3700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628F5446-25CA-424C-8762-53DD3067422D}" type="datetimeFigureOut">
              <a:rPr lang="en-US" smtClean="0"/>
              <a:pPr/>
              <a:t>10/16/2010</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14131A-2B84-4858-B248-7EA150E89C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Lst>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lr>
          <a:schemeClr val="tx1"/>
        </a:buClr>
        <a:buChar char="•"/>
        <a:defRPr sz="3200">
          <a:solidFill>
            <a:schemeClr val="tx2"/>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2"/>
          </a:solidFill>
          <a:latin typeface="+mn-lt"/>
        </a:defRPr>
      </a:lvl2pPr>
      <a:lvl3pPr marL="1143000" indent="-228600" algn="l" rtl="0" eaLnBrk="1" fontAlgn="base" hangingPunct="1">
        <a:spcBef>
          <a:spcPct val="20000"/>
        </a:spcBef>
        <a:spcAft>
          <a:spcPct val="0"/>
        </a:spcAft>
        <a:buClr>
          <a:schemeClr val="tx1"/>
        </a:buClr>
        <a:buChar char="•"/>
        <a:defRPr sz="2400">
          <a:solidFill>
            <a:schemeClr val="tx2"/>
          </a:solidFill>
          <a:latin typeface="+mn-lt"/>
        </a:defRPr>
      </a:lvl3pPr>
      <a:lvl4pPr marL="1600200" indent="-228600" algn="l" rtl="0" eaLnBrk="1" fontAlgn="base" hangingPunct="1">
        <a:spcBef>
          <a:spcPct val="20000"/>
        </a:spcBef>
        <a:spcAft>
          <a:spcPct val="0"/>
        </a:spcAft>
        <a:buClr>
          <a:schemeClr val="tx1"/>
        </a:buClr>
        <a:buChar char="–"/>
        <a:defRPr sz="2000">
          <a:solidFill>
            <a:schemeClr val="tx2"/>
          </a:solidFill>
          <a:latin typeface="+mn-lt"/>
        </a:defRPr>
      </a:lvl4pPr>
      <a:lvl5pPr marL="2057400" indent="-228600" algn="l" rtl="0" eaLnBrk="1" fontAlgn="base" hangingPunct="1">
        <a:spcBef>
          <a:spcPct val="20000"/>
        </a:spcBef>
        <a:spcAft>
          <a:spcPct val="0"/>
        </a:spcAft>
        <a:buClr>
          <a:schemeClr val="tx1"/>
        </a:buClr>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uperStock_1491R-1038664.jpg"/>
          <p:cNvPicPr>
            <a:picLocks noChangeAspect="1"/>
          </p:cNvPicPr>
          <p:nvPr/>
        </p:nvPicPr>
        <p:blipFill>
          <a:blip r:embed="rId13"/>
          <a:srcRect l="15094" t="5486" r="12075"/>
          <a:stretch>
            <a:fillRect/>
          </a:stretch>
        </p:blipFill>
        <p:spPr>
          <a:xfrm>
            <a:off x="7116817" y="4024194"/>
            <a:ext cx="1983996" cy="2833806"/>
          </a:xfrm>
          <a:prstGeom prst="rect">
            <a:avLst/>
          </a:prstGeom>
        </p:spPr>
      </p:pic>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accent1">
                    <a:lumMod val="75000"/>
                  </a:schemeClr>
                </a:solidFill>
              </a:defRPr>
            </a:lvl1pPr>
          </a:lstStyle>
          <a:p>
            <a:fld id="{628F5446-25CA-424C-8762-53DD3067422D}" type="datetimeFigureOut">
              <a:rPr lang="en-US" smtClean="0"/>
              <a:pPr/>
              <a:t>10/16/2010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accent1">
                    <a:lumMod val="75000"/>
                  </a:schemeClr>
                </a:solidFill>
              </a:defRPr>
            </a:lvl1pPr>
          </a:lstStyle>
          <a:p>
            <a:endParaRPr lang="en-US" dirty="0"/>
          </a:p>
        </p:txBody>
      </p:sp>
      <p:sp>
        <p:nvSpPr>
          <p:cNvPr id="23" name="Slide Number Placeholder 22"/>
          <p:cNvSpPr>
            <a:spLocks noGrp="1"/>
          </p:cNvSpPr>
          <p:nvPr>
            <p:ph type="sldNum" sz="quarter" idx="4"/>
          </p:nvPr>
        </p:nvSpPr>
        <p:spPr>
          <a:xfrm>
            <a:off x="6628410" y="6416675"/>
            <a:ext cx="762000" cy="365125"/>
          </a:xfrm>
          <a:prstGeom prst="rect">
            <a:avLst/>
          </a:prstGeom>
        </p:spPr>
        <p:txBody>
          <a:bodyPr vert="horz" lIns="0" rIns="0" anchor="b"/>
          <a:lstStyle>
            <a:lvl1pPr algn="r" eaLnBrk="1" latinLnBrk="0" hangingPunct="1">
              <a:defRPr kumimoji="0" sz="1200">
                <a:solidFill>
                  <a:schemeClr val="accent1">
                    <a:lumMod val="75000"/>
                  </a:schemeClr>
                </a:solidFill>
              </a:defRPr>
            </a:lvl1pPr>
          </a:lstStyle>
          <a:p>
            <a:fld id="{3E14131A-2B84-4858-B248-7EA150E89CD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rtl="0" eaLnBrk="1" latinLnBrk="0" hangingPunct="1">
        <a:spcBef>
          <a:spcPct val="0"/>
        </a:spcBef>
        <a:buNone/>
        <a:defRPr kumimoji="0" sz="4100" b="1" kern="1200" cap="none" baseline="0">
          <a:ln w="6350">
            <a:noFill/>
          </a:ln>
          <a:solidFill>
            <a:schemeClr val="accent1">
              <a:lumMod val="75000"/>
            </a:schemeClr>
          </a:soli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accent1">
            <a:lumMod val="7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accent1">
            <a:lumMod val="75000"/>
          </a:schemeClr>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accent1">
            <a:lumMod val="75000"/>
          </a:schemeClr>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accent1">
            <a:lumMod val="75000"/>
          </a:schemeClr>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accent1">
            <a:lumMod val="75000"/>
          </a:schemeClr>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1000" r="-11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1FB7995-D17D-49BC-874C-9EC2571FD772}" type="datetimeFigureOut">
              <a:rPr lang="en-US" smtClean="0"/>
              <a:pPr/>
              <a:t>10/16/2010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0644B35-B999-447E-8293-D6FBEC9A6B6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accent5"/>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accent5"/>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accent5"/>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accent5"/>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accent5"/>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a:srcRect/>
          <a:stretch>
            <a:fillRect/>
          </a:stretch>
        </p:blipFill>
        <p:spPr bwMode="auto">
          <a:xfrm>
            <a:off x="6515100" y="4181475"/>
            <a:ext cx="2628900" cy="2676525"/>
          </a:xfrm>
          <a:prstGeom prst="rect">
            <a:avLst/>
          </a:prstGeom>
          <a:noFill/>
          <a:ln w="9525">
            <a:noFill/>
            <a:miter lim="800000"/>
            <a:headEnd/>
            <a:tailEnd/>
          </a:ln>
          <a:effec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811B5-E7C5-4307-8B05-C26F5FE2A204}" type="datetimeFigureOut">
              <a:rPr lang="en-US" smtClean="0"/>
              <a:pPr/>
              <a:t>10/16/2010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AF0F3-1592-48D8-B2A3-885A1FE3FF6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accent1">
            <a:lumMod val="75000"/>
          </a:schemeClr>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lumMod val="75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lumMod val="75000"/>
          </a:schemeClr>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ishagandhi.jpg"/>
          <p:cNvPicPr>
            <a:picLocks noChangeAspect="1"/>
          </p:cNvPicPr>
          <p:nvPr/>
        </p:nvPicPr>
        <p:blipFill>
          <a:blip r:embed="rId13" cstate="print"/>
          <a:srcRect l="8438" r="14766" b="1875"/>
          <a:stretch>
            <a:fillRect/>
          </a:stretch>
        </p:blipFill>
        <p:spPr>
          <a:xfrm rot="16200000" flipV="1">
            <a:off x="6325464" y="4039464"/>
            <a:ext cx="2970072" cy="2667000"/>
          </a:xfrm>
          <a:prstGeom prst="rect">
            <a:avLst/>
          </a:prstGeom>
        </p:spPr>
      </p:pic>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2">
                    <a:lumMod val="75000"/>
                  </a:schemeClr>
                </a:solidFill>
              </a:defRPr>
            </a:lvl1pPr>
          </a:lstStyle>
          <a:p>
            <a:fld id="{628F5446-25CA-424C-8762-53DD3067422D}" type="datetimeFigureOut">
              <a:rPr lang="en-US" smtClean="0"/>
              <a:pPr/>
              <a:t>10/16/2010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2">
                    <a:lumMod val="75000"/>
                  </a:schemeClr>
                </a:solidFill>
              </a:defRPr>
            </a:lvl1pPr>
          </a:lstStyle>
          <a:p>
            <a:endParaRPr lang="en-US"/>
          </a:p>
        </p:txBody>
      </p:sp>
      <p:sp>
        <p:nvSpPr>
          <p:cNvPr id="23" name="Slide Number Placeholder 22"/>
          <p:cNvSpPr>
            <a:spLocks noGrp="1"/>
          </p:cNvSpPr>
          <p:nvPr>
            <p:ph type="sldNum" sz="quarter" idx="4"/>
          </p:nvPr>
        </p:nvSpPr>
        <p:spPr>
          <a:xfrm>
            <a:off x="6450281" y="6404800"/>
            <a:ext cx="762000" cy="365125"/>
          </a:xfrm>
          <a:prstGeom prst="rect">
            <a:avLst/>
          </a:prstGeom>
        </p:spPr>
        <p:txBody>
          <a:bodyPr vert="horz" lIns="0" rIns="0" anchor="b"/>
          <a:lstStyle>
            <a:lvl1pPr algn="r" eaLnBrk="1" latinLnBrk="0" hangingPunct="1">
              <a:defRPr kumimoji="0" sz="1200">
                <a:solidFill>
                  <a:schemeClr val="tx2">
                    <a:lumMod val="75000"/>
                  </a:schemeClr>
                </a:solidFill>
              </a:defRPr>
            </a:lvl1pPr>
          </a:lstStyle>
          <a:p>
            <a:fld id="{3E14131A-2B84-4858-B248-7EA150E89CD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accent1"/>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accent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accent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accent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accent1">
                    <a:lumMod val="60000"/>
                    <a:lumOff val="40000"/>
                  </a:schemeClr>
                </a:solidFill>
              </a:defRPr>
            </a:lvl1pPr>
          </a:lstStyle>
          <a:p>
            <a:fld id="{628F5446-25CA-424C-8762-53DD3067422D}" type="datetimeFigureOut">
              <a:rPr lang="en-US" smtClean="0"/>
              <a:pPr/>
              <a:t>10/16/2010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accent1">
                    <a:lumMod val="60000"/>
                    <a:lumOff val="4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accent1">
                    <a:lumMod val="60000"/>
                    <a:lumOff val="40000"/>
                  </a:schemeClr>
                </a:solidFill>
              </a:defRPr>
            </a:lvl1pPr>
          </a:lstStyle>
          <a:p>
            <a:fld id="{3E14131A-2B84-4858-B248-7EA150E89CD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accent2">
            <a:lumMod val="60000"/>
            <a:lumOff val="40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accent2">
            <a:lumMod val="60000"/>
            <a:lumOff val="40000"/>
          </a:schemeClr>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accent2">
            <a:lumMod val="60000"/>
            <a:lumOff val="40000"/>
          </a:schemeClr>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accent2">
            <a:lumMod val="60000"/>
            <a:lumOff val="40000"/>
          </a:schemeClr>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accent2">
            <a:lumMod val="60000"/>
            <a:lumOff val="40000"/>
          </a:schemeClr>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52" name="Picture 28" descr="bluebackgorund"/>
          <p:cNvPicPr>
            <a:picLocks noChangeAspect="1" noChangeArrowheads="1"/>
          </p:cNvPicPr>
          <p:nvPr/>
        </p:nvPicPr>
        <p:blipFill>
          <a:blip r:embed="rId15"/>
          <a:srcRect l="3816" t="1057" r="4581" b="1799"/>
          <a:stretch>
            <a:fillRect/>
          </a:stretch>
        </p:blipFill>
        <p:spPr bwMode="auto">
          <a:xfrm>
            <a:off x="0" y="0"/>
            <a:ext cx="9144000" cy="6858000"/>
          </a:xfrm>
          <a:prstGeom prst="rect">
            <a:avLst/>
          </a:prstGeom>
          <a:noFill/>
        </p:spPr>
      </p:pic>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600200"/>
            <a:ext cx="8229600" cy="3700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628F5446-25CA-424C-8762-53DD3067422D}" type="datetimeFigureOut">
              <a:rPr lang="en-US" smtClean="0"/>
              <a:pPr/>
              <a:t>10/16/2010</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14131A-2B84-4858-B248-7EA150E89C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Lst>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lr>
          <a:schemeClr val="tx1"/>
        </a:buClr>
        <a:buChar char="•"/>
        <a:defRPr sz="3200">
          <a:solidFill>
            <a:schemeClr val="tx2"/>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2"/>
          </a:solidFill>
          <a:latin typeface="+mn-lt"/>
        </a:defRPr>
      </a:lvl2pPr>
      <a:lvl3pPr marL="1143000" indent="-228600" algn="l" rtl="0" eaLnBrk="1" fontAlgn="base" hangingPunct="1">
        <a:spcBef>
          <a:spcPct val="20000"/>
        </a:spcBef>
        <a:spcAft>
          <a:spcPct val="0"/>
        </a:spcAft>
        <a:buClr>
          <a:schemeClr val="tx1"/>
        </a:buClr>
        <a:buChar char="•"/>
        <a:defRPr sz="2400">
          <a:solidFill>
            <a:schemeClr val="tx2"/>
          </a:solidFill>
          <a:latin typeface="+mn-lt"/>
        </a:defRPr>
      </a:lvl3pPr>
      <a:lvl4pPr marL="1600200" indent="-228600" algn="l" rtl="0" eaLnBrk="1" fontAlgn="base" hangingPunct="1">
        <a:spcBef>
          <a:spcPct val="20000"/>
        </a:spcBef>
        <a:spcAft>
          <a:spcPct val="0"/>
        </a:spcAft>
        <a:buClr>
          <a:schemeClr val="tx1"/>
        </a:buClr>
        <a:buChar char="–"/>
        <a:defRPr sz="2000">
          <a:solidFill>
            <a:schemeClr val="tx2"/>
          </a:solidFill>
          <a:latin typeface="+mn-lt"/>
        </a:defRPr>
      </a:lvl4pPr>
      <a:lvl5pPr marL="2057400" indent="-228600" algn="l" rtl="0" eaLnBrk="1" fontAlgn="base" hangingPunct="1">
        <a:spcBef>
          <a:spcPct val="20000"/>
        </a:spcBef>
        <a:spcAft>
          <a:spcPct val="0"/>
        </a:spcAft>
        <a:buClr>
          <a:schemeClr val="tx1"/>
        </a:buClr>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uperStock_1491R-1038664.jpg"/>
          <p:cNvPicPr>
            <a:picLocks noChangeAspect="1"/>
          </p:cNvPicPr>
          <p:nvPr/>
        </p:nvPicPr>
        <p:blipFill>
          <a:blip r:embed="rId13"/>
          <a:srcRect l="15094" t="5486" r="12075"/>
          <a:stretch>
            <a:fillRect/>
          </a:stretch>
        </p:blipFill>
        <p:spPr>
          <a:xfrm>
            <a:off x="7116817" y="4024194"/>
            <a:ext cx="1983996" cy="2833806"/>
          </a:xfrm>
          <a:prstGeom prst="rect">
            <a:avLst/>
          </a:prstGeom>
        </p:spPr>
      </p:pic>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accent1">
                    <a:lumMod val="75000"/>
                  </a:schemeClr>
                </a:solidFill>
              </a:defRPr>
            </a:lvl1pPr>
          </a:lstStyle>
          <a:p>
            <a:fld id="{628F5446-25CA-424C-8762-53DD3067422D}" type="datetimeFigureOut">
              <a:rPr lang="en-US" smtClean="0"/>
              <a:pPr/>
              <a:t>10/16/2010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accent1">
                    <a:lumMod val="75000"/>
                  </a:schemeClr>
                </a:solidFill>
              </a:defRPr>
            </a:lvl1pPr>
          </a:lstStyle>
          <a:p>
            <a:endParaRPr lang="en-US" dirty="0"/>
          </a:p>
        </p:txBody>
      </p:sp>
      <p:sp>
        <p:nvSpPr>
          <p:cNvPr id="23" name="Slide Number Placeholder 22"/>
          <p:cNvSpPr>
            <a:spLocks noGrp="1"/>
          </p:cNvSpPr>
          <p:nvPr>
            <p:ph type="sldNum" sz="quarter" idx="4"/>
          </p:nvPr>
        </p:nvSpPr>
        <p:spPr>
          <a:xfrm>
            <a:off x="6628410" y="6416675"/>
            <a:ext cx="762000" cy="365125"/>
          </a:xfrm>
          <a:prstGeom prst="rect">
            <a:avLst/>
          </a:prstGeom>
        </p:spPr>
        <p:txBody>
          <a:bodyPr vert="horz" lIns="0" rIns="0" anchor="b"/>
          <a:lstStyle>
            <a:lvl1pPr algn="r" eaLnBrk="1" latinLnBrk="0" hangingPunct="1">
              <a:defRPr kumimoji="0" sz="1200">
                <a:solidFill>
                  <a:schemeClr val="accent1">
                    <a:lumMod val="75000"/>
                  </a:schemeClr>
                </a:solidFill>
              </a:defRPr>
            </a:lvl1pPr>
          </a:lstStyle>
          <a:p>
            <a:fld id="{3E14131A-2B84-4858-B248-7EA150E89CD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ctr" rtl="0" eaLnBrk="1" latinLnBrk="0" hangingPunct="1">
        <a:spcBef>
          <a:spcPct val="0"/>
        </a:spcBef>
        <a:buNone/>
        <a:defRPr kumimoji="0" sz="4100" b="1" kern="1200" cap="none" baseline="0">
          <a:ln w="6350">
            <a:noFill/>
          </a:ln>
          <a:solidFill>
            <a:schemeClr val="accent1">
              <a:lumMod val="75000"/>
            </a:schemeClr>
          </a:soli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accent1">
            <a:lumMod val="7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accent1">
            <a:lumMod val="75000"/>
          </a:schemeClr>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accent1">
            <a:lumMod val="75000"/>
          </a:schemeClr>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accent1">
            <a:lumMod val="75000"/>
          </a:schemeClr>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accent1">
            <a:lumMod val="75000"/>
          </a:schemeClr>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a:srcRect/>
          <a:stretch>
            <a:fillRect/>
          </a:stretch>
        </p:blipFill>
        <p:spPr bwMode="auto">
          <a:xfrm>
            <a:off x="6515100" y="4181475"/>
            <a:ext cx="2628900" cy="2676525"/>
          </a:xfrm>
          <a:prstGeom prst="rect">
            <a:avLst/>
          </a:prstGeom>
          <a:noFill/>
          <a:ln w="9525">
            <a:noFill/>
            <a:miter lim="800000"/>
            <a:headEnd/>
            <a:tailEnd/>
          </a:ln>
          <a:effec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811B5-E7C5-4307-8B05-C26F5FE2A204}" type="datetimeFigureOut">
              <a:rPr lang="en-US" smtClean="0"/>
              <a:pPr/>
              <a:t>10/16/2010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AF0F3-1592-48D8-B2A3-885A1FE3FF6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ctr"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accent1">
            <a:lumMod val="75000"/>
          </a:schemeClr>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lumMod val="75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lumMod val="75000"/>
          </a:schemeClr>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ishagandhi.jpg"/>
          <p:cNvPicPr>
            <a:picLocks noChangeAspect="1"/>
          </p:cNvPicPr>
          <p:nvPr/>
        </p:nvPicPr>
        <p:blipFill>
          <a:blip r:embed="rId13" cstate="print"/>
          <a:srcRect l="8438" r="14766" b="1875"/>
          <a:stretch>
            <a:fillRect/>
          </a:stretch>
        </p:blipFill>
        <p:spPr>
          <a:xfrm rot="16200000" flipV="1">
            <a:off x="6325464" y="4039464"/>
            <a:ext cx="2970072" cy="2667000"/>
          </a:xfrm>
          <a:prstGeom prst="rect">
            <a:avLst/>
          </a:prstGeom>
        </p:spPr>
      </p:pic>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2">
                    <a:lumMod val="75000"/>
                  </a:schemeClr>
                </a:solidFill>
              </a:defRPr>
            </a:lvl1pPr>
          </a:lstStyle>
          <a:p>
            <a:fld id="{628F5446-25CA-424C-8762-53DD3067422D}" type="datetimeFigureOut">
              <a:rPr lang="en-US" smtClean="0"/>
              <a:pPr/>
              <a:t>10/16/2010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2">
                    <a:lumMod val="75000"/>
                  </a:schemeClr>
                </a:solidFill>
              </a:defRPr>
            </a:lvl1pPr>
          </a:lstStyle>
          <a:p>
            <a:endParaRPr lang="en-US"/>
          </a:p>
        </p:txBody>
      </p:sp>
      <p:sp>
        <p:nvSpPr>
          <p:cNvPr id="23" name="Slide Number Placeholder 22"/>
          <p:cNvSpPr>
            <a:spLocks noGrp="1"/>
          </p:cNvSpPr>
          <p:nvPr>
            <p:ph type="sldNum" sz="quarter" idx="4"/>
          </p:nvPr>
        </p:nvSpPr>
        <p:spPr>
          <a:xfrm>
            <a:off x="6450281" y="6404800"/>
            <a:ext cx="762000" cy="365125"/>
          </a:xfrm>
          <a:prstGeom prst="rect">
            <a:avLst/>
          </a:prstGeom>
        </p:spPr>
        <p:txBody>
          <a:bodyPr vert="horz" lIns="0" rIns="0" anchor="b"/>
          <a:lstStyle>
            <a:lvl1pPr algn="r" eaLnBrk="1" latinLnBrk="0" hangingPunct="1">
              <a:defRPr kumimoji="0" sz="1200">
                <a:solidFill>
                  <a:schemeClr val="tx2">
                    <a:lumMod val="75000"/>
                  </a:schemeClr>
                </a:solidFill>
              </a:defRPr>
            </a:lvl1pPr>
          </a:lstStyle>
          <a:p>
            <a:fld id="{3E14131A-2B84-4858-B248-7EA150E89CD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accent1"/>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accent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accent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accent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a:srcRect/>
          <a:stretch>
            <a:fillRect/>
          </a:stretch>
        </p:blipFill>
        <p:spPr bwMode="auto">
          <a:xfrm>
            <a:off x="6515100" y="4181475"/>
            <a:ext cx="2628900" cy="2676525"/>
          </a:xfrm>
          <a:prstGeom prst="rect">
            <a:avLst/>
          </a:prstGeom>
          <a:noFill/>
          <a:ln w="9525">
            <a:noFill/>
            <a:miter lim="800000"/>
            <a:headEnd/>
            <a:tailEnd/>
          </a:ln>
          <a:effec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811B5-E7C5-4307-8B05-C26F5FE2A204}" type="datetimeFigureOut">
              <a:rPr lang="en-US" smtClean="0"/>
              <a:pPr/>
              <a:t>10/16/2010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AF0F3-1592-48D8-B2A3-885A1FE3FF6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accent1">
            <a:lumMod val="75000"/>
          </a:schemeClr>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lumMod val="75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lumMod val="75000"/>
          </a:schemeClr>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accent1">
                    <a:lumMod val="60000"/>
                    <a:lumOff val="40000"/>
                  </a:schemeClr>
                </a:solidFill>
              </a:defRPr>
            </a:lvl1pPr>
          </a:lstStyle>
          <a:p>
            <a:fld id="{628F5446-25CA-424C-8762-53DD3067422D}" type="datetimeFigureOut">
              <a:rPr lang="en-US" smtClean="0"/>
              <a:pPr/>
              <a:t>10/16/2010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accent1">
                    <a:lumMod val="60000"/>
                    <a:lumOff val="4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accent1">
                    <a:lumMod val="60000"/>
                    <a:lumOff val="40000"/>
                  </a:schemeClr>
                </a:solidFill>
              </a:defRPr>
            </a:lvl1pPr>
          </a:lstStyle>
          <a:p>
            <a:fld id="{3E14131A-2B84-4858-B248-7EA150E89CD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accent2">
            <a:lumMod val="60000"/>
            <a:lumOff val="40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accent2">
            <a:lumMod val="60000"/>
            <a:lumOff val="40000"/>
          </a:schemeClr>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accent2">
            <a:lumMod val="60000"/>
            <a:lumOff val="40000"/>
          </a:schemeClr>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accent2">
            <a:lumMod val="60000"/>
            <a:lumOff val="40000"/>
          </a:schemeClr>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accent2">
            <a:lumMod val="60000"/>
            <a:lumOff val="40000"/>
          </a:schemeClr>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52" name="Picture 28" descr="bluebackgorund"/>
          <p:cNvPicPr>
            <a:picLocks noChangeAspect="1" noChangeArrowheads="1"/>
          </p:cNvPicPr>
          <p:nvPr/>
        </p:nvPicPr>
        <p:blipFill>
          <a:blip r:embed="rId15"/>
          <a:srcRect l="3816" t="1057" r="4581" b="1799"/>
          <a:stretch>
            <a:fillRect/>
          </a:stretch>
        </p:blipFill>
        <p:spPr bwMode="auto">
          <a:xfrm>
            <a:off x="0" y="0"/>
            <a:ext cx="9144000" cy="6858000"/>
          </a:xfrm>
          <a:prstGeom prst="rect">
            <a:avLst/>
          </a:prstGeom>
          <a:noFill/>
        </p:spPr>
      </p:pic>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600200"/>
            <a:ext cx="8229600" cy="3700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628F5446-25CA-424C-8762-53DD3067422D}" type="datetimeFigureOut">
              <a:rPr lang="en-US" smtClean="0"/>
              <a:pPr/>
              <a:t>10/16/2010</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14131A-2B84-4858-B248-7EA150E89C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Lst>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lr>
          <a:schemeClr val="tx1"/>
        </a:buClr>
        <a:buChar char="•"/>
        <a:defRPr sz="3200">
          <a:solidFill>
            <a:schemeClr val="tx2"/>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2"/>
          </a:solidFill>
          <a:latin typeface="+mn-lt"/>
        </a:defRPr>
      </a:lvl2pPr>
      <a:lvl3pPr marL="1143000" indent="-228600" algn="l" rtl="0" eaLnBrk="1" fontAlgn="base" hangingPunct="1">
        <a:spcBef>
          <a:spcPct val="20000"/>
        </a:spcBef>
        <a:spcAft>
          <a:spcPct val="0"/>
        </a:spcAft>
        <a:buClr>
          <a:schemeClr val="tx1"/>
        </a:buClr>
        <a:buChar char="•"/>
        <a:defRPr sz="2400">
          <a:solidFill>
            <a:schemeClr val="tx2"/>
          </a:solidFill>
          <a:latin typeface="+mn-lt"/>
        </a:defRPr>
      </a:lvl3pPr>
      <a:lvl4pPr marL="1600200" indent="-228600" algn="l" rtl="0" eaLnBrk="1" fontAlgn="base" hangingPunct="1">
        <a:spcBef>
          <a:spcPct val="20000"/>
        </a:spcBef>
        <a:spcAft>
          <a:spcPct val="0"/>
        </a:spcAft>
        <a:buClr>
          <a:schemeClr val="tx1"/>
        </a:buClr>
        <a:buChar char="–"/>
        <a:defRPr sz="2000">
          <a:solidFill>
            <a:schemeClr val="tx2"/>
          </a:solidFill>
          <a:latin typeface="+mn-lt"/>
        </a:defRPr>
      </a:lvl4pPr>
      <a:lvl5pPr marL="2057400" indent="-228600" algn="l" rtl="0" eaLnBrk="1" fontAlgn="base" hangingPunct="1">
        <a:spcBef>
          <a:spcPct val="20000"/>
        </a:spcBef>
        <a:spcAft>
          <a:spcPct val="0"/>
        </a:spcAft>
        <a:buClr>
          <a:schemeClr val="tx1"/>
        </a:buClr>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uperStock_1491R-1038664.jpg"/>
          <p:cNvPicPr>
            <a:picLocks noChangeAspect="1"/>
          </p:cNvPicPr>
          <p:nvPr/>
        </p:nvPicPr>
        <p:blipFill>
          <a:blip r:embed="rId13"/>
          <a:srcRect l="15094" t="5486" r="12075"/>
          <a:stretch>
            <a:fillRect/>
          </a:stretch>
        </p:blipFill>
        <p:spPr>
          <a:xfrm>
            <a:off x="7116817" y="4024194"/>
            <a:ext cx="1983996" cy="2833806"/>
          </a:xfrm>
          <a:prstGeom prst="rect">
            <a:avLst/>
          </a:prstGeom>
        </p:spPr>
      </p:pic>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accent1">
                    <a:lumMod val="75000"/>
                  </a:schemeClr>
                </a:solidFill>
              </a:defRPr>
            </a:lvl1pPr>
          </a:lstStyle>
          <a:p>
            <a:fld id="{628F5446-25CA-424C-8762-53DD3067422D}" type="datetimeFigureOut">
              <a:rPr lang="en-US" smtClean="0"/>
              <a:pPr/>
              <a:t>10/16/2010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accent1">
                    <a:lumMod val="75000"/>
                  </a:schemeClr>
                </a:solidFill>
              </a:defRPr>
            </a:lvl1pPr>
          </a:lstStyle>
          <a:p>
            <a:endParaRPr lang="en-US" dirty="0"/>
          </a:p>
        </p:txBody>
      </p:sp>
      <p:sp>
        <p:nvSpPr>
          <p:cNvPr id="23" name="Slide Number Placeholder 22"/>
          <p:cNvSpPr>
            <a:spLocks noGrp="1"/>
          </p:cNvSpPr>
          <p:nvPr>
            <p:ph type="sldNum" sz="quarter" idx="4"/>
          </p:nvPr>
        </p:nvSpPr>
        <p:spPr>
          <a:xfrm>
            <a:off x="6628410" y="6416675"/>
            <a:ext cx="762000" cy="365125"/>
          </a:xfrm>
          <a:prstGeom prst="rect">
            <a:avLst/>
          </a:prstGeom>
        </p:spPr>
        <p:txBody>
          <a:bodyPr vert="horz" lIns="0" rIns="0" anchor="b"/>
          <a:lstStyle>
            <a:lvl1pPr algn="r" eaLnBrk="1" latinLnBrk="0" hangingPunct="1">
              <a:defRPr kumimoji="0" sz="1200">
                <a:solidFill>
                  <a:schemeClr val="accent1">
                    <a:lumMod val="75000"/>
                  </a:schemeClr>
                </a:solidFill>
              </a:defRPr>
            </a:lvl1pPr>
          </a:lstStyle>
          <a:p>
            <a:fld id="{3E14131A-2B84-4858-B248-7EA150E89CD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ctr" rtl="0" eaLnBrk="1" latinLnBrk="0" hangingPunct="1">
        <a:spcBef>
          <a:spcPct val="0"/>
        </a:spcBef>
        <a:buNone/>
        <a:defRPr kumimoji="0" sz="4100" b="1" kern="1200" cap="none" baseline="0">
          <a:ln w="6350">
            <a:noFill/>
          </a:ln>
          <a:solidFill>
            <a:schemeClr val="accent1">
              <a:lumMod val="75000"/>
            </a:schemeClr>
          </a:soli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accent1">
            <a:lumMod val="7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accent1">
            <a:lumMod val="75000"/>
          </a:schemeClr>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accent1">
            <a:lumMod val="75000"/>
          </a:schemeClr>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accent1">
            <a:lumMod val="75000"/>
          </a:schemeClr>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accent1">
            <a:lumMod val="75000"/>
          </a:schemeClr>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ishagandhi.jpg"/>
          <p:cNvPicPr>
            <a:picLocks noChangeAspect="1"/>
          </p:cNvPicPr>
          <p:nvPr/>
        </p:nvPicPr>
        <p:blipFill>
          <a:blip r:embed="rId13" cstate="print"/>
          <a:srcRect l="8438" r="14766" b="1875"/>
          <a:stretch>
            <a:fillRect/>
          </a:stretch>
        </p:blipFill>
        <p:spPr>
          <a:xfrm rot="16200000" flipV="1">
            <a:off x="6325464" y="4039464"/>
            <a:ext cx="2970072" cy="2667000"/>
          </a:xfrm>
          <a:prstGeom prst="rect">
            <a:avLst/>
          </a:prstGeom>
        </p:spPr>
      </p:pic>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2">
                    <a:lumMod val="75000"/>
                  </a:schemeClr>
                </a:solidFill>
              </a:defRPr>
            </a:lvl1pPr>
          </a:lstStyle>
          <a:p>
            <a:fld id="{628F5446-25CA-424C-8762-53DD3067422D}" type="datetimeFigureOut">
              <a:rPr lang="en-US" smtClean="0"/>
              <a:pPr/>
              <a:t>10/16/2010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2">
                    <a:lumMod val="75000"/>
                  </a:schemeClr>
                </a:solidFill>
              </a:defRPr>
            </a:lvl1pPr>
          </a:lstStyle>
          <a:p>
            <a:endParaRPr lang="en-US"/>
          </a:p>
        </p:txBody>
      </p:sp>
      <p:sp>
        <p:nvSpPr>
          <p:cNvPr id="23" name="Slide Number Placeholder 22"/>
          <p:cNvSpPr>
            <a:spLocks noGrp="1"/>
          </p:cNvSpPr>
          <p:nvPr>
            <p:ph type="sldNum" sz="quarter" idx="4"/>
          </p:nvPr>
        </p:nvSpPr>
        <p:spPr>
          <a:xfrm>
            <a:off x="6450281" y="6404800"/>
            <a:ext cx="762000" cy="365125"/>
          </a:xfrm>
          <a:prstGeom prst="rect">
            <a:avLst/>
          </a:prstGeom>
        </p:spPr>
        <p:txBody>
          <a:bodyPr vert="horz" lIns="0" rIns="0" anchor="b"/>
          <a:lstStyle>
            <a:lvl1pPr algn="r" eaLnBrk="1" latinLnBrk="0" hangingPunct="1">
              <a:defRPr kumimoji="0" sz="1200">
                <a:solidFill>
                  <a:schemeClr val="tx2">
                    <a:lumMod val="75000"/>
                  </a:schemeClr>
                </a:solidFill>
              </a:defRPr>
            </a:lvl1pPr>
          </a:lstStyle>
          <a:p>
            <a:fld id="{3E14131A-2B84-4858-B248-7EA150E89CD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accent1"/>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accent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accent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accent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accent1">
                    <a:lumMod val="60000"/>
                    <a:lumOff val="40000"/>
                  </a:schemeClr>
                </a:solidFill>
              </a:defRPr>
            </a:lvl1pPr>
          </a:lstStyle>
          <a:p>
            <a:fld id="{628F5446-25CA-424C-8762-53DD3067422D}" type="datetimeFigureOut">
              <a:rPr lang="en-US" smtClean="0"/>
              <a:pPr/>
              <a:t>10/16/2010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accent1">
                    <a:lumMod val="60000"/>
                    <a:lumOff val="4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accent1">
                    <a:lumMod val="60000"/>
                    <a:lumOff val="40000"/>
                  </a:schemeClr>
                </a:solidFill>
              </a:defRPr>
            </a:lvl1pPr>
          </a:lstStyle>
          <a:p>
            <a:fld id="{3E14131A-2B84-4858-B248-7EA150E89CD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accent2">
            <a:lumMod val="60000"/>
            <a:lumOff val="40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accent2">
            <a:lumMod val="60000"/>
            <a:lumOff val="40000"/>
          </a:schemeClr>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accent2">
            <a:lumMod val="60000"/>
            <a:lumOff val="40000"/>
          </a:schemeClr>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accent2">
            <a:lumMod val="60000"/>
            <a:lumOff val="40000"/>
          </a:schemeClr>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accent2">
            <a:lumMod val="60000"/>
            <a:lumOff val="40000"/>
          </a:schemeClr>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52" name="Picture 28" descr="bluebackgorund"/>
          <p:cNvPicPr>
            <a:picLocks noChangeAspect="1" noChangeArrowheads="1"/>
          </p:cNvPicPr>
          <p:nvPr/>
        </p:nvPicPr>
        <p:blipFill>
          <a:blip r:embed="rId15"/>
          <a:srcRect l="3816" t="1057" r="4581" b="1799"/>
          <a:stretch>
            <a:fillRect/>
          </a:stretch>
        </p:blipFill>
        <p:spPr bwMode="auto">
          <a:xfrm>
            <a:off x="0" y="0"/>
            <a:ext cx="9144000" cy="6858000"/>
          </a:xfrm>
          <a:prstGeom prst="rect">
            <a:avLst/>
          </a:prstGeom>
          <a:noFill/>
        </p:spPr>
      </p:pic>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457200" y="1600200"/>
            <a:ext cx="8229600" cy="3700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628F5446-25CA-424C-8762-53DD3067422D}" type="datetimeFigureOut">
              <a:rPr lang="en-US" smtClean="0"/>
              <a:pPr/>
              <a:t>10/16/2010</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14131A-2B84-4858-B248-7EA150E89C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lr>
          <a:schemeClr val="tx1"/>
        </a:buClr>
        <a:buChar char="•"/>
        <a:defRPr sz="3200">
          <a:solidFill>
            <a:schemeClr val="tx2"/>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2"/>
          </a:solidFill>
          <a:latin typeface="+mn-lt"/>
        </a:defRPr>
      </a:lvl2pPr>
      <a:lvl3pPr marL="1143000" indent="-228600" algn="l" rtl="0" eaLnBrk="1" fontAlgn="base" hangingPunct="1">
        <a:spcBef>
          <a:spcPct val="20000"/>
        </a:spcBef>
        <a:spcAft>
          <a:spcPct val="0"/>
        </a:spcAft>
        <a:buClr>
          <a:schemeClr val="tx1"/>
        </a:buClr>
        <a:buChar char="•"/>
        <a:defRPr sz="2400">
          <a:solidFill>
            <a:schemeClr val="tx2"/>
          </a:solidFill>
          <a:latin typeface="+mn-lt"/>
        </a:defRPr>
      </a:lvl3pPr>
      <a:lvl4pPr marL="1600200" indent="-228600" algn="l" rtl="0" eaLnBrk="1" fontAlgn="base" hangingPunct="1">
        <a:spcBef>
          <a:spcPct val="20000"/>
        </a:spcBef>
        <a:spcAft>
          <a:spcPct val="0"/>
        </a:spcAft>
        <a:buClr>
          <a:schemeClr val="tx1"/>
        </a:buClr>
        <a:buChar char="–"/>
        <a:defRPr sz="2000">
          <a:solidFill>
            <a:schemeClr val="tx2"/>
          </a:solidFill>
          <a:latin typeface="+mn-lt"/>
        </a:defRPr>
      </a:lvl4pPr>
      <a:lvl5pPr marL="2057400" indent="-228600" algn="l" rtl="0" eaLnBrk="1" fontAlgn="base" hangingPunct="1">
        <a:spcBef>
          <a:spcPct val="20000"/>
        </a:spcBef>
        <a:spcAft>
          <a:spcPct val="0"/>
        </a:spcAft>
        <a:buClr>
          <a:schemeClr val="tx1"/>
        </a:buClr>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uperStock_1491R-1038664.jpg"/>
          <p:cNvPicPr>
            <a:picLocks noChangeAspect="1"/>
          </p:cNvPicPr>
          <p:nvPr/>
        </p:nvPicPr>
        <p:blipFill>
          <a:blip r:embed="rId13"/>
          <a:srcRect l="15094" t="5486" r="12075"/>
          <a:stretch>
            <a:fillRect/>
          </a:stretch>
        </p:blipFill>
        <p:spPr>
          <a:xfrm>
            <a:off x="7116817" y="4024194"/>
            <a:ext cx="1983996" cy="2833806"/>
          </a:xfrm>
          <a:prstGeom prst="rect">
            <a:avLst/>
          </a:prstGeom>
        </p:spPr>
      </p:pic>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dirty="0"/>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accent1">
                    <a:lumMod val="75000"/>
                  </a:schemeClr>
                </a:solidFill>
              </a:defRPr>
            </a:lvl1pPr>
          </a:lstStyle>
          <a:p>
            <a:fld id="{628F5446-25CA-424C-8762-53DD3067422D}" type="datetimeFigureOut">
              <a:rPr lang="en-US" smtClean="0"/>
              <a:pPr/>
              <a:t>10/16/2010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accent1">
                    <a:lumMod val="75000"/>
                  </a:schemeClr>
                </a:solidFill>
              </a:defRPr>
            </a:lvl1pPr>
          </a:lstStyle>
          <a:p>
            <a:endParaRPr lang="en-US" dirty="0"/>
          </a:p>
        </p:txBody>
      </p:sp>
      <p:sp>
        <p:nvSpPr>
          <p:cNvPr id="23" name="Slide Number Placeholder 22"/>
          <p:cNvSpPr>
            <a:spLocks noGrp="1"/>
          </p:cNvSpPr>
          <p:nvPr>
            <p:ph type="sldNum" sz="quarter" idx="4"/>
          </p:nvPr>
        </p:nvSpPr>
        <p:spPr>
          <a:xfrm>
            <a:off x="6628410" y="6416675"/>
            <a:ext cx="762000" cy="365125"/>
          </a:xfrm>
          <a:prstGeom prst="rect">
            <a:avLst/>
          </a:prstGeom>
        </p:spPr>
        <p:txBody>
          <a:bodyPr vert="horz" lIns="0" rIns="0" anchor="b"/>
          <a:lstStyle>
            <a:lvl1pPr algn="r" eaLnBrk="1" latinLnBrk="0" hangingPunct="1">
              <a:defRPr kumimoji="0" sz="1200">
                <a:solidFill>
                  <a:schemeClr val="accent1">
                    <a:lumMod val="75000"/>
                  </a:schemeClr>
                </a:solidFill>
              </a:defRPr>
            </a:lvl1pPr>
          </a:lstStyle>
          <a:p>
            <a:fld id="{3E14131A-2B84-4858-B248-7EA150E89CD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rtl="0" eaLnBrk="1" latinLnBrk="0" hangingPunct="1">
        <a:spcBef>
          <a:spcPct val="0"/>
        </a:spcBef>
        <a:buNone/>
        <a:defRPr kumimoji="0" sz="4100" b="1" kern="1200" cap="none" baseline="0">
          <a:ln w="6350">
            <a:noFill/>
          </a:ln>
          <a:solidFill>
            <a:schemeClr val="accent1">
              <a:lumMod val="75000"/>
            </a:schemeClr>
          </a:soli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accent1">
            <a:lumMod val="7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accent1">
            <a:lumMod val="75000"/>
          </a:schemeClr>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accent1">
            <a:lumMod val="75000"/>
          </a:schemeClr>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accent1">
            <a:lumMod val="75000"/>
          </a:schemeClr>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accent1">
            <a:lumMod val="75000"/>
          </a:schemeClr>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a:srcRect/>
          <a:stretch>
            <a:fillRect/>
          </a:stretch>
        </p:blipFill>
        <p:spPr bwMode="auto">
          <a:xfrm>
            <a:off x="6515100" y="4181475"/>
            <a:ext cx="2628900" cy="2676525"/>
          </a:xfrm>
          <a:prstGeom prst="rect">
            <a:avLst/>
          </a:prstGeom>
          <a:noFill/>
          <a:ln w="9525">
            <a:noFill/>
            <a:miter lim="800000"/>
            <a:headEnd/>
            <a:tailEnd/>
          </a:ln>
          <a:effec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811B5-E7C5-4307-8B05-C26F5FE2A204}" type="datetimeFigureOut">
              <a:rPr lang="en-US" smtClean="0"/>
              <a:pPr/>
              <a:t>10/16/2010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AF0F3-1592-48D8-B2A3-885A1FE3FF6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accent1">
            <a:lumMod val="75000"/>
          </a:schemeClr>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lumMod val="75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lumMod val="75000"/>
          </a:schemeClr>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ishagandhi.jpg"/>
          <p:cNvPicPr>
            <a:picLocks noChangeAspect="1"/>
          </p:cNvPicPr>
          <p:nvPr/>
        </p:nvPicPr>
        <p:blipFill>
          <a:blip r:embed="rId13" cstate="print"/>
          <a:srcRect l="8438" r="14766" b="1875"/>
          <a:stretch>
            <a:fillRect/>
          </a:stretch>
        </p:blipFill>
        <p:spPr>
          <a:xfrm rot="16200000" flipV="1">
            <a:off x="6325464" y="4039464"/>
            <a:ext cx="2970072" cy="2667000"/>
          </a:xfrm>
          <a:prstGeom prst="rect">
            <a:avLst/>
          </a:prstGeom>
        </p:spPr>
      </p:pic>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2">
                    <a:lumMod val="75000"/>
                  </a:schemeClr>
                </a:solidFill>
              </a:defRPr>
            </a:lvl1pPr>
          </a:lstStyle>
          <a:p>
            <a:fld id="{628F5446-25CA-424C-8762-53DD3067422D}" type="datetimeFigureOut">
              <a:rPr lang="en-US" smtClean="0"/>
              <a:pPr/>
              <a:t>10/16/2010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2">
                    <a:lumMod val="75000"/>
                  </a:schemeClr>
                </a:solidFill>
              </a:defRPr>
            </a:lvl1pPr>
          </a:lstStyle>
          <a:p>
            <a:endParaRPr lang="en-US"/>
          </a:p>
        </p:txBody>
      </p:sp>
      <p:sp>
        <p:nvSpPr>
          <p:cNvPr id="23" name="Slide Number Placeholder 22"/>
          <p:cNvSpPr>
            <a:spLocks noGrp="1"/>
          </p:cNvSpPr>
          <p:nvPr>
            <p:ph type="sldNum" sz="quarter" idx="4"/>
          </p:nvPr>
        </p:nvSpPr>
        <p:spPr>
          <a:xfrm>
            <a:off x="6450281" y="6404800"/>
            <a:ext cx="762000" cy="365125"/>
          </a:xfrm>
          <a:prstGeom prst="rect">
            <a:avLst/>
          </a:prstGeom>
        </p:spPr>
        <p:txBody>
          <a:bodyPr vert="horz" lIns="0" rIns="0" anchor="b"/>
          <a:lstStyle>
            <a:lvl1pPr algn="r" eaLnBrk="1" latinLnBrk="0" hangingPunct="1">
              <a:defRPr kumimoji="0" sz="1200">
                <a:solidFill>
                  <a:schemeClr val="tx2">
                    <a:lumMod val="75000"/>
                  </a:schemeClr>
                </a:solidFill>
              </a:defRPr>
            </a:lvl1pPr>
          </a:lstStyle>
          <a:p>
            <a:fld id="{3E14131A-2B84-4858-B248-7EA150E89CD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accent1"/>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accent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accent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accent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accent1">
                    <a:lumMod val="60000"/>
                    <a:lumOff val="40000"/>
                  </a:schemeClr>
                </a:solidFill>
              </a:defRPr>
            </a:lvl1pPr>
          </a:lstStyle>
          <a:p>
            <a:fld id="{628F5446-25CA-424C-8762-53DD3067422D}" type="datetimeFigureOut">
              <a:rPr lang="en-US" smtClean="0"/>
              <a:pPr/>
              <a:t>10/16/2010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accent1">
                    <a:lumMod val="60000"/>
                    <a:lumOff val="4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accent1">
                    <a:lumMod val="60000"/>
                    <a:lumOff val="40000"/>
                  </a:schemeClr>
                </a:solidFill>
              </a:defRPr>
            </a:lvl1pPr>
          </a:lstStyle>
          <a:p>
            <a:fld id="{3E14131A-2B84-4858-B248-7EA150E89CD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accent2">
            <a:lumMod val="60000"/>
            <a:lumOff val="40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accent2">
            <a:lumMod val="60000"/>
            <a:lumOff val="40000"/>
          </a:schemeClr>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accent2">
            <a:lumMod val="60000"/>
            <a:lumOff val="40000"/>
          </a:schemeClr>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accent2">
            <a:lumMod val="60000"/>
            <a:lumOff val="40000"/>
          </a:schemeClr>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accent2">
            <a:lumMod val="60000"/>
            <a:lumOff val="40000"/>
          </a:schemeClr>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med.und.nodak.edu/depts/path/pathlab/CDI/cdi-images/CDIP-48.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Adaptation to environmental stress</a:t>
            </a:r>
            <a:br>
              <a:rPr lang="en-US" dirty="0" smtClean="0"/>
            </a:br>
            <a:endParaRPr lang="en-US" b="0" dirty="0"/>
          </a:p>
        </p:txBody>
      </p:sp>
      <p:sp>
        <p:nvSpPr>
          <p:cNvPr id="5" name="Subtitle 4"/>
          <p:cNvSpPr>
            <a:spLocks noGrp="1"/>
          </p:cNvSpPr>
          <p:nvPr>
            <p:ph type="subTitle" idx="1"/>
          </p:nvPr>
        </p:nvSpPr>
        <p:spPr>
          <a:xfrm>
            <a:off x="1357290" y="2643182"/>
            <a:ext cx="6400800" cy="1752600"/>
          </a:xfrm>
          <a:ln w="19050">
            <a:solidFill>
              <a:schemeClr val="accent1">
                <a:lumMod val="40000"/>
                <a:lumOff val="60000"/>
              </a:schemeClr>
            </a:solidFill>
          </a:ln>
        </p:spPr>
        <p:txBody>
          <a:bodyPr>
            <a:normAutofit fontScale="92500" lnSpcReduction="20000"/>
          </a:bodyPr>
          <a:lstStyle/>
          <a:p>
            <a:r>
              <a:rPr lang="en-US" dirty="0" smtClean="0"/>
              <a:t>Atrophy, </a:t>
            </a:r>
            <a:r>
              <a:rPr lang="en-US" dirty="0" err="1" smtClean="0"/>
              <a:t>hypoplasia</a:t>
            </a:r>
            <a:r>
              <a:rPr lang="en-US" dirty="0" smtClean="0"/>
              <a:t> and </a:t>
            </a:r>
            <a:r>
              <a:rPr lang="en-US" dirty="0" err="1" smtClean="0"/>
              <a:t>aplasia</a:t>
            </a:r>
            <a:endParaRPr lang="en-US" dirty="0" smtClean="0"/>
          </a:p>
          <a:p>
            <a:r>
              <a:rPr lang="en-US" dirty="0" smtClean="0"/>
              <a:t>Hypertrophy</a:t>
            </a:r>
          </a:p>
          <a:p>
            <a:r>
              <a:rPr lang="en-US" dirty="0" smtClean="0"/>
              <a:t>Hyperplasia</a:t>
            </a:r>
          </a:p>
          <a:p>
            <a:r>
              <a:rPr lang="en-US" dirty="0" smtClean="0"/>
              <a:t>Metaplasia</a:t>
            </a:r>
          </a:p>
          <a:p>
            <a:endParaRPr lang="en-US" dirty="0"/>
          </a:p>
        </p:txBody>
      </p:sp>
      <p:sp>
        <p:nvSpPr>
          <p:cNvPr id="6" name="TextBox 5"/>
          <p:cNvSpPr txBox="1"/>
          <p:nvPr/>
        </p:nvSpPr>
        <p:spPr>
          <a:xfrm>
            <a:off x="285720" y="4826675"/>
            <a:ext cx="6506909" cy="2031325"/>
          </a:xfrm>
          <a:prstGeom prst="rect">
            <a:avLst/>
          </a:prstGeom>
          <a:noFill/>
        </p:spPr>
        <p:txBody>
          <a:bodyPr wrap="none" rtlCol="0">
            <a:spAutoFit/>
          </a:bodyPr>
          <a:lstStyle/>
          <a:p>
            <a:r>
              <a:rPr lang="en-US" b="1" dirty="0" smtClean="0"/>
              <a:t>Dr. </a:t>
            </a:r>
            <a:r>
              <a:rPr lang="en-US" b="1" dirty="0" err="1" smtClean="0"/>
              <a:t>Maha</a:t>
            </a:r>
            <a:r>
              <a:rPr lang="en-US" b="1" dirty="0" smtClean="0"/>
              <a:t> </a:t>
            </a:r>
            <a:r>
              <a:rPr lang="en-US" b="1" dirty="0" err="1" smtClean="0"/>
              <a:t>Arafah</a:t>
            </a:r>
            <a:endParaRPr lang="en-US" dirty="0" smtClean="0"/>
          </a:p>
          <a:p>
            <a:r>
              <a:rPr lang="en-US" b="1" dirty="0" smtClean="0"/>
              <a:t>Assistant  Professor</a:t>
            </a:r>
            <a:endParaRPr lang="en-US" dirty="0" smtClean="0"/>
          </a:p>
          <a:p>
            <a:r>
              <a:rPr lang="en-US" b="1" dirty="0" smtClean="0"/>
              <a:t>Department of Pathology</a:t>
            </a:r>
            <a:endParaRPr lang="en-US" dirty="0" smtClean="0"/>
          </a:p>
          <a:p>
            <a:r>
              <a:rPr lang="en-US" b="1" dirty="0" smtClean="0"/>
              <a:t>King Khalid University Hospital and King Saud University</a:t>
            </a:r>
            <a:endParaRPr lang="en-US" dirty="0" smtClean="0"/>
          </a:p>
          <a:p>
            <a:pPr rtl="1"/>
            <a:r>
              <a:rPr lang="en-US" dirty="0" smtClean="0"/>
              <a:t>Email: marafah@ksu.edu.sa</a:t>
            </a:r>
          </a:p>
          <a:p>
            <a:r>
              <a:rPr lang="en-US" dirty="0" smtClean="0"/>
              <a:t>           </a:t>
            </a:r>
            <a:r>
              <a:rPr lang="en-US" dirty="0" err="1" smtClean="0"/>
              <a:t>marafah</a:t>
            </a:r>
            <a:r>
              <a:rPr lang="en-US" dirty="0" smtClean="0"/>
              <a:t> @</a:t>
            </a:r>
            <a:r>
              <a:rPr lang="en-US" dirty="0" err="1" smtClean="0"/>
              <a:t>hotmail.com</a:t>
            </a:r>
            <a:endParaRPr lang="en-US" dirty="0" smtClean="0"/>
          </a:p>
          <a:p>
            <a:endParaRPr lang="en-US" dirty="0"/>
          </a:p>
        </p:txBody>
      </p:sp>
      <p:sp>
        <p:nvSpPr>
          <p:cNvPr id="7" name="TextBox 6"/>
          <p:cNvSpPr txBox="1"/>
          <p:nvPr/>
        </p:nvSpPr>
        <p:spPr>
          <a:xfrm>
            <a:off x="6806501" y="6000768"/>
            <a:ext cx="2337499" cy="646331"/>
          </a:xfrm>
          <a:prstGeom prst="rect">
            <a:avLst/>
          </a:prstGeom>
          <a:noFill/>
        </p:spPr>
        <p:txBody>
          <a:bodyPr wrap="none" rtlCol="0">
            <a:spAutoFit/>
          </a:bodyPr>
          <a:lstStyle/>
          <a:p>
            <a:r>
              <a:rPr lang="en-US" dirty="0" smtClean="0"/>
              <a:t>Saturday, Oct 9, 2010</a:t>
            </a:r>
          </a:p>
          <a:p>
            <a:r>
              <a:rPr lang="en-US" dirty="0" smtClean="0"/>
              <a:t>9:00 to 10:00 am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Dystrophic calcification</a:t>
            </a:r>
            <a:br>
              <a:rPr lang="en-US" dirty="0" smtClean="0"/>
            </a:br>
            <a:endParaRPr lang="en-US" dirty="0"/>
          </a:p>
        </p:txBody>
      </p:sp>
      <p:sp>
        <p:nvSpPr>
          <p:cNvPr id="3" name="Content Placeholder 2"/>
          <p:cNvSpPr>
            <a:spLocks noGrp="1"/>
          </p:cNvSpPr>
          <p:nvPr>
            <p:ph idx="1"/>
          </p:nvPr>
        </p:nvSpPr>
        <p:spPr>
          <a:xfrm>
            <a:off x="500034" y="1142984"/>
            <a:ext cx="8229600" cy="4709160"/>
          </a:xfrm>
        </p:spPr>
        <p:txBody>
          <a:bodyPr>
            <a:normAutofit lnSpcReduction="10000"/>
          </a:bodyPr>
          <a:lstStyle/>
          <a:p>
            <a:pPr>
              <a:buNone/>
            </a:pPr>
            <a:endParaRPr lang="en-US" dirty="0" smtClean="0"/>
          </a:p>
          <a:p>
            <a:r>
              <a:rPr lang="en-US" dirty="0" smtClean="0"/>
              <a:t>This type of calcification occurs within diseased tissues. The plasma calcium and phosphate levels are normal.  </a:t>
            </a:r>
          </a:p>
          <a:p>
            <a:r>
              <a:rPr lang="en-US" dirty="0" smtClean="0"/>
              <a:t>The exact mechanism by which dystrophic calcification occurs is not known. </a:t>
            </a:r>
          </a:p>
          <a:p>
            <a:r>
              <a:rPr lang="en-US" dirty="0" smtClean="0"/>
              <a:t> The best examples include calcification within foci of old tuberculosis and in </a:t>
            </a:r>
            <a:r>
              <a:rPr lang="en-US" dirty="0" err="1" smtClean="0"/>
              <a:t>atheromatous</a:t>
            </a:r>
            <a:r>
              <a:rPr lang="en-US" dirty="0" smtClean="0"/>
              <a:t> plaques. </a:t>
            </a:r>
          </a:p>
          <a:p>
            <a:r>
              <a:rPr lang="en-US" dirty="0" smtClean="0"/>
              <a:t>In both these cases, the calcification can often be seen, incidentally, on radiographs.</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50" name="Picture 6" descr="calcif-aorta"/>
          <p:cNvPicPr>
            <a:picLocks noGrp="1" noChangeAspect="1" noChangeArrowheads="1"/>
          </p:cNvPicPr>
          <p:nvPr>
            <p:ph/>
          </p:nvPr>
        </p:nvPicPr>
        <p:blipFill>
          <a:blip r:embed="rId3"/>
          <a:stretch>
            <a:fillRect/>
          </a:stretch>
        </p:blipFill>
        <p:spPr>
          <a:xfrm>
            <a:off x="609600" y="1524000"/>
            <a:ext cx="7854950" cy="5184267"/>
          </a:xfrm>
          <a:noFill/>
          <a:ln/>
        </p:spPr>
      </p:pic>
      <p:sp>
        <p:nvSpPr>
          <p:cNvPr id="3" name="TextBox 2"/>
          <p:cNvSpPr txBox="1"/>
          <p:nvPr/>
        </p:nvSpPr>
        <p:spPr>
          <a:xfrm>
            <a:off x="381000" y="457200"/>
            <a:ext cx="8313494" cy="646331"/>
          </a:xfrm>
          <a:prstGeom prst="rect">
            <a:avLst/>
          </a:prstGeom>
          <a:noFill/>
        </p:spPr>
        <p:txBody>
          <a:bodyPr wrap="none" rtlCol="0">
            <a:spAutoFit/>
          </a:bodyPr>
          <a:lstStyle/>
          <a:p>
            <a:r>
              <a:rPr lang="en-US" sz="3600" dirty="0" smtClean="0">
                <a:solidFill>
                  <a:srgbClr val="FFC000"/>
                </a:solidFill>
              </a:rPr>
              <a:t>Dystrophic calcification of the aortic valves</a:t>
            </a:r>
            <a:endParaRPr lang="en-US" sz="3600" dirty="0">
              <a:solidFill>
                <a:srgbClr val="FFC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Metastatic calcification </a:t>
            </a:r>
            <a:br>
              <a:rPr lang="en-US" dirty="0" smtClean="0"/>
            </a:br>
            <a:endParaRPr lang="en-US" dirty="0"/>
          </a:p>
        </p:txBody>
      </p:sp>
      <p:sp>
        <p:nvSpPr>
          <p:cNvPr id="3" name="Content Placeholder 2"/>
          <p:cNvSpPr>
            <a:spLocks noGrp="1"/>
          </p:cNvSpPr>
          <p:nvPr>
            <p:ph idx="1"/>
          </p:nvPr>
        </p:nvSpPr>
        <p:spPr/>
        <p:txBody>
          <a:bodyPr/>
          <a:lstStyle/>
          <a:p>
            <a:r>
              <a:rPr lang="en-US" dirty="0" smtClean="0"/>
              <a:t>Metastatic calcification often occurs in normal tissues as a consequence of raised plasma calcium concentrations (</a:t>
            </a:r>
            <a:r>
              <a:rPr lang="en-US" dirty="0" err="1" smtClean="0"/>
              <a:t>hypercalcaemia</a:t>
            </a:r>
            <a:r>
              <a:rPr lang="en-US" dirty="0" smtClean="0"/>
              <a:t>).</a:t>
            </a:r>
          </a:p>
          <a:p>
            <a:r>
              <a:rPr lang="en-US" dirty="0" smtClean="0"/>
              <a:t> Common causes of </a:t>
            </a:r>
            <a:r>
              <a:rPr lang="en-US" dirty="0" err="1" smtClean="0"/>
              <a:t>hypercalcaemia</a:t>
            </a:r>
            <a:r>
              <a:rPr lang="en-US" dirty="0" smtClean="0"/>
              <a:t> include </a:t>
            </a:r>
          </a:p>
          <a:p>
            <a:pPr lvl="1"/>
            <a:r>
              <a:rPr lang="en-US" dirty="0" smtClean="0"/>
              <a:t>widespread metastatic cancer in the bones </a:t>
            </a:r>
          </a:p>
          <a:p>
            <a:pPr lvl="1"/>
            <a:r>
              <a:rPr lang="en-US" dirty="0" smtClean="0"/>
              <a:t> hyperparathyroidism</a:t>
            </a:r>
          </a:p>
          <a:p>
            <a:pPr lvl="1"/>
            <a:r>
              <a:rPr lang="en-US" dirty="0" smtClean="0"/>
              <a:t> multiple myeloma</a:t>
            </a:r>
          </a:p>
          <a:p>
            <a:pPr lvl="1"/>
            <a:r>
              <a:rPr lang="en-US" dirty="0" smtClean="0"/>
              <a:t> </a:t>
            </a:r>
            <a:r>
              <a:rPr lang="en-US" dirty="0" err="1" smtClean="0"/>
              <a:t>Hypervitaminosis</a:t>
            </a:r>
            <a:r>
              <a:rPr lang="en-US" dirty="0" smtClean="0"/>
              <a:t> D (excess intake of vitamin D)</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rrowheads="1"/>
          </p:cNvSpPr>
          <p:nvPr>
            <p:ph type="title"/>
          </p:nvPr>
        </p:nvSpPr>
        <p:spPr/>
        <p:txBody>
          <a:bodyPr>
            <a:normAutofit fontScale="90000"/>
          </a:bodyPr>
          <a:lstStyle/>
          <a:p>
            <a:pPr algn="ctr"/>
            <a:r>
              <a:rPr lang="en-US" sz="3200" dirty="0">
                <a:solidFill>
                  <a:srgbClr val="FFC000"/>
                </a:solidFill>
              </a:rPr>
              <a:t>Metastatic calcification" in the lung of a patient with a </a:t>
            </a:r>
            <a:r>
              <a:rPr lang="en-US" sz="3200" dirty="0" smtClean="0">
                <a:solidFill>
                  <a:srgbClr val="FFC000"/>
                </a:solidFill>
              </a:rPr>
              <a:t>very high </a:t>
            </a:r>
            <a:r>
              <a:rPr lang="en-US" sz="3200" dirty="0">
                <a:solidFill>
                  <a:srgbClr val="FFC000"/>
                </a:solidFill>
              </a:rPr>
              <a:t>serum calcium level </a:t>
            </a:r>
          </a:p>
        </p:txBody>
      </p:sp>
      <p:sp>
        <p:nvSpPr>
          <p:cNvPr id="164867" name="Rectangle 3"/>
          <p:cNvSpPr>
            <a:spLocks noGrp="1" noRot="1" noChangeArrowheads="1"/>
          </p:cNvSpPr>
          <p:nvPr>
            <p:ph idx="1"/>
          </p:nvPr>
        </p:nvSpPr>
        <p:spPr/>
        <p:txBody>
          <a:bodyPr/>
          <a:lstStyle/>
          <a:p>
            <a:r>
              <a:rPr lang="en-US" dirty="0"/>
              <a:t> </a:t>
            </a:r>
          </a:p>
        </p:txBody>
      </p:sp>
      <p:pic>
        <p:nvPicPr>
          <p:cNvPr id="164869" name="Picture 5" descr="http://library.med.utah.edu/WebPath/jpeg1/LUNG107.jpg"/>
          <p:cNvPicPr>
            <a:picLocks noChangeAspect="1" noChangeArrowheads="1"/>
          </p:cNvPicPr>
          <p:nvPr/>
        </p:nvPicPr>
        <p:blipFill>
          <a:blip r:embed="rId3">
            <a:lum bright="16000" contrast="20000"/>
          </a:blip>
          <a:srcRect/>
          <a:stretch>
            <a:fillRect/>
          </a:stretch>
        </p:blipFill>
        <p:spPr bwMode="auto">
          <a:xfrm>
            <a:off x="838200" y="1600200"/>
            <a:ext cx="7315200" cy="478948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Adaptation to environmental stress</a:t>
            </a:r>
            <a:br>
              <a:rPr lang="en-US" dirty="0" smtClean="0"/>
            </a:br>
            <a:endParaRPr lang="en-US" b="0" dirty="0"/>
          </a:p>
        </p:txBody>
      </p:sp>
      <p:sp>
        <p:nvSpPr>
          <p:cNvPr id="5" name="Subtitle 4"/>
          <p:cNvSpPr>
            <a:spLocks noGrp="1"/>
          </p:cNvSpPr>
          <p:nvPr>
            <p:ph type="subTitle" idx="1"/>
          </p:nvPr>
        </p:nvSpPr>
        <p:spPr>
          <a:xfrm>
            <a:off x="1357290" y="2643182"/>
            <a:ext cx="6400800" cy="1752600"/>
          </a:xfrm>
          <a:ln w="19050">
            <a:solidFill>
              <a:schemeClr val="accent1">
                <a:lumMod val="40000"/>
                <a:lumOff val="60000"/>
              </a:schemeClr>
            </a:solidFill>
          </a:ln>
        </p:spPr>
        <p:txBody>
          <a:bodyPr>
            <a:normAutofit fontScale="92500" lnSpcReduction="20000"/>
          </a:bodyPr>
          <a:lstStyle/>
          <a:p>
            <a:r>
              <a:rPr lang="en-US" dirty="0" smtClean="0"/>
              <a:t>Atrophy, </a:t>
            </a:r>
            <a:r>
              <a:rPr lang="en-US" dirty="0" err="1" smtClean="0"/>
              <a:t>hypoplasia</a:t>
            </a:r>
            <a:r>
              <a:rPr lang="en-US" dirty="0" smtClean="0"/>
              <a:t> and </a:t>
            </a:r>
            <a:r>
              <a:rPr lang="en-US" dirty="0" err="1" smtClean="0"/>
              <a:t>aplasia</a:t>
            </a:r>
            <a:endParaRPr lang="en-US" dirty="0" smtClean="0"/>
          </a:p>
          <a:p>
            <a:r>
              <a:rPr lang="en-US" dirty="0" smtClean="0"/>
              <a:t>Hypertrophy</a:t>
            </a:r>
          </a:p>
          <a:p>
            <a:r>
              <a:rPr lang="en-US" dirty="0" smtClean="0"/>
              <a:t>Hyperplasia</a:t>
            </a:r>
          </a:p>
          <a:p>
            <a:r>
              <a:rPr lang="en-US" dirty="0" smtClean="0"/>
              <a:t>Metaplasia</a:t>
            </a:r>
          </a:p>
          <a:p>
            <a:endParaRPr lang="en-US" dirty="0"/>
          </a:p>
        </p:txBody>
      </p:sp>
      <p:sp>
        <p:nvSpPr>
          <p:cNvPr id="6" name="TextBox 5"/>
          <p:cNvSpPr txBox="1"/>
          <p:nvPr/>
        </p:nvSpPr>
        <p:spPr>
          <a:xfrm>
            <a:off x="285720" y="4826675"/>
            <a:ext cx="6506909" cy="2031325"/>
          </a:xfrm>
          <a:prstGeom prst="rect">
            <a:avLst/>
          </a:prstGeom>
          <a:noFill/>
        </p:spPr>
        <p:txBody>
          <a:bodyPr wrap="none" rtlCol="0">
            <a:spAutoFit/>
          </a:bodyPr>
          <a:lstStyle/>
          <a:p>
            <a:r>
              <a:rPr lang="en-US" b="1" dirty="0" smtClean="0"/>
              <a:t>Dr. </a:t>
            </a:r>
            <a:r>
              <a:rPr lang="en-US" b="1" dirty="0" err="1" smtClean="0"/>
              <a:t>Maha</a:t>
            </a:r>
            <a:r>
              <a:rPr lang="en-US" b="1" dirty="0" smtClean="0"/>
              <a:t> </a:t>
            </a:r>
            <a:r>
              <a:rPr lang="en-US" b="1" dirty="0" err="1" smtClean="0"/>
              <a:t>Arafah</a:t>
            </a:r>
            <a:endParaRPr lang="en-US" dirty="0" smtClean="0"/>
          </a:p>
          <a:p>
            <a:r>
              <a:rPr lang="en-US" b="1" dirty="0" smtClean="0"/>
              <a:t>Assistant  Professor</a:t>
            </a:r>
            <a:endParaRPr lang="en-US" dirty="0" smtClean="0"/>
          </a:p>
          <a:p>
            <a:r>
              <a:rPr lang="en-US" b="1" dirty="0" smtClean="0"/>
              <a:t>Department of Pathology</a:t>
            </a:r>
            <a:endParaRPr lang="en-US" dirty="0" smtClean="0"/>
          </a:p>
          <a:p>
            <a:r>
              <a:rPr lang="en-US" b="1" dirty="0" smtClean="0"/>
              <a:t>King Khalid University Hospital and King Saud University</a:t>
            </a:r>
            <a:endParaRPr lang="en-US" dirty="0" smtClean="0"/>
          </a:p>
          <a:p>
            <a:pPr rtl="1"/>
            <a:r>
              <a:rPr lang="en-US" dirty="0" smtClean="0"/>
              <a:t>Email: marafah@ksu.edu.sa</a:t>
            </a:r>
          </a:p>
          <a:p>
            <a:r>
              <a:rPr lang="en-US" dirty="0" smtClean="0"/>
              <a:t>           </a:t>
            </a:r>
            <a:r>
              <a:rPr lang="en-US" dirty="0" err="1" smtClean="0"/>
              <a:t>marafah</a:t>
            </a:r>
            <a:r>
              <a:rPr lang="en-US" dirty="0" smtClean="0"/>
              <a:t> @</a:t>
            </a:r>
            <a:r>
              <a:rPr lang="en-US" dirty="0" err="1" smtClean="0"/>
              <a:t>hotmail.com</a:t>
            </a:r>
            <a:endParaRPr lang="en-US" dirty="0" smtClean="0"/>
          </a:p>
          <a:p>
            <a:endParaRPr lang="en-US" dirty="0"/>
          </a:p>
        </p:txBody>
      </p:sp>
      <p:sp>
        <p:nvSpPr>
          <p:cNvPr id="7" name="TextBox 6"/>
          <p:cNvSpPr txBox="1"/>
          <p:nvPr/>
        </p:nvSpPr>
        <p:spPr>
          <a:xfrm>
            <a:off x="6806501" y="6000768"/>
            <a:ext cx="2337499" cy="646331"/>
          </a:xfrm>
          <a:prstGeom prst="rect">
            <a:avLst/>
          </a:prstGeom>
          <a:noFill/>
        </p:spPr>
        <p:txBody>
          <a:bodyPr wrap="none" rtlCol="0">
            <a:spAutoFit/>
          </a:bodyPr>
          <a:lstStyle/>
          <a:p>
            <a:r>
              <a:rPr lang="en-US" dirty="0" smtClean="0"/>
              <a:t>Saturday, Oct 9, 2010</a:t>
            </a:r>
          </a:p>
          <a:p>
            <a:r>
              <a:rPr lang="en-US" dirty="0" smtClean="0"/>
              <a:t>9:00 to 10:00 am</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Cellular adaptation</a:t>
            </a:r>
            <a:r>
              <a:rPr lang="en-US" dirty="0" smtClean="0"/>
              <a:t/>
            </a:r>
            <a:br>
              <a:rPr lang="en-US" dirty="0" smtClean="0"/>
            </a:br>
            <a:endParaRPr lang="en-US" dirty="0"/>
          </a:p>
        </p:txBody>
      </p:sp>
      <p:sp>
        <p:nvSpPr>
          <p:cNvPr id="3" name="Content Placeholder 2"/>
          <p:cNvSpPr>
            <a:spLocks noGrp="1"/>
          </p:cNvSpPr>
          <p:nvPr>
            <p:ph idx="1"/>
          </p:nvPr>
        </p:nvSpPr>
        <p:spPr>
          <a:xfrm>
            <a:off x="428596" y="928670"/>
            <a:ext cx="8229600" cy="4709160"/>
          </a:xfrm>
        </p:spPr>
        <p:txBody>
          <a:bodyPr>
            <a:normAutofit/>
          </a:bodyPr>
          <a:lstStyle/>
          <a:p>
            <a:r>
              <a:rPr lang="en-US" dirty="0" smtClean="0">
                <a:latin typeface="Tahoma" pitchFamily="34" charset="0"/>
                <a:ea typeface="Tahoma" pitchFamily="34" charset="0"/>
                <a:cs typeface="Tahoma" pitchFamily="34" charset="0"/>
              </a:rPr>
              <a:t>The normal growth and development of cells is under complex genetic and environmental control.  Cellular adaptations remain controlled by normal mechanisms and are reversible.</a:t>
            </a:r>
          </a:p>
        </p:txBody>
      </p:sp>
      <p:pic>
        <p:nvPicPr>
          <p:cNvPr id="4" name="Picture 3" descr="S9781416029731-001-f001.jpg"/>
          <p:cNvPicPr>
            <a:picLocks noGrp="1" noChangeAspect="1"/>
          </p:cNvPicPr>
          <p:nvPr isPhoto="1"/>
        </p:nvPicPr>
        <p:blipFill>
          <a:blip r:embed="rId2">
            <a:lum/>
          </a:blip>
          <a:srcRect b="52273"/>
          <a:stretch>
            <a:fillRect/>
          </a:stretch>
        </p:blipFill>
        <p:spPr>
          <a:xfrm>
            <a:off x="1857356" y="3000372"/>
            <a:ext cx="5849955" cy="2857520"/>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Cellular Responses to Injury</a:t>
            </a:r>
            <a:endParaRPr lang="en-US" dirty="0"/>
          </a:p>
        </p:txBody>
      </p:sp>
      <p:graphicFrame>
        <p:nvGraphicFramePr>
          <p:cNvPr id="5" name="Table 4"/>
          <p:cNvGraphicFramePr>
            <a:graphicFrameLocks noGrp="1"/>
          </p:cNvGraphicFramePr>
          <p:nvPr/>
        </p:nvGraphicFramePr>
        <p:xfrm>
          <a:off x="838200" y="1828800"/>
          <a:ext cx="7620000" cy="2926080"/>
        </p:xfrm>
        <a:graphic>
          <a:graphicData uri="http://schemas.openxmlformats.org/drawingml/2006/table">
            <a:tbl>
              <a:tblPr firstRow="1" bandRow="1">
                <a:tableStyleId>{5C22544A-7EE6-4342-B048-85BDC9FD1C3A}</a:tableStyleId>
              </a:tblPr>
              <a:tblGrid>
                <a:gridCol w="4267200"/>
                <a:gridCol w="3352800"/>
              </a:tblGrid>
              <a:tr h="152400">
                <a:tc>
                  <a:txBody>
                    <a:bodyPr/>
                    <a:lstStyle/>
                    <a:p>
                      <a:r>
                        <a:rPr lang="en-US" b="1" dirty="0" smtClean="0"/>
                        <a:t>Nature and Severity of Injurious Stimulus</a:t>
                      </a:r>
                      <a:endParaRPr lang="en-US" dirty="0"/>
                    </a:p>
                  </a:txBody>
                  <a:tcPr/>
                </a:tc>
                <a:tc>
                  <a:txBody>
                    <a:bodyPr/>
                    <a:lstStyle/>
                    <a:p>
                      <a:r>
                        <a:rPr lang="en-US" b="1" dirty="0" smtClean="0"/>
                        <a:t>Cellular Response</a:t>
                      </a:r>
                      <a:endParaRPr lang="en-US" dirty="0"/>
                    </a:p>
                  </a:txBody>
                  <a:tcPr/>
                </a:tc>
              </a:tr>
              <a:tr h="316729">
                <a:tc>
                  <a:txBody>
                    <a:bodyPr/>
                    <a:lstStyle/>
                    <a:p>
                      <a:r>
                        <a:rPr lang="en-US" b="1" dirty="0" smtClean="0"/>
                        <a:t>Altered physiologic stimuli:</a:t>
                      </a:r>
                      <a:endParaRPr lang="en-US" dirty="0"/>
                    </a:p>
                  </a:txBody>
                  <a:tcPr/>
                </a:tc>
                <a:tc>
                  <a:txBody>
                    <a:bodyPr/>
                    <a:lstStyle/>
                    <a:p>
                      <a:r>
                        <a:rPr lang="en-US" b="1" dirty="0" smtClean="0"/>
                        <a:t>Cellular adaptations:</a:t>
                      </a:r>
                      <a:endParaRPr lang="en-US" dirty="0"/>
                    </a:p>
                  </a:txBody>
                  <a:tcPr/>
                </a:tc>
              </a:tr>
              <a:tr h="791821">
                <a:tc>
                  <a:txBody>
                    <a:bodyPr/>
                    <a:lstStyle/>
                    <a:p>
                      <a:pPr>
                        <a:buFontTx/>
                        <a:buBlip>
                          <a:blip r:embed="rId2"/>
                        </a:buBlip>
                      </a:pPr>
                      <a:r>
                        <a:rPr lang="en-US" dirty="0" smtClean="0"/>
                        <a:t>Increased demand, increased </a:t>
                      </a:r>
                      <a:r>
                        <a:rPr lang="en-US" dirty="0" err="1" smtClean="0"/>
                        <a:t>trophic</a:t>
                      </a:r>
                      <a:r>
                        <a:rPr lang="en-US" dirty="0" smtClean="0"/>
                        <a:t> stimulation (e.g. growth factors, hormones)</a:t>
                      </a:r>
                      <a:endParaRPr lang="en-US" dirty="0"/>
                    </a:p>
                  </a:txBody>
                  <a:tcPr/>
                </a:tc>
                <a:tc>
                  <a:txBody>
                    <a:bodyPr/>
                    <a:lstStyle/>
                    <a:p>
                      <a:pPr>
                        <a:buFontTx/>
                        <a:buBlip>
                          <a:blip r:embed="rId2"/>
                        </a:buBlip>
                      </a:pPr>
                      <a:r>
                        <a:rPr lang="en-US" dirty="0" smtClean="0"/>
                        <a:t>Hyperplasia, hypertrophy</a:t>
                      </a:r>
                      <a:endParaRPr lang="en-US" dirty="0"/>
                    </a:p>
                  </a:txBody>
                  <a:tcPr/>
                </a:tc>
              </a:tr>
              <a:tr h="316729">
                <a:tc>
                  <a:txBody>
                    <a:bodyPr/>
                    <a:lstStyle/>
                    <a:p>
                      <a:pPr>
                        <a:buFontTx/>
                        <a:buBlip>
                          <a:blip r:embed="rId2"/>
                        </a:buBlip>
                      </a:pPr>
                      <a:r>
                        <a:rPr lang="en-US" dirty="0" smtClean="0"/>
                        <a:t>Decreased nutrients, stimulation</a:t>
                      </a:r>
                      <a:endParaRPr lang="en-US" dirty="0"/>
                    </a:p>
                  </a:txBody>
                  <a:tcPr/>
                </a:tc>
                <a:tc>
                  <a:txBody>
                    <a:bodyPr/>
                    <a:lstStyle/>
                    <a:p>
                      <a:pPr>
                        <a:buFontTx/>
                        <a:buBlip>
                          <a:blip r:embed="rId2"/>
                        </a:buBlip>
                      </a:pPr>
                      <a:r>
                        <a:rPr lang="en-US" dirty="0" smtClean="0"/>
                        <a:t>Atrophy</a:t>
                      </a:r>
                      <a:endParaRPr lang="en-US" dirty="0"/>
                    </a:p>
                  </a:txBody>
                  <a:tcPr/>
                </a:tc>
              </a:tr>
              <a:tr h="609600">
                <a:tc>
                  <a:txBody>
                    <a:bodyPr/>
                    <a:lstStyle/>
                    <a:p>
                      <a:pPr>
                        <a:buFontTx/>
                        <a:buBlip>
                          <a:blip r:embed="rId2"/>
                        </a:buBlip>
                      </a:pPr>
                      <a:r>
                        <a:rPr lang="en-US" dirty="0" smtClean="0"/>
                        <a:t>Chronic irritation (chemical or physical)</a:t>
                      </a:r>
                      <a:endParaRPr lang="en-US" dirty="0"/>
                    </a:p>
                  </a:txBody>
                  <a:tcPr/>
                </a:tc>
                <a:tc>
                  <a:txBody>
                    <a:bodyPr/>
                    <a:lstStyle/>
                    <a:p>
                      <a:pPr>
                        <a:buFontTx/>
                        <a:buBlip>
                          <a:blip r:embed="rId2"/>
                        </a:buBlip>
                      </a:pPr>
                      <a:r>
                        <a:rPr lang="en-US" dirty="0" smtClean="0"/>
                        <a:t> </a:t>
                      </a:r>
                      <a:r>
                        <a:rPr lang="en-US" dirty="0" err="1" smtClean="0"/>
                        <a:t>Metaplasia</a:t>
                      </a:r>
                      <a:endParaRPr lang="en-US" dirty="0"/>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857232"/>
            <a:ext cx="4286248" cy="1143000"/>
          </a:xfrm>
        </p:spPr>
        <p:txBody>
          <a:bodyPr>
            <a:normAutofit fontScale="90000"/>
          </a:bodyPr>
          <a:lstStyle/>
          <a:p>
            <a:r>
              <a:rPr lang="en-US" u="sng" dirty="0" smtClean="0"/>
              <a:t>The Four Main Types of Cell Adaptations</a:t>
            </a:r>
            <a:r>
              <a:rPr lang="en-US" dirty="0" smtClean="0"/>
              <a:t/>
            </a:r>
            <a:br>
              <a:rPr lang="en-US" dirty="0" smtClean="0"/>
            </a:br>
            <a:endParaRPr lang="en-US" dirty="0"/>
          </a:p>
        </p:txBody>
      </p:sp>
      <p:pic>
        <p:nvPicPr>
          <p:cNvPr id="4" name="Content Placeholder 3" descr="C:\Documents and Settings\VIVIAN\My Documents\My Pictures\figure.rb3.jpg"/>
          <p:cNvPicPr>
            <a:picLocks noGrp="1"/>
          </p:cNvPicPr>
          <p:nvPr>
            <p:ph idx="1"/>
          </p:nvPr>
        </p:nvPicPr>
        <p:blipFill>
          <a:blip r:embed="rId2" cstate="print"/>
          <a:srcRect l="13433" t="16854" r="34328" b="33708"/>
          <a:stretch>
            <a:fillRect/>
          </a:stretch>
        </p:blipFill>
        <p:spPr bwMode="auto">
          <a:xfrm>
            <a:off x="5286380" y="142852"/>
            <a:ext cx="3286148" cy="3071834"/>
          </a:xfrm>
          <a:prstGeom prst="rect">
            <a:avLst/>
          </a:prstGeom>
          <a:noFill/>
          <a:ln w="9525">
            <a:noFill/>
            <a:miter lim="800000"/>
            <a:headEnd/>
            <a:tailEnd/>
          </a:ln>
        </p:spPr>
      </p:pic>
      <p:sp>
        <p:nvSpPr>
          <p:cNvPr id="5" name="TextBox 4"/>
          <p:cNvSpPr txBox="1"/>
          <p:nvPr/>
        </p:nvSpPr>
        <p:spPr>
          <a:xfrm>
            <a:off x="214282" y="3214686"/>
            <a:ext cx="8643966" cy="3323987"/>
          </a:xfrm>
          <a:prstGeom prst="rect">
            <a:avLst/>
          </a:prstGeom>
          <a:noFill/>
        </p:spPr>
        <p:txBody>
          <a:bodyPr wrap="square" rtlCol="0">
            <a:spAutoFit/>
          </a:bodyPr>
          <a:lstStyle/>
          <a:p>
            <a:pPr lvl="0"/>
            <a:r>
              <a:rPr lang="en-US" sz="2400" b="1" dirty="0" smtClean="0"/>
              <a:t>Atrophy</a:t>
            </a:r>
            <a:r>
              <a:rPr lang="en-US" sz="2400" dirty="0" smtClean="0"/>
              <a:t>: shrinkage of an organ as a result of decreased cell size (and cell number).</a:t>
            </a:r>
          </a:p>
          <a:p>
            <a:pPr lvl="0"/>
            <a:r>
              <a:rPr lang="en-US" sz="2400" b="1" dirty="0" smtClean="0"/>
              <a:t>Hypertrophy</a:t>
            </a:r>
            <a:r>
              <a:rPr lang="en-US" sz="2400" dirty="0" smtClean="0"/>
              <a:t>: enlargement of an organ as a result of increased cell size.</a:t>
            </a:r>
          </a:p>
          <a:p>
            <a:pPr lvl="0"/>
            <a:r>
              <a:rPr lang="en-US" sz="2400" b="1" dirty="0" smtClean="0"/>
              <a:t>Hyperplasia</a:t>
            </a:r>
            <a:r>
              <a:rPr lang="en-US" sz="2400" dirty="0" smtClean="0"/>
              <a:t>: enlargement of an organ through an increase in cell number.</a:t>
            </a:r>
          </a:p>
          <a:p>
            <a:pPr lvl="0"/>
            <a:r>
              <a:rPr lang="en-US" sz="2400" b="1" dirty="0" err="1" smtClean="0"/>
              <a:t>Metaplasia</a:t>
            </a:r>
            <a:r>
              <a:rPr lang="en-US" sz="2400" dirty="0" smtClean="0"/>
              <a:t>:  the replacement of one differentiated cell type by another in a tissue or organ.</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i="1" dirty="0" smtClean="0"/>
              <a:t>Atrophy</a:t>
            </a:r>
            <a:endParaRPr lang="en-US" dirty="0"/>
          </a:p>
        </p:txBody>
      </p:sp>
      <p:sp>
        <p:nvSpPr>
          <p:cNvPr id="4" name="Content Placeholder 3"/>
          <p:cNvSpPr>
            <a:spLocks noGrp="1"/>
          </p:cNvSpPr>
          <p:nvPr>
            <p:ph idx="1"/>
          </p:nvPr>
        </p:nvSpPr>
        <p:spPr>
          <a:xfrm>
            <a:off x="428596" y="1214422"/>
            <a:ext cx="8229600" cy="4709160"/>
          </a:xfrm>
        </p:spPr>
        <p:txBody>
          <a:bodyPr/>
          <a:lstStyle/>
          <a:p>
            <a:r>
              <a:rPr lang="en-US" dirty="0" smtClean="0">
                <a:latin typeface="Arial Rounded MT Bold" pitchFamily="34" charset="0"/>
              </a:rPr>
              <a:t>Atrophy is defined as the shrinkage of a cell by loss of the cell substance, which leads to a reduction in size of the whole organ.  </a:t>
            </a:r>
          </a:p>
          <a:p>
            <a:r>
              <a:rPr lang="en-US" dirty="0" smtClean="0">
                <a:latin typeface="Arial Rounded MT Bold" pitchFamily="34" charset="0"/>
              </a:rPr>
              <a:t>The cell retreats to a smaller size at which survival is still possible and sequesters its internal structures. </a:t>
            </a:r>
            <a:endParaRPr lang="en-US" dirty="0" smtClean="0">
              <a:latin typeface="Arial Rounded MT Bold" pitchFamily="34" charset="0"/>
            </a:endParaRPr>
          </a:p>
          <a:p>
            <a:r>
              <a:rPr lang="en-US" dirty="0" smtClean="0">
                <a:latin typeface="Arial Rounded MT Bold" pitchFamily="34" charset="0"/>
              </a:rPr>
              <a:t> </a:t>
            </a:r>
            <a:r>
              <a:rPr lang="en-US" dirty="0" smtClean="0">
                <a:latin typeface="Arial Rounded MT Bold" pitchFamily="34" charset="0"/>
              </a:rPr>
              <a:t>In many cases of atrophy, individual cells may undergo apoptosis.</a:t>
            </a:r>
          </a:p>
          <a:p>
            <a:pPr>
              <a:buNone/>
            </a:pPr>
            <a:r>
              <a:rPr lang="en-US" dirty="0" smtClean="0">
                <a:latin typeface="Arial Rounded MT Bold" pitchFamily="34" charset="0"/>
              </a:rPr>
              <a:t> </a:t>
            </a:r>
          </a:p>
          <a:p>
            <a:endParaRPr lang="en-US" dirty="0">
              <a:latin typeface="Arial Rounded MT Bold"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Atrophy</a:t>
            </a:r>
            <a:endParaRPr lang="en-US" dirty="0"/>
          </a:p>
        </p:txBody>
      </p:sp>
      <p:sp>
        <p:nvSpPr>
          <p:cNvPr id="4" name="Content Placeholder 3"/>
          <p:cNvSpPr>
            <a:spLocks noGrp="1"/>
          </p:cNvSpPr>
          <p:nvPr>
            <p:ph idx="1"/>
          </p:nvPr>
        </p:nvSpPr>
        <p:spPr>
          <a:xfrm>
            <a:off x="285720" y="1428736"/>
            <a:ext cx="8686800" cy="4709160"/>
          </a:xfrm>
        </p:spPr>
        <p:txBody>
          <a:bodyPr>
            <a:normAutofit fontScale="92500"/>
          </a:bodyPr>
          <a:lstStyle/>
          <a:p>
            <a:r>
              <a:rPr lang="en-US" dirty="0" smtClean="0">
                <a:latin typeface="Arial Rounded MT Bold" pitchFamily="34" charset="0"/>
              </a:rPr>
              <a:t>Atrophy is accompanied by increased </a:t>
            </a:r>
            <a:r>
              <a:rPr lang="en-US" dirty="0" err="1" smtClean="0">
                <a:latin typeface="Arial Rounded MT Bold" pitchFamily="34" charset="0"/>
              </a:rPr>
              <a:t>autophagy</a:t>
            </a:r>
            <a:r>
              <a:rPr lang="en-US" dirty="0" smtClean="0">
                <a:latin typeface="Arial Rounded MT Bold" pitchFamily="34" charset="0"/>
              </a:rPr>
              <a:t>, (increases in the number of </a:t>
            </a:r>
            <a:r>
              <a:rPr lang="en-US" dirty="0" err="1" smtClean="0">
                <a:latin typeface="Arial Rounded MT Bold" pitchFamily="34" charset="0"/>
              </a:rPr>
              <a:t>autophagic</a:t>
            </a:r>
            <a:r>
              <a:rPr lang="en-US" dirty="0" smtClean="0">
                <a:latin typeface="Arial Rounded MT Bold" pitchFamily="34" charset="0"/>
              </a:rPr>
              <a:t> vacuoles) </a:t>
            </a:r>
          </a:p>
          <a:p>
            <a:r>
              <a:rPr lang="en-US" dirty="0" err="1" smtClean="0">
                <a:latin typeface="Arial Rounded MT Bold" pitchFamily="34" charset="0"/>
              </a:rPr>
              <a:t>Autophagy</a:t>
            </a:r>
            <a:r>
              <a:rPr lang="en-US" dirty="0" smtClean="0">
                <a:latin typeface="Arial Rounded MT Bold" pitchFamily="34" charset="0"/>
              </a:rPr>
              <a:t> ("self-eating") is the process in which the starved cell eats its own components in an attempt to find nutrients and survive</a:t>
            </a:r>
          </a:p>
          <a:p>
            <a:r>
              <a:rPr lang="en-US" dirty="0" err="1" smtClean="0">
                <a:latin typeface="Arial Rounded MT Bold" pitchFamily="34" charset="0"/>
              </a:rPr>
              <a:t>Lipofuscin</a:t>
            </a:r>
            <a:r>
              <a:rPr lang="en-US" dirty="0" smtClean="0">
                <a:latin typeface="Arial Rounded MT Bold" pitchFamily="34" charset="0"/>
              </a:rPr>
              <a:t> granules are yellow/brown in color and represent non-digestible fragments of lipids and phospholipids combined with protein within </a:t>
            </a:r>
            <a:r>
              <a:rPr lang="en-US" dirty="0" err="1" smtClean="0">
                <a:latin typeface="Arial Rounded MT Bold" pitchFamily="34" charset="0"/>
              </a:rPr>
              <a:t>autophagic</a:t>
            </a:r>
            <a:r>
              <a:rPr lang="en-US" dirty="0" smtClean="0">
                <a:latin typeface="Arial Rounded MT Bold" pitchFamily="34" charset="0"/>
              </a:rPr>
              <a:t> vacuoles.  They are commonly seen in ageing liver and myocardial cells.</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Haemosiderin</a:t>
            </a:r>
            <a:endParaRPr lang="en-US" dirty="0"/>
          </a:p>
        </p:txBody>
      </p:sp>
      <p:sp>
        <p:nvSpPr>
          <p:cNvPr id="3" name="Content Placeholder 2"/>
          <p:cNvSpPr>
            <a:spLocks noGrp="1"/>
          </p:cNvSpPr>
          <p:nvPr>
            <p:ph idx="1"/>
          </p:nvPr>
        </p:nvSpPr>
        <p:spPr/>
        <p:txBody>
          <a:bodyPr>
            <a:normAutofit fontScale="92500" lnSpcReduction="10000"/>
          </a:bodyPr>
          <a:lstStyle/>
          <a:p>
            <a:pPr>
              <a:buNone/>
            </a:pPr>
            <a:endParaRPr lang="en-US" dirty="0" smtClean="0"/>
          </a:p>
          <a:p>
            <a:r>
              <a:rPr lang="en-US" dirty="0" err="1" smtClean="0"/>
              <a:t>Haemosiderin</a:t>
            </a:r>
            <a:r>
              <a:rPr lang="en-US" dirty="0" smtClean="0"/>
              <a:t> is a golden yellow to brown pigment found in </a:t>
            </a:r>
            <a:r>
              <a:rPr lang="en-US" dirty="0" err="1" smtClean="0"/>
              <a:t>lysosomes</a:t>
            </a:r>
            <a:r>
              <a:rPr lang="en-US" dirty="0" smtClean="0"/>
              <a:t> within the cell cytoplasm. </a:t>
            </a:r>
          </a:p>
          <a:p>
            <a:r>
              <a:rPr lang="en-US" dirty="0" smtClean="0"/>
              <a:t> It is composed of aggregates of partially degraded </a:t>
            </a:r>
            <a:r>
              <a:rPr lang="en-US" dirty="0" err="1" smtClean="0"/>
              <a:t>ferritin</a:t>
            </a:r>
            <a:r>
              <a:rPr lang="en-US" dirty="0" smtClean="0"/>
              <a:t>, which is protein-covered ferric oxide and phosphate.</a:t>
            </a:r>
          </a:p>
          <a:p>
            <a:r>
              <a:rPr lang="en-US" dirty="0" smtClean="0"/>
              <a:t> When there is an excess of iron, e.g. when there is a breakdown of red blood cells or </a:t>
            </a:r>
            <a:r>
              <a:rPr lang="en-US" dirty="0" err="1" smtClean="0"/>
              <a:t>haemorrhage</a:t>
            </a:r>
            <a:r>
              <a:rPr lang="en-US" dirty="0" smtClean="0"/>
              <a:t>, </a:t>
            </a:r>
            <a:r>
              <a:rPr lang="en-US" dirty="0" err="1" smtClean="0"/>
              <a:t>haemosiderin</a:t>
            </a:r>
            <a:r>
              <a:rPr lang="en-US" dirty="0" smtClean="0"/>
              <a:t> accumulates in cells.  </a:t>
            </a:r>
          </a:p>
          <a:p>
            <a:r>
              <a:rPr lang="en-US" dirty="0" smtClean="0"/>
              <a:t>It can be visualized using the Prussian blue reaction, when </a:t>
            </a:r>
            <a:r>
              <a:rPr lang="en-US" dirty="0" err="1" smtClean="0"/>
              <a:t>haemosiderin</a:t>
            </a:r>
            <a:r>
              <a:rPr lang="en-US" dirty="0" smtClean="0"/>
              <a:t> appears dark blue.</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9780723434443-002-f012.jpg"/>
          <p:cNvPicPr>
            <a:picLocks noGrp="1" noChangeAspect="1"/>
          </p:cNvPicPr>
          <p:nvPr isPhoto="1"/>
        </p:nvPicPr>
        <p:blipFill>
          <a:blip r:embed="rId2">
            <a:lum/>
          </a:blip>
          <a:srcRect b="7240"/>
          <a:stretch>
            <a:fillRect/>
          </a:stretch>
        </p:blipFill>
        <p:spPr>
          <a:xfrm>
            <a:off x="0" y="1122344"/>
            <a:ext cx="9144000" cy="5735656"/>
          </a:xfrm>
          <a:prstGeom prst="rect">
            <a:avLst/>
          </a:prstGeom>
          <a:noFill/>
          <a:ln>
            <a:noFill/>
          </a:ln>
        </p:spPr>
      </p:pic>
      <p:sp>
        <p:nvSpPr>
          <p:cNvPr id="3" name="TextBox 2"/>
          <p:cNvSpPr txBox="1"/>
          <p:nvPr/>
        </p:nvSpPr>
        <p:spPr>
          <a:xfrm>
            <a:off x="4071934" y="1500174"/>
            <a:ext cx="403027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dirty="0" smtClean="0"/>
              <a:t>LIPOFUSCIN: wear and tear pigment</a:t>
            </a:r>
            <a:endParaRPr lang="en-US" dirty="0"/>
          </a:p>
        </p:txBody>
      </p:sp>
      <p:sp>
        <p:nvSpPr>
          <p:cNvPr id="4" name="TextBox 3"/>
          <p:cNvSpPr txBox="1"/>
          <p:nvPr/>
        </p:nvSpPr>
        <p:spPr>
          <a:xfrm>
            <a:off x="285720" y="0"/>
            <a:ext cx="8572560" cy="1200329"/>
          </a:xfrm>
          <a:prstGeom prst="rect">
            <a:avLst/>
          </a:prstGeom>
          <a:noFill/>
        </p:spPr>
        <p:txBody>
          <a:bodyPr wrap="square" rtlCol="0">
            <a:spAutoFit/>
          </a:bodyPr>
          <a:lstStyle/>
          <a:p>
            <a:r>
              <a:rPr lang="en-US" dirty="0" err="1" smtClean="0"/>
              <a:t>Lipofuscin</a:t>
            </a:r>
            <a:r>
              <a:rPr lang="en-US" dirty="0" smtClean="0"/>
              <a:t> granules are yellow/brown in color and represent non-digestible fragments of lipids and phospholipids combined with protein within </a:t>
            </a:r>
            <a:r>
              <a:rPr lang="en-US" dirty="0" err="1" smtClean="0"/>
              <a:t>autophagic</a:t>
            </a:r>
            <a:r>
              <a:rPr lang="en-US" dirty="0" smtClean="0"/>
              <a:t> vacuoles.  </a:t>
            </a:r>
          </a:p>
          <a:p>
            <a:r>
              <a:rPr lang="en-US" dirty="0" smtClean="0"/>
              <a:t>They are commonly seen in ageing liver and myocardial cells.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714356"/>
            <a:ext cx="8229600" cy="5715040"/>
          </a:xfrm>
        </p:spPr>
        <p:txBody>
          <a:bodyPr>
            <a:normAutofit fontScale="92500" lnSpcReduction="20000"/>
          </a:bodyPr>
          <a:lstStyle/>
          <a:p>
            <a:r>
              <a:rPr lang="en-US" b="1" dirty="0" smtClean="0"/>
              <a:t>Cell structural components are reduced in atrophy:</a:t>
            </a:r>
            <a:endParaRPr lang="en-US" dirty="0" smtClean="0"/>
          </a:p>
          <a:p>
            <a:pPr lvl="1"/>
            <a:r>
              <a:rPr lang="en-US" dirty="0" smtClean="0"/>
              <a:t>Less mitochondria.</a:t>
            </a:r>
          </a:p>
          <a:p>
            <a:pPr lvl="1"/>
            <a:r>
              <a:rPr lang="en-US" dirty="0" smtClean="0"/>
              <a:t>Less endoplasmic reticulum.</a:t>
            </a:r>
          </a:p>
          <a:p>
            <a:pPr lvl="1"/>
            <a:r>
              <a:rPr lang="en-US" dirty="0" smtClean="0"/>
              <a:t>Fewer </a:t>
            </a:r>
            <a:r>
              <a:rPr lang="en-US" dirty="0" err="1" smtClean="0"/>
              <a:t>myofilaments</a:t>
            </a:r>
            <a:r>
              <a:rPr lang="en-US" dirty="0" smtClean="0"/>
              <a:t>.</a:t>
            </a:r>
          </a:p>
          <a:p>
            <a:r>
              <a:rPr lang="en-US" b="1" dirty="0" smtClean="0"/>
              <a:t>The metabolic rate is reduced:</a:t>
            </a:r>
            <a:endParaRPr lang="en-US" dirty="0" smtClean="0"/>
          </a:p>
          <a:p>
            <a:pPr lvl="1"/>
            <a:r>
              <a:rPr lang="en-US" dirty="0" smtClean="0"/>
              <a:t>Less amino acid uptake.</a:t>
            </a:r>
          </a:p>
          <a:p>
            <a:pPr lvl="1"/>
            <a:r>
              <a:rPr lang="en-US" dirty="0" smtClean="0"/>
              <a:t>Less oxygen consumption.</a:t>
            </a:r>
          </a:p>
          <a:p>
            <a:pPr lvl="1"/>
            <a:r>
              <a:rPr lang="en-US" dirty="0" smtClean="0"/>
              <a:t>Less protein synthesis.</a:t>
            </a:r>
          </a:p>
          <a:p>
            <a:pPr lvl="1"/>
            <a:endParaRPr lang="en-US" dirty="0" smtClean="0"/>
          </a:p>
          <a:p>
            <a:r>
              <a:rPr lang="en-US" dirty="0" smtClean="0">
                <a:latin typeface="Arial Rounded MT Bold" pitchFamily="34" charset="0"/>
              </a:rPr>
              <a:t>In atrophy, there is an increase in the number of </a:t>
            </a:r>
            <a:r>
              <a:rPr lang="en-US" dirty="0" err="1" smtClean="0">
                <a:latin typeface="Arial Rounded MT Bold" pitchFamily="34" charset="0"/>
              </a:rPr>
              <a:t>autophagic</a:t>
            </a:r>
            <a:r>
              <a:rPr lang="en-US" dirty="0" smtClean="0">
                <a:latin typeface="Arial Rounded MT Bold" pitchFamily="34" charset="0"/>
              </a:rPr>
              <a:t> vacuoles (intracellular dustbins) which contain fragments of intracellular debris awaiting destruction. </a:t>
            </a:r>
          </a:p>
          <a:p>
            <a:r>
              <a:rPr lang="en-US" dirty="0" smtClean="0">
                <a:latin typeface="Arial Rounded MT Bold" pitchFamily="34" charset="0"/>
              </a:rPr>
              <a:t> </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Physiological situations leading to atrophy</a:t>
            </a:r>
            <a:endParaRPr lang="en-US" dirty="0"/>
          </a:p>
        </p:txBody>
      </p:sp>
      <p:sp>
        <p:nvSpPr>
          <p:cNvPr id="3" name="Content Placeholder 2"/>
          <p:cNvSpPr>
            <a:spLocks noGrp="1"/>
          </p:cNvSpPr>
          <p:nvPr>
            <p:ph idx="1"/>
          </p:nvPr>
        </p:nvSpPr>
        <p:spPr/>
        <p:txBody>
          <a:bodyPr/>
          <a:lstStyle/>
          <a:p>
            <a:pPr>
              <a:buNone/>
            </a:pPr>
            <a:endParaRPr lang="en-US" dirty="0" smtClean="0"/>
          </a:p>
          <a:p>
            <a:pPr lvl="0"/>
            <a:r>
              <a:rPr lang="en-US" dirty="0" smtClean="0"/>
              <a:t>Reduction/loss of endocrine stimulation, e.g. shrinkage of testes and ovaries with age.</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Pathological causes of atrophy:</a:t>
            </a:r>
          </a:p>
        </p:txBody>
      </p:sp>
      <p:sp>
        <p:nvSpPr>
          <p:cNvPr id="3" name="Content Placeholder 2"/>
          <p:cNvSpPr>
            <a:spLocks noGrp="1"/>
          </p:cNvSpPr>
          <p:nvPr>
            <p:ph idx="1"/>
          </p:nvPr>
        </p:nvSpPr>
        <p:spPr/>
        <p:txBody>
          <a:bodyPr>
            <a:normAutofit lnSpcReduction="10000"/>
          </a:bodyPr>
          <a:lstStyle/>
          <a:p>
            <a:pPr marL="651510" lvl="0" indent="-514350">
              <a:buFont typeface="+mj-lt"/>
              <a:buAutoNum type="arabicPeriod"/>
            </a:pPr>
            <a:r>
              <a:rPr lang="en-US" dirty="0" err="1" smtClean="0"/>
              <a:t>Denervation</a:t>
            </a:r>
            <a:r>
              <a:rPr lang="en-US" dirty="0" smtClean="0"/>
              <a:t>, e.g. wasting of muscle caused by a lack of nerve stimulation, for example in poliomyelitis.</a:t>
            </a:r>
          </a:p>
          <a:p>
            <a:pPr marL="651510" lvl="0" indent="-514350">
              <a:buFont typeface="+mj-lt"/>
              <a:buAutoNum type="arabicPeriod"/>
            </a:pPr>
            <a:r>
              <a:rPr lang="en-US" dirty="0" smtClean="0"/>
              <a:t>Reduced blood supply, e.g. shrinkage of brain caused by  atherosclerosis of carotid arteries.</a:t>
            </a:r>
          </a:p>
          <a:p>
            <a:pPr marL="651510" lvl="0" indent="-514350">
              <a:buFont typeface="+mj-lt"/>
              <a:buAutoNum type="arabicPeriod"/>
            </a:pPr>
            <a:r>
              <a:rPr lang="en-US" dirty="0" smtClean="0"/>
              <a:t>Inadequate nutrition, e.g. wasting of muscles and major organs in starvation.</a:t>
            </a:r>
          </a:p>
          <a:p>
            <a:pPr marL="651510" lvl="0" indent="-514350">
              <a:buFont typeface="+mj-lt"/>
              <a:buAutoNum type="arabicPeriod"/>
            </a:pPr>
            <a:r>
              <a:rPr lang="en-US" dirty="0" smtClean="0"/>
              <a:t>Decreased workload (disuse) e.g. wasting of muscles and bone (osteoporosis) after immobilization of a bone fracture in a plaster cast.</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Hypertrophy</a:t>
            </a:r>
            <a:endParaRPr lang="en-US" dirty="0"/>
          </a:p>
        </p:txBody>
      </p:sp>
      <p:sp>
        <p:nvSpPr>
          <p:cNvPr id="3" name="Content Placeholder 2"/>
          <p:cNvSpPr>
            <a:spLocks noGrp="1"/>
          </p:cNvSpPr>
          <p:nvPr>
            <p:ph idx="1"/>
          </p:nvPr>
        </p:nvSpPr>
        <p:spPr/>
        <p:txBody>
          <a:bodyPr>
            <a:normAutofit fontScale="92500"/>
          </a:bodyPr>
          <a:lstStyle/>
          <a:p>
            <a:r>
              <a:rPr lang="en-US" dirty="0" smtClean="0"/>
              <a:t>Individual cells increase in size as a result of an increase in their structural components leading to an overall increase in the size of the organ.  </a:t>
            </a:r>
          </a:p>
          <a:p>
            <a:r>
              <a:rPr lang="en-US" dirty="0" smtClean="0"/>
              <a:t>Protein synthesis increases and a decrease in protein degradation.  </a:t>
            </a:r>
          </a:p>
          <a:p>
            <a:r>
              <a:rPr lang="en-US" dirty="0" smtClean="0"/>
              <a:t>Hypertrophy is mainly seen in cells which  have no capacity for mitotic division, e.g. cardiac and skeletal muscle cells (permanent cells). </a:t>
            </a:r>
          </a:p>
          <a:p>
            <a:r>
              <a:rPr lang="en-US" dirty="0" smtClean="0"/>
              <a:t>The limiting factor for the eventual muscle size is the nutrient and blood supply available for oxidative </a:t>
            </a:r>
            <a:r>
              <a:rPr lang="en-US" dirty="0" err="1" smtClean="0"/>
              <a:t>phosphorylation</a:t>
            </a:r>
            <a:r>
              <a:rPr lang="en-US" dirty="0" smtClean="0"/>
              <a:t>.</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Hypertrophy</a:t>
            </a:r>
            <a:endParaRPr lang="en-US" dirty="0"/>
          </a:p>
        </p:txBody>
      </p:sp>
      <p:sp>
        <p:nvSpPr>
          <p:cNvPr id="8" name="Text Placeholder 7"/>
          <p:cNvSpPr>
            <a:spLocks noGrp="1"/>
          </p:cNvSpPr>
          <p:nvPr>
            <p:ph type="body" idx="1"/>
          </p:nvPr>
        </p:nvSpPr>
        <p:spPr/>
        <p:style>
          <a:lnRef idx="1">
            <a:schemeClr val="accent3"/>
          </a:lnRef>
          <a:fillRef idx="3">
            <a:schemeClr val="accent3"/>
          </a:fillRef>
          <a:effectRef idx="2">
            <a:schemeClr val="accent3"/>
          </a:effectRef>
          <a:fontRef idx="minor">
            <a:schemeClr val="lt1"/>
          </a:fontRef>
        </p:style>
        <p:txBody>
          <a:bodyPr>
            <a:normAutofit fontScale="55000" lnSpcReduction="20000"/>
          </a:bodyPr>
          <a:lstStyle/>
          <a:p>
            <a:endParaRPr lang="en-US" b="1" dirty="0" smtClean="0"/>
          </a:p>
          <a:p>
            <a:pPr algn="ctr"/>
            <a:r>
              <a:rPr lang="en-US" sz="3300" b="1" dirty="0" smtClean="0"/>
              <a:t>Physiological causes of  hypertrophy:</a:t>
            </a:r>
            <a:endParaRPr lang="en-US" sz="3300" dirty="0" smtClean="0"/>
          </a:p>
          <a:p>
            <a:endParaRPr lang="en-US" dirty="0"/>
          </a:p>
        </p:txBody>
      </p:sp>
      <p:sp>
        <p:nvSpPr>
          <p:cNvPr id="9" name="Text Placeholder 8"/>
          <p:cNvSpPr>
            <a:spLocks noGrp="1"/>
          </p:cNvSpPr>
          <p:nvPr>
            <p:ph type="body" sz="half" idx="3"/>
          </p:nvPr>
        </p:nvSpPr>
        <p:spPr/>
        <p:style>
          <a:lnRef idx="1">
            <a:schemeClr val="accent3"/>
          </a:lnRef>
          <a:fillRef idx="3">
            <a:schemeClr val="accent3"/>
          </a:fillRef>
          <a:effectRef idx="2">
            <a:schemeClr val="accent3"/>
          </a:effectRef>
          <a:fontRef idx="minor">
            <a:schemeClr val="lt1"/>
          </a:fontRef>
        </p:style>
        <p:txBody>
          <a:bodyPr>
            <a:normAutofit fontScale="55000" lnSpcReduction="20000"/>
          </a:bodyPr>
          <a:lstStyle/>
          <a:p>
            <a:endParaRPr lang="en-US" b="1" dirty="0" smtClean="0"/>
          </a:p>
          <a:p>
            <a:pPr algn="ctr"/>
            <a:r>
              <a:rPr lang="en-US" sz="3300" b="1" dirty="0" smtClean="0"/>
              <a:t>Pathological causes of hypertrophy:</a:t>
            </a:r>
            <a:endParaRPr lang="en-US" sz="3300" dirty="0" smtClean="0"/>
          </a:p>
          <a:p>
            <a:endParaRPr lang="en-US" dirty="0"/>
          </a:p>
        </p:txBody>
      </p:sp>
      <p:sp>
        <p:nvSpPr>
          <p:cNvPr id="5" name="Content Placeholder 4"/>
          <p:cNvSpPr>
            <a:spLocks noGrp="1"/>
          </p:cNvSpPr>
          <p:nvPr>
            <p:ph sz="quarter" idx="2"/>
          </p:nvPr>
        </p:nvSpPr>
        <p:spPr/>
        <p:style>
          <a:lnRef idx="1">
            <a:schemeClr val="accent3"/>
          </a:lnRef>
          <a:fillRef idx="2">
            <a:schemeClr val="accent3"/>
          </a:fillRef>
          <a:effectRef idx="1">
            <a:schemeClr val="accent3"/>
          </a:effectRef>
          <a:fontRef idx="minor">
            <a:schemeClr val="dk1"/>
          </a:fontRef>
        </p:style>
        <p:txBody>
          <a:bodyPr>
            <a:normAutofit/>
          </a:bodyPr>
          <a:lstStyle/>
          <a:p>
            <a:pPr lvl="0"/>
            <a:r>
              <a:rPr lang="en-US" dirty="0" smtClean="0"/>
              <a:t>Increased workload, e.g. the bodybuilder's skeletal muscle.</a:t>
            </a:r>
          </a:p>
          <a:p>
            <a:pPr lvl="0"/>
            <a:r>
              <a:rPr lang="en-US" dirty="0" smtClean="0"/>
              <a:t>Hormone stimulation, e.g. the pregnant uterus (smooth muscle hypertrophy).</a:t>
            </a:r>
          </a:p>
          <a:p>
            <a:endParaRPr lang="en-US" dirty="0"/>
          </a:p>
        </p:txBody>
      </p:sp>
      <p:sp>
        <p:nvSpPr>
          <p:cNvPr id="6" name="Content Placeholder 5"/>
          <p:cNvSpPr>
            <a:spLocks noGrp="1"/>
          </p:cNvSpPr>
          <p:nvPr>
            <p:ph sz="quarter" idx="4"/>
          </p:nvPr>
        </p:nvSpPr>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pPr lvl="0"/>
            <a:r>
              <a:rPr lang="en-US" dirty="0" smtClean="0"/>
              <a:t>Increased resistance e.g. cardiac muscle hypertrophy as a result of working against an increased peripheral resistance in hypertension (high blood pressure).</a:t>
            </a:r>
          </a:p>
          <a:p>
            <a:pPr lvl="0"/>
            <a:r>
              <a:rPr lang="en-US" dirty="0" smtClean="0"/>
              <a:t>Physical obstruction, e.g. bladder smooth muscle hypertrophy in outflow obstruction caused by an enlarged prostate gland.</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smtClean="0"/>
              <a:t/>
            </a:r>
            <a:br>
              <a:rPr lang="en-US" b="0" dirty="0" smtClean="0"/>
            </a:br>
            <a:r>
              <a:rPr lang="en-US" b="0" dirty="0" smtClean="0"/>
              <a:t>Left ventricular hypertrophy</a:t>
            </a:r>
            <a:br>
              <a:rPr lang="en-US" b="0" dirty="0" smtClean="0"/>
            </a:br>
            <a:endParaRPr lang="en-US" dirty="0"/>
          </a:p>
        </p:txBody>
      </p:sp>
      <p:pic>
        <p:nvPicPr>
          <p:cNvPr id="3" name="Picture 2" descr="M9780723434443-002-f008.jpg"/>
          <p:cNvPicPr>
            <a:picLocks noGrp="1" noChangeAspect="1"/>
          </p:cNvPicPr>
          <p:nvPr isPhoto="1"/>
        </p:nvPicPr>
        <p:blipFill>
          <a:blip r:embed="rId2">
            <a:lum/>
          </a:blip>
          <a:srcRect b="8917"/>
          <a:stretch>
            <a:fillRect/>
          </a:stretch>
        </p:blipFill>
        <p:spPr>
          <a:xfrm>
            <a:off x="1000100" y="1928802"/>
            <a:ext cx="7143768" cy="3643338"/>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928670"/>
          </a:xfrm>
        </p:spPr>
        <p:txBody>
          <a:bodyPr/>
          <a:lstStyle/>
          <a:p>
            <a:r>
              <a:rPr lang="en-US" dirty="0" smtClean="0"/>
              <a:t>Morphology of hypertrophy</a:t>
            </a:r>
            <a:endParaRPr lang="en-US" dirty="0"/>
          </a:p>
        </p:txBody>
      </p:sp>
      <p:sp>
        <p:nvSpPr>
          <p:cNvPr id="3" name="Content Placeholder 2"/>
          <p:cNvSpPr>
            <a:spLocks noGrp="1"/>
          </p:cNvSpPr>
          <p:nvPr>
            <p:ph idx="1"/>
          </p:nvPr>
        </p:nvSpPr>
        <p:spPr>
          <a:xfrm>
            <a:off x="357158" y="714356"/>
            <a:ext cx="8229600" cy="4709160"/>
          </a:xfrm>
        </p:spPr>
        <p:txBody>
          <a:bodyPr/>
          <a:lstStyle/>
          <a:p>
            <a:r>
              <a:rPr lang="en-US" b="1" dirty="0" smtClean="0"/>
              <a:t>Hypertrophic muscle cells show:</a:t>
            </a:r>
            <a:endParaRPr lang="en-US" dirty="0" smtClean="0"/>
          </a:p>
          <a:p>
            <a:pPr lvl="1"/>
            <a:r>
              <a:rPr lang="en-US" dirty="0" smtClean="0"/>
              <a:t>Increased membrane synthesis.</a:t>
            </a:r>
          </a:p>
          <a:p>
            <a:pPr lvl="1"/>
            <a:r>
              <a:rPr lang="en-US" dirty="0" smtClean="0"/>
              <a:t>Increased amounts of ATP.</a:t>
            </a:r>
          </a:p>
          <a:p>
            <a:pPr lvl="1"/>
            <a:r>
              <a:rPr lang="en-US" dirty="0" smtClean="0"/>
              <a:t>Increased enzyme activity.</a:t>
            </a:r>
          </a:p>
          <a:p>
            <a:pPr lvl="1"/>
            <a:r>
              <a:rPr lang="en-US" dirty="0" smtClean="0"/>
              <a:t>Increased </a:t>
            </a:r>
            <a:r>
              <a:rPr lang="en-US" dirty="0" err="1" smtClean="0"/>
              <a:t>myofilaments</a:t>
            </a:r>
            <a:r>
              <a:rPr lang="en-US" dirty="0" smtClean="0"/>
              <a:t>.</a:t>
            </a:r>
          </a:p>
          <a:p>
            <a:pPr lvl="1"/>
            <a:r>
              <a:rPr lang="en-US" dirty="0" smtClean="0"/>
              <a:t>Hypertrophy of smooth endoplasmic </a:t>
            </a:r>
            <a:r>
              <a:rPr lang="en-US" dirty="0" smtClean="0"/>
              <a:t>reticulum (hypertrophy </a:t>
            </a:r>
            <a:r>
              <a:rPr lang="en-US" dirty="0" smtClean="0"/>
              <a:t>at the </a:t>
            </a:r>
            <a:r>
              <a:rPr lang="en-US" dirty="0" err="1" smtClean="0"/>
              <a:t>subcellular</a:t>
            </a:r>
            <a:r>
              <a:rPr lang="en-US" dirty="0" smtClean="0"/>
              <a:t> </a:t>
            </a:r>
            <a:r>
              <a:rPr lang="en-US" dirty="0" smtClean="0"/>
              <a:t>level</a:t>
            </a:r>
            <a:r>
              <a:rPr lang="en-US" dirty="0" smtClean="0"/>
              <a:t>)</a:t>
            </a:r>
            <a:r>
              <a:rPr lang="en-US" dirty="0" smtClean="0"/>
              <a:t> </a:t>
            </a:r>
            <a:endParaRPr lang="en-US" dirty="0" smtClean="0"/>
          </a:p>
          <a:p>
            <a:pPr lvl="1"/>
            <a:endParaRPr lang="en-US" dirty="0" smtClean="0"/>
          </a:p>
          <a:p>
            <a:endParaRPr lang="en-US" dirty="0"/>
          </a:p>
        </p:txBody>
      </p:sp>
      <p:pic>
        <p:nvPicPr>
          <p:cNvPr id="4" name="Picture 3" descr="M9780723434443-002-f008.jpg"/>
          <p:cNvPicPr>
            <a:picLocks noGrp="1" noChangeAspect="1"/>
          </p:cNvPicPr>
          <p:nvPr isPhoto="1"/>
        </p:nvPicPr>
        <p:blipFill>
          <a:blip r:embed="rId2">
            <a:lum/>
          </a:blip>
          <a:srcRect b="8917"/>
          <a:stretch>
            <a:fillRect/>
          </a:stretch>
        </p:blipFill>
        <p:spPr>
          <a:xfrm>
            <a:off x="1500166" y="3857628"/>
            <a:ext cx="6357950" cy="2857520"/>
          </a:xfrm>
          <a:prstGeom prst="rect">
            <a:avLst/>
          </a:prstGeom>
          <a:noFill/>
          <a:ln>
            <a:no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a:t>
            </a:r>
            <a:r>
              <a:rPr lang="en-US" dirty="0" smtClean="0"/>
              <a:t>of hypertrophy</a:t>
            </a:r>
            <a:endParaRPr lang="en-US" dirty="0"/>
          </a:p>
        </p:txBody>
      </p:sp>
      <p:sp>
        <p:nvSpPr>
          <p:cNvPr id="3" name="Content Placeholder 2"/>
          <p:cNvSpPr>
            <a:spLocks noGrp="1"/>
          </p:cNvSpPr>
          <p:nvPr>
            <p:ph idx="1"/>
          </p:nvPr>
        </p:nvSpPr>
        <p:spPr/>
        <p:txBody>
          <a:bodyPr/>
          <a:lstStyle/>
          <a:p>
            <a:r>
              <a:rPr lang="en-US" b="1" dirty="0" smtClean="0"/>
              <a:t>Drugs</a:t>
            </a:r>
            <a:r>
              <a:rPr lang="en-US" dirty="0" smtClean="0"/>
              <a:t> such as </a:t>
            </a:r>
            <a:r>
              <a:rPr lang="en-US" dirty="0" err="1" smtClean="0"/>
              <a:t>phenobarbatone</a:t>
            </a:r>
            <a:r>
              <a:rPr lang="en-US" dirty="0" smtClean="0"/>
              <a:t> </a:t>
            </a:r>
            <a:r>
              <a:rPr lang="en-US" dirty="0" smtClean="0"/>
              <a:t>cause an increase in the activity of the mixed function </a:t>
            </a:r>
            <a:r>
              <a:rPr lang="en-US" dirty="0" err="1" smtClean="0"/>
              <a:t>oxidase</a:t>
            </a:r>
            <a:r>
              <a:rPr lang="en-US" dirty="0" smtClean="0"/>
              <a:t> system of liver cells, which results in increased metabolism of other agents. </a:t>
            </a:r>
          </a:p>
          <a:p>
            <a:r>
              <a:rPr lang="en-US" dirty="0" smtClean="0"/>
              <a:t>In some instances, this is therapeutically beneficial, in others, it can lead to poisoning of the liver cells by toxic metabolites.</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Hyperplasia </a:t>
            </a:r>
            <a:br>
              <a:rPr lang="en-US" sz="3200" dirty="0" smtClean="0"/>
            </a:br>
            <a:endParaRPr lang="en-US" sz="3200" dirty="0"/>
          </a:p>
        </p:txBody>
      </p:sp>
      <p:sp>
        <p:nvSpPr>
          <p:cNvPr id="3" name="Content Placeholder 2"/>
          <p:cNvSpPr>
            <a:spLocks noGrp="1"/>
          </p:cNvSpPr>
          <p:nvPr>
            <p:ph idx="1"/>
          </p:nvPr>
        </p:nvSpPr>
        <p:spPr>
          <a:xfrm>
            <a:off x="357158" y="1142984"/>
            <a:ext cx="8229600" cy="4709160"/>
          </a:xfrm>
        </p:spPr>
        <p:txBody>
          <a:bodyPr>
            <a:normAutofit/>
          </a:bodyPr>
          <a:lstStyle/>
          <a:p>
            <a:pPr algn="ctr">
              <a:buNone/>
            </a:pPr>
            <a:endParaRPr lang="en-US" b="1" dirty="0" smtClean="0"/>
          </a:p>
          <a:p>
            <a:r>
              <a:rPr lang="en-US" dirty="0" smtClean="0"/>
              <a:t> is an increase in the number of cells in a tissue caused by increased cell division.</a:t>
            </a:r>
          </a:p>
          <a:p>
            <a:r>
              <a:rPr lang="en-US" dirty="0" smtClean="0"/>
              <a:t>It can occur only in tissues that have the capacity for cell division</a:t>
            </a:r>
          </a:p>
          <a:p>
            <a:r>
              <a:rPr lang="en-US" dirty="0" smtClean="0"/>
              <a:t> hyperplasia is not seen in skeletal muscle, cardiac muscle or nerve cells, which are non-dividing cell populations</a:t>
            </a:r>
          </a:p>
          <a:p>
            <a:r>
              <a:rPr lang="en-US" dirty="0" smtClean="0"/>
              <a:t> Hormonal influences are important in this growth response.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Haemosiderin</a:t>
            </a:r>
            <a:endParaRPr lang="en-US" dirty="0"/>
          </a:p>
        </p:txBody>
      </p:sp>
      <p:sp>
        <p:nvSpPr>
          <p:cNvPr id="3" name="Content Placeholder 2"/>
          <p:cNvSpPr>
            <a:spLocks noGrp="1"/>
          </p:cNvSpPr>
          <p:nvPr>
            <p:ph idx="1"/>
          </p:nvPr>
        </p:nvSpPr>
        <p:spPr/>
        <p:txBody>
          <a:bodyPr/>
          <a:lstStyle/>
          <a:p>
            <a:r>
              <a:rPr lang="en-US" dirty="0" smtClean="0"/>
              <a:t>Primary </a:t>
            </a:r>
            <a:r>
              <a:rPr lang="en-US" dirty="0" err="1" smtClean="0"/>
              <a:t>haemochromatosis</a:t>
            </a:r>
            <a:r>
              <a:rPr lang="en-US" dirty="0" smtClean="0"/>
              <a:t> is an inherited disease in which there is excessive accumulation of iron and widespread deposition of </a:t>
            </a:r>
            <a:r>
              <a:rPr lang="en-US" dirty="0" err="1" smtClean="0"/>
              <a:t>haemosiderin</a:t>
            </a:r>
            <a:r>
              <a:rPr lang="en-US" dirty="0" smtClean="0"/>
              <a:t> in the tissues, especially the liver, pancreas and skin. </a:t>
            </a:r>
          </a:p>
          <a:p>
            <a:r>
              <a:rPr lang="en-US" dirty="0" smtClean="0"/>
              <a:t> The iron is toxic to the tissues and leads to fibrosis of the liver (cirrhosis) and pancreas (leading to diabetes mellitus).</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Causes of Hyperplasia</a:t>
            </a:r>
            <a:endParaRPr lang="en-US" dirty="0"/>
          </a:p>
        </p:txBody>
      </p:sp>
      <p:sp>
        <p:nvSpPr>
          <p:cNvPr id="3" name="Content Placeholder 2"/>
          <p:cNvSpPr>
            <a:spLocks noGrp="1"/>
          </p:cNvSpPr>
          <p:nvPr>
            <p:ph idx="1"/>
          </p:nvPr>
        </p:nvSpPr>
        <p:spPr>
          <a:xfrm>
            <a:off x="2000232" y="2000240"/>
            <a:ext cx="4786346" cy="1357322"/>
          </a:xfrm>
          <a:ln>
            <a:solidFill>
              <a:schemeClr val="tx2">
                <a:lumMod val="75000"/>
              </a:schemeClr>
            </a:solidFill>
          </a:ln>
        </p:spPr>
        <p:txBody>
          <a:bodyPr/>
          <a:lstStyle/>
          <a:p>
            <a:pPr algn="ctr">
              <a:buNone/>
            </a:pPr>
            <a:r>
              <a:rPr lang="en-US" dirty="0" smtClean="0"/>
              <a:t> Physiologic </a:t>
            </a:r>
          </a:p>
          <a:p>
            <a:pPr algn="ctr">
              <a:buNone/>
            </a:pPr>
            <a:r>
              <a:rPr lang="en-US" dirty="0" smtClean="0"/>
              <a:t>Pathologic</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1143000"/>
          </a:xfrm>
        </p:spPr>
        <p:txBody>
          <a:bodyPr>
            <a:normAutofit fontScale="90000"/>
          </a:bodyPr>
          <a:lstStyle/>
          <a:p>
            <a:r>
              <a:rPr lang="en-US" dirty="0" smtClean="0"/>
              <a:t>Physiological causes of hyperplasia:</a:t>
            </a:r>
          </a:p>
        </p:txBody>
      </p:sp>
      <p:sp>
        <p:nvSpPr>
          <p:cNvPr id="3" name="Content Placeholder 2"/>
          <p:cNvSpPr>
            <a:spLocks noGrp="1"/>
          </p:cNvSpPr>
          <p:nvPr>
            <p:ph idx="1"/>
          </p:nvPr>
        </p:nvSpPr>
        <p:spPr>
          <a:xfrm>
            <a:off x="357158" y="1142984"/>
            <a:ext cx="8429684" cy="5143536"/>
          </a:xfrm>
        </p:spPr>
        <p:txBody>
          <a:bodyPr>
            <a:normAutofit/>
          </a:bodyPr>
          <a:lstStyle/>
          <a:p>
            <a:pPr>
              <a:buNone/>
            </a:pPr>
            <a:endParaRPr lang="en-US" dirty="0" smtClean="0"/>
          </a:p>
          <a:p>
            <a:pPr marL="651510" indent="-514350">
              <a:buNone/>
            </a:pPr>
            <a:r>
              <a:rPr lang="en-US" b="1" dirty="0" smtClean="0"/>
              <a:t>1.  Hormonal stimulation:  </a:t>
            </a:r>
            <a:r>
              <a:rPr lang="en-US" dirty="0" smtClean="0"/>
              <a:t>e.g.</a:t>
            </a:r>
          </a:p>
          <a:p>
            <a:pPr marL="971550" lvl="1" indent="-514350">
              <a:buFont typeface="Arial" pitchFamily="34" charset="0"/>
              <a:buChar char="•"/>
            </a:pPr>
            <a:r>
              <a:rPr lang="en-US" dirty="0" smtClean="0"/>
              <a:t>The thyroid gland enlarges in pregnancy owing to the stimulus of pregnancy-associated high levels of thyroid-stimulating hormone (TSH) - (</a:t>
            </a:r>
            <a:r>
              <a:rPr lang="en-US" i="1" dirty="0" smtClean="0"/>
              <a:t>hyperplasia</a:t>
            </a:r>
            <a:r>
              <a:rPr lang="en-US" dirty="0" smtClean="0"/>
              <a:t>)</a:t>
            </a:r>
          </a:p>
          <a:p>
            <a:pPr marL="971550" lvl="1" indent="-514350">
              <a:buFont typeface="Arial" pitchFamily="34" charset="0"/>
              <a:buChar char="•"/>
            </a:pPr>
            <a:r>
              <a:rPr lang="en-US" dirty="0" smtClean="0"/>
              <a:t>Under the influence of ovarian endocrine stimulation in the menstrual cycle, endometrial glands increase in size as a result of proliferation of cells (</a:t>
            </a:r>
            <a:r>
              <a:rPr lang="en-US" i="1" dirty="0" smtClean="0"/>
              <a:t>hyperplasia</a:t>
            </a:r>
            <a:r>
              <a:rPr lang="en-US" dirty="0" smtClean="0"/>
              <a:t>)</a:t>
            </a:r>
          </a:p>
          <a:p>
            <a:pPr marL="971550" lvl="1" indent="-514350">
              <a:buFont typeface="Arial" pitchFamily="34" charset="0"/>
              <a:buChar char="•"/>
            </a:pPr>
            <a:r>
              <a:rPr lang="en-US" dirty="0" smtClean="0"/>
              <a:t>Stimulation in pregnancy, breast epithelial cells and </a:t>
            </a:r>
            <a:r>
              <a:rPr lang="en-US" dirty="0" err="1" smtClean="0"/>
              <a:t>myometrial</a:t>
            </a:r>
            <a:r>
              <a:rPr lang="en-US" dirty="0" smtClean="0"/>
              <a:t> smooth muscle cells both increase in size and number </a:t>
            </a:r>
          </a:p>
          <a:p>
            <a:pPr marL="971550" lvl="1" indent="-514350">
              <a:buFont typeface="+mj-lt"/>
              <a:buAutoNum type="arabicPeriod"/>
            </a:pPr>
            <a:endParaRPr lang="en-US" dirty="0" smtClean="0"/>
          </a:p>
          <a:p>
            <a:pPr marL="971550" lvl="1" indent="-514350">
              <a:buNone/>
            </a:pPr>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S9781416029731-001-f003.jpg"/>
          <p:cNvPicPr>
            <a:picLocks noGrp="1" noChangeAspect="1"/>
          </p:cNvPicPr>
          <p:nvPr isPhoto="1"/>
        </p:nvPicPr>
        <p:blipFill>
          <a:blip r:embed="rId2">
            <a:lum/>
          </a:blip>
          <a:srcRect b="7191"/>
          <a:stretch>
            <a:fillRect/>
          </a:stretch>
        </p:blipFill>
        <p:spPr>
          <a:xfrm>
            <a:off x="0" y="1343025"/>
            <a:ext cx="9144000" cy="3871925"/>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714356"/>
            <a:ext cx="8229600" cy="1143000"/>
          </a:xfrm>
        </p:spPr>
        <p:txBody>
          <a:bodyPr>
            <a:normAutofit fontScale="90000"/>
          </a:bodyPr>
          <a:lstStyle/>
          <a:p>
            <a:r>
              <a:rPr lang="en-US" dirty="0" smtClean="0"/>
              <a:t>Physiological causes of hyperplasia:</a:t>
            </a:r>
            <a:endParaRPr lang="en-US" dirty="0"/>
          </a:p>
        </p:txBody>
      </p:sp>
      <p:sp>
        <p:nvSpPr>
          <p:cNvPr id="3" name="Content Placeholder 2"/>
          <p:cNvSpPr>
            <a:spLocks noGrp="1"/>
          </p:cNvSpPr>
          <p:nvPr>
            <p:ph idx="1"/>
          </p:nvPr>
        </p:nvSpPr>
        <p:spPr/>
        <p:txBody>
          <a:bodyPr/>
          <a:lstStyle/>
          <a:p>
            <a:pPr lvl="0"/>
            <a:endParaRPr lang="en-US" dirty="0" smtClean="0"/>
          </a:p>
          <a:p>
            <a:pPr lvl="0">
              <a:buNone/>
            </a:pPr>
            <a:r>
              <a:rPr lang="en-US" dirty="0" smtClean="0"/>
              <a:t>2. After cell loss, e.g.:</a:t>
            </a:r>
          </a:p>
          <a:p>
            <a:pPr lvl="1"/>
            <a:r>
              <a:rPr lang="en-US" dirty="0" smtClean="0"/>
              <a:t> regeneration of the liver after partial </a:t>
            </a:r>
            <a:r>
              <a:rPr lang="en-US" dirty="0" err="1" smtClean="0"/>
              <a:t>hepatectomy</a:t>
            </a:r>
            <a:r>
              <a:rPr lang="en-US" dirty="0" smtClean="0"/>
              <a:t> </a:t>
            </a:r>
          </a:p>
          <a:p>
            <a:pPr lvl="1">
              <a:buNone/>
            </a:pPr>
            <a:endParaRPr lang="en-US" dirty="0" smtClean="0"/>
          </a:p>
          <a:p>
            <a:pPr lvl="1"/>
            <a:r>
              <a:rPr lang="en-US" dirty="0" smtClean="0"/>
              <a:t>regeneration of </a:t>
            </a:r>
            <a:r>
              <a:rPr lang="en-US" dirty="0" err="1" smtClean="0"/>
              <a:t>squamous</a:t>
            </a:r>
            <a:r>
              <a:rPr lang="en-US" dirty="0" smtClean="0"/>
              <a:t> epithelium in superficial skin wound healing.</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8229600" cy="1143000"/>
          </a:xfrm>
        </p:spPr>
        <p:txBody>
          <a:bodyPr>
            <a:normAutofit fontScale="90000"/>
          </a:bodyPr>
          <a:lstStyle/>
          <a:p>
            <a:r>
              <a:rPr lang="en-US" dirty="0" smtClean="0"/>
              <a:t>Pathological causes of  hyperplasia:</a:t>
            </a:r>
            <a:endParaRPr lang="en-US" dirty="0"/>
          </a:p>
        </p:txBody>
      </p:sp>
      <p:sp>
        <p:nvSpPr>
          <p:cNvPr id="3" name="Content Placeholder 2"/>
          <p:cNvSpPr>
            <a:spLocks noGrp="1"/>
          </p:cNvSpPr>
          <p:nvPr>
            <p:ph idx="1"/>
          </p:nvPr>
        </p:nvSpPr>
        <p:spPr>
          <a:xfrm>
            <a:off x="428596" y="1643050"/>
            <a:ext cx="8229600" cy="4709160"/>
          </a:xfrm>
        </p:spPr>
        <p:txBody>
          <a:bodyPr>
            <a:normAutofit/>
          </a:bodyPr>
          <a:lstStyle/>
          <a:p>
            <a:pPr lvl="0">
              <a:buNone/>
            </a:pPr>
            <a:r>
              <a:rPr lang="en-US" dirty="0" smtClean="0"/>
              <a:t>1. Hormonal Stimulation:</a:t>
            </a:r>
          </a:p>
          <a:p>
            <a:pPr lvl="1"/>
            <a:r>
              <a:rPr lang="en-US" dirty="0" smtClean="0"/>
              <a:t>If the serum calcium is abnormally low, the parathyroid glands increase the number of </a:t>
            </a:r>
            <a:r>
              <a:rPr lang="en-US" dirty="0" err="1" smtClean="0"/>
              <a:t>parahormone</a:t>
            </a:r>
            <a:r>
              <a:rPr lang="en-US" dirty="0" smtClean="0"/>
              <a:t>-secreting cells (</a:t>
            </a:r>
            <a:r>
              <a:rPr lang="en-US" i="1" dirty="0" smtClean="0"/>
              <a:t>hyperplasia</a:t>
            </a:r>
            <a:r>
              <a:rPr lang="en-US" dirty="0" smtClean="0"/>
              <a:t>). </a:t>
            </a:r>
          </a:p>
          <a:p>
            <a:pPr lvl="1"/>
            <a:r>
              <a:rPr lang="en-US" dirty="0" smtClean="0"/>
              <a:t>Estrogen produced by certain ovarian tumors causes abnormal proliferation of the </a:t>
            </a:r>
            <a:r>
              <a:rPr lang="en-US" dirty="0" err="1" smtClean="0"/>
              <a:t>endometrium</a:t>
            </a:r>
            <a:r>
              <a:rPr lang="en-US" dirty="0" smtClean="0"/>
              <a:t> (</a:t>
            </a:r>
            <a:r>
              <a:rPr lang="en-US" i="1" dirty="0" smtClean="0"/>
              <a:t>hyperplasia</a:t>
            </a:r>
            <a:r>
              <a:rPr lang="en-US" dirty="0" smtClean="0"/>
              <a:t>)</a:t>
            </a:r>
          </a:p>
          <a:p>
            <a:pPr lvl="1">
              <a:buNone/>
            </a:pP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2"/>
          </p:nvPr>
        </p:nvSpPr>
        <p:spPr/>
        <p:txBody>
          <a:bodyPr/>
          <a:lstStyle/>
          <a:p>
            <a:fld id="{8AB630B1-31B4-4144-BE45-96842A871AA9}" type="slidenum">
              <a:rPr lang="en-US"/>
              <a:pPr/>
              <a:t>35</a:t>
            </a:fld>
            <a:endParaRPr lang="en-US"/>
          </a:p>
        </p:txBody>
      </p:sp>
      <p:pic>
        <p:nvPicPr>
          <p:cNvPr id="40964" name="Picture 4" descr="http://www-medlib.med.utah.edu/WebPath/jpeg4/FEM076.jpg"/>
          <p:cNvPicPr>
            <a:picLocks noChangeAspect="1" noChangeArrowheads="1"/>
          </p:cNvPicPr>
          <p:nvPr/>
        </p:nvPicPr>
        <p:blipFill>
          <a:blip r:embed="rId2"/>
          <a:srcRect/>
          <a:stretch>
            <a:fillRect/>
          </a:stretch>
        </p:blipFill>
        <p:spPr bwMode="auto">
          <a:xfrm>
            <a:off x="2532008" y="1857364"/>
            <a:ext cx="6611992" cy="4341821"/>
          </a:xfrm>
          <a:prstGeom prst="rect">
            <a:avLst/>
          </a:prstGeom>
          <a:noFill/>
          <a:ln w="9525">
            <a:solidFill>
              <a:srgbClr val="FF9900"/>
            </a:solidFill>
            <a:miter lim="800000"/>
            <a:headEnd/>
            <a:tailEnd/>
          </a:ln>
        </p:spPr>
      </p:pic>
      <p:sp>
        <p:nvSpPr>
          <p:cNvPr id="40966" name="Text Box 6"/>
          <p:cNvSpPr txBox="1">
            <a:spLocks noChangeArrowheads="1"/>
          </p:cNvSpPr>
          <p:nvPr/>
        </p:nvSpPr>
        <p:spPr bwMode="auto">
          <a:xfrm>
            <a:off x="3413125" y="-34925"/>
            <a:ext cx="184150" cy="457200"/>
          </a:xfrm>
          <a:prstGeom prst="rect">
            <a:avLst/>
          </a:prstGeom>
          <a:noFill/>
          <a:ln w="9525">
            <a:noFill/>
            <a:miter lim="800000"/>
            <a:headEnd/>
            <a:tailEnd/>
          </a:ln>
          <a:effectLst/>
        </p:spPr>
        <p:txBody>
          <a:bodyPr wrap="none">
            <a:spAutoFit/>
          </a:bodyPr>
          <a:lstStyle/>
          <a:p>
            <a:endParaRPr lang="en-US" b="0"/>
          </a:p>
        </p:txBody>
      </p:sp>
      <p:sp>
        <p:nvSpPr>
          <p:cNvPr id="9" name="Title 8"/>
          <p:cNvSpPr>
            <a:spLocks noGrp="1"/>
          </p:cNvSpPr>
          <p:nvPr>
            <p:ph type="title"/>
          </p:nvPr>
        </p:nvSpPr>
        <p:spPr>
          <a:xfrm>
            <a:off x="428596" y="285728"/>
            <a:ext cx="8229600" cy="1143000"/>
          </a:xfrm>
        </p:spPr>
        <p:txBody>
          <a:bodyPr>
            <a:normAutofit fontScale="90000"/>
          </a:bodyPr>
          <a:lstStyle/>
          <a:p>
            <a:r>
              <a:rPr lang="en-US" dirty="0" smtClean="0"/>
              <a:t/>
            </a:r>
            <a:br>
              <a:rPr lang="en-US" dirty="0" smtClean="0"/>
            </a:br>
            <a:r>
              <a:rPr lang="en-US" dirty="0" smtClean="0"/>
              <a:t>Endometrial carcinoma and endometrial hyperplasia</a:t>
            </a:r>
            <a:br>
              <a:rPr lang="en-US" dirty="0" smtClean="0"/>
            </a:br>
            <a:endParaRPr lang="en-US" dirty="0"/>
          </a:p>
        </p:txBody>
      </p:sp>
      <p:sp>
        <p:nvSpPr>
          <p:cNvPr id="10" name="TextBox 9"/>
          <p:cNvSpPr txBox="1"/>
          <p:nvPr/>
        </p:nvSpPr>
        <p:spPr>
          <a:xfrm>
            <a:off x="2571736" y="5857892"/>
            <a:ext cx="2576346" cy="369332"/>
          </a:xfrm>
          <a:prstGeom prst="rect">
            <a:avLst/>
          </a:prstGeom>
        </p:spPr>
        <p:style>
          <a:lnRef idx="3">
            <a:schemeClr val="lt1"/>
          </a:lnRef>
          <a:fillRef idx="1">
            <a:schemeClr val="accent5"/>
          </a:fillRef>
          <a:effectRef idx="1">
            <a:schemeClr val="accent5"/>
          </a:effectRef>
          <a:fontRef idx="minor">
            <a:schemeClr val="lt1"/>
          </a:fontRef>
        </p:style>
        <p:txBody>
          <a:bodyPr wrap="none" rtlCol="0">
            <a:spAutoFit/>
          </a:bodyPr>
          <a:lstStyle/>
          <a:p>
            <a:r>
              <a:rPr lang="en-US" dirty="0" smtClean="0"/>
              <a:t>Endometrial carcinoma</a:t>
            </a:r>
            <a:endParaRPr lang="en-US" dirty="0"/>
          </a:p>
        </p:txBody>
      </p:sp>
      <p:sp>
        <p:nvSpPr>
          <p:cNvPr id="11" name="TextBox 10"/>
          <p:cNvSpPr txBox="1"/>
          <p:nvPr/>
        </p:nvSpPr>
        <p:spPr>
          <a:xfrm>
            <a:off x="6286512" y="5857892"/>
            <a:ext cx="2693366" cy="369332"/>
          </a:xfrm>
          <a:prstGeom prst="rect">
            <a:avLst/>
          </a:prstGeom>
        </p:spPr>
        <p:style>
          <a:lnRef idx="3">
            <a:schemeClr val="lt1"/>
          </a:lnRef>
          <a:fillRef idx="1">
            <a:schemeClr val="accent5"/>
          </a:fillRef>
          <a:effectRef idx="1">
            <a:schemeClr val="accent5"/>
          </a:effectRef>
          <a:fontRef idx="minor">
            <a:schemeClr val="lt1"/>
          </a:fontRef>
        </p:style>
        <p:txBody>
          <a:bodyPr wrap="none" rtlCol="0">
            <a:spAutoFit/>
          </a:bodyPr>
          <a:lstStyle/>
          <a:p>
            <a:r>
              <a:rPr lang="en-US" dirty="0" smtClean="0"/>
              <a:t>endometrial hyperplasia</a:t>
            </a:r>
            <a:endParaRPr lang="en-US" dirty="0"/>
          </a:p>
        </p:txBody>
      </p:sp>
      <p:pic>
        <p:nvPicPr>
          <p:cNvPr id="12" name="Picture 4" descr="http://www.lrc.arizona.edu/courses/webpath2/JPEG4/FEM019.JPG"/>
          <p:cNvPicPr>
            <a:picLocks noChangeAspect="1" noChangeArrowheads="1"/>
          </p:cNvPicPr>
          <p:nvPr/>
        </p:nvPicPr>
        <p:blipFill>
          <a:blip r:embed="rId3"/>
          <a:srcRect l="20827" r="18291"/>
          <a:stretch>
            <a:fillRect/>
          </a:stretch>
        </p:blipFill>
        <p:spPr bwMode="auto">
          <a:xfrm>
            <a:off x="0" y="2000240"/>
            <a:ext cx="2714644" cy="3057532"/>
          </a:xfrm>
          <a:prstGeom prst="rect">
            <a:avLst/>
          </a:prstGeom>
          <a:noFill/>
          <a:ln w="9525">
            <a:solidFill>
              <a:srgbClr val="FF9900"/>
            </a:solid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Pathological causes of  hyperplasia:</a:t>
            </a:r>
            <a:endParaRPr lang="en-US" dirty="0"/>
          </a:p>
        </p:txBody>
      </p:sp>
      <p:sp>
        <p:nvSpPr>
          <p:cNvPr id="3" name="Content Placeholder 2"/>
          <p:cNvSpPr>
            <a:spLocks noGrp="1"/>
          </p:cNvSpPr>
          <p:nvPr>
            <p:ph idx="1"/>
          </p:nvPr>
        </p:nvSpPr>
        <p:spPr/>
        <p:txBody>
          <a:bodyPr/>
          <a:lstStyle/>
          <a:p>
            <a:pPr>
              <a:buNone/>
            </a:pPr>
            <a:r>
              <a:rPr lang="en-US" b="1" dirty="0" smtClean="0"/>
              <a:t> </a:t>
            </a:r>
            <a:endParaRPr lang="en-US" dirty="0" smtClean="0"/>
          </a:p>
          <a:p>
            <a:pPr lvl="0"/>
            <a:r>
              <a:rPr lang="en-US" dirty="0" smtClean="0"/>
              <a:t>Cell destruction e.g. ulcerative colitis the colonic mucosa undergoes repeated ulceration (destruction), regeneration and hyperplasia.</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Metaplasia</a:t>
            </a:r>
            <a:endParaRPr lang="en-US" dirty="0"/>
          </a:p>
        </p:txBody>
      </p:sp>
      <p:sp>
        <p:nvSpPr>
          <p:cNvPr id="4" name="Content Placeholder 3"/>
          <p:cNvSpPr>
            <a:spLocks noGrp="1"/>
          </p:cNvSpPr>
          <p:nvPr>
            <p:ph idx="1"/>
          </p:nvPr>
        </p:nvSpPr>
        <p:spPr>
          <a:xfrm>
            <a:off x="428596" y="1285860"/>
            <a:ext cx="8229600" cy="4709160"/>
          </a:xfrm>
        </p:spPr>
        <p:txBody>
          <a:bodyPr>
            <a:normAutofit/>
          </a:bodyPr>
          <a:lstStyle/>
          <a:p>
            <a:r>
              <a:rPr lang="en-US" dirty="0" smtClean="0">
                <a:latin typeface="Tahoma" pitchFamily="34" charset="0"/>
                <a:ea typeface="Tahoma" pitchFamily="34" charset="0"/>
                <a:cs typeface="Tahoma" pitchFamily="34" charset="0"/>
              </a:rPr>
              <a:t>is a reversible change in which one adult cell type (epithelial or </a:t>
            </a:r>
            <a:r>
              <a:rPr lang="en-US" dirty="0" err="1" smtClean="0">
                <a:latin typeface="Tahoma" pitchFamily="34" charset="0"/>
                <a:ea typeface="Tahoma" pitchFamily="34" charset="0"/>
                <a:cs typeface="Tahoma" pitchFamily="34" charset="0"/>
              </a:rPr>
              <a:t>mesenchymal</a:t>
            </a:r>
            <a:r>
              <a:rPr lang="en-US" dirty="0" smtClean="0">
                <a:latin typeface="Tahoma" pitchFamily="34" charset="0"/>
                <a:ea typeface="Tahoma" pitchFamily="34" charset="0"/>
                <a:cs typeface="Tahoma" pitchFamily="34" charset="0"/>
              </a:rPr>
              <a:t>) is replaced by another adult cell type. </a:t>
            </a:r>
          </a:p>
          <a:p>
            <a:r>
              <a:rPr lang="en-US" dirty="0" smtClean="0">
                <a:latin typeface="Tahoma" pitchFamily="34" charset="0"/>
                <a:ea typeface="Tahoma" pitchFamily="34" charset="0"/>
                <a:cs typeface="Tahoma" pitchFamily="34" charset="0"/>
              </a:rPr>
              <a:t>In this type of cellular adaptation, cells sensitive to a particular stress are replaced by other cell types better able to withstand the adverse environment. </a:t>
            </a:r>
          </a:p>
          <a:p>
            <a:r>
              <a:rPr lang="en-US" dirty="0" err="1" smtClean="0">
                <a:latin typeface="Tahoma" pitchFamily="34" charset="0"/>
                <a:ea typeface="Tahoma" pitchFamily="34" charset="0"/>
                <a:cs typeface="Tahoma" pitchFamily="34" charset="0"/>
              </a:rPr>
              <a:t>Metaplasia</a:t>
            </a:r>
            <a:r>
              <a:rPr lang="en-US" dirty="0" smtClean="0">
                <a:latin typeface="Tahoma" pitchFamily="34" charset="0"/>
                <a:ea typeface="Tahoma" pitchFamily="34" charset="0"/>
                <a:cs typeface="Tahoma" pitchFamily="34" charset="0"/>
              </a:rPr>
              <a:t> is thought to arise by genetic "reprogramming" of stem cells.</a:t>
            </a:r>
            <a:endParaRPr lang="en-US"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latin typeface="Arial Rounded MT Bold" pitchFamily="34" charset="0"/>
              </a:rPr>
              <a:t>The most common type of </a:t>
            </a:r>
            <a:r>
              <a:rPr lang="en-US" dirty="0" err="1" smtClean="0">
                <a:latin typeface="Arial Rounded MT Bold" pitchFamily="34" charset="0"/>
              </a:rPr>
              <a:t>metaplasia</a:t>
            </a:r>
            <a:r>
              <a:rPr lang="en-US" dirty="0" smtClean="0">
                <a:latin typeface="Arial Rounded MT Bold" pitchFamily="34" charset="0"/>
              </a:rPr>
              <a:t> is the replacement of glandular or transitional epithelium by simpler and more robust </a:t>
            </a:r>
            <a:r>
              <a:rPr lang="en-US" dirty="0" err="1" smtClean="0">
                <a:latin typeface="Arial Rounded MT Bold" pitchFamily="34" charset="0"/>
              </a:rPr>
              <a:t>squamous</a:t>
            </a:r>
            <a:r>
              <a:rPr lang="en-US" dirty="0" smtClean="0">
                <a:latin typeface="Arial Rounded MT Bold" pitchFamily="34" charset="0"/>
              </a:rPr>
              <a:t> epithelium.  Examples of this are:</a:t>
            </a:r>
          </a:p>
          <a:p>
            <a:pPr lvl="1"/>
            <a:r>
              <a:rPr lang="en-US" dirty="0" smtClean="0">
                <a:latin typeface="Arial Rounded MT Bold" pitchFamily="34" charset="0"/>
              </a:rPr>
              <a:t>Bronchial (pseudo-stratified, ciliated columnar) epithelium changes to </a:t>
            </a:r>
            <a:r>
              <a:rPr lang="en-US" dirty="0" err="1" smtClean="0">
                <a:latin typeface="Arial Rounded MT Bold" pitchFamily="34" charset="0"/>
              </a:rPr>
              <a:t>squamous</a:t>
            </a:r>
            <a:r>
              <a:rPr lang="en-US" dirty="0" smtClean="0">
                <a:latin typeface="Arial Rounded MT Bold" pitchFamily="34" charset="0"/>
              </a:rPr>
              <a:t> epithelium in smokers.</a:t>
            </a:r>
          </a:p>
          <a:p>
            <a:pPr lvl="1"/>
            <a:r>
              <a:rPr lang="en-US" dirty="0" smtClean="0">
                <a:latin typeface="Arial Rounded MT Bold" pitchFamily="34" charset="0"/>
              </a:rPr>
              <a:t>Transitional bladder epithelium changes to </a:t>
            </a:r>
            <a:r>
              <a:rPr lang="en-US" dirty="0" err="1" smtClean="0">
                <a:latin typeface="Arial Rounded MT Bold" pitchFamily="34" charset="0"/>
              </a:rPr>
              <a:t>squamous</a:t>
            </a:r>
            <a:r>
              <a:rPr lang="en-US" dirty="0" smtClean="0">
                <a:latin typeface="Arial Rounded MT Bold" pitchFamily="34" charset="0"/>
              </a:rPr>
              <a:t> epithelium in people with bladder stones and infection.</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2"/>
          </p:nvPr>
        </p:nvSpPr>
        <p:spPr/>
        <p:txBody>
          <a:bodyPr/>
          <a:lstStyle/>
          <a:p>
            <a:fld id="{C880A304-1C32-4202-9215-0410C89B5754}" type="slidenum">
              <a:rPr lang="en-US"/>
              <a:pPr/>
              <a:t>39</a:t>
            </a:fld>
            <a:endParaRPr lang="en-US"/>
          </a:p>
        </p:txBody>
      </p:sp>
      <p:pic>
        <p:nvPicPr>
          <p:cNvPr id="106498" name="Picture 2" descr="http://www.lrc.arizona.edu/courses/webpath2/JPEG1/NEO022.JPG"/>
          <p:cNvPicPr>
            <a:picLocks noChangeAspect="1" noChangeArrowheads="1"/>
          </p:cNvPicPr>
          <p:nvPr/>
        </p:nvPicPr>
        <p:blipFill>
          <a:blip r:embed="rId2"/>
          <a:srcRect/>
          <a:stretch>
            <a:fillRect/>
          </a:stretch>
        </p:blipFill>
        <p:spPr bwMode="auto">
          <a:xfrm>
            <a:off x="685800" y="2743200"/>
            <a:ext cx="7848600" cy="3890963"/>
          </a:xfrm>
          <a:prstGeom prst="rect">
            <a:avLst/>
          </a:prstGeom>
          <a:noFill/>
          <a:ln w="9525">
            <a:solidFill>
              <a:schemeClr val="accent2"/>
            </a:solidFill>
            <a:miter lim="800000"/>
            <a:headEnd/>
            <a:tailEnd/>
          </a:ln>
        </p:spPr>
      </p:pic>
      <p:sp>
        <p:nvSpPr>
          <p:cNvPr id="106501" name="Text Box 5"/>
          <p:cNvSpPr txBox="1">
            <a:spLocks noChangeArrowheads="1"/>
          </p:cNvSpPr>
          <p:nvPr/>
        </p:nvSpPr>
        <p:spPr bwMode="auto">
          <a:xfrm>
            <a:off x="6172200" y="3124200"/>
            <a:ext cx="958850" cy="366713"/>
          </a:xfrm>
          <a:prstGeom prst="rect">
            <a:avLst/>
          </a:prstGeom>
          <a:noFill/>
          <a:ln w="9525">
            <a:noFill/>
            <a:miter lim="800000"/>
            <a:headEnd/>
            <a:tailEnd/>
          </a:ln>
          <a:effectLst/>
        </p:spPr>
        <p:txBody>
          <a:bodyPr wrap="none">
            <a:spAutoFit/>
          </a:bodyPr>
          <a:lstStyle/>
          <a:p>
            <a:r>
              <a:rPr lang="en-US" sz="1800">
                <a:solidFill>
                  <a:schemeClr val="bg1"/>
                </a:solidFill>
              </a:rPr>
              <a:t>Ciliated</a:t>
            </a:r>
          </a:p>
        </p:txBody>
      </p:sp>
      <p:sp>
        <p:nvSpPr>
          <p:cNvPr id="106502" name="Line 6"/>
          <p:cNvSpPr>
            <a:spLocks noChangeShapeType="1"/>
          </p:cNvSpPr>
          <p:nvPr/>
        </p:nvSpPr>
        <p:spPr bwMode="auto">
          <a:xfrm flipH="1">
            <a:off x="2590800" y="2362200"/>
            <a:ext cx="457200" cy="304800"/>
          </a:xfrm>
          <a:prstGeom prst="line">
            <a:avLst/>
          </a:prstGeom>
          <a:noFill/>
          <a:ln w="9525">
            <a:solidFill>
              <a:srgbClr val="000066"/>
            </a:solidFill>
            <a:round/>
            <a:headEnd/>
            <a:tailEnd type="triangle" w="med" len="med"/>
          </a:ln>
          <a:effectLst/>
        </p:spPr>
        <p:txBody>
          <a:bodyPr/>
          <a:lstStyle/>
          <a:p>
            <a:endParaRPr lang="en-US"/>
          </a:p>
        </p:txBody>
      </p:sp>
      <p:pic>
        <p:nvPicPr>
          <p:cNvPr id="106503" name="Picture 7" descr="G:\Cotran\Images\CH02\f002006.jpg"/>
          <p:cNvPicPr>
            <a:picLocks noChangeAspect="1" noChangeArrowheads="1"/>
          </p:cNvPicPr>
          <p:nvPr/>
        </p:nvPicPr>
        <p:blipFill>
          <a:blip r:embed="rId3"/>
          <a:srcRect r="49557" b="58972"/>
          <a:stretch>
            <a:fillRect/>
          </a:stretch>
        </p:blipFill>
        <p:spPr bwMode="auto">
          <a:xfrm>
            <a:off x="1676400" y="1143000"/>
            <a:ext cx="5715000" cy="1735138"/>
          </a:xfrm>
          <a:prstGeom prst="rect">
            <a:avLst/>
          </a:prstGeom>
          <a:noFill/>
          <a:ln w="9525">
            <a:solidFill>
              <a:schemeClr val="tx2"/>
            </a:solidFill>
            <a:miter lim="800000"/>
            <a:headEnd/>
            <a:tailEnd/>
          </a:ln>
        </p:spPr>
      </p:pic>
      <p:sp>
        <p:nvSpPr>
          <p:cNvPr id="106504" name="Line 8"/>
          <p:cNvSpPr>
            <a:spLocks noChangeShapeType="1"/>
          </p:cNvSpPr>
          <p:nvPr/>
        </p:nvSpPr>
        <p:spPr bwMode="auto">
          <a:xfrm flipH="1">
            <a:off x="6858000" y="3505200"/>
            <a:ext cx="76200" cy="457200"/>
          </a:xfrm>
          <a:prstGeom prst="line">
            <a:avLst/>
          </a:prstGeom>
          <a:noFill/>
          <a:ln w="9525">
            <a:solidFill>
              <a:schemeClr val="accent2"/>
            </a:solidFill>
            <a:round/>
            <a:headEnd/>
            <a:tailEnd type="triangle" w="med" len="med"/>
          </a:ln>
          <a:effectLst/>
        </p:spPr>
        <p:txBody>
          <a:bodyPr/>
          <a:lstStyle/>
          <a:p>
            <a:endParaRPr lang="en-US"/>
          </a:p>
        </p:txBody>
      </p:sp>
      <p:sp>
        <p:nvSpPr>
          <p:cNvPr id="106505" name="Text Box 9"/>
          <p:cNvSpPr txBox="1">
            <a:spLocks noChangeArrowheads="1"/>
          </p:cNvSpPr>
          <p:nvPr/>
        </p:nvSpPr>
        <p:spPr bwMode="auto">
          <a:xfrm>
            <a:off x="2133600" y="4267200"/>
            <a:ext cx="1087438" cy="336550"/>
          </a:xfrm>
          <a:prstGeom prst="rect">
            <a:avLst/>
          </a:prstGeom>
          <a:noFill/>
          <a:ln w="9525">
            <a:noFill/>
            <a:miter lim="800000"/>
            <a:headEnd/>
            <a:tailEnd/>
          </a:ln>
          <a:effectLst/>
        </p:spPr>
        <p:txBody>
          <a:bodyPr wrap="none">
            <a:spAutoFit/>
          </a:bodyPr>
          <a:lstStyle/>
          <a:p>
            <a:r>
              <a:rPr lang="en-US" sz="1600">
                <a:solidFill>
                  <a:schemeClr val="bg1"/>
                </a:solidFill>
              </a:rPr>
              <a:t>Squamous</a:t>
            </a:r>
          </a:p>
        </p:txBody>
      </p:sp>
      <p:sp>
        <p:nvSpPr>
          <p:cNvPr id="106506" name="Line 10"/>
          <p:cNvSpPr>
            <a:spLocks noChangeShapeType="1"/>
          </p:cNvSpPr>
          <p:nvPr/>
        </p:nvSpPr>
        <p:spPr bwMode="auto">
          <a:xfrm flipH="1" flipV="1">
            <a:off x="1981200" y="3429000"/>
            <a:ext cx="685800" cy="762000"/>
          </a:xfrm>
          <a:prstGeom prst="line">
            <a:avLst/>
          </a:prstGeom>
          <a:noFill/>
          <a:ln w="9525">
            <a:solidFill>
              <a:schemeClr val="accent2"/>
            </a:solidFill>
            <a:round/>
            <a:headEnd/>
            <a:tailEnd type="triangle" w="med" len="med"/>
          </a:ln>
          <a:effectLst/>
        </p:spPr>
        <p:txBody>
          <a:bodyPr/>
          <a:lstStyle/>
          <a:p>
            <a:endParaRPr lang="en-US"/>
          </a:p>
        </p:txBody>
      </p:sp>
      <p:sp>
        <p:nvSpPr>
          <p:cNvPr id="12" name="Title 11"/>
          <p:cNvSpPr>
            <a:spLocks noGrp="1"/>
          </p:cNvSpPr>
          <p:nvPr>
            <p:ph type="title"/>
          </p:nvPr>
        </p:nvSpPr>
        <p:spPr>
          <a:xfrm>
            <a:off x="500034" y="0"/>
            <a:ext cx="8229600" cy="1143000"/>
          </a:xfrm>
        </p:spPr>
        <p:txBody>
          <a:bodyPr>
            <a:normAutofit fontScale="90000"/>
          </a:bodyPr>
          <a:lstStyle/>
          <a:p>
            <a:r>
              <a:rPr lang="en-US" dirty="0" smtClean="0"/>
              <a:t/>
            </a:r>
            <a:br>
              <a:rPr lang="en-US" dirty="0" smtClean="0"/>
            </a:br>
            <a:r>
              <a:rPr lang="en-US" dirty="0" err="1" smtClean="0"/>
              <a:t>Metaplasia</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Melanin</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Melanin is the brown/black pigment which is normally present in the cytoplasm of cells in the basal cell layer of the epidermis, called </a:t>
            </a:r>
            <a:r>
              <a:rPr lang="en-US" dirty="0" err="1" smtClean="0"/>
              <a:t>melanocytes</a:t>
            </a:r>
            <a:r>
              <a:rPr lang="en-US" dirty="0" smtClean="0"/>
              <a:t>. </a:t>
            </a:r>
          </a:p>
          <a:p>
            <a:r>
              <a:rPr lang="en-US" dirty="0" smtClean="0"/>
              <a:t> Melanin is derived from tyrosine, stored in </a:t>
            </a:r>
            <a:r>
              <a:rPr lang="en-US" dirty="0" err="1" smtClean="0"/>
              <a:t>melanosomes</a:t>
            </a:r>
            <a:r>
              <a:rPr lang="en-US" dirty="0" smtClean="0"/>
              <a:t> and distributed to the other epidermal cells. </a:t>
            </a:r>
          </a:p>
          <a:p>
            <a:r>
              <a:rPr lang="en-US" dirty="0" smtClean="0"/>
              <a:t>The function of melanin is to block harmful UV rays from the epidermal nuclei.  </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Metaplasia</a:t>
            </a:r>
            <a:r>
              <a:rPr lang="en-US" dirty="0" smtClean="0"/>
              <a:t> most commonly occurs in epithelial tissues, but may also be seen elsewhere. For example, areas of fibrous tissue exposed to chronic trauma may form bone (</a:t>
            </a:r>
            <a:r>
              <a:rPr lang="en-US" i="1" dirty="0" smtClean="0"/>
              <a:t>osseous </a:t>
            </a:r>
            <a:r>
              <a:rPr lang="en-US" i="1" dirty="0" err="1" smtClean="0"/>
              <a:t>metaplasia</a:t>
            </a:r>
            <a:r>
              <a:rPr lang="en-US" dirty="0" smtClean="0"/>
              <a:t>).</a:t>
            </a:r>
            <a:endParaRPr lang="en-US" dirty="0"/>
          </a:p>
        </p:txBody>
      </p:sp>
      <p:pic>
        <p:nvPicPr>
          <p:cNvPr id="4" name="Picture 6" descr="http://www.med.und.nodak.edu/depts/path/pathlab/CDI/cdi-images/CDIJ-056A.jpg">
            <a:hlinkClick r:id="rId2"/>
          </p:cNvPr>
          <p:cNvPicPr>
            <a:picLocks noChangeAspect="1" noChangeArrowheads="1"/>
          </p:cNvPicPr>
          <p:nvPr/>
        </p:nvPicPr>
        <p:blipFill>
          <a:blip r:embed="rId3"/>
          <a:srcRect/>
          <a:stretch>
            <a:fillRect/>
          </a:stretch>
        </p:blipFill>
        <p:spPr bwMode="auto">
          <a:xfrm>
            <a:off x="4267200" y="3124200"/>
            <a:ext cx="4572000" cy="3429000"/>
          </a:xfrm>
          <a:prstGeom prst="rect">
            <a:avLst/>
          </a:prstGeom>
          <a:noFill/>
          <a:ln w="9525">
            <a:solidFill>
              <a:srgbClr val="FFFF00"/>
            </a:solid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err="1" smtClean="0"/>
              <a:t>Metaplasia</a:t>
            </a:r>
            <a:r>
              <a:rPr lang="en-US" dirty="0" smtClean="0"/>
              <a:t> is often seen next to </a:t>
            </a:r>
            <a:r>
              <a:rPr lang="en-US" dirty="0" err="1" smtClean="0"/>
              <a:t>neoplastic</a:t>
            </a:r>
            <a:r>
              <a:rPr lang="en-US" dirty="0" smtClean="0"/>
              <a:t> epithelium, indicating that although this adaptive response is potentially reversible, continued insult to the cells may cause uncontrolled growth and the development of cancer.</a:t>
            </a:r>
          </a:p>
          <a:p>
            <a:pPr>
              <a:buNone/>
            </a:pPr>
            <a:r>
              <a:rPr lang="en-US" dirty="0" smtClean="0"/>
              <a:t> </a:t>
            </a: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rgbClr val="FFC000"/>
                </a:solidFill>
              </a:rPr>
              <a:t>Summary</a:t>
            </a:r>
            <a:endParaRPr lang="en-US" dirty="0"/>
          </a:p>
        </p:txBody>
      </p:sp>
      <p:sp>
        <p:nvSpPr>
          <p:cNvPr id="3" name="Content Placeholder 2"/>
          <p:cNvSpPr>
            <a:spLocks noGrp="1"/>
          </p:cNvSpPr>
          <p:nvPr>
            <p:ph idx="1"/>
          </p:nvPr>
        </p:nvSpPr>
        <p:spPr/>
        <p:txBody>
          <a:bodyPr>
            <a:normAutofit fontScale="85000" lnSpcReduction="20000"/>
          </a:bodyPr>
          <a:lstStyle/>
          <a:p>
            <a:r>
              <a:rPr lang="en-US" i="1" dirty="0" smtClean="0">
                <a:solidFill>
                  <a:srgbClr val="FFC000"/>
                </a:solidFill>
              </a:rPr>
              <a:t>Atrophy:</a:t>
            </a:r>
            <a:r>
              <a:rPr lang="en-US" dirty="0" smtClean="0">
                <a:solidFill>
                  <a:srgbClr val="FFC000"/>
                </a:solidFill>
              </a:rPr>
              <a:t> </a:t>
            </a:r>
            <a:r>
              <a:rPr lang="en-US" dirty="0" smtClean="0"/>
              <a:t>decreased cell and organ size, as a result of decreased nutrient supply or disuse; associated with decreased synthesis and increased </a:t>
            </a:r>
            <a:r>
              <a:rPr lang="en-US" dirty="0" err="1" smtClean="0"/>
              <a:t>proteolytic</a:t>
            </a:r>
            <a:r>
              <a:rPr lang="en-US" dirty="0" smtClean="0"/>
              <a:t> breakdown of cellular organelles</a:t>
            </a:r>
          </a:p>
          <a:p>
            <a:r>
              <a:rPr lang="en-US" i="1" dirty="0" smtClean="0">
                <a:solidFill>
                  <a:srgbClr val="FFC000"/>
                </a:solidFill>
              </a:rPr>
              <a:t>Hypertrophy:</a:t>
            </a:r>
            <a:r>
              <a:rPr lang="en-US" dirty="0" smtClean="0">
                <a:solidFill>
                  <a:srgbClr val="FFC000"/>
                </a:solidFill>
              </a:rPr>
              <a:t> </a:t>
            </a:r>
            <a:r>
              <a:rPr lang="en-US" dirty="0" smtClean="0"/>
              <a:t>increased cell and organ size, often in response to increased workload; induced by mechanical stress and by growth factors; occurs in tissues incapable of cell division</a:t>
            </a:r>
          </a:p>
          <a:p>
            <a:r>
              <a:rPr lang="en-US" i="1" dirty="0" smtClean="0">
                <a:solidFill>
                  <a:srgbClr val="FFC000"/>
                </a:solidFill>
              </a:rPr>
              <a:t>Hyperplasia:</a:t>
            </a:r>
            <a:r>
              <a:rPr lang="en-US" dirty="0" smtClean="0">
                <a:solidFill>
                  <a:srgbClr val="FFC000"/>
                </a:solidFill>
              </a:rPr>
              <a:t> </a:t>
            </a:r>
            <a:r>
              <a:rPr lang="en-US" dirty="0" smtClean="0"/>
              <a:t>increased cell numbers in response to hormones and other growth factors; occurs in tissues whose cells are able to divide</a:t>
            </a:r>
          </a:p>
          <a:p>
            <a:r>
              <a:rPr lang="en-US" i="1" dirty="0" err="1" smtClean="0">
                <a:solidFill>
                  <a:srgbClr val="FFC000"/>
                </a:solidFill>
              </a:rPr>
              <a:t>Metaplasia</a:t>
            </a:r>
            <a:r>
              <a:rPr lang="en-US" i="1" dirty="0" smtClean="0">
                <a:solidFill>
                  <a:srgbClr val="FFC000"/>
                </a:solidFill>
              </a:rPr>
              <a:t>:</a:t>
            </a:r>
            <a:r>
              <a:rPr lang="en-US" dirty="0" smtClean="0">
                <a:solidFill>
                  <a:srgbClr val="FFC000"/>
                </a:solidFill>
              </a:rPr>
              <a:t> </a:t>
            </a:r>
            <a:r>
              <a:rPr lang="en-US" dirty="0" smtClean="0"/>
              <a:t>change in phenotype of differentiated cells, often a response to chronic irritation that makes cells better able to withstand the stress</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428860" y="1000108"/>
            <a:ext cx="1228221" cy="461665"/>
          </a:xfrm>
          <a:prstGeom prst="rect">
            <a:avLst/>
          </a:prstGeom>
          <a:noFill/>
          <a:ln w="9525">
            <a:solidFill>
              <a:srgbClr val="FF9900"/>
            </a:solidFill>
            <a:miter lim="800000"/>
            <a:headEnd/>
            <a:tailEnd/>
          </a:ln>
          <a:effectLst/>
        </p:spPr>
        <p:txBody>
          <a:bodyPr wrap="none">
            <a:spAutoFit/>
          </a:bodyPr>
          <a:lstStyle/>
          <a:p>
            <a:r>
              <a:rPr lang="en-US" sz="2400" dirty="0">
                <a:solidFill>
                  <a:srgbClr val="FFFF66"/>
                </a:solidFill>
              </a:rPr>
              <a:t>Atrophy</a:t>
            </a:r>
          </a:p>
        </p:txBody>
      </p:sp>
      <p:sp>
        <p:nvSpPr>
          <p:cNvPr id="4100" name="AutoShape 4"/>
          <p:cNvSpPr>
            <a:spLocks noChangeArrowheads="1"/>
          </p:cNvSpPr>
          <p:nvPr/>
        </p:nvSpPr>
        <p:spPr bwMode="auto">
          <a:xfrm>
            <a:off x="3810000" y="762000"/>
            <a:ext cx="5334000" cy="1066800"/>
          </a:xfrm>
          <a:prstGeom prst="leftArrowCallout">
            <a:avLst>
              <a:gd name="adj1" fmla="val 25000"/>
              <a:gd name="adj2" fmla="val 25000"/>
              <a:gd name="adj3" fmla="val 119932"/>
              <a:gd name="adj4" fmla="val 66667"/>
            </a:avLst>
          </a:prstGeom>
          <a:solidFill>
            <a:srgbClr val="000066"/>
          </a:solidFill>
          <a:ln w="9525">
            <a:solidFill>
              <a:srgbClr val="FF9900"/>
            </a:solidFill>
            <a:miter lim="800000"/>
            <a:headEnd/>
            <a:tailEnd/>
          </a:ln>
          <a:effectLst/>
        </p:spPr>
        <p:txBody>
          <a:bodyPr wrap="none" anchor="ctr"/>
          <a:lstStyle/>
          <a:p>
            <a:pPr algn="l"/>
            <a:r>
              <a:rPr lang="en-US" dirty="0">
                <a:solidFill>
                  <a:srgbClr val="FFFF66"/>
                </a:solidFill>
              </a:rPr>
              <a:t>   </a:t>
            </a:r>
            <a:r>
              <a:rPr lang="en-US" sz="2400" dirty="0" err="1" smtClean="0">
                <a:solidFill>
                  <a:srgbClr val="FFFF66"/>
                </a:solidFill>
              </a:rPr>
              <a:t>Hypoplasia</a:t>
            </a:r>
            <a:r>
              <a:rPr lang="en-US" sz="2400" dirty="0" smtClean="0">
                <a:solidFill>
                  <a:srgbClr val="FFFF66"/>
                </a:solidFill>
              </a:rPr>
              <a:t> &amp;  </a:t>
            </a:r>
            <a:r>
              <a:rPr lang="en-US" sz="2400" dirty="0" err="1" smtClean="0">
                <a:solidFill>
                  <a:srgbClr val="FFFF66"/>
                </a:solidFill>
              </a:rPr>
              <a:t>Aplasia</a:t>
            </a:r>
            <a:endParaRPr lang="en-US" sz="2400" dirty="0" smtClean="0">
              <a:solidFill>
                <a:srgbClr val="FFFF66"/>
              </a:solidFill>
            </a:endParaRPr>
          </a:p>
          <a:p>
            <a:pPr lvl="1">
              <a:buFont typeface="Arial" pitchFamily="34" charset="0"/>
              <a:buChar char="•"/>
            </a:pPr>
            <a:r>
              <a:rPr lang="en-US" sz="1600" dirty="0" smtClean="0">
                <a:solidFill>
                  <a:schemeClr val="bg2">
                    <a:lumMod val="40000"/>
                    <a:lumOff val="60000"/>
                  </a:schemeClr>
                </a:solidFill>
              </a:rPr>
              <a:t>Developmental failure</a:t>
            </a:r>
          </a:p>
          <a:p>
            <a:pPr lvl="1">
              <a:buFont typeface="Arial" pitchFamily="34" charset="0"/>
              <a:buChar char="•"/>
            </a:pPr>
            <a:r>
              <a:rPr lang="en-US" sz="1600" dirty="0" smtClean="0">
                <a:solidFill>
                  <a:schemeClr val="bg2">
                    <a:lumMod val="40000"/>
                    <a:lumOff val="60000"/>
                  </a:schemeClr>
                </a:solidFill>
              </a:rPr>
              <a:t>Atrophy </a:t>
            </a:r>
            <a:r>
              <a:rPr lang="en-US" sz="1600" dirty="0">
                <a:solidFill>
                  <a:schemeClr val="bg2">
                    <a:lumMod val="40000"/>
                    <a:lumOff val="60000"/>
                  </a:schemeClr>
                </a:solidFill>
              </a:rPr>
              <a:t>of </a:t>
            </a:r>
            <a:r>
              <a:rPr lang="en-US" sz="1600" dirty="0" smtClean="0">
                <a:solidFill>
                  <a:schemeClr val="bg2">
                    <a:lumMod val="40000"/>
                    <a:lumOff val="60000"/>
                  </a:schemeClr>
                </a:solidFill>
              </a:rPr>
              <a:t>organ</a:t>
            </a:r>
          </a:p>
          <a:p>
            <a:pPr lvl="1">
              <a:buFont typeface="Arial" pitchFamily="34" charset="0"/>
              <a:buChar char="•"/>
            </a:pPr>
            <a:r>
              <a:rPr lang="en-US" sz="1600" dirty="0" smtClean="0">
                <a:solidFill>
                  <a:schemeClr val="bg2">
                    <a:lumMod val="40000"/>
                    <a:lumOff val="60000"/>
                  </a:schemeClr>
                </a:solidFill>
              </a:rPr>
              <a:t>Failure </a:t>
            </a:r>
            <a:r>
              <a:rPr lang="en-US" sz="1600" dirty="0">
                <a:solidFill>
                  <a:schemeClr val="bg2">
                    <a:lumMod val="40000"/>
                    <a:lumOff val="60000"/>
                  </a:schemeClr>
                </a:solidFill>
              </a:rPr>
              <a:t>in morphogenesis</a:t>
            </a:r>
          </a:p>
        </p:txBody>
      </p:sp>
      <p:sp>
        <p:nvSpPr>
          <p:cNvPr id="4102" name="Freeform 6"/>
          <p:cNvSpPr>
            <a:spLocks/>
          </p:cNvSpPr>
          <p:nvPr/>
        </p:nvSpPr>
        <p:spPr bwMode="auto">
          <a:xfrm>
            <a:off x="838200" y="1981200"/>
            <a:ext cx="3486150" cy="1081088"/>
          </a:xfrm>
          <a:custGeom>
            <a:avLst/>
            <a:gdLst/>
            <a:ahLst/>
            <a:cxnLst>
              <a:cxn ang="0">
                <a:pos x="688" y="21"/>
              </a:cxn>
              <a:cxn ang="0">
                <a:pos x="426" y="42"/>
              </a:cxn>
              <a:cxn ang="0">
                <a:pos x="290" y="84"/>
              </a:cxn>
              <a:cxn ang="0">
                <a:pos x="112" y="136"/>
              </a:cxn>
              <a:cxn ang="0">
                <a:pos x="60" y="189"/>
              </a:cxn>
              <a:cxn ang="0">
                <a:pos x="7" y="325"/>
              </a:cxn>
              <a:cxn ang="0">
                <a:pos x="49" y="566"/>
              </a:cxn>
              <a:cxn ang="0">
                <a:pos x="144" y="597"/>
              </a:cxn>
              <a:cxn ang="0">
                <a:pos x="238" y="639"/>
              </a:cxn>
              <a:cxn ang="0">
                <a:pos x="269" y="649"/>
              </a:cxn>
              <a:cxn ang="0">
                <a:pos x="939" y="618"/>
              </a:cxn>
              <a:cxn ang="0">
                <a:pos x="971" y="597"/>
              </a:cxn>
              <a:cxn ang="0">
                <a:pos x="1002" y="587"/>
              </a:cxn>
              <a:cxn ang="0">
                <a:pos x="1128" y="503"/>
              </a:cxn>
              <a:cxn ang="0">
                <a:pos x="1243" y="471"/>
              </a:cxn>
              <a:cxn ang="0">
                <a:pos x="1557" y="482"/>
              </a:cxn>
              <a:cxn ang="0">
                <a:pos x="1693" y="524"/>
              </a:cxn>
              <a:cxn ang="0">
                <a:pos x="1861" y="576"/>
              </a:cxn>
              <a:cxn ang="0">
                <a:pos x="1924" y="607"/>
              </a:cxn>
              <a:cxn ang="0">
                <a:pos x="2112" y="660"/>
              </a:cxn>
              <a:cxn ang="0">
                <a:pos x="2175" y="649"/>
              </a:cxn>
              <a:cxn ang="0">
                <a:pos x="2133" y="576"/>
              </a:cxn>
              <a:cxn ang="0">
                <a:pos x="1882" y="524"/>
              </a:cxn>
              <a:cxn ang="0">
                <a:pos x="1725" y="471"/>
              </a:cxn>
              <a:cxn ang="0">
                <a:pos x="1662" y="440"/>
              </a:cxn>
              <a:cxn ang="0">
                <a:pos x="1568" y="398"/>
              </a:cxn>
              <a:cxn ang="0">
                <a:pos x="1536" y="388"/>
              </a:cxn>
              <a:cxn ang="0">
                <a:pos x="1526" y="356"/>
              </a:cxn>
              <a:cxn ang="0">
                <a:pos x="1494" y="325"/>
              </a:cxn>
              <a:cxn ang="0">
                <a:pos x="1474" y="220"/>
              </a:cxn>
              <a:cxn ang="0">
                <a:pos x="1568" y="136"/>
              </a:cxn>
              <a:cxn ang="0">
                <a:pos x="1474" y="21"/>
              </a:cxn>
              <a:cxn ang="0">
                <a:pos x="1065" y="52"/>
              </a:cxn>
              <a:cxn ang="0">
                <a:pos x="971" y="105"/>
              </a:cxn>
              <a:cxn ang="0">
                <a:pos x="887" y="94"/>
              </a:cxn>
              <a:cxn ang="0">
                <a:pos x="824" y="52"/>
              </a:cxn>
              <a:cxn ang="0">
                <a:pos x="793" y="42"/>
              </a:cxn>
              <a:cxn ang="0">
                <a:pos x="740" y="0"/>
              </a:cxn>
              <a:cxn ang="0">
                <a:pos x="688" y="21"/>
              </a:cxn>
            </a:cxnLst>
            <a:rect l="0" t="0" r="r" b="b"/>
            <a:pathLst>
              <a:path w="2196" h="681">
                <a:moveTo>
                  <a:pt x="688" y="21"/>
                </a:moveTo>
                <a:cubicBezTo>
                  <a:pt x="609" y="26"/>
                  <a:pt x="508" y="30"/>
                  <a:pt x="426" y="42"/>
                </a:cubicBezTo>
                <a:cubicBezTo>
                  <a:pt x="379" y="49"/>
                  <a:pt x="335" y="69"/>
                  <a:pt x="290" y="84"/>
                </a:cubicBezTo>
                <a:cubicBezTo>
                  <a:pt x="231" y="104"/>
                  <a:pt x="171" y="118"/>
                  <a:pt x="112" y="136"/>
                </a:cubicBezTo>
                <a:cubicBezTo>
                  <a:pt x="58" y="218"/>
                  <a:pt x="127" y="122"/>
                  <a:pt x="60" y="189"/>
                </a:cubicBezTo>
                <a:cubicBezTo>
                  <a:pt x="27" y="222"/>
                  <a:pt x="18" y="282"/>
                  <a:pt x="7" y="325"/>
                </a:cubicBezTo>
                <a:cubicBezTo>
                  <a:pt x="9" y="356"/>
                  <a:pt x="0" y="527"/>
                  <a:pt x="49" y="566"/>
                </a:cubicBezTo>
                <a:cubicBezTo>
                  <a:pt x="69" y="581"/>
                  <a:pt x="120" y="589"/>
                  <a:pt x="144" y="597"/>
                </a:cubicBezTo>
                <a:cubicBezTo>
                  <a:pt x="193" y="630"/>
                  <a:pt x="164" y="615"/>
                  <a:pt x="238" y="639"/>
                </a:cubicBezTo>
                <a:cubicBezTo>
                  <a:pt x="248" y="642"/>
                  <a:pt x="269" y="649"/>
                  <a:pt x="269" y="649"/>
                </a:cubicBezTo>
                <a:cubicBezTo>
                  <a:pt x="852" y="639"/>
                  <a:pt x="683" y="681"/>
                  <a:pt x="939" y="618"/>
                </a:cubicBezTo>
                <a:cubicBezTo>
                  <a:pt x="950" y="611"/>
                  <a:pt x="960" y="603"/>
                  <a:pt x="971" y="597"/>
                </a:cubicBezTo>
                <a:cubicBezTo>
                  <a:pt x="981" y="592"/>
                  <a:pt x="992" y="592"/>
                  <a:pt x="1002" y="587"/>
                </a:cubicBezTo>
                <a:cubicBezTo>
                  <a:pt x="1045" y="563"/>
                  <a:pt x="1087" y="531"/>
                  <a:pt x="1128" y="503"/>
                </a:cubicBezTo>
                <a:cubicBezTo>
                  <a:pt x="1156" y="484"/>
                  <a:pt x="1212" y="478"/>
                  <a:pt x="1243" y="471"/>
                </a:cubicBezTo>
                <a:cubicBezTo>
                  <a:pt x="1348" y="475"/>
                  <a:pt x="1452" y="476"/>
                  <a:pt x="1557" y="482"/>
                </a:cubicBezTo>
                <a:cubicBezTo>
                  <a:pt x="1603" y="485"/>
                  <a:pt x="1650" y="509"/>
                  <a:pt x="1693" y="524"/>
                </a:cubicBezTo>
                <a:cubicBezTo>
                  <a:pt x="1748" y="544"/>
                  <a:pt x="1805" y="560"/>
                  <a:pt x="1861" y="576"/>
                </a:cubicBezTo>
                <a:cubicBezTo>
                  <a:pt x="1913" y="591"/>
                  <a:pt x="1872" y="581"/>
                  <a:pt x="1924" y="607"/>
                </a:cubicBezTo>
                <a:cubicBezTo>
                  <a:pt x="1981" y="635"/>
                  <a:pt x="2051" y="647"/>
                  <a:pt x="2112" y="660"/>
                </a:cubicBezTo>
                <a:cubicBezTo>
                  <a:pt x="2133" y="656"/>
                  <a:pt x="2160" y="664"/>
                  <a:pt x="2175" y="649"/>
                </a:cubicBezTo>
                <a:cubicBezTo>
                  <a:pt x="2196" y="628"/>
                  <a:pt x="2140" y="580"/>
                  <a:pt x="2133" y="576"/>
                </a:cubicBezTo>
                <a:cubicBezTo>
                  <a:pt x="2062" y="537"/>
                  <a:pt x="1959" y="533"/>
                  <a:pt x="1882" y="524"/>
                </a:cubicBezTo>
                <a:cubicBezTo>
                  <a:pt x="1831" y="506"/>
                  <a:pt x="1773" y="495"/>
                  <a:pt x="1725" y="471"/>
                </a:cubicBezTo>
                <a:cubicBezTo>
                  <a:pt x="1651" y="433"/>
                  <a:pt x="1733" y="463"/>
                  <a:pt x="1662" y="440"/>
                </a:cubicBezTo>
                <a:cubicBezTo>
                  <a:pt x="1614" y="407"/>
                  <a:pt x="1641" y="422"/>
                  <a:pt x="1568" y="398"/>
                </a:cubicBezTo>
                <a:cubicBezTo>
                  <a:pt x="1557" y="395"/>
                  <a:pt x="1536" y="388"/>
                  <a:pt x="1536" y="388"/>
                </a:cubicBezTo>
                <a:cubicBezTo>
                  <a:pt x="1533" y="377"/>
                  <a:pt x="1532" y="365"/>
                  <a:pt x="1526" y="356"/>
                </a:cubicBezTo>
                <a:cubicBezTo>
                  <a:pt x="1518" y="344"/>
                  <a:pt x="1499" y="339"/>
                  <a:pt x="1494" y="325"/>
                </a:cubicBezTo>
                <a:cubicBezTo>
                  <a:pt x="1481" y="292"/>
                  <a:pt x="1474" y="220"/>
                  <a:pt x="1474" y="220"/>
                </a:cubicBezTo>
                <a:cubicBezTo>
                  <a:pt x="1489" y="143"/>
                  <a:pt x="1492" y="152"/>
                  <a:pt x="1568" y="136"/>
                </a:cubicBezTo>
                <a:cubicBezTo>
                  <a:pt x="1593" y="60"/>
                  <a:pt x="1537" y="41"/>
                  <a:pt x="1474" y="21"/>
                </a:cubicBezTo>
                <a:cubicBezTo>
                  <a:pt x="1189" y="29"/>
                  <a:pt x="1220" y="4"/>
                  <a:pt x="1065" y="52"/>
                </a:cubicBezTo>
                <a:cubicBezTo>
                  <a:pt x="1032" y="86"/>
                  <a:pt x="1014" y="90"/>
                  <a:pt x="971" y="105"/>
                </a:cubicBezTo>
                <a:cubicBezTo>
                  <a:pt x="943" y="101"/>
                  <a:pt x="914" y="104"/>
                  <a:pt x="887" y="94"/>
                </a:cubicBezTo>
                <a:cubicBezTo>
                  <a:pt x="863" y="85"/>
                  <a:pt x="848" y="60"/>
                  <a:pt x="824" y="52"/>
                </a:cubicBezTo>
                <a:cubicBezTo>
                  <a:pt x="814" y="49"/>
                  <a:pt x="803" y="45"/>
                  <a:pt x="793" y="42"/>
                </a:cubicBezTo>
                <a:cubicBezTo>
                  <a:pt x="777" y="18"/>
                  <a:pt x="774" y="0"/>
                  <a:pt x="740" y="0"/>
                </a:cubicBezTo>
                <a:cubicBezTo>
                  <a:pt x="728" y="0"/>
                  <a:pt x="658" y="51"/>
                  <a:pt x="688" y="21"/>
                </a:cubicBezTo>
                <a:close/>
              </a:path>
            </a:pathLst>
          </a:custGeom>
          <a:gradFill rotWithShape="0">
            <a:gsLst>
              <a:gs pos="0">
                <a:srgbClr val="FF9966">
                  <a:gamma/>
                  <a:shade val="6275"/>
                  <a:invGamma/>
                </a:srgbClr>
              </a:gs>
              <a:gs pos="50000">
                <a:srgbClr val="FF9966"/>
              </a:gs>
              <a:gs pos="100000">
                <a:srgbClr val="FF9966">
                  <a:gamma/>
                  <a:shade val="6275"/>
                  <a:invGamma/>
                </a:srgbClr>
              </a:gs>
            </a:gsLst>
            <a:lin ang="5400000" scaled="1"/>
          </a:gradFill>
          <a:ln w="9525">
            <a:solidFill>
              <a:srgbClr val="FF9966"/>
            </a:solidFill>
            <a:round/>
            <a:headEnd/>
            <a:tailEnd/>
          </a:ln>
          <a:effectLst/>
        </p:spPr>
        <p:txBody>
          <a:bodyPr/>
          <a:lstStyle/>
          <a:p>
            <a:endParaRPr lang="en-US"/>
          </a:p>
        </p:txBody>
      </p:sp>
      <p:sp>
        <p:nvSpPr>
          <p:cNvPr id="4103" name="Oval 7"/>
          <p:cNvSpPr>
            <a:spLocks noChangeArrowheads="1"/>
          </p:cNvSpPr>
          <p:nvPr/>
        </p:nvSpPr>
        <p:spPr bwMode="auto">
          <a:xfrm>
            <a:off x="1066800" y="2209800"/>
            <a:ext cx="1143000" cy="609600"/>
          </a:xfrm>
          <a:prstGeom prst="ellipse">
            <a:avLst/>
          </a:prstGeom>
          <a:gradFill rotWithShape="0">
            <a:gsLst>
              <a:gs pos="0">
                <a:srgbClr val="000066">
                  <a:gamma/>
                  <a:shade val="46275"/>
                  <a:invGamma/>
                </a:srgbClr>
              </a:gs>
              <a:gs pos="50000">
                <a:srgbClr val="000066"/>
              </a:gs>
              <a:gs pos="100000">
                <a:srgbClr val="000066">
                  <a:gamma/>
                  <a:shade val="46275"/>
                  <a:invGamma/>
                </a:srgbClr>
              </a:gs>
            </a:gsLst>
            <a:lin ang="5400000" scaled="1"/>
          </a:gradFill>
          <a:ln w="9525">
            <a:noFill/>
            <a:round/>
            <a:headEnd/>
            <a:tailEnd/>
          </a:ln>
          <a:effectLst/>
        </p:spPr>
        <p:txBody>
          <a:bodyPr wrap="none" anchor="ctr"/>
          <a:lstStyle/>
          <a:p>
            <a:endParaRPr lang="en-US"/>
          </a:p>
        </p:txBody>
      </p:sp>
      <p:sp>
        <p:nvSpPr>
          <p:cNvPr id="4104" name="Oval 8"/>
          <p:cNvSpPr>
            <a:spLocks noChangeArrowheads="1"/>
          </p:cNvSpPr>
          <p:nvPr/>
        </p:nvSpPr>
        <p:spPr bwMode="auto">
          <a:xfrm>
            <a:off x="1600200" y="2514600"/>
            <a:ext cx="762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4105" name="AutoShape 9"/>
          <p:cNvSpPr>
            <a:spLocks noChangeArrowheads="1"/>
          </p:cNvSpPr>
          <p:nvPr/>
        </p:nvSpPr>
        <p:spPr bwMode="auto">
          <a:xfrm>
            <a:off x="5105400" y="2667000"/>
            <a:ext cx="1524000" cy="381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chemeClr val="bg2"/>
              </a:gs>
              <a:gs pos="50000">
                <a:schemeClr val="bg2">
                  <a:gamma/>
                  <a:shade val="6275"/>
                  <a:invGamma/>
                </a:schemeClr>
              </a:gs>
              <a:gs pos="100000">
                <a:schemeClr val="bg2"/>
              </a:gs>
            </a:gsLst>
            <a:lin ang="5400000" scaled="1"/>
          </a:gradFill>
          <a:ln w="9525">
            <a:solidFill>
              <a:schemeClr val="tx1"/>
            </a:solidFill>
            <a:miter lim="800000"/>
            <a:headEnd/>
            <a:tailEnd/>
          </a:ln>
          <a:effectLst/>
        </p:spPr>
        <p:txBody>
          <a:bodyPr wrap="none" anchor="ctr"/>
          <a:lstStyle/>
          <a:p>
            <a:pPr algn="ctr"/>
            <a:r>
              <a:rPr lang="en-US" sz="1400"/>
              <a:t>Reversible</a:t>
            </a:r>
          </a:p>
        </p:txBody>
      </p:sp>
      <p:sp>
        <p:nvSpPr>
          <p:cNvPr id="4108" name="Freeform 12"/>
          <p:cNvSpPr>
            <a:spLocks/>
          </p:cNvSpPr>
          <p:nvPr/>
        </p:nvSpPr>
        <p:spPr bwMode="auto">
          <a:xfrm>
            <a:off x="6781800" y="2209800"/>
            <a:ext cx="1524000" cy="838200"/>
          </a:xfrm>
          <a:custGeom>
            <a:avLst/>
            <a:gdLst/>
            <a:ahLst/>
            <a:cxnLst>
              <a:cxn ang="0">
                <a:pos x="688" y="21"/>
              </a:cxn>
              <a:cxn ang="0">
                <a:pos x="426" y="42"/>
              </a:cxn>
              <a:cxn ang="0">
                <a:pos x="290" y="84"/>
              </a:cxn>
              <a:cxn ang="0">
                <a:pos x="112" y="136"/>
              </a:cxn>
              <a:cxn ang="0">
                <a:pos x="60" y="189"/>
              </a:cxn>
              <a:cxn ang="0">
                <a:pos x="7" y="325"/>
              </a:cxn>
              <a:cxn ang="0">
                <a:pos x="49" y="566"/>
              </a:cxn>
              <a:cxn ang="0">
                <a:pos x="144" y="597"/>
              </a:cxn>
              <a:cxn ang="0">
                <a:pos x="238" y="639"/>
              </a:cxn>
              <a:cxn ang="0">
                <a:pos x="269" y="649"/>
              </a:cxn>
              <a:cxn ang="0">
                <a:pos x="939" y="618"/>
              </a:cxn>
              <a:cxn ang="0">
                <a:pos x="971" y="597"/>
              </a:cxn>
              <a:cxn ang="0">
                <a:pos x="1002" y="587"/>
              </a:cxn>
              <a:cxn ang="0">
                <a:pos x="1128" y="503"/>
              </a:cxn>
              <a:cxn ang="0">
                <a:pos x="1243" y="471"/>
              </a:cxn>
              <a:cxn ang="0">
                <a:pos x="1557" y="482"/>
              </a:cxn>
              <a:cxn ang="0">
                <a:pos x="1693" y="524"/>
              </a:cxn>
              <a:cxn ang="0">
                <a:pos x="1861" y="576"/>
              </a:cxn>
              <a:cxn ang="0">
                <a:pos x="1924" y="607"/>
              </a:cxn>
              <a:cxn ang="0">
                <a:pos x="2112" y="660"/>
              </a:cxn>
              <a:cxn ang="0">
                <a:pos x="2175" y="649"/>
              </a:cxn>
              <a:cxn ang="0">
                <a:pos x="2133" y="576"/>
              </a:cxn>
              <a:cxn ang="0">
                <a:pos x="1882" y="524"/>
              </a:cxn>
              <a:cxn ang="0">
                <a:pos x="1725" y="471"/>
              </a:cxn>
              <a:cxn ang="0">
                <a:pos x="1662" y="440"/>
              </a:cxn>
              <a:cxn ang="0">
                <a:pos x="1568" y="398"/>
              </a:cxn>
              <a:cxn ang="0">
                <a:pos x="1536" y="388"/>
              </a:cxn>
              <a:cxn ang="0">
                <a:pos x="1526" y="356"/>
              </a:cxn>
              <a:cxn ang="0">
                <a:pos x="1494" y="325"/>
              </a:cxn>
              <a:cxn ang="0">
                <a:pos x="1474" y="220"/>
              </a:cxn>
              <a:cxn ang="0">
                <a:pos x="1568" y="136"/>
              </a:cxn>
              <a:cxn ang="0">
                <a:pos x="1474" y="21"/>
              </a:cxn>
              <a:cxn ang="0">
                <a:pos x="1065" y="52"/>
              </a:cxn>
              <a:cxn ang="0">
                <a:pos x="971" y="105"/>
              </a:cxn>
              <a:cxn ang="0">
                <a:pos x="887" y="94"/>
              </a:cxn>
              <a:cxn ang="0">
                <a:pos x="824" y="52"/>
              </a:cxn>
              <a:cxn ang="0">
                <a:pos x="793" y="42"/>
              </a:cxn>
              <a:cxn ang="0">
                <a:pos x="740" y="0"/>
              </a:cxn>
              <a:cxn ang="0">
                <a:pos x="688" y="21"/>
              </a:cxn>
            </a:cxnLst>
            <a:rect l="0" t="0" r="r" b="b"/>
            <a:pathLst>
              <a:path w="2196" h="681">
                <a:moveTo>
                  <a:pt x="688" y="21"/>
                </a:moveTo>
                <a:cubicBezTo>
                  <a:pt x="609" y="26"/>
                  <a:pt x="508" y="30"/>
                  <a:pt x="426" y="42"/>
                </a:cubicBezTo>
                <a:cubicBezTo>
                  <a:pt x="379" y="49"/>
                  <a:pt x="335" y="69"/>
                  <a:pt x="290" y="84"/>
                </a:cubicBezTo>
                <a:cubicBezTo>
                  <a:pt x="231" y="104"/>
                  <a:pt x="171" y="118"/>
                  <a:pt x="112" y="136"/>
                </a:cubicBezTo>
                <a:cubicBezTo>
                  <a:pt x="58" y="218"/>
                  <a:pt x="127" y="122"/>
                  <a:pt x="60" y="189"/>
                </a:cubicBezTo>
                <a:cubicBezTo>
                  <a:pt x="27" y="222"/>
                  <a:pt x="18" y="282"/>
                  <a:pt x="7" y="325"/>
                </a:cubicBezTo>
                <a:cubicBezTo>
                  <a:pt x="9" y="356"/>
                  <a:pt x="0" y="527"/>
                  <a:pt x="49" y="566"/>
                </a:cubicBezTo>
                <a:cubicBezTo>
                  <a:pt x="69" y="581"/>
                  <a:pt x="120" y="589"/>
                  <a:pt x="144" y="597"/>
                </a:cubicBezTo>
                <a:cubicBezTo>
                  <a:pt x="193" y="630"/>
                  <a:pt x="164" y="615"/>
                  <a:pt x="238" y="639"/>
                </a:cubicBezTo>
                <a:cubicBezTo>
                  <a:pt x="248" y="642"/>
                  <a:pt x="269" y="649"/>
                  <a:pt x="269" y="649"/>
                </a:cubicBezTo>
                <a:cubicBezTo>
                  <a:pt x="852" y="639"/>
                  <a:pt x="683" y="681"/>
                  <a:pt x="939" y="618"/>
                </a:cubicBezTo>
                <a:cubicBezTo>
                  <a:pt x="950" y="611"/>
                  <a:pt x="960" y="603"/>
                  <a:pt x="971" y="597"/>
                </a:cubicBezTo>
                <a:cubicBezTo>
                  <a:pt x="981" y="592"/>
                  <a:pt x="992" y="592"/>
                  <a:pt x="1002" y="587"/>
                </a:cubicBezTo>
                <a:cubicBezTo>
                  <a:pt x="1045" y="563"/>
                  <a:pt x="1087" y="531"/>
                  <a:pt x="1128" y="503"/>
                </a:cubicBezTo>
                <a:cubicBezTo>
                  <a:pt x="1156" y="484"/>
                  <a:pt x="1212" y="478"/>
                  <a:pt x="1243" y="471"/>
                </a:cubicBezTo>
                <a:cubicBezTo>
                  <a:pt x="1348" y="475"/>
                  <a:pt x="1452" y="476"/>
                  <a:pt x="1557" y="482"/>
                </a:cubicBezTo>
                <a:cubicBezTo>
                  <a:pt x="1603" y="485"/>
                  <a:pt x="1650" y="509"/>
                  <a:pt x="1693" y="524"/>
                </a:cubicBezTo>
                <a:cubicBezTo>
                  <a:pt x="1748" y="544"/>
                  <a:pt x="1805" y="560"/>
                  <a:pt x="1861" y="576"/>
                </a:cubicBezTo>
                <a:cubicBezTo>
                  <a:pt x="1913" y="591"/>
                  <a:pt x="1872" y="581"/>
                  <a:pt x="1924" y="607"/>
                </a:cubicBezTo>
                <a:cubicBezTo>
                  <a:pt x="1981" y="635"/>
                  <a:pt x="2051" y="647"/>
                  <a:pt x="2112" y="660"/>
                </a:cubicBezTo>
                <a:cubicBezTo>
                  <a:pt x="2133" y="656"/>
                  <a:pt x="2160" y="664"/>
                  <a:pt x="2175" y="649"/>
                </a:cubicBezTo>
                <a:cubicBezTo>
                  <a:pt x="2196" y="628"/>
                  <a:pt x="2140" y="580"/>
                  <a:pt x="2133" y="576"/>
                </a:cubicBezTo>
                <a:cubicBezTo>
                  <a:pt x="2062" y="537"/>
                  <a:pt x="1959" y="533"/>
                  <a:pt x="1882" y="524"/>
                </a:cubicBezTo>
                <a:cubicBezTo>
                  <a:pt x="1831" y="506"/>
                  <a:pt x="1773" y="495"/>
                  <a:pt x="1725" y="471"/>
                </a:cubicBezTo>
                <a:cubicBezTo>
                  <a:pt x="1651" y="433"/>
                  <a:pt x="1733" y="463"/>
                  <a:pt x="1662" y="440"/>
                </a:cubicBezTo>
                <a:cubicBezTo>
                  <a:pt x="1614" y="407"/>
                  <a:pt x="1641" y="422"/>
                  <a:pt x="1568" y="398"/>
                </a:cubicBezTo>
                <a:cubicBezTo>
                  <a:pt x="1557" y="395"/>
                  <a:pt x="1536" y="388"/>
                  <a:pt x="1536" y="388"/>
                </a:cubicBezTo>
                <a:cubicBezTo>
                  <a:pt x="1533" y="377"/>
                  <a:pt x="1532" y="365"/>
                  <a:pt x="1526" y="356"/>
                </a:cubicBezTo>
                <a:cubicBezTo>
                  <a:pt x="1518" y="344"/>
                  <a:pt x="1499" y="339"/>
                  <a:pt x="1494" y="325"/>
                </a:cubicBezTo>
                <a:cubicBezTo>
                  <a:pt x="1481" y="292"/>
                  <a:pt x="1474" y="220"/>
                  <a:pt x="1474" y="220"/>
                </a:cubicBezTo>
                <a:cubicBezTo>
                  <a:pt x="1489" y="143"/>
                  <a:pt x="1492" y="152"/>
                  <a:pt x="1568" y="136"/>
                </a:cubicBezTo>
                <a:cubicBezTo>
                  <a:pt x="1593" y="60"/>
                  <a:pt x="1537" y="41"/>
                  <a:pt x="1474" y="21"/>
                </a:cubicBezTo>
                <a:cubicBezTo>
                  <a:pt x="1189" y="29"/>
                  <a:pt x="1220" y="4"/>
                  <a:pt x="1065" y="52"/>
                </a:cubicBezTo>
                <a:cubicBezTo>
                  <a:pt x="1032" y="86"/>
                  <a:pt x="1014" y="90"/>
                  <a:pt x="971" y="105"/>
                </a:cubicBezTo>
                <a:cubicBezTo>
                  <a:pt x="943" y="101"/>
                  <a:pt x="914" y="104"/>
                  <a:pt x="887" y="94"/>
                </a:cubicBezTo>
                <a:cubicBezTo>
                  <a:pt x="863" y="85"/>
                  <a:pt x="848" y="60"/>
                  <a:pt x="824" y="52"/>
                </a:cubicBezTo>
                <a:cubicBezTo>
                  <a:pt x="814" y="49"/>
                  <a:pt x="803" y="45"/>
                  <a:pt x="793" y="42"/>
                </a:cubicBezTo>
                <a:cubicBezTo>
                  <a:pt x="777" y="18"/>
                  <a:pt x="774" y="0"/>
                  <a:pt x="740" y="0"/>
                </a:cubicBezTo>
                <a:cubicBezTo>
                  <a:pt x="728" y="0"/>
                  <a:pt x="658" y="51"/>
                  <a:pt x="688" y="21"/>
                </a:cubicBezTo>
                <a:close/>
              </a:path>
            </a:pathLst>
          </a:custGeom>
          <a:gradFill rotWithShape="0">
            <a:gsLst>
              <a:gs pos="0">
                <a:srgbClr val="FF9966">
                  <a:gamma/>
                  <a:shade val="6275"/>
                  <a:invGamma/>
                </a:srgbClr>
              </a:gs>
              <a:gs pos="50000">
                <a:srgbClr val="FF9966"/>
              </a:gs>
              <a:gs pos="100000">
                <a:srgbClr val="FF9966">
                  <a:gamma/>
                  <a:shade val="6275"/>
                  <a:invGamma/>
                </a:srgbClr>
              </a:gs>
            </a:gsLst>
            <a:lin ang="5400000" scaled="1"/>
          </a:gradFill>
          <a:ln w="9525">
            <a:solidFill>
              <a:srgbClr val="FF9966"/>
            </a:solidFill>
            <a:round/>
            <a:headEnd/>
            <a:tailEnd/>
          </a:ln>
          <a:effectLst/>
        </p:spPr>
        <p:txBody>
          <a:bodyPr/>
          <a:lstStyle/>
          <a:p>
            <a:endParaRPr lang="en-US"/>
          </a:p>
        </p:txBody>
      </p:sp>
      <p:sp>
        <p:nvSpPr>
          <p:cNvPr id="4109" name="Oval 13"/>
          <p:cNvSpPr>
            <a:spLocks noChangeArrowheads="1"/>
          </p:cNvSpPr>
          <p:nvPr/>
        </p:nvSpPr>
        <p:spPr bwMode="auto">
          <a:xfrm>
            <a:off x="7086600" y="2514600"/>
            <a:ext cx="304800" cy="381000"/>
          </a:xfrm>
          <a:prstGeom prst="ellipse">
            <a:avLst/>
          </a:prstGeom>
          <a:solidFill>
            <a:srgbClr val="000066"/>
          </a:solidFill>
          <a:ln w="9525">
            <a:noFill/>
            <a:round/>
            <a:headEnd/>
            <a:tailEnd/>
          </a:ln>
          <a:effectLst/>
        </p:spPr>
        <p:txBody>
          <a:bodyPr wrap="none" anchor="ctr"/>
          <a:lstStyle/>
          <a:p>
            <a:pPr algn="ctr"/>
            <a:endParaRPr lang="en-US" b="0">
              <a:solidFill>
                <a:schemeClr val="hlink"/>
              </a:solidFill>
            </a:endParaRPr>
          </a:p>
        </p:txBody>
      </p:sp>
      <p:sp>
        <p:nvSpPr>
          <p:cNvPr id="4110" name="Text Box 14"/>
          <p:cNvSpPr txBox="1">
            <a:spLocks noChangeArrowheads="1"/>
          </p:cNvSpPr>
          <p:nvPr/>
        </p:nvSpPr>
        <p:spPr bwMode="auto">
          <a:xfrm>
            <a:off x="381000" y="3200400"/>
            <a:ext cx="7467600" cy="436563"/>
          </a:xfrm>
          <a:prstGeom prst="rect">
            <a:avLst/>
          </a:prstGeom>
          <a:noFill/>
          <a:ln w="9525">
            <a:solidFill>
              <a:srgbClr val="FF9900"/>
            </a:solidFill>
            <a:miter lim="800000"/>
            <a:headEnd/>
            <a:tailEnd/>
          </a:ln>
          <a:effectLst/>
        </p:spPr>
        <p:txBody>
          <a:bodyPr wrap="square">
            <a:spAutoFit/>
          </a:bodyPr>
          <a:lstStyle/>
          <a:p>
            <a:r>
              <a:rPr lang="en-US" sz="2200"/>
              <a:t>Decrease in size of cell (-s) previously of normal size</a:t>
            </a:r>
          </a:p>
        </p:txBody>
      </p:sp>
      <p:sp>
        <p:nvSpPr>
          <p:cNvPr id="4111" name="AutoShape 15"/>
          <p:cNvSpPr>
            <a:spLocks noChangeArrowheads="1"/>
          </p:cNvSpPr>
          <p:nvPr/>
        </p:nvSpPr>
        <p:spPr bwMode="auto">
          <a:xfrm rot="10800000">
            <a:off x="3657600" y="2362200"/>
            <a:ext cx="15240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chemeClr val="bg2"/>
              </a:gs>
              <a:gs pos="50000">
                <a:schemeClr val="bg2">
                  <a:gamma/>
                  <a:shade val="6275"/>
                  <a:invGamma/>
                </a:schemeClr>
              </a:gs>
              <a:gs pos="100000">
                <a:schemeClr val="bg2"/>
              </a:gs>
            </a:gsLst>
            <a:lin ang="5400000" scaled="1"/>
          </a:gradFill>
          <a:ln w="9525">
            <a:solidFill>
              <a:schemeClr val="tx1"/>
            </a:solidFill>
            <a:miter lim="800000"/>
            <a:headEnd/>
            <a:tailEnd/>
          </a:ln>
          <a:effectLst/>
        </p:spPr>
        <p:txBody>
          <a:bodyPr rot="10800000" wrap="none" anchor="ctr"/>
          <a:lstStyle/>
          <a:p>
            <a:pPr algn="ctr"/>
            <a:endParaRPr lang="en-US" sz="1800"/>
          </a:p>
        </p:txBody>
      </p:sp>
      <p:sp>
        <p:nvSpPr>
          <p:cNvPr id="4115" name="Text Box 19"/>
          <p:cNvSpPr txBox="1">
            <a:spLocks noChangeArrowheads="1"/>
          </p:cNvSpPr>
          <p:nvPr/>
        </p:nvSpPr>
        <p:spPr bwMode="auto">
          <a:xfrm>
            <a:off x="609600" y="3733800"/>
            <a:ext cx="4419600" cy="2148280"/>
          </a:xfrm>
          <a:prstGeom prst="rect">
            <a:avLst/>
          </a:prstGeom>
          <a:noFill/>
          <a:ln w="9525">
            <a:solidFill>
              <a:srgbClr val="00B0F0"/>
            </a:solidFill>
            <a:miter lim="800000"/>
            <a:headEnd/>
            <a:tailEnd/>
          </a:ln>
          <a:effectLst/>
        </p:spPr>
        <p:txBody>
          <a:bodyPr wrap="square">
            <a:spAutoFit/>
          </a:bodyPr>
          <a:lstStyle/>
          <a:p>
            <a:pPr algn="ctr" rtl="0">
              <a:lnSpc>
                <a:spcPct val="70000"/>
              </a:lnSpc>
            </a:pPr>
            <a:endParaRPr lang="en-US" sz="2000" dirty="0" smtClean="0">
              <a:solidFill>
                <a:srgbClr val="FF9966"/>
              </a:solidFill>
            </a:endParaRPr>
          </a:p>
          <a:p>
            <a:pPr algn="ctr">
              <a:lnSpc>
                <a:spcPct val="70000"/>
              </a:lnSpc>
            </a:pPr>
            <a:r>
              <a:rPr lang="en-US" sz="2800" b="1" dirty="0" smtClean="0">
                <a:solidFill>
                  <a:srgbClr val="C00000"/>
                </a:solidFill>
              </a:rPr>
              <a:t>Physiologic</a:t>
            </a:r>
            <a:r>
              <a:rPr lang="en-US" sz="2800" dirty="0" smtClean="0">
                <a:solidFill>
                  <a:srgbClr val="FF9966"/>
                </a:solidFill>
              </a:rPr>
              <a:t> </a:t>
            </a:r>
            <a:endParaRPr lang="en-US" sz="1600" dirty="0"/>
          </a:p>
          <a:p>
            <a:pPr lvl="1" algn="l" rtl="0">
              <a:buFontTx/>
              <a:buChar char="•"/>
            </a:pPr>
            <a:r>
              <a:rPr lang="en-US" sz="2000" dirty="0"/>
              <a:t>Morphogenetic (apoptosis)</a:t>
            </a:r>
          </a:p>
          <a:p>
            <a:pPr lvl="1" algn="l" rtl="0">
              <a:buFontTx/>
              <a:buChar char="•"/>
            </a:pPr>
            <a:r>
              <a:rPr lang="en-US" sz="2000" dirty="0"/>
              <a:t>Thymus</a:t>
            </a:r>
          </a:p>
          <a:p>
            <a:pPr lvl="1" algn="l" rtl="0">
              <a:buFontTx/>
              <a:buChar char="•"/>
            </a:pPr>
            <a:r>
              <a:rPr lang="en-US" sz="2000" dirty="0" err="1"/>
              <a:t>Ductus</a:t>
            </a:r>
            <a:r>
              <a:rPr lang="en-US" sz="2000" dirty="0"/>
              <a:t> </a:t>
            </a:r>
            <a:r>
              <a:rPr lang="en-US" sz="2000" dirty="0" err="1" smtClean="0"/>
              <a:t>arteriosus</a:t>
            </a:r>
            <a:endParaRPr lang="en-US" sz="2000" dirty="0"/>
          </a:p>
          <a:p>
            <a:pPr lvl="1" algn="l" rtl="0">
              <a:buFontTx/>
              <a:buChar char="•"/>
            </a:pPr>
            <a:r>
              <a:rPr lang="en-US" sz="2000" dirty="0"/>
              <a:t>Uterus</a:t>
            </a:r>
          </a:p>
          <a:p>
            <a:pPr lvl="1" algn="l" rtl="0">
              <a:buFontTx/>
              <a:buChar char="•"/>
            </a:pPr>
            <a:r>
              <a:rPr lang="en-US" sz="2000" dirty="0"/>
              <a:t>Bones</a:t>
            </a:r>
          </a:p>
        </p:txBody>
      </p:sp>
      <p:sp>
        <p:nvSpPr>
          <p:cNvPr id="4117" name="Text Box 21"/>
          <p:cNvSpPr txBox="1">
            <a:spLocks noChangeArrowheads="1"/>
          </p:cNvSpPr>
          <p:nvPr/>
        </p:nvSpPr>
        <p:spPr bwMode="auto">
          <a:xfrm>
            <a:off x="5105400" y="3714752"/>
            <a:ext cx="4038600" cy="2271391"/>
          </a:xfrm>
          <a:prstGeom prst="rect">
            <a:avLst/>
          </a:prstGeom>
          <a:noFill/>
          <a:ln w="9525">
            <a:solidFill>
              <a:srgbClr val="00B0F0"/>
            </a:solidFill>
            <a:miter lim="800000"/>
            <a:headEnd/>
            <a:tailEnd/>
          </a:ln>
          <a:effectLst/>
        </p:spPr>
        <p:txBody>
          <a:bodyPr wrap="square">
            <a:spAutoFit/>
          </a:bodyPr>
          <a:lstStyle/>
          <a:p>
            <a:pPr algn="ctr" rtl="0">
              <a:lnSpc>
                <a:spcPct val="70000"/>
              </a:lnSpc>
            </a:pPr>
            <a:endParaRPr lang="en-US" sz="2000" dirty="0" smtClean="0">
              <a:solidFill>
                <a:srgbClr val="FF9966"/>
              </a:solidFill>
            </a:endParaRPr>
          </a:p>
          <a:p>
            <a:pPr algn="ctr" rtl="0">
              <a:lnSpc>
                <a:spcPct val="70000"/>
              </a:lnSpc>
            </a:pPr>
            <a:r>
              <a:rPr lang="en-US" sz="2800" b="1" dirty="0" smtClean="0">
                <a:solidFill>
                  <a:srgbClr val="C00000"/>
                </a:solidFill>
              </a:rPr>
              <a:t>Pathologic</a:t>
            </a:r>
            <a:r>
              <a:rPr lang="en-US" sz="2800" dirty="0" smtClean="0">
                <a:solidFill>
                  <a:srgbClr val="FF9966"/>
                </a:solidFill>
              </a:rPr>
              <a:t> </a:t>
            </a:r>
            <a:endParaRPr lang="en-US" sz="2800" dirty="0">
              <a:solidFill>
                <a:srgbClr val="FF9966"/>
              </a:solidFill>
            </a:endParaRPr>
          </a:p>
          <a:p>
            <a:pPr lvl="1" algn="l" rtl="0">
              <a:buFontTx/>
              <a:buChar char="•"/>
            </a:pPr>
            <a:r>
              <a:rPr lang="en-US" dirty="0" smtClean="0"/>
              <a:t>Decreased </a:t>
            </a:r>
            <a:r>
              <a:rPr lang="en-US" dirty="0"/>
              <a:t>function</a:t>
            </a:r>
          </a:p>
          <a:p>
            <a:pPr lvl="1" algn="l" rtl="0">
              <a:buFontTx/>
              <a:buChar char="•"/>
            </a:pPr>
            <a:r>
              <a:rPr lang="en-US" dirty="0"/>
              <a:t>Loss of </a:t>
            </a:r>
            <a:r>
              <a:rPr lang="en-US" dirty="0" err="1"/>
              <a:t>innervation</a:t>
            </a:r>
            <a:endParaRPr lang="en-US" dirty="0"/>
          </a:p>
          <a:p>
            <a:pPr lvl="1" algn="l" rtl="0">
              <a:buFontTx/>
              <a:buChar char="•"/>
            </a:pPr>
            <a:r>
              <a:rPr lang="en-US" dirty="0"/>
              <a:t>Pressure (“bed soars”)</a:t>
            </a:r>
          </a:p>
          <a:p>
            <a:pPr lvl="1" algn="l" rtl="0">
              <a:buFontTx/>
              <a:buChar char="•"/>
            </a:pPr>
            <a:r>
              <a:rPr lang="en-US" dirty="0" smtClean="0"/>
              <a:t>Malnutrition/</a:t>
            </a:r>
            <a:r>
              <a:rPr lang="en-US" dirty="0" err="1" smtClean="0"/>
              <a:t>cahexia</a:t>
            </a:r>
            <a:r>
              <a:rPr lang="en-US" dirty="0" smtClean="0"/>
              <a:t> </a:t>
            </a:r>
            <a:r>
              <a:rPr lang="en-US" sz="1600" dirty="0" err="1" smtClean="0"/>
              <a:t>cancerTNF</a:t>
            </a:r>
            <a:endParaRPr lang="en-US" dirty="0"/>
          </a:p>
          <a:p>
            <a:pPr lvl="1" algn="l" rtl="0">
              <a:buFontTx/>
              <a:buChar char="•"/>
            </a:pPr>
            <a:r>
              <a:rPr lang="en-US" dirty="0"/>
              <a:t>Loss of </a:t>
            </a:r>
            <a:r>
              <a:rPr lang="en-US" dirty="0" smtClean="0"/>
              <a:t>endocrine stimulation</a:t>
            </a:r>
            <a:endParaRPr lang="en-US" dirty="0"/>
          </a:p>
          <a:p>
            <a:pPr lvl="1" algn="l" rtl="0">
              <a:buFontTx/>
              <a:buChar char="•"/>
            </a:pPr>
            <a:r>
              <a:rPr lang="en-US" dirty="0"/>
              <a:t>Aging</a:t>
            </a:r>
            <a:endParaRPr lang="en-US" sz="2000" dirty="0"/>
          </a:p>
        </p:txBody>
      </p:sp>
      <p:sp>
        <p:nvSpPr>
          <p:cNvPr id="4118" name="Text Box 22"/>
          <p:cNvSpPr txBox="1">
            <a:spLocks noChangeArrowheads="1"/>
          </p:cNvSpPr>
          <p:nvPr/>
        </p:nvSpPr>
        <p:spPr bwMode="auto">
          <a:xfrm>
            <a:off x="3505200" y="4724400"/>
            <a:ext cx="1403350" cy="952500"/>
          </a:xfrm>
          <a:prstGeom prst="rect">
            <a:avLst/>
          </a:prstGeom>
          <a:noFill/>
          <a:ln w="9525">
            <a:solidFill>
              <a:schemeClr val="tx1"/>
            </a:solidFill>
            <a:miter lim="800000"/>
            <a:headEnd/>
            <a:tailEnd/>
          </a:ln>
          <a:effectLst/>
        </p:spPr>
        <p:txBody>
          <a:bodyPr wrap="none">
            <a:spAutoFit/>
          </a:bodyPr>
          <a:lstStyle/>
          <a:p>
            <a:pPr algn="l"/>
            <a:r>
              <a:rPr lang="en-US" sz="1400" dirty="0" err="1"/>
              <a:t>Branchial</a:t>
            </a:r>
            <a:r>
              <a:rPr lang="en-US" sz="1400" dirty="0"/>
              <a:t> clefts</a:t>
            </a:r>
          </a:p>
          <a:p>
            <a:pPr algn="l"/>
            <a:r>
              <a:rPr lang="en-US" sz="1400" dirty="0"/>
              <a:t>Notochord</a:t>
            </a:r>
          </a:p>
          <a:p>
            <a:pPr algn="l"/>
            <a:r>
              <a:rPr lang="en-US" sz="1400" dirty="0" err="1"/>
              <a:t>Mullerian</a:t>
            </a:r>
            <a:r>
              <a:rPr lang="en-US" sz="1400" dirty="0"/>
              <a:t> ducts</a:t>
            </a:r>
          </a:p>
          <a:p>
            <a:pPr algn="l"/>
            <a:r>
              <a:rPr lang="en-US" sz="1400" dirty="0" err="1"/>
              <a:t>Wolffian</a:t>
            </a:r>
            <a:r>
              <a:rPr lang="en-US" sz="1400" dirty="0"/>
              <a:t> ducts</a:t>
            </a:r>
          </a:p>
        </p:txBody>
      </p:sp>
      <p:sp>
        <p:nvSpPr>
          <p:cNvPr id="4119" name="Text Box 23"/>
          <p:cNvSpPr txBox="1">
            <a:spLocks noChangeArrowheads="1"/>
          </p:cNvSpPr>
          <p:nvPr/>
        </p:nvSpPr>
        <p:spPr bwMode="auto">
          <a:xfrm>
            <a:off x="1643042" y="6286520"/>
            <a:ext cx="7010400" cy="436563"/>
          </a:xfrm>
          <a:prstGeom prst="rect">
            <a:avLst/>
          </a:prstGeom>
          <a:noFill/>
          <a:ln w="9525">
            <a:solidFill>
              <a:srgbClr val="FF9900"/>
            </a:solidFill>
            <a:miter lim="800000"/>
            <a:headEnd/>
            <a:tailEnd/>
          </a:ln>
          <a:effectLst/>
        </p:spPr>
        <p:txBody>
          <a:bodyPr>
            <a:spAutoFit/>
          </a:bodyPr>
          <a:lstStyle/>
          <a:p>
            <a:r>
              <a:rPr lang="en-US" sz="2200" dirty="0"/>
              <a:t>Net results: tissue /organ smaller than normal         </a:t>
            </a:r>
          </a:p>
        </p:txBody>
      </p:sp>
      <p:sp>
        <p:nvSpPr>
          <p:cNvPr id="4120" name="Line 24"/>
          <p:cNvSpPr>
            <a:spLocks noChangeShapeType="1"/>
          </p:cNvSpPr>
          <p:nvPr/>
        </p:nvSpPr>
        <p:spPr bwMode="auto">
          <a:xfrm>
            <a:off x="3962400" y="4495800"/>
            <a:ext cx="533400" cy="0"/>
          </a:xfrm>
          <a:prstGeom prst="line">
            <a:avLst/>
          </a:prstGeom>
          <a:noFill/>
          <a:ln w="9525">
            <a:solidFill>
              <a:schemeClr val="tx1"/>
            </a:solidFill>
            <a:round/>
            <a:headEnd/>
            <a:tailEnd/>
          </a:ln>
          <a:effectLst/>
        </p:spPr>
        <p:txBody>
          <a:bodyPr/>
          <a:lstStyle/>
          <a:p>
            <a:endParaRPr lang="en-US"/>
          </a:p>
        </p:txBody>
      </p:sp>
      <p:sp>
        <p:nvSpPr>
          <p:cNvPr id="4121" name="Line 25"/>
          <p:cNvSpPr>
            <a:spLocks noChangeShapeType="1"/>
          </p:cNvSpPr>
          <p:nvPr/>
        </p:nvSpPr>
        <p:spPr bwMode="auto">
          <a:xfrm>
            <a:off x="4495800" y="4495800"/>
            <a:ext cx="0" cy="152400"/>
          </a:xfrm>
          <a:prstGeom prst="line">
            <a:avLst/>
          </a:prstGeom>
          <a:noFill/>
          <a:ln w="9525">
            <a:solidFill>
              <a:schemeClr val="tx1"/>
            </a:solidFill>
            <a:round/>
            <a:headEnd/>
            <a:tailEnd type="triangle" w="med" len="med"/>
          </a:ln>
          <a:effectLst/>
        </p:spPr>
        <p:txBody>
          <a:bodyPr/>
          <a:lstStyle/>
          <a:p>
            <a:endParaRPr lang="en-US"/>
          </a:p>
        </p:txBody>
      </p:sp>
      <p:sp>
        <p:nvSpPr>
          <p:cNvPr id="4122" name="AutoShape 26"/>
          <p:cNvSpPr>
            <a:spLocks noChangeArrowheads="1"/>
          </p:cNvSpPr>
          <p:nvPr/>
        </p:nvSpPr>
        <p:spPr bwMode="auto">
          <a:xfrm rot="5400000">
            <a:off x="1295400" y="1752600"/>
            <a:ext cx="685800" cy="228600"/>
          </a:xfrm>
          <a:prstGeom prst="notchedRightArrow">
            <a:avLst>
              <a:gd name="adj1" fmla="val 50000"/>
              <a:gd name="adj2" fmla="val 75000"/>
            </a:avLst>
          </a:prstGeom>
          <a:solidFill>
            <a:srgbClr val="FF9900"/>
          </a:solidFill>
          <a:ln w="9525">
            <a:solidFill>
              <a:schemeClr val="tx1"/>
            </a:solidFill>
            <a:miter lim="800000"/>
            <a:headEnd/>
            <a:tailEnd/>
          </a:ln>
          <a:effectLst/>
        </p:spPr>
        <p:txBody>
          <a:bodyPr wrap="none" anchor="ctr"/>
          <a:lstStyle/>
          <a:p>
            <a:endParaRPr lang="en-US"/>
          </a:p>
        </p:txBody>
      </p:sp>
      <p:sp>
        <p:nvSpPr>
          <p:cNvPr id="4123" name="AutoShape 27"/>
          <p:cNvSpPr>
            <a:spLocks noChangeArrowheads="1"/>
          </p:cNvSpPr>
          <p:nvPr/>
        </p:nvSpPr>
        <p:spPr bwMode="auto">
          <a:xfrm rot="5400000">
            <a:off x="1066800" y="1600200"/>
            <a:ext cx="685800" cy="228600"/>
          </a:xfrm>
          <a:prstGeom prst="notchedRightArrow">
            <a:avLst>
              <a:gd name="adj1" fmla="val 50000"/>
              <a:gd name="adj2" fmla="val 75000"/>
            </a:avLst>
          </a:prstGeom>
          <a:solidFill>
            <a:srgbClr val="FF9900"/>
          </a:solidFill>
          <a:ln w="9525">
            <a:solidFill>
              <a:schemeClr val="tx1"/>
            </a:solidFill>
            <a:miter lim="800000"/>
            <a:headEnd/>
            <a:tailEnd/>
          </a:ln>
          <a:effectLst/>
        </p:spPr>
        <p:txBody>
          <a:bodyPr wrap="none" anchor="ctr"/>
          <a:lstStyle/>
          <a:p>
            <a:endParaRPr lang="en-US"/>
          </a:p>
        </p:txBody>
      </p:sp>
      <p:sp>
        <p:nvSpPr>
          <p:cNvPr id="4124" name="Text Box 28"/>
          <p:cNvSpPr txBox="1">
            <a:spLocks noChangeArrowheads="1"/>
          </p:cNvSpPr>
          <p:nvPr/>
        </p:nvSpPr>
        <p:spPr bwMode="auto">
          <a:xfrm>
            <a:off x="428597" y="914400"/>
            <a:ext cx="1857388" cy="400110"/>
          </a:xfrm>
          <a:prstGeom prst="rect">
            <a:avLst/>
          </a:prstGeom>
          <a:gradFill rotWithShape="0">
            <a:gsLst>
              <a:gs pos="0">
                <a:srgbClr val="FF9900">
                  <a:gamma/>
                  <a:shade val="6275"/>
                  <a:invGamma/>
                </a:srgbClr>
              </a:gs>
              <a:gs pos="50000">
                <a:srgbClr val="FF9900"/>
              </a:gs>
              <a:gs pos="100000">
                <a:srgbClr val="FF9900">
                  <a:gamma/>
                  <a:shade val="6275"/>
                  <a:invGamma/>
                </a:srgbClr>
              </a:gs>
            </a:gsLst>
            <a:lin ang="5400000" scaled="1"/>
          </a:gradFill>
          <a:ln w="9525">
            <a:noFill/>
            <a:miter lim="800000"/>
            <a:headEnd/>
            <a:tailEnd/>
          </a:ln>
          <a:effectLst/>
        </p:spPr>
        <p:txBody>
          <a:bodyPr wrap="square">
            <a:spAutoFit/>
          </a:bodyPr>
          <a:lstStyle/>
          <a:p>
            <a:r>
              <a:rPr lang="en-US" sz="2000" dirty="0">
                <a:solidFill>
                  <a:srgbClr val="000066"/>
                </a:solidFill>
              </a:rPr>
              <a:t>Signals/injury</a:t>
            </a:r>
          </a:p>
        </p:txBody>
      </p:sp>
      <p:sp>
        <p:nvSpPr>
          <p:cNvPr id="24" name="Title 23"/>
          <p:cNvSpPr>
            <a:spLocks noGrp="1"/>
          </p:cNvSpPr>
          <p:nvPr>
            <p:ph type="title"/>
          </p:nvPr>
        </p:nvSpPr>
        <p:spPr>
          <a:xfrm>
            <a:off x="285720" y="-214338"/>
            <a:ext cx="8229600" cy="1143000"/>
          </a:xfrm>
        </p:spPr>
        <p:txBody>
          <a:bodyPr/>
          <a:lstStyle/>
          <a:p>
            <a:r>
              <a:rPr lang="en-US" dirty="0" smtClean="0"/>
              <a:t>Atrophy</a:t>
            </a:r>
            <a:endParaRPr lang="en-US" dirty="0"/>
          </a:p>
        </p:txBody>
      </p:sp>
      <p:sp>
        <p:nvSpPr>
          <p:cNvPr id="23" name="Down Arrow 22"/>
          <p:cNvSpPr/>
          <p:nvPr/>
        </p:nvSpPr>
        <p:spPr>
          <a:xfrm>
            <a:off x="4929190" y="5929330"/>
            <a:ext cx="357190"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1981200" y="228600"/>
            <a:ext cx="4440238" cy="466725"/>
          </a:xfrm>
          <a:prstGeom prst="rect">
            <a:avLst/>
          </a:prstGeom>
          <a:noFill/>
          <a:ln w="9525">
            <a:solidFill>
              <a:srgbClr val="FF9900"/>
            </a:solidFill>
            <a:miter lim="800000"/>
            <a:headEnd/>
            <a:tailEnd/>
          </a:ln>
          <a:effectLst/>
        </p:spPr>
        <p:txBody>
          <a:bodyPr>
            <a:spAutoFit/>
          </a:bodyPr>
          <a:lstStyle/>
          <a:p>
            <a:r>
              <a:rPr lang="en-US">
                <a:solidFill>
                  <a:srgbClr val="FFFF66"/>
                </a:solidFill>
              </a:rPr>
              <a:t>Hypertrophy – cell or organ</a:t>
            </a:r>
          </a:p>
        </p:txBody>
      </p:sp>
      <p:sp>
        <p:nvSpPr>
          <p:cNvPr id="11269" name="Freeform 5"/>
          <p:cNvSpPr>
            <a:spLocks/>
          </p:cNvSpPr>
          <p:nvPr/>
        </p:nvSpPr>
        <p:spPr bwMode="auto">
          <a:xfrm>
            <a:off x="533400" y="1524000"/>
            <a:ext cx="3028950" cy="1081088"/>
          </a:xfrm>
          <a:custGeom>
            <a:avLst/>
            <a:gdLst/>
            <a:ahLst/>
            <a:cxnLst>
              <a:cxn ang="0">
                <a:pos x="688" y="21"/>
              </a:cxn>
              <a:cxn ang="0">
                <a:pos x="426" y="42"/>
              </a:cxn>
              <a:cxn ang="0">
                <a:pos x="290" y="84"/>
              </a:cxn>
              <a:cxn ang="0">
                <a:pos x="112" y="136"/>
              </a:cxn>
              <a:cxn ang="0">
                <a:pos x="60" y="189"/>
              </a:cxn>
              <a:cxn ang="0">
                <a:pos x="7" y="325"/>
              </a:cxn>
              <a:cxn ang="0">
                <a:pos x="49" y="566"/>
              </a:cxn>
              <a:cxn ang="0">
                <a:pos x="144" y="597"/>
              </a:cxn>
              <a:cxn ang="0">
                <a:pos x="238" y="639"/>
              </a:cxn>
              <a:cxn ang="0">
                <a:pos x="269" y="649"/>
              </a:cxn>
              <a:cxn ang="0">
                <a:pos x="939" y="618"/>
              </a:cxn>
              <a:cxn ang="0">
                <a:pos x="971" y="597"/>
              </a:cxn>
              <a:cxn ang="0">
                <a:pos x="1002" y="587"/>
              </a:cxn>
              <a:cxn ang="0">
                <a:pos x="1128" y="503"/>
              </a:cxn>
              <a:cxn ang="0">
                <a:pos x="1243" y="471"/>
              </a:cxn>
              <a:cxn ang="0">
                <a:pos x="1557" y="482"/>
              </a:cxn>
              <a:cxn ang="0">
                <a:pos x="1693" y="524"/>
              </a:cxn>
              <a:cxn ang="0">
                <a:pos x="1861" y="576"/>
              </a:cxn>
              <a:cxn ang="0">
                <a:pos x="1924" y="607"/>
              </a:cxn>
              <a:cxn ang="0">
                <a:pos x="2112" y="660"/>
              </a:cxn>
              <a:cxn ang="0">
                <a:pos x="2175" y="649"/>
              </a:cxn>
              <a:cxn ang="0">
                <a:pos x="2133" y="576"/>
              </a:cxn>
              <a:cxn ang="0">
                <a:pos x="1882" y="524"/>
              </a:cxn>
              <a:cxn ang="0">
                <a:pos x="1725" y="471"/>
              </a:cxn>
              <a:cxn ang="0">
                <a:pos x="1662" y="440"/>
              </a:cxn>
              <a:cxn ang="0">
                <a:pos x="1568" y="398"/>
              </a:cxn>
              <a:cxn ang="0">
                <a:pos x="1536" y="388"/>
              </a:cxn>
              <a:cxn ang="0">
                <a:pos x="1526" y="356"/>
              </a:cxn>
              <a:cxn ang="0">
                <a:pos x="1494" y="325"/>
              </a:cxn>
              <a:cxn ang="0">
                <a:pos x="1474" y="220"/>
              </a:cxn>
              <a:cxn ang="0">
                <a:pos x="1568" y="136"/>
              </a:cxn>
              <a:cxn ang="0">
                <a:pos x="1474" y="21"/>
              </a:cxn>
              <a:cxn ang="0">
                <a:pos x="1065" y="52"/>
              </a:cxn>
              <a:cxn ang="0">
                <a:pos x="971" y="105"/>
              </a:cxn>
              <a:cxn ang="0">
                <a:pos x="887" y="94"/>
              </a:cxn>
              <a:cxn ang="0">
                <a:pos x="824" y="52"/>
              </a:cxn>
              <a:cxn ang="0">
                <a:pos x="793" y="42"/>
              </a:cxn>
              <a:cxn ang="0">
                <a:pos x="740" y="0"/>
              </a:cxn>
              <a:cxn ang="0">
                <a:pos x="688" y="21"/>
              </a:cxn>
            </a:cxnLst>
            <a:rect l="0" t="0" r="r" b="b"/>
            <a:pathLst>
              <a:path w="2196" h="681">
                <a:moveTo>
                  <a:pt x="688" y="21"/>
                </a:moveTo>
                <a:cubicBezTo>
                  <a:pt x="609" y="26"/>
                  <a:pt x="508" y="30"/>
                  <a:pt x="426" y="42"/>
                </a:cubicBezTo>
                <a:cubicBezTo>
                  <a:pt x="379" y="49"/>
                  <a:pt x="335" y="69"/>
                  <a:pt x="290" y="84"/>
                </a:cubicBezTo>
                <a:cubicBezTo>
                  <a:pt x="231" y="104"/>
                  <a:pt x="171" y="118"/>
                  <a:pt x="112" y="136"/>
                </a:cubicBezTo>
                <a:cubicBezTo>
                  <a:pt x="58" y="218"/>
                  <a:pt x="127" y="122"/>
                  <a:pt x="60" y="189"/>
                </a:cubicBezTo>
                <a:cubicBezTo>
                  <a:pt x="27" y="222"/>
                  <a:pt x="18" y="282"/>
                  <a:pt x="7" y="325"/>
                </a:cubicBezTo>
                <a:cubicBezTo>
                  <a:pt x="9" y="356"/>
                  <a:pt x="0" y="527"/>
                  <a:pt x="49" y="566"/>
                </a:cubicBezTo>
                <a:cubicBezTo>
                  <a:pt x="69" y="581"/>
                  <a:pt x="120" y="589"/>
                  <a:pt x="144" y="597"/>
                </a:cubicBezTo>
                <a:cubicBezTo>
                  <a:pt x="193" y="630"/>
                  <a:pt x="164" y="615"/>
                  <a:pt x="238" y="639"/>
                </a:cubicBezTo>
                <a:cubicBezTo>
                  <a:pt x="248" y="642"/>
                  <a:pt x="269" y="649"/>
                  <a:pt x="269" y="649"/>
                </a:cubicBezTo>
                <a:cubicBezTo>
                  <a:pt x="852" y="639"/>
                  <a:pt x="683" y="681"/>
                  <a:pt x="939" y="618"/>
                </a:cubicBezTo>
                <a:cubicBezTo>
                  <a:pt x="950" y="611"/>
                  <a:pt x="960" y="603"/>
                  <a:pt x="971" y="597"/>
                </a:cubicBezTo>
                <a:cubicBezTo>
                  <a:pt x="981" y="592"/>
                  <a:pt x="992" y="592"/>
                  <a:pt x="1002" y="587"/>
                </a:cubicBezTo>
                <a:cubicBezTo>
                  <a:pt x="1045" y="563"/>
                  <a:pt x="1087" y="531"/>
                  <a:pt x="1128" y="503"/>
                </a:cubicBezTo>
                <a:cubicBezTo>
                  <a:pt x="1156" y="484"/>
                  <a:pt x="1212" y="478"/>
                  <a:pt x="1243" y="471"/>
                </a:cubicBezTo>
                <a:cubicBezTo>
                  <a:pt x="1348" y="475"/>
                  <a:pt x="1452" y="476"/>
                  <a:pt x="1557" y="482"/>
                </a:cubicBezTo>
                <a:cubicBezTo>
                  <a:pt x="1603" y="485"/>
                  <a:pt x="1650" y="509"/>
                  <a:pt x="1693" y="524"/>
                </a:cubicBezTo>
                <a:cubicBezTo>
                  <a:pt x="1748" y="544"/>
                  <a:pt x="1805" y="560"/>
                  <a:pt x="1861" y="576"/>
                </a:cubicBezTo>
                <a:cubicBezTo>
                  <a:pt x="1913" y="591"/>
                  <a:pt x="1872" y="581"/>
                  <a:pt x="1924" y="607"/>
                </a:cubicBezTo>
                <a:cubicBezTo>
                  <a:pt x="1981" y="635"/>
                  <a:pt x="2051" y="647"/>
                  <a:pt x="2112" y="660"/>
                </a:cubicBezTo>
                <a:cubicBezTo>
                  <a:pt x="2133" y="656"/>
                  <a:pt x="2160" y="664"/>
                  <a:pt x="2175" y="649"/>
                </a:cubicBezTo>
                <a:cubicBezTo>
                  <a:pt x="2196" y="628"/>
                  <a:pt x="2140" y="580"/>
                  <a:pt x="2133" y="576"/>
                </a:cubicBezTo>
                <a:cubicBezTo>
                  <a:pt x="2062" y="537"/>
                  <a:pt x="1959" y="533"/>
                  <a:pt x="1882" y="524"/>
                </a:cubicBezTo>
                <a:cubicBezTo>
                  <a:pt x="1831" y="506"/>
                  <a:pt x="1773" y="495"/>
                  <a:pt x="1725" y="471"/>
                </a:cubicBezTo>
                <a:cubicBezTo>
                  <a:pt x="1651" y="433"/>
                  <a:pt x="1733" y="463"/>
                  <a:pt x="1662" y="440"/>
                </a:cubicBezTo>
                <a:cubicBezTo>
                  <a:pt x="1614" y="407"/>
                  <a:pt x="1641" y="422"/>
                  <a:pt x="1568" y="398"/>
                </a:cubicBezTo>
                <a:cubicBezTo>
                  <a:pt x="1557" y="395"/>
                  <a:pt x="1536" y="388"/>
                  <a:pt x="1536" y="388"/>
                </a:cubicBezTo>
                <a:cubicBezTo>
                  <a:pt x="1533" y="377"/>
                  <a:pt x="1532" y="365"/>
                  <a:pt x="1526" y="356"/>
                </a:cubicBezTo>
                <a:cubicBezTo>
                  <a:pt x="1518" y="344"/>
                  <a:pt x="1499" y="339"/>
                  <a:pt x="1494" y="325"/>
                </a:cubicBezTo>
                <a:cubicBezTo>
                  <a:pt x="1481" y="292"/>
                  <a:pt x="1474" y="220"/>
                  <a:pt x="1474" y="220"/>
                </a:cubicBezTo>
                <a:cubicBezTo>
                  <a:pt x="1489" y="143"/>
                  <a:pt x="1492" y="152"/>
                  <a:pt x="1568" y="136"/>
                </a:cubicBezTo>
                <a:cubicBezTo>
                  <a:pt x="1593" y="60"/>
                  <a:pt x="1537" y="41"/>
                  <a:pt x="1474" y="21"/>
                </a:cubicBezTo>
                <a:cubicBezTo>
                  <a:pt x="1189" y="29"/>
                  <a:pt x="1220" y="4"/>
                  <a:pt x="1065" y="52"/>
                </a:cubicBezTo>
                <a:cubicBezTo>
                  <a:pt x="1032" y="86"/>
                  <a:pt x="1014" y="90"/>
                  <a:pt x="971" y="105"/>
                </a:cubicBezTo>
                <a:cubicBezTo>
                  <a:pt x="943" y="101"/>
                  <a:pt x="914" y="104"/>
                  <a:pt x="887" y="94"/>
                </a:cubicBezTo>
                <a:cubicBezTo>
                  <a:pt x="863" y="85"/>
                  <a:pt x="848" y="60"/>
                  <a:pt x="824" y="52"/>
                </a:cubicBezTo>
                <a:cubicBezTo>
                  <a:pt x="814" y="49"/>
                  <a:pt x="803" y="45"/>
                  <a:pt x="793" y="42"/>
                </a:cubicBezTo>
                <a:cubicBezTo>
                  <a:pt x="777" y="18"/>
                  <a:pt x="774" y="0"/>
                  <a:pt x="740" y="0"/>
                </a:cubicBezTo>
                <a:cubicBezTo>
                  <a:pt x="728" y="0"/>
                  <a:pt x="658" y="51"/>
                  <a:pt x="688" y="21"/>
                </a:cubicBezTo>
                <a:close/>
              </a:path>
            </a:pathLst>
          </a:custGeom>
          <a:gradFill rotWithShape="0">
            <a:gsLst>
              <a:gs pos="0">
                <a:srgbClr val="FF9966">
                  <a:gamma/>
                  <a:shade val="6275"/>
                  <a:invGamma/>
                </a:srgbClr>
              </a:gs>
              <a:gs pos="50000">
                <a:srgbClr val="FF9966"/>
              </a:gs>
              <a:gs pos="100000">
                <a:srgbClr val="FF9966">
                  <a:gamma/>
                  <a:shade val="6275"/>
                  <a:invGamma/>
                </a:srgbClr>
              </a:gs>
            </a:gsLst>
            <a:lin ang="5400000" scaled="1"/>
          </a:gradFill>
          <a:ln w="9525">
            <a:noFill/>
            <a:round/>
            <a:headEnd/>
            <a:tailEnd/>
          </a:ln>
          <a:effectLst>
            <a:prstShdw prst="shdw17" dist="17961" dir="2700000">
              <a:srgbClr val="FF9966">
                <a:gamma/>
                <a:shade val="60000"/>
                <a:invGamma/>
              </a:srgbClr>
            </a:prstShdw>
          </a:effectLst>
        </p:spPr>
        <p:txBody>
          <a:bodyPr/>
          <a:lstStyle/>
          <a:p>
            <a:endParaRPr lang="en-US"/>
          </a:p>
        </p:txBody>
      </p:sp>
      <p:sp>
        <p:nvSpPr>
          <p:cNvPr id="11270" name="Oval 6"/>
          <p:cNvSpPr>
            <a:spLocks noChangeArrowheads="1"/>
          </p:cNvSpPr>
          <p:nvPr/>
        </p:nvSpPr>
        <p:spPr bwMode="auto">
          <a:xfrm>
            <a:off x="1066800" y="1752600"/>
            <a:ext cx="914400" cy="533400"/>
          </a:xfrm>
          <a:prstGeom prst="ellipse">
            <a:avLst/>
          </a:prstGeom>
          <a:gradFill rotWithShape="0">
            <a:gsLst>
              <a:gs pos="0">
                <a:srgbClr val="000066">
                  <a:gamma/>
                  <a:shade val="46275"/>
                  <a:invGamma/>
                </a:srgbClr>
              </a:gs>
              <a:gs pos="50000">
                <a:srgbClr val="000066"/>
              </a:gs>
              <a:gs pos="100000">
                <a:srgbClr val="000066">
                  <a:gamma/>
                  <a:shade val="46275"/>
                  <a:invGamma/>
                </a:srgbClr>
              </a:gs>
            </a:gsLst>
            <a:lin ang="5400000" scaled="1"/>
          </a:gradFill>
          <a:ln w="9525">
            <a:solidFill>
              <a:srgbClr val="000066"/>
            </a:solidFill>
            <a:round/>
            <a:headEnd/>
            <a:tailEnd/>
          </a:ln>
          <a:effectLst/>
        </p:spPr>
        <p:txBody>
          <a:bodyPr wrap="none" anchor="ctr"/>
          <a:lstStyle/>
          <a:p>
            <a:endParaRPr lang="en-US"/>
          </a:p>
        </p:txBody>
      </p:sp>
      <p:sp>
        <p:nvSpPr>
          <p:cNvPr id="11271" name="Oval 7"/>
          <p:cNvSpPr>
            <a:spLocks noChangeArrowheads="1"/>
          </p:cNvSpPr>
          <p:nvPr/>
        </p:nvSpPr>
        <p:spPr bwMode="auto">
          <a:xfrm>
            <a:off x="1600200" y="1905000"/>
            <a:ext cx="762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11272" name="AutoShape 8"/>
          <p:cNvSpPr>
            <a:spLocks noChangeArrowheads="1"/>
          </p:cNvSpPr>
          <p:nvPr/>
        </p:nvSpPr>
        <p:spPr bwMode="auto">
          <a:xfrm>
            <a:off x="2819400" y="2133600"/>
            <a:ext cx="1295400" cy="4572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chemeClr val="bg2"/>
              </a:gs>
              <a:gs pos="50000">
                <a:schemeClr val="bg2">
                  <a:gamma/>
                  <a:shade val="6275"/>
                  <a:invGamma/>
                </a:schemeClr>
              </a:gs>
              <a:gs pos="100000">
                <a:schemeClr val="bg2"/>
              </a:gs>
            </a:gsLst>
            <a:lin ang="5400000" scaled="1"/>
          </a:gradFill>
          <a:ln w="9525">
            <a:solidFill>
              <a:schemeClr val="tx1"/>
            </a:solidFill>
            <a:miter lim="800000"/>
            <a:headEnd/>
            <a:tailEnd/>
          </a:ln>
          <a:effectLst/>
        </p:spPr>
        <p:txBody>
          <a:bodyPr wrap="none" anchor="ctr"/>
          <a:lstStyle/>
          <a:p>
            <a:pPr algn="ctr"/>
            <a:r>
              <a:rPr lang="en-US" sz="1400"/>
              <a:t>Reversible</a:t>
            </a:r>
          </a:p>
        </p:txBody>
      </p:sp>
      <p:sp>
        <p:nvSpPr>
          <p:cNvPr id="11274" name="Oval 10"/>
          <p:cNvSpPr>
            <a:spLocks noChangeArrowheads="1"/>
          </p:cNvSpPr>
          <p:nvPr/>
        </p:nvSpPr>
        <p:spPr bwMode="auto">
          <a:xfrm>
            <a:off x="6096000" y="2133600"/>
            <a:ext cx="304800" cy="381000"/>
          </a:xfrm>
          <a:prstGeom prst="ellipse">
            <a:avLst/>
          </a:prstGeom>
          <a:solidFill>
            <a:srgbClr val="000066"/>
          </a:solidFill>
          <a:ln w="9525">
            <a:solidFill>
              <a:schemeClr val="tx1"/>
            </a:solidFill>
            <a:round/>
            <a:headEnd/>
            <a:tailEnd/>
          </a:ln>
          <a:effectLst/>
        </p:spPr>
        <p:txBody>
          <a:bodyPr wrap="none" anchor="ctr"/>
          <a:lstStyle/>
          <a:p>
            <a:endParaRPr lang="en-US"/>
          </a:p>
        </p:txBody>
      </p:sp>
      <p:sp>
        <p:nvSpPr>
          <p:cNvPr id="11275" name="Text Box 11"/>
          <p:cNvSpPr txBox="1">
            <a:spLocks noChangeArrowheads="1"/>
          </p:cNvSpPr>
          <p:nvPr/>
        </p:nvSpPr>
        <p:spPr bwMode="auto">
          <a:xfrm>
            <a:off x="228600" y="2895600"/>
            <a:ext cx="8305800" cy="711200"/>
          </a:xfrm>
          <a:prstGeom prst="rect">
            <a:avLst/>
          </a:prstGeom>
          <a:noFill/>
          <a:ln w="9525">
            <a:solidFill>
              <a:srgbClr val="FF9900"/>
            </a:solidFill>
            <a:miter lim="800000"/>
            <a:headEnd/>
            <a:tailEnd/>
          </a:ln>
          <a:effectLst/>
        </p:spPr>
        <p:txBody>
          <a:bodyPr wrap="square">
            <a:spAutoFit/>
          </a:bodyPr>
          <a:lstStyle/>
          <a:p>
            <a:pPr algn="ctr" rtl="0"/>
            <a:r>
              <a:rPr lang="en-US" sz="2000"/>
              <a:t>Increase in size of cell (-s)  in response to increased functional demand (-s) and/or in response to  H/GF stimulation</a:t>
            </a:r>
          </a:p>
        </p:txBody>
      </p:sp>
      <p:sp>
        <p:nvSpPr>
          <p:cNvPr id="11276" name="AutoShape 12"/>
          <p:cNvSpPr>
            <a:spLocks noChangeArrowheads="1"/>
          </p:cNvSpPr>
          <p:nvPr/>
        </p:nvSpPr>
        <p:spPr bwMode="auto">
          <a:xfrm rot="10800000">
            <a:off x="3581400" y="1752600"/>
            <a:ext cx="1371600" cy="2286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chemeClr val="bg2"/>
              </a:gs>
              <a:gs pos="50000">
                <a:schemeClr val="bg2">
                  <a:gamma/>
                  <a:shade val="6275"/>
                  <a:invGamma/>
                </a:schemeClr>
              </a:gs>
              <a:gs pos="100000">
                <a:schemeClr val="bg2"/>
              </a:gs>
            </a:gsLst>
            <a:lin ang="5400000" scaled="1"/>
          </a:gradFill>
          <a:ln w="9525">
            <a:solidFill>
              <a:schemeClr val="tx1"/>
            </a:solidFill>
            <a:miter lim="800000"/>
            <a:headEnd/>
            <a:tailEnd/>
          </a:ln>
          <a:effectLst/>
        </p:spPr>
        <p:txBody>
          <a:bodyPr rot="10800000" wrap="none" anchor="ctr"/>
          <a:lstStyle/>
          <a:p>
            <a:pPr algn="ctr"/>
            <a:endParaRPr lang="en-US" sz="1800"/>
          </a:p>
        </p:txBody>
      </p:sp>
      <p:sp>
        <p:nvSpPr>
          <p:cNvPr id="11277" name="Text Box 13"/>
          <p:cNvSpPr txBox="1">
            <a:spLocks noChangeArrowheads="1"/>
          </p:cNvSpPr>
          <p:nvPr/>
        </p:nvSpPr>
        <p:spPr bwMode="auto">
          <a:xfrm>
            <a:off x="457200" y="3810000"/>
            <a:ext cx="3962400" cy="1751249"/>
          </a:xfrm>
          <a:prstGeom prst="rect">
            <a:avLst/>
          </a:prstGeom>
          <a:noFill/>
          <a:ln w="9525">
            <a:solidFill>
              <a:srgbClr val="FFFF66"/>
            </a:solidFill>
            <a:miter lim="800000"/>
            <a:headEnd/>
            <a:tailEnd/>
          </a:ln>
          <a:effectLst/>
        </p:spPr>
        <p:txBody>
          <a:bodyPr wrap="square">
            <a:spAutoFit/>
          </a:bodyPr>
          <a:lstStyle/>
          <a:p>
            <a:pPr algn="ctr" rtl="0">
              <a:lnSpc>
                <a:spcPct val="70000"/>
              </a:lnSpc>
            </a:pPr>
            <a:endParaRPr lang="en-US" sz="1800" dirty="0" smtClean="0">
              <a:solidFill>
                <a:srgbClr val="FF9966"/>
              </a:solidFill>
            </a:endParaRPr>
          </a:p>
          <a:p>
            <a:pPr algn="ctr" rtl="0">
              <a:lnSpc>
                <a:spcPct val="70000"/>
              </a:lnSpc>
            </a:pPr>
            <a:r>
              <a:rPr lang="en-US" sz="2800" b="1" dirty="0" smtClean="0">
                <a:solidFill>
                  <a:srgbClr val="C00000"/>
                </a:solidFill>
              </a:rPr>
              <a:t>Physiologic</a:t>
            </a:r>
            <a:r>
              <a:rPr lang="en-US" sz="1800" dirty="0" smtClean="0">
                <a:solidFill>
                  <a:srgbClr val="FF9966"/>
                </a:solidFill>
              </a:rPr>
              <a:t> </a:t>
            </a:r>
            <a:endParaRPr lang="en-US" sz="1800" dirty="0">
              <a:solidFill>
                <a:srgbClr val="FF9966"/>
              </a:solidFill>
            </a:endParaRPr>
          </a:p>
          <a:p>
            <a:pPr algn="ctr" rtl="0">
              <a:lnSpc>
                <a:spcPct val="70000"/>
              </a:lnSpc>
            </a:pPr>
            <a:endParaRPr lang="en-US" sz="1800" dirty="0"/>
          </a:p>
          <a:p>
            <a:pPr lvl="2" algn="l" rtl="0">
              <a:lnSpc>
                <a:spcPct val="70000"/>
              </a:lnSpc>
              <a:buFontTx/>
              <a:buChar char="•"/>
            </a:pPr>
            <a:r>
              <a:rPr lang="en-US" sz="1800" dirty="0"/>
              <a:t>Cardiac muscle</a:t>
            </a:r>
          </a:p>
          <a:p>
            <a:pPr lvl="2" algn="l" rtl="0">
              <a:lnSpc>
                <a:spcPct val="70000"/>
              </a:lnSpc>
              <a:buFontTx/>
              <a:buChar char="•"/>
            </a:pPr>
            <a:r>
              <a:rPr lang="en-US" sz="1800" dirty="0"/>
              <a:t>Athletes muscle</a:t>
            </a:r>
          </a:p>
          <a:p>
            <a:pPr lvl="2" algn="l" rtl="0">
              <a:lnSpc>
                <a:spcPct val="70000"/>
              </a:lnSpc>
              <a:buFontTx/>
              <a:buChar char="•"/>
            </a:pPr>
            <a:r>
              <a:rPr lang="en-US" sz="1800" dirty="0"/>
              <a:t>Uterine muscle</a:t>
            </a:r>
          </a:p>
          <a:p>
            <a:pPr lvl="2" algn="l" rtl="0">
              <a:lnSpc>
                <a:spcPct val="70000"/>
              </a:lnSpc>
              <a:buFontTx/>
              <a:buChar char="•"/>
            </a:pPr>
            <a:r>
              <a:rPr lang="en-US" sz="1800" dirty="0"/>
              <a:t>Prostatic tissue (elderly)</a:t>
            </a:r>
          </a:p>
          <a:p>
            <a:pPr lvl="2" algn="l" rtl="0">
              <a:lnSpc>
                <a:spcPct val="70000"/>
              </a:lnSpc>
              <a:buFontTx/>
              <a:buChar char="•"/>
            </a:pPr>
            <a:endParaRPr lang="en-US" sz="1800" dirty="0"/>
          </a:p>
        </p:txBody>
      </p:sp>
      <p:sp>
        <p:nvSpPr>
          <p:cNvPr id="11278" name="Text Box 14"/>
          <p:cNvSpPr txBox="1">
            <a:spLocks noChangeArrowheads="1"/>
          </p:cNvSpPr>
          <p:nvPr/>
        </p:nvSpPr>
        <p:spPr bwMode="auto">
          <a:xfrm>
            <a:off x="4572000" y="3810000"/>
            <a:ext cx="4419600" cy="1769715"/>
          </a:xfrm>
          <a:prstGeom prst="rect">
            <a:avLst/>
          </a:prstGeom>
          <a:noFill/>
          <a:ln w="9525">
            <a:solidFill>
              <a:srgbClr val="FFFF66"/>
            </a:solidFill>
            <a:miter lim="800000"/>
            <a:headEnd/>
            <a:tailEnd/>
          </a:ln>
          <a:effectLst/>
        </p:spPr>
        <p:txBody>
          <a:bodyPr wrap="square">
            <a:spAutoFit/>
          </a:bodyPr>
          <a:lstStyle/>
          <a:p>
            <a:pPr algn="ctr" rtl="0">
              <a:lnSpc>
                <a:spcPct val="70000"/>
              </a:lnSpc>
            </a:pPr>
            <a:endParaRPr lang="en-US" sz="1800" dirty="0" smtClean="0">
              <a:solidFill>
                <a:srgbClr val="FF9966"/>
              </a:solidFill>
            </a:endParaRPr>
          </a:p>
          <a:p>
            <a:pPr algn="ctr">
              <a:lnSpc>
                <a:spcPct val="70000"/>
              </a:lnSpc>
            </a:pPr>
            <a:r>
              <a:rPr lang="en-US" sz="2800" b="1" dirty="0" smtClean="0">
                <a:solidFill>
                  <a:srgbClr val="C00000"/>
                </a:solidFill>
              </a:rPr>
              <a:t>Pathologic </a:t>
            </a:r>
            <a:endParaRPr lang="en-US" sz="2800" b="1" dirty="0">
              <a:solidFill>
                <a:srgbClr val="C00000"/>
              </a:solidFill>
            </a:endParaRPr>
          </a:p>
          <a:p>
            <a:pPr algn="l" rtl="0">
              <a:lnSpc>
                <a:spcPct val="80000"/>
              </a:lnSpc>
              <a:buFontTx/>
              <a:buChar char="•"/>
            </a:pPr>
            <a:endParaRPr lang="en-US" sz="1600" dirty="0"/>
          </a:p>
          <a:p>
            <a:pPr lvl="1" algn="l" rtl="0">
              <a:lnSpc>
                <a:spcPct val="80000"/>
              </a:lnSpc>
              <a:buFontTx/>
              <a:buChar char="•"/>
            </a:pPr>
            <a:r>
              <a:rPr lang="en-US" sz="1600" dirty="0"/>
              <a:t>Cardiac muscle</a:t>
            </a:r>
          </a:p>
          <a:p>
            <a:pPr lvl="1" algn="l" rtl="0">
              <a:lnSpc>
                <a:spcPct val="80000"/>
              </a:lnSpc>
              <a:buFontTx/>
              <a:buChar char="•"/>
            </a:pPr>
            <a:r>
              <a:rPr lang="en-US" sz="1600" dirty="0"/>
              <a:t>Thyroid</a:t>
            </a:r>
          </a:p>
          <a:p>
            <a:pPr lvl="1" algn="l" rtl="0">
              <a:lnSpc>
                <a:spcPct val="80000"/>
              </a:lnSpc>
              <a:buFontTx/>
              <a:buChar char="•"/>
            </a:pPr>
            <a:r>
              <a:rPr lang="en-US" sz="1600" dirty="0"/>
              <a:t>Arterial smooth </a:t>
            </a:r>
            <a:r>
              <a:rPr lang="en-US" sz="1600" dirty="0" smtClean="0"/>
              <a:t>muscle</a:t>
            </a:r>
          </a:p>
          <a:p>
            <a:pPr lvl="1" algn="l" rtl="0">
              <a:lnSpc>
                <a:spcPct val="80000"/>
              </a:lnSpc>
              <a:buFontTx/>
              <a:buChar char="•"/>
            </a:pPr>
            <a:r>
              <a:rPr lang="en-US" sz="1600" dirty="0" smtClean="0"/>
              <a:t>Cushing syndrome</a:t>
            </a:r>
          </a:p>
          <a:p>
            <a:pPr lvl="1" algn="l" rtl="0">
              <a:lnSpc>
                <a:spcPct val="80000"/>
              </a:lnSpc>
              <a:buFontTx/>
              <a:buChar char="•"/>
            </a:pPr>
            <a:endParaRPr lang="en-US" sz="1600" dirty="0"/>
          </a:p>
        </p:txBody>
      </p:sp>
      <p:sp>
        <p:nvSpPr>
          <p:cNvPr id="11280" name="Text Box 16"/>
          <p:cNvSpPr txBox="1">
            <a:spLocks noChangeArrowheads="1"/>
          </p:cNvSpPr>
          <p:nvPr/>
        </p:nvSpPr>
        <p:spPr bwMode="auto">
          <a:xfrm>
            <a:off x="1066800" y="6019800"/>
            <a:ext cx="7772400" cy="400110"/>
          </a:xfrm>
          <a:prstGeom prst="rect">
            <a:avLst/>
          </a:prstGeom>
          <a:noFill/>
          <a:ln w="9525">
            <a:solidFill>
              <a:srgbClr val="FF9900"/>
            </a:solidFill>
            <a:miter lim="800000"/>
            <a:headEnd/>
            <a:tailEnd/>
          </a:ln>
          <a:effectLst/>
        </p:spPr>
        <p:txBody>
          <a:bodyPr>
            <a:spAutoFit/>
          </a:bodyPr>
          <a:lstStyle/>
          <a:p>
            <a:r>
              <a:rPr lang="en-US" sz="2000" dirty="0"/>
              <a:t>Net </a:t>
            </a:r>
            <a:r>
              <a:rPr lang="en-US" sz="2000" dirty="0" smtClean="0"/>
              <a:t>effect: increase </a:t>
            </a:r>
            <a:r>
              <a:rPr lang="en-US" sz="2000" dirty="0"/>
              <a:t>in size/volume/weight of  tissue / organ</a:t>
            </a:r>
          </a:p>
        </p:txBody>
      </p:sp>
      <p:sp>
        <p:nvSpPr>
          <p:cNvPr id="11283" name="Freeform 19"/>
          <p:cNvSpPr>
            <a:spLocks/>
          </p:cNvSpPr>
          <p:nvPr/>
        </p:nvSpPr>
        <p:spPr bwMode="auto">
          <a:xfrm>
            <a:off x="5105400" y="990600"/>
            <a:ext cx="3276600" cy="1752600"/>
          </a:xfrm>
          <a:custGeom>
            <a:avLst/>
            <a:gdLst/>
            <a:ahLst/>
            <a:cxnLst>
              <a:cxn ang="0">
                <a:pos x="688" y="21"/>
              </a:cxn>
              <a:cxn ang="0">
                <a:pos x="426" y="42"/>
              </a:cxn>
              <a:cxn ang="0">
                <a:pos x="290" y="84"/>
              </a:cxn>
              <a:cxn ang="0">
                <a:pos x="112" y="136"/>
              </a:cxn>
              <a:cxn ang="0">
                <a:pos x="60" y="189"/>
              </a:cxn>
              <a:cxn ang="0">
                <a:pos x="7" y="325"/>
              </a:cxn>
              <a:cxn ang="0">
                <a:pos x="49" y="566"/>
              </a:cxn>
              <a:cxn ang="0">
                <a:pos x="144" y="597"/>
              </a:cxn>
              <a:cxn ang="0">
                <a:pos x="238" y="639"/>
              </a:cxn>
              <a:cxn ang="0">
                <a:pos x="269" y="649"/>
              </a:cxn>
              <a:cxn ang="0">
                <a:pos x="939" y="618"/>
              </a:cxn>
              <a:cxn ang="0">
                <a:pos x="971" y="597"/>
              </a:cxn>
              <a:cxn ang="0">
                <a:pos x="1002" y="587"/>
              </a:cxn>
              <a:cxn ang="0">
                <a:pos x="1128" y="503"/>
              </a:cxn>
              <a:cxn ang="0">
                <a:pos x="1243" y="471"/>
              </a:cxn>
              <a:cxn ang="0">
                <a:pos x="1557" y="482"/>
              </a:cxn>
              <a:cxn ang="0">
                <a:pos x="1693" y="524"/>
              </a:cxn>
              <a:cxn ang="0">
                <a:pos x="1861" y="576"/>
              </a:cxn>
              <a:cxn ang="0">
                <a:pos x="1924" y="607"/>
              </a:cxn>
              <a:cxn ang="0">
                <a:pos x="2112" y="660"/>
              </a:cxn>
              <a:cxn ang="0">
                <a:pos x="2175" y="649"/>
              </a:cxn>
              <a:cxn ang="0">
                <a:pos x="2133" y="576"/>
              </a:cxn>
              <a:cxn ang="0">
                <a:pos x="1882" y="524"/>
              </a:cxn>
              <a:cxn ang="0">
                <a:pos x="1725" y="471"/>
              </a:cxn>
              <a:cxn ang="0">
                <a:pos x="1662" y="440"/>
              </a:cxn>
              <a:cxn ang="0">
                <a:pos x="1568" y="398"/>
              </a:cxn>
              <a:cxn ang="0">
                <a:pos x="1536" y="388"/>
              </a:cxn>
              <a:cxn ang="0">
                <a:pos x="1526" y="356"/>
              </a:cxn>
              <a:cxn ang="0">
                <a:pos x="1494" y="325"/>
              </a:cxn>
              <a:cxn ang="0">
                <a:pos x="1474" y="220"/>
              </a:cxn>
              <a:cxn ang="0">
                <a:pos x="1568" y="136"/>
              </a:cxn>
              <a:cxn ang="0">
                <a:pos x="1474" y="21"/>
              </a:cxn>
              <a:cxn ang="0">
                <a:pos x="1065" y="52"/>
              </a:cxn>
              <a:cxn ang="0">
                <a:pos x="971" y="105"/>
              </a:cxn>
              <a:cxn ang="0">
                <a:pos x="887" y="94"/>
              </a:cxn>
              <a:cxn ang="0">
                <a:pos x="824" y="52"/>
              </a:cxn>
              <a:cxn ang="0">
                <a:pos x="793" y="42"/>
              </a:cxn>
              <a:cxn ang="0">
                <a:pos x="740" y="0"/>
              </a:cxn>
              <a:cxn ang="0">
                <a:pos x="688" y="21"/>
              </a:cxn>
            </a:cxnLst>
            <a:rect l="0" t="0" r="r" b="b"/>
            <a:pathLst>
              <a:path w="2196" h="681">
                <a:moveTo>
                  <a:pt x="688" y="21"/>
                </a:moveTo>
                <a:cubicBezTo>
                  <a:pt x="609" y="26"/>
                  <a:pt x="508" y="30"/>
                  <a:pt x="426" y="42"/>
                </a:cubicBezTo>
                <a:cubicBezTo>
                  <a:pt x="379" y="49"/>
                  <a:pt x="335" y="69"/>
                  <a:pt x="290" y="84"/>
                </a:cubicBezTo>
                <a:cubicBezTo>
                  <a:pt x="231" y="104"/>
                  <a:pt x="171" y="118"/>
                  <a:pt x="112" y="136"/>
                </a:cubicBezTo>
                <a:cubicBezTo>
                  <a:pt x="58" y="218"/>
                  <a:pt x="127" y="122"/>
                  <a:pt x="60" y="189"/>
                </a:cubicBezTo>
                <a:cubicBezTo>
                  <a:pt x="27" y="222"/>
                  <a:pt x="18" y="282"/>
                  <a:pt x="7" y="325"/>
                </a:cubicBezTo>
                <a:cubicBezTo>
                  <a:pt x="9" y="356"/>
                  <a:pt x="0" y="527"/>
                  <a:pt x="49" y="566"/>
                </a:cubicBezTo>
                <a:cubicBezTo>
                  <a:pt x="69" y="581"/>
                  <a:pt x="120" y="589"/>
                  <a:pt x="144" y="597"/>
                </a:cubicBezTo>
                <a:cubicBezTo>
                  <a:pt x="193" y="630"/>
                  <a:pt x="164" y="615"/>
                  <a:pt x="238" y="639"/>
                </a:cubicBezTo>
                <a:cubicBezTo>
                  <a:pt x="248" y="642"/>
                  <a:pt x="269" y="649"/>
                  <a:pt x="269" y="649"/>
                </a:cubicBezTo>
                <a:cubicBezTo>
                  <a:pt x="852" y="639"/>
                  <a:pt x="683" y="681"/>
                  <a:pt x="939" y="618"/>
                </a:cubicBezTo>
                <a:cubicBezTo>
                  <a:pt x="950" y="611"/>
                  <a:pt x="960" y="603"/>
                  <a:pt x="971" y="597"/>
                </a:cubicBezTo>
                <a:cubicBezTo>
                  <a:pt x="981" y="592"/>
                  <a:pt x="992" y="592"/>
                  <a:pt x="1002" y="587"/>
                </a:cubicBezTo>
                <a:cubicBezTo>
                  <a:pt x="1045" y="563"/>
                  <a:pt x="1087" y="531"/>
                  <a:pt x="1128" y="503"/>
                </a:cubicBezTo>
                <a:cubicBezTo>
                  <a:pt x="1156" y="484"/>
                  <a:pt x="1212" y="478"/>
                  <a:pt x="1243" y="471"/>
                </a:cubicBezTo>
                <a:cubicBezTo>
                  <a:pt x="1348" y="475"/>
                  <a:pt x="1452" y="476"/>
                  <a:pt x="1557" y="482"/>
                </a:cubicBezTo>
                <a:cubicBezTo>
                  <a:pt x="1603" y="485"/>
                  <a:pt x="1650" y="509"/>
                  <a:pt x="1693" y="524"/>
                </a:cubicBezTo>
                <a:cubicBezTo>
                  <a:pt x="1748" y="544"/>
                  <a:pt x="1805" y="560"/>
                  <a:pt x="1861" y="576"/>
                </a:cubicBezTo>
                <a:cubicBezTo>
                  <a:pt x="1913" y="591"/>
                  <a:pt x="1872" y="581"/>
                  <a:pt x="1924" y="607"/>
                </a:cubicBezTo>
                <a:cubicBezTo>
                  <a:pt x="1981" y="635"/>
                  <a:pt x="2051" y="647"/>
                  <a:pt x="2112" y="660"/>
                </a:cubicBezTo>
                <a:cubicBezTo>
                  <a:pt x="2133" y="656"/>
                  <a:pt x="2160" y="664"/>
                  <a:pt x="2175" y="649"/>
                </a:cubicBezTo>
                <a:cubicBezTo>
                  <a:pt x="2196" y="628"/>
                  <a:pt x="2140" y="580"/>
                  <a:pt x="2133" y="576"/>
                </a:cubicBezTo>
                <a:cubicBezTo>
                  <a:pt x="2062" y="537"/>
                  <a:pt x="1959" y="533"/>
                  <a:pt x="1882" y="524"/>
                </a:cubicBezTo>
                <a:cubicBezTo>
                  <a:pt x="1831" y="506"/>
                  <a:pt x="1773" y="495"/>
                  <a:pt x="1725" y="471"/>
                </a:cubicBezTo>
                <a:cubicBezTo>
                  <a:pt x="1651" y="433"/>
                  <a:pt x="1733" y="463"/>
                  <a:pt x="1662" y="440"/>
                </a:cubicBezTo>
                <a:cubicBezTo>
                  <a:pt x="1614" y="407"/>
                  <a:pt x="1641" y="422"/>
                  <a:pt x="1568" y="398"/>
                </a:cubicBezTo>
                <a:cubicBezTo>
                  <a:pt x="1557" y="395"/>
                  <a:pt x="1536" y="388"/>
                  <a:pt x="1536" y="388"/>
                </a:cubicBezTo>
                <a:cubicBezTo>
                  <a:pt x="1533" y="377"/>
                  <a:pt x="1532" y="365"/>
                  <a:pt x="1526" y="356"/>
                </a:cubicBezTo>
                <a:cubicBezTo>
                  <a:pt x="1518" y="344"/>
                  <a:pt x="1499" y="339"/>
                  <a:pt x="1494" y="325"/>
                </a:cubicBezTo>
                <a:cubicBezTo>
                  <a:pt x="1481" y="292"/>
                  <a:pt x="1474" y="220"/>
                  <a:pt x="1474" y="220"/>
                </a:cubicBezTo>
                <a:cubicBezTo>
                  <a:pt x="1489" y="143"/>
                  <a:pt x="1492" y="152"/>
                  <a:pt x="1568" y="136"/>
                </a:cubicBezTo>
                <a:cubicBezTo>
                  <a:pt x="1593" y="60"/>
                  <a:pt x="1537" y="41"/>
                  <a:pt x="1474" y="21"/>
                </a:cubicBezTo>
                <a:cubicBezTo>
                  <a:pt x="1189" y="29"/>
                  <a:pt x="1220" y="4"/>
                  <a:pt x="1065" y="52"/>
                </a:cubicBezTo>
                <a:cubicBezTo>
                  <a:pt x="1032" y="86"/>
                  <a:pt x="1014" y="90"/>
                  <a:pt x="971" y="105"/>
                </a:cubicBezTo>
                <a:cubicBezTo>
                  <a:pt x="943" y="101"/>
                  <a:pt x="914" y="104"/>
                  <a:pt x="887" y="94"/>
                </a:cubicBezTo>
                <a:cubicBezTo>
                  <a:pt x="863" y="85"/>
                  <a:pt x="848" y="60"/>
                  <a:pt x="824" y="52"/>
                </a:cubicBezTo>
                <a:cubicBezTo>
                  <a:pt x="814" y="49"/>
                  <a:pt x="803" y="45"/>
                  <a:pt x="793" y="42"/>
                </a:cubicBezTo>
                <a:cubicBezTo>
                  <a:pt x="777" y="18"/>
                  <a:pt x="774" y="0"/>
                  <a:pt x="740" y="0"/>
                </a:cubicBezTo>
                <a:cubicBezTo>
                  <a:pt x="728" y="0"/>
                  <a:pt x="658" y="51"/>
                  <a:pt x="688" y="21"/>
                </a:cubicBezTo>
                <a:close/>
              </a:path>
            </a:pathLst>
          </a:custGeom>
          <a:gradFill rotWithShape="0">
            <a:gsLst>
              <a:gs pos="0">
                <a:srgbClr val="FF9966">
                  <a:gamma/>
                  <a:shade val="6275"/>
                  <a:invGamma/>
                </a:srgbClr>
              </a:gs>
              <a:gs pos="50000">
                <a:srgbClr val="FF9966"/>
              </a:gs>
              <a:gs pos="100000">
                <a:srgbClr val="FF9966">
                  <a:gamma/>
                  <a:shade val="6275"/>
                  <a:invGamma/>
                </a:srgbClr>
              </a:gs>
            </a:gsLst>
            <a:lin ang="5400000" scaled="1"/>
          </a:gradFill>
          <a:ln w="9525">
            <a:noFill/>
            <a:round/>
            <a:headEnd/>
            <a:tailEnd/>
          </a:ln>
          <a:effectLst>
            <a:prstShdw prst="shdw13" dist="53882" dir="13500000">
              <a:srgbClr val="808080"/>
            </a:prstShdw>
          </a:effectLst>
        </p:spPr>
        <p:txBody>
          <a:bodyPr/>
          <a:lstStyle/>
          <a:p>
            <a:endParaRPr lang="en-US"/>
          </a:p>
        </p:txBody>
      </p:sp>
      <p:sp>
        <p:nvSpPr>
          <p:cNvPr id="11284" name="Oval 20"/>
          <p:cNvSpPr>
            <a:spLocks noChangeArrowheads="1"/>
          </p:cNvSpPr>
          <p:nvPr/>
        </p:nvSpPr>
        <p:spPr bwMode="auto">
          <a:xfrm>
            <a:off x="5562600" y="1676400"/>
            <a:ext cx="1143000" cy="609600"/>
          </a:xfrm>
          <a:prstGeom prst="ellipse">
            <a:avLst/>
          </a:prstGeom>
          <a:gradFill rotWithShape="0">
            <a:gsLst>
              <a:gs pos="0">
                <a:srgbClr val="000066">
                  <a:gamma/>
                  <a:shade val="46275"/>
                  <a:invGamma/>
                </a:srgbClr>
              </a:gs>
              <a:gs pos="50000">
                <a:srgbClr val="000066"/>
              </a:gs>
              <a:gs pos="100000">
                <a:srgbClr val="000066">
                  <a:gamma/>
                  <a:shade val="46275"/>
                  <a:invGamma/>
                </a:srgbClr>
              </a:gs>
            </a:gsLst>
            <a:lin ang="5400000" scaled="1"/>
          </a:gradFill>
          <a:ln w="9525">
            <a:solidFill>
              <a:srgbClr val="000066"/>
            </a:solidFill>
            <a:round/>
            <a:headEnd/>
            <a:tailEnd/>
          </a:ln>
          <a:effectLst/>
        </p:spPr>
        <p:txBody>
          <a:bodyPr wrap="none" anchor="ctr"/>
          <a:lstStyle/>
          <a:p>
            <a:endParaRPr lang="en-US"/>
          </a:p>
        </p:txBody>
      </p:sp>
      <p:sp>
        <p:nvSpPr>
          <p:cNvPr id="11285" name="Oval 21"/>
          <p:cNvSpPr>
            <a:spLocks noChangeArrowheads="1"/>
          </p:cNvSpPr>
          <p:nvPr/>
        </p:nvSpPr>
        <p:spPr bwMode="auto">
          <a:xfrm>
            <a:off x="5943600" y="1905000"/>
            <a:ext cx="762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11286" name="Text Box 22"/>
          <p:cNvSpPr txBox="1">
            <a:spLocks noChangeArrowheads="1"/>
          </p:cNvSpPr>
          <p:nvPr/>
        </p:nvSpPr>
        <p:spPr bwMode="auto">
          <a:xfrm>
            <a:off x="381000" y="762001"/>
            <a:ext cx="1828800" cy="369332"/>
          </a:xfrm>
          <a:prstGeom prst="rect">
            <a:avLst/>
          </a:prstGeom>
          <a:gradFill rotWithShape="0">
            <a:gsLst>
              <a:gs pos="0">
                <a:srgbClr val="FF9900">
                  <a:gamma/>
                  <a:shade val="0"/>
                  <a:invGamma/>
                </a:srgbClr>
              </a:gs>
              <a:gs pos="50000">
                <a:srgbClr val="FF9900"/>
              </a:gs>
              <a:gs pos="100000">
                <a:srgbClr val="FF9900">
                  <a:gamma/>
                  <a:shade val="0"/>
                  <a:invGamma/>
                </a:srgbClr>
              </a:gs>
            </a:gsLst>
            <a:lin ang="5400000" scaled="1"/>
          </a:gradFill>
          <a:ln w="9525">
            <a:noFill/>
            <a:miter lim="800000"/>
            <a:headEnd/>
            <a:tailEnd/>
          </a:ln>
          <a:effectLst/>
        </p:spPr>
        <p:txBody>
          <a:bodyPr wrap="square">
            <a:spAutoFit/>
          </a:bodyPr>
          <a:lstStyle/>
          <a:p>
            <a:r>
              <a:rPr lang="en-US" dirty="0">
                <a:solidFill>
                  <a:srgbClr val="000066"/>
                </a:solidFill>
              </a:rPr>
              <a:t>Signals/injury</a:t>
            </a:r>
          </a:p>
        </p:txBody>
      </p:sp>
      <p:sp>
        <p:nvSpPr>
          <p:cNvPr id="11287" name="AutoShape 23"/>
          <p:cNvSpPr>
            <a:spLocks noChangeArrowheads="1"/>
          </p:cNvSpPr>
          <p:nvPr/>
        </p:nvSpPr>
        <p:spPr bwMode="auto">
          <a:xfrm rot="5400000">
            <a:off x="457200" y="1371600"/>
            <a:ext cx="685800" cy="228600"/>
          </a:xfrm>
          <a:prstGeom prst="notchedRightArrow">
            <a:avLst>
              <a:gd name="adj1" fmla="val 50000"/>
              <a:gd name="adj2" fmla="val 75000"/>
            </a:avLst>
          </a:prstGeom>
          <a:solidFill>
            <a:srgbClr val="FF9900"/>
          </a:solidFill>
          <a:ln w="9525">
            <a:solidFill>
              <a:schemeClr val="tx1"/>
            </a:solidFill>
            <a:miter lim="800000"/>
            <a:headEnd/>
            <a:tailEnd/>
          </a:ln>
          <a:effectLst/>
        </p:spPr>
        <p:txBody>
          <a:bodyPr wrap="none" anchor="ctr"/>
          <a:lstStyle/>
          <a:p>
            <a:endParaRPr lang="en-US"/>
          </a:p>
        </p:txBody>
      </p:sp>
      <p:sp>
        <p:nvSpPr>
          <p:cNvPr id="11288" name="AutoShape 24"/>
          <p:cNvSpPr>
            <a:spLocks noChangeArrowheads="1"/>
          </p:cNvSpPr>
          <p:nvPr/>
        </p:nvSpPr>
        <p:spPr bwMode="auto">
          <a:xfrm rot="5400000">
            <a:off x="762000" y="1371600"/>
            <a:ext cx="685800" cy="228600"/>
          </a:xfrm>
          <a:prstGeom prst="notchedRightArrow">
            <a:avLst>
              <a:gd name="adj1" fmla="val 50000"/>
              <a:gd name="adj2" fmla="val 75000"/>
            </a:avLst>
          </a:prstGeom>
          <a:solidFill>
            <a:srgbClr val="FF9900"/>
          </a:solidFill>
          <a:ln w="9525">
            <a:solidFill>
              <a:schemeClr val="tx1"/>
            </a:solidFill>
            <a:miter lim="800000"/>
            <a:headEnd/>
            <a:tailEnd/>
          </a:ln>
          <a:effectLst/>
        </p:spPr>
        <p:txBody>
          <a:bodyPr wrap="none" anchor="ctr"/>
          <a:lstStyle/>
          <a:p>
            <a:endParaRPr lang="en-US"/>
          </a:p>
        </p:txBody>
      </p:sp>
      <p:sp>
        <p:nvSpPr>
          <p:cNvPr id="23" name="AutoShape 20"/>
          <p:cNvSpPr>
            <a:spLocks noChangeArrowheads="1"/>
          </p:cNvSpPr>
          <p:nvPr/>
        </p:nvSpPr>
        <p:spPr bwMode="auto">
          <a:xfrm>
            <a:off x="4267200" y="5562600"/>
            <a:ext cx="485775" cy="381000"/>
          </a:xfrm>
          <a:prstGeom prst="downArrow">
            <a:avLst>
              <a:gd name="adj1" fmla="val 50000"/>
              <a:gd name="adj2" fmla="val 25000"/>
            </a:avLst>
          </a:prstGeom>
          <a:solidFill>
            <a:schemeClr val="accent1"/>
          </a:solidFill>
          <a:ln w="9525">
            <a:noFill/>
            <a:miter lim="800000"/>
            <a:headEnd/>
            <a:tailEnd/>
          </a:ln>
          <a:effectLst>
            <a:outerShdw dist="107763" dir="8100000" algn="ctr" rotWithShape="0">
              <a:schemeClr val="bg2"/>
            </a:outerShdw>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4"/>
          <p:cNvSpPr>
            <a:spLocks noGrp="1"/>
          </p:cNvSpPr>
          <p:nvPr>
            <p:ph type="sldNum" sz="quarter" idx="12"/>
          </p:nvPr>
        </p:nvSpPr>
        <p:spPr/>
        <p:txBody>
          <a:bodyPr/>
          <a:lstStyle/>
          <a:p>
            <a:fld id="{C4DD3836-1F05-4835-8025-14FB036BB092}" type="slidenum">
              <a:rPr lang="en-US"/>
              <a:pPr/>
              <a:t>45</a:t>
            </a:fld>
            <a:endParaRPr lang="en-US"/>
          </a:p>
        </p:txBody>
      </p:sp>
      <p:sp>
        <p:nvSpPr>
          <p:cNvPr id="12291" name="Text Box 3"/>
          <p:cNvSpPr txBox="1">
            <a:spLocks noChangeArrowheads="1"/>
          </p:cNvSpPr>
          <p:nvPr/>
        </p:nvSpPr>
        <p:spPr bwMode="auto">
          <a:xfrm>
            <a:off x="2057400" y="838200"/>
            <a:ext cx="4440238" cy="466725"/>
          </a:xfrm>
          <a:prstGeom prst="rect">
            <a:avLst/>
          </a:prstGeom>
          <a:noFill/>
          <a:ln w="9525">
            <a:solidFill>
              <a:srgbClr val="FF9900"/>
            </a:solidFill>
            <a:miter lim="800000"/>
            <a:headEnd/>
            <a:tailEnd/>
          </a:ln>
          <a:effectLst/>
        </p:spPr>
        <p:txBody>
          <a:bodyPr>
            <a:spAutoFit/>
          </a:bodyPr>
          <a:lstStyle/>
          <a:p>
            <a:r>
              <a:rPr lang="en-US">
                <a:solidFill>
                  <a:srgbClr val="FFFF66"/>
                </a:solidFill>
              </a:rPr>
              <a:t>Hyperplasia – cell or organ</a:t>
            </a:r>
          </a:p>
        </p:txBody>
      </p:sp>
      <p:sp>
        <p:nvSpPr>
          <p:cNvPr id="12292" name="Freeform 4"/>
          <p:cNvSpPr>
            <a:spLocks/>
          </p:cNvSpPr>
          <p:nvPr/>
        </p:nvSpPr>
        <p:spPr bwMode="auto">
          <a:xfrm>
            <a:off x="533400" y="1828800"/>
            <a:ext cx="3028950" cy="1081088"/>
          </a:xfrm>
          <a:custGeom>
            <a:avLst/>
            <a:gdLst/>
            <a:ahLst/>
            <a:cxnLst>
              <a:cxn ang="0">
                <a:pos x="688" y="21"/>
              </a:cxn>
              <a:cxn ang="0">
                <a:pos x="426" y="42"/>
              </a:cxn>
              <a:cxn ang="0">
                <a:pos x="290" y="84"/>
              </a:cxn>
              <a:cxn ang="0">
                <a:pos x="112" y="136"/>
              </a:cxn>
              <a:cxn ang="0">
                <a:pos x="60" y="189"/>
              </a:cxn>
              <a:cxn ang="0">
                <a:pos x="7" y="325"/>
              </a:cxn>
              <a:cxn ang="0">
                <a:pos x="49" y="566"/>
              </a:cxn>
              <a:cxn ang="0">
                <a:pos x="144" y="597"/>
              </a:cxn>
              <a:cxn ang="0">
                <a:pos x="238" y="639"/>
              </a:cxn>
              <a:cxn ang="0">
                <a:pos x="269" y="649"/>
              </a:cxn>
              <a:cxn ang="0">
                <a:pos x="939" y="618"/>
              </a:cxn>
              <a:cxn ang="0">
                <a:pos x="971" y="597"/>
              </a:cxn>
              <a:cxn ang="0">
                <a:pos x="1002" y="587"/>
              </a:cxn>
              <a:cxn ang="0">
                <a:pos x="1128" y="503"/>
              </a:cxn>
              <a:cxn ang="0">
                <a:pos x="1243" y="471"/>
              </a:cxn>
              <a:cxn ang="0">
                <a:pos x="1557" y="482"/>
              </a:cxn>
              <a:cxn ang="0">
                <a:pos x="1693" y="524"/>
              </a:cxn>
              <a:cxn ang="0">
                <a:pos x="1861" y="576"/>
              </a:cxn>
              <a:cxn ang="0">
                <a:pos x="1924" y="607"/>
              </a:cxn>
              <a:cxn ang="0">
                <a:pos x="2112" y="660"/>
              </a:cxn>
              <a:cxn ang="0">
                <a:pos x="2175" y="649"/>
              </a:cxn>
              <a:cxn ang="0">
                <a:pos x="2133" y="576"/>
              </a:cxn>
              <a:cxn ang="0">
                <a:pos x="1882" y="524"/>
              </a:cxn>
              <a:cxn ang="0">
                <a:pos x="1725" y="471"/>
              </a:cxn>
              <a:cxn ang="0">
                <a:pos x="1662" y="440"/>
              </a:cxn>
              <a:cxn ang="0">
                <a:pos x="1568" y="398"/>
              </a:cxn>
              <a:cxn ang="0">
                <a:pos x="1536" y="388"/>
              </a:cxn>
              <a:cxn ang="0">
                <a:pos x="1526" y="356"/>
              </a:cxn>
              <a:cxn ang="0">
                <a:pos x="1494" y="325"/>
              </a:cxn>
              <a:cxn ang="0">
                <a:pos x="1474" y="220"/>
              </a:cxn>
              <a:cxn ang="0">
                <a:pos x="1568" y="136"/>
              </a:cxn>
              <a:cxn ang="0">
                <a:pos x="1474" y="21"/>
              </a:cxn>
              <a:cxn ang="0">
                <a:pos x="1065" y="52"/>
              </a:cxn>
              <a:cxn ang="0">
                <a:pos x="971" y="105"/>
              </a:cxn>
              <a:cxn ang="0">
                <a:pos x="887" y="94"/>
              </a:cxn>
              <a:cxn ang="0">
                <a:pos x="824" y="52"/>
              </a:cxn>
              <a:cxn ang="0">
                <a:pos x="793" y="42"/>
              </a:cxn>
              <a:cxn ang="0">
                <a:pos x="740" y="0"/>
              </a:cxn>
              <a:cxn ang="0">
                <a:pos x="688" y="21"/>
              </a:cxn>
            </a:cxnLst>
            <a:rect l="0" t="0" r="r" b="b"/>
            <a:pathLst>
              <a:path w="2196" h="681">
                <a:moveTo>
                  <a:pt x="688" y="21"/>
                </a:moveTo>
                <a:cubicBezTo>
                  <a:pt x="609" y="26"/>
                  <a:pt x="508" y="30"/>
                  <a:pt x="426" y="42"/>
                </a:cubicBezTo>
                <a:cubicBezTo>
                  <a:pt x="379" y="49"/>
                  <a:pt x="335" y="69"/>
                  <a:pt x="290" y="84"/>
                </a:cubicBezTo>
                <a:cubicBezTo>
                  <a:pt x="231" y="104"/>
                  <a:pt x="171" y="118"/>
                  <a:pt x="112" y="136"/>
                </a:cubicBezTo>
                <a:cubicBezTo>
                  <a:pt x="58" y="218"/>
                  <a:pt x="127" y="122"/>
                  <a:pt x="60" y="189"/>
                </a:cubicBezTo>
                <a:cubicBezTo>
                  <a:pt x="27" y="222"/>
                  <a:pt x="18" y="282"/>
                  <a:pt x="7" y="325"/>
                </a:cubicBezTo>
                <a:cubicBezTo>
                  <a:pt x="9" y="356"/>
                  <a:pt x="0" y="527"/>
                  <a:pt x="49" y="566"/>
                </a:cubicBezTo>
                <a:cubicBezTo>
                  <a:pt x="69" y="581"/>
                  <a:pt x="120" y="589"/>
                  <a:pt x="144" y="597"/>
                </a:cubicBezTo>
                <a:cubicBezTo>
                  <a:pt x="193" y="630"/>
                  <a:pt x="164" y="615"/>
                  <a:pt x="238" y="639"/>
                </a:cubicBezTo>
                <a:cubicBezTo>
                  <a:pt x="248" y="642"/>
                  <a:pt x="269" y="649"/>
                  <a:pt x="269" y="649"/>
                </a:cubicBezTo>
                <a:cubicBezTo>
                  <a:pt x="852" y="639"/>
                  <a:pt x="683" y="681"/>
                  <a:pt x="939" y="618"/>
                </a:cubicBezTo>
                <a:cubicBezTo>
                  <a:pt x="950" y="611"/>
                  <a:pt x="960" y="603"/>
                  <a:pt x="971" y="597"/>
                </a:cubicBezTo>
                <a:cubicBezTo>
                  <a:pt x="981" y="592"/>
                  <a:pt x="992" y="592"/>
                  <a:pt x="1002" y="587"/>
                </a:cubicBezTo>
                <a:cubicBezTo>
                  <a:pt x="1045" y="563"/>
                  <a:pt x="1087" y="531"/>
                  <a:pt x="1128" y="503"/>
                </a:cubicBezTo>
                <a:cubicBezTo>
                  <a:pt x="1156" y="484"/>
                  <a:pt x="1212" y="478"/>
                  <a:pt x="1243" y="471"/>
                </a:cubicBezTo>
                <a:cubicBezTo>
                  <a:pt x="1348" y="475"/>
                  <a:pt x="1452" y="476"/>
                  <a:pt x="1557" y="482"/>
                </a:cubicBezTo>
                <a:cubicBezTo>
                  <a:pt x="1603" y="485"/>
                  <a:pt x="1650" y="509"/>
                  <a:pt x="1693" y="524"/>
                </a:cubicBezTo>
                <a:cubicBezTo>
                  <a:pt x="1748" y="544"/>
                  <a:pt x="1805" y="560"/>
                  <a:pt x="1861" y="576"/>
                </a:cubicBezTo>
                <a:cubicBezTo>
                  <a:pt x="1913" y="591"/>
                  <a:pt x="1872" y="581"/>
                  <a:pt x="1924" y="607"/>
                </a:cubicBezTo>
                <a:cubicBezTo>
                  <a:pt x="1981" y="635"/>
                  <a:pt x="2051" y="647"/>
                  <a:pt x="2112" y="660"/>
                </a:cubicBezTo>
                <a:cubicBezTo>
                  <a:pt x="2133" y="656"/>
                  <a:pt x="2160" y="664"/>
                  <a:pt x="2175" y="649"/>
                </a:cubicBezTo>
                <a:cubicBezTo>
                  <a:pt x="2196" y="628"/>
                  <a:pt x="2140" y="580"/>
                  <a:pt x="2133" y="576"/>
                </a:cubicBezTo>
                <a:cubicBezTo>
                  <a:pt x="2062" y="537"/>
                  <a:pt x="1959" y="533"/>
                  <a:pt x="1882" y="524"/>
                </a:cubicBezTo>
                <a:cubicBezTo>
                  <a:pt x="1831" y="506"/>
                  <a:pt x="1773" y="495"/>
                  <a:pt x="1725" y="471"/>
                </a:cubicBezTo>
                <a:cubicBezTo>
                  <a:pt x="1651" y="433"/>
                  <a:pt x="1733" y="463"/>
                  <a:pt x="1662" y="440"/>
                </a:cubicBezTo>
                <a:cubicBezTo>
                  <a:pt x="1614" y="407"/>
                  <a:pt x="1641" y="422"/>
                  <a:pt x="1568" y="398"/>
                </a:cubicBezTo>
                <a:cubicBezTo>
                  <a:pt x="1557" y="395"/>
                  <a:pt x="1536" y="388"/>
                  <a:pt x="1536" y="388"/>
                </a:cubicBezTo>
                <a:cubicBezTo>
                  <a:pt x="1533" y="377"/>
                  <a:pt x="1532" y="365"/>
                  <a:pt x="1526" y="356"/>
                </a:cubicBezTo>
                <a:cubicBezTo>
                  <a:pt x="1518" y="344"/>
                  <a:pt x="1499" y="339"/>
                  <a:pt x="1494" y="325"/>
                </a:cubicBezTo>
                <a:cubicBezTo>
                  <a:pt x="1481" y="292"/>
                  <a:pt x="1474" y="220"/>
                  <a:pt x="1474" y="220"/>
                </a:cubicBezTo>
                <a:cubicBezTo>
                  <a:pt x="1489" y="143"/>
                  <a:pt x="1492" y="152"/>
                  <a:pt x="1568" y="136"/>
                </a:cubicBezTo>
                <a:cubicBezTo>
                  <a:pt x="1593" y="60"/>
                  <a:pt x="1537" y="41"/>
                  <a:pt x="1474" y="21"/>
                </a:cubicBezTo>
                <a:cubicBezTo>
                  <a:pt x="1189" y="29"/>
                  <a:pt x="1220" y="4"/>
                  <a:pt x="1065" y="52"/>
                </a:cubicBezTo>
                <a:cubicBezTo>
                  <a:pt x="1032" y="86"/>
                  <a:pt x="1014" y="90"/>
                  <a:pt x="971" y="105"/>
                </a:cubicBezTo>
                <a:cubicBezTo>
                  <a:pt x="943" y="101"/>
                  <a:pt x="914" y="104"/>
                  <a:pt x="887" y="94"/>
                </a:cubicBezTo>
                <a:cubicBezTo>
                  <a:pt x="863" y="85"/>
                  <a:pt x="848" y="60"/>
                  <a:pt x="824" y="52"/>
                </a:cubicBezTo>
                <a:cubicBezTo>
                  <a:pt x="814" y="49"/>
                  <a:pt x="803" y="45"/>
                  <a:pt x="793" y="42"/>
                </a:cubicBezTo>
                <a:cubicBezTo>
                  <a:pt x="777" y="18"/>
                  <a:pt x="774" y="0"/>
                  <a:pt x="740" y="0"/>
                </a:cubicBezTo>
                <a:cubicBezTo>
                  <a:pt x="728" y="0"/>
                  <a:pt x="658" y="51"/>
                  <a:pt x="688" y="21"/>
                </a:cubicBezTo>
                <a:close/>
              </a:path>
            </a:pathLst>
          </a:custGeom>
          <a:gradFill rotWithShape="0">
            <a:gsLst>
              <a:gs pos="0">
                <a:srgbClr val="FF9966">
                  <a:gamma/>
                  <a:shade val="6275"/>
                  <a:invGamma/>
                </a:srgbClr>
              </a:gs>
              <a:gs pos="50000">
                <a:srgbClr val="FF9966"/>
              </a:gs>
              <a:gs pos="100000">
                <a:srgbClr val="FF9966">
                  <a:gamma/>
                  <a:shade val="6275"/>
                  <a:invGamma/>
                </a:srgbClr>
              </a:gs>
            </a:gsLst>
            <a:lin ang="5400000" scaled="1"/>
          </a:gradFill>
          <a:ln w="9525">
            <a:noFill/>
            <a:round/>
            <a:headEnd/>
            <a:tailEnd/>
          </a:ln>
          <a:effectLst>
            <a:prstShdw prst="shdw17" dist="17961" dir="2700000">
              <a:srgbClr val="FF9966">
                <a:gamma/>
                <a:shade val="60000"/>
                <a:invGamma/>
              </a:srgbClr>
            </a:prstShdw>
          </a:effectLst>
        </p:spPr>
        <p:txBody>
          <a:bodyPr/>
          <a:lstStyle/>
          <a:p>
            <a:endParaRPr lang="en-US"/>
          </a:p>
        </p:txBody>
      </p:sp>
      <p:sp>
        <p:nvSpPr>
          <p:cNvPr id="12293" name="Oval 5"/>
          <p:cNvSpPr>
            <a:spLocks noChangeArrowheads="1"/>
          </p:cNvSpPr>
          <p:nvPr/>
        </p:nvSpPr>
        <p:spPr bwMode="auto">
          <a:xfrm>
            <a:off x="1066800" y="2133600"/>
            <a:ext cx="1143000" cy="609600"/>
          </a:xfrm>
          <a:prstGeom prst="ellipse">
            <a:avLst/>
          </a:prstGeom>
          <a:gradFill rotWithShape="0">
            <a:gsLst>
              <a:gs pos="0">
                <a:srgbClr val="000066">
                  <a:gamma/>
                  <a:shade val="46275"/>
                  <a:invGamma/>
                </a:srgbClr>
              </a:gs>
              <a:gs pos="50000">
                <a:srgbClr val="000066"/>
              </a:gs>
              <a:gs pos="100000">
                <a:srgbClr val="000066">
                  <a:gamma/>
                  <a:shade val="46275"/>
                  <a:invGamma/>
                </a:srgbClr>
              </a:gs>
            </a:gsLst>
            <a:lin ang="5400000" scaled="1"/>
          </a:gradFill>
          <a:ln w="9525">
            <a:solidFill>
              <a:srgbClr val="000066"/>
            </a:solidFill>
            <a:round/>
            <a:headEnd/>
            <a:tailEnd/>
          </a:ln>
          <a:effectLst/>
        </p:spPr>
        <p:txBody>
          <a:bodyPr wrap="none" anchor="ctr"/>
          <a:lstStyle/>
          <a:p>
            <a:endParaRPr lang="en-US"/>
          </a:p>
        </p:txBody>
      </p:sp>
      <p:sp>
        <p:nvSpPr>
          <p:cNvPr id="12294" name="Oval 6"/>
          <p:cNvSpPr>
            <a:spLocks noChangeArrowheads="1"/>
          </p:cNvSpPr>
          <p:nvPr/>
        </p:nvSpPr>
        <p:spPr bwMode="auto">
          <a:xfrm>
            <a:off x="1600200" y="2514600"/>
            <a:ext cx="762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12295" name="AutoShape 7"/>
          <p:cNvSpPr>
            <a:spLocks noChangeArrowheads="1"/>
          </p:cNvSpPr>
          <p:nvPr/>
        </p:nvSpPr>
        <p:spPr bwMode="auto">
          <a:xfrm>
            <a:off x="3581400" y="2133600"/>
            <a:ext cx="1752600" cy="533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chemeClr val="bg2"/>
              </a:gs>
              <a:gs pos="50000">
                <a:schemeClr val="bg2">
                  <a:gamma/>
                  <a:shade val="6275"/>
                  <a:invGamma/>
                </a:schemeClr>
              </a:gs>
              <a:gs pos="100000">
                <a:schemeClr val="bg2"/>
              </a:gs>
            </a:gsLst>
            <a:lin ang="5400000" scaled="1"/>
          </a:gradFill>
          <a:ln w="9525">
            <a:solidFill>
              <a:schemeClr val="tx1"/>
            </a:solidFill>
            <a:miter lim="800000"/>
            <a:headEnd/>
            <a:tailEnd/>
          </a:ln>
          <a:effectLst/>
        </p:spPr>
        <p:txBody>
          <a:bodyPr wrap="none" anchor="ctr"/>
          <a:lstStyle/>
          <a:p>
            <a:pPr algn="ctr"/>
            <a:r>
              <a:rPr lang="en-US" sz="1400"/>
              <a:t>Reversible</a:t>
            </a:r>
          </a:p>
        </p:txBody>
      </p:sp>
      <p:sp>
        <p:nvSpPr>
          <p:cNvPr id="12297" name="Text Box 9"/>
          <p:cNvSpPr txBox="1">
            <a:spLocks noChangeArrowheads="1"/>
          </p:cNvSpPr>
          <p:nvPr/>
        </p:nvSpPr>
        <p:spPr bwMode="auto">
          <a:xfrm>
            <a:off x="838200" y="3124200"/>
            <a:ext cx="7620000" cy="711200"/>
          </a:xfrm>
          <a:prstGeom prst="rect">
            <a:avLst/>
          </a:prstGeom>
          <a:noFill/>
          <a:ln w="9525">
            <a:solidFill>
              <a:srgbClr val="FF9900"/>
            </a:solidFill>
            <a:miter lim="800000"/>
            <a:headEnd/>
            <a:tailEnd/>
          </a:ln>
          <a:effectLst/>
        </p:spPr>
        <p:txBody>
          <a:bodyPr>
            <a:spAutoFit/>
          </a:bodyPr>
          <a:lstStyle/>
          <a:p>
            <a:pPr algn="l" rtl="0"/>
            <a:r>
              <a:rPr lang="en-US" sz="2000"/>
              <a:t>Increase in number of cell (-s)  in response to increased functional demand (-s) and/or in response to  H/GF stimulation</a:t>
            </a:r>
          </a:p>
        </p:txBody>
      </p:sp>
      <p:sp>
        <p:nvSpPr>
          <p:cNvPr id="12298" name="AutoShape 10"/>
          <p:cNvSpPr>
            <a:spLocks noChangeArrowheads="1"/>
          </p:cNvSpPr>
          <p:nvPr/>
        </p:nvSpPr>
        <p:spPr bwMode="auto">
          <a:xfrm rot="10800000">
            <a:off x="3505200" y="1905000"/>
            <a:ext cx="1600200" cy="152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chemeClr val="bg2"/>
              </a:gs>
              <a:gs pos="50000">
                <a:schemeClr val="bg2">
                  <a:gamma/>
                  <a:shade val="6275"/>
                  <a:invGamma/>
                </a:schemeClr>
              </a:gs>
              <a:gs pos="100000">
                <a:schemeClr val="bg2"/>
              </a:gs>
            </a:gsLst>
            <a:lin ang="5400000" scaled="1"/>
          </a:gradFill>
          <a:ln w="9525">
            <a:solidFill>
              <a:schemeClr val="tx1"/>
            </a:solidFill>
            <a:miter lim="800000"/>
            <a:headEnd/>
            <a:tailEnd/>
          </a:ln>
          <a:effectLst/>
        </p:spPr>
        <p:txBody>
          <a:bodyPr rot="10800000" wrap="none" anchor="ctr"/>
          <a:lstStyle/>
          <a:p>
            <a:pPr algn="ctr"/>
            <a:endParaRPr lang="en-US" sz="1800"/>
          </a:p>
        </p:txBody>
      </p:sp>
      <p:sp>
        <p:nvSpPr>
          <p:cNvPr id="12299" name="Text Box 11"/>
          <p:cNvSpPr txBox="1">
            <a:spLocks noChangeArrowheads="1"/>
          </p:cNvSpPr>
          <p:nvPr/>
        </p:nvSpPr>
        <p:spPr bwMode="auto">
          <a:xfrm>
            <a:off x="533400" y="3962400"/>
            <a:ext cx="3962400" cy="1076257"/>
          </a:xfrm>
          <a:prstGeom prst="rect">
            <a:avLst/>
          </a:prstGeom>
          <a:noFill/>
          <a:ln w="9525">
            <a:solidFill>
              <a:srgbClr val="FFFF66"/>
            </a:solidFill>
            <a:miter lim="800000"/>
            <a:headEnd/>
            <a:tailEnd/>
          </a:ln>
          <a:effectLst/>
        </p:spPr>
        <p:txBody>
          <a:bodyPr>
            <a:spAutoFit/>
          </a:bodyPr>
          <a:lstStyle/>
          <a:p>
            <a:pPr algn="ctr" rtl="0">
              <a:lnSpc>
                <a:spcPct val="70000"/>
              </a:lnSpc>
            </a:pPr>
            <a:r>
              <a:rPr lang="en-US" sz="1800" dirty="0">
                <a:solidFill>
                  <a:srgbClr val="FF9966"/>
                </a:solidFill>
              </a:rPr>
              <a:t>Physiologic </a:t>
            </a:r>
          </a:p>
          <a:p>
            <a:pPr lvl="2" algn="l" rtl="0">
              <a:lnSpc>
                <a:spcPct val="70000"/>
              </a:lnSpc>
              <a:buFontTx/>
              <a:buChar char="•"/>
            </a:pPr>
            <a:endParaRPr lang="en-US" sz="1800" dirty="0"/>
          </a:p>
          <a:p>
            <a:pPr lvl="2" algn="l" rtl="0">
              <a:lnSpc>
                <a:spcPct val="70000"/>
              </a:lnSpc>
              <a:buFontTx/>
              <a:buChar char="•"/>
            </a:pPr>
            <a:r>
              <a:rPr lang="en-US" sz="1800" dirty="0" smtClean="0"/>
              <a:t>Uterine </a:t>
            </a:r>
            <a:r>
              <a:rPr lang="en-US" sz="1800" dirty="0"/>
              <a:t>muscle</a:t>
            </a:r>
          </a:p>
          <a:p>
            <a:pPr lvl="2" algn="l" rtl="0">
              <a:lnSpc>
                <a:spcPct val="70000"/>
              </a:lnSpc>
              <a:buFontTx/>
              <a:buChar char="•"/>
            </a:pPr>
            <a:r>
              <a:rPr lang="en-US" sz="1800" dirty="0" smtClean="0"/>
              <a:t>Lactating breast</a:t>
            </a:r>
            <a:endParaRPr lang="en-US" sz="1800" dirty="0"/>
          </a:p>
          <a:p>
            <a:pPr lvl="2" algn="l" rtl="0">
              <a:lnSpc>
                <a:spcPct val="70000"/>
              </a:lnSpc>
              <a:buFontTx/>
              <a:buChar char="•"/>
            </a:pPr>
            <a:endParaRPr lang="en-US" sz="1800" dirty="0"/>
          </a:p>
        </p:txBody>
      </p:sp>
      <p:sp>
        <p:nvSpPr>
          <p:cNvPr id="12300" name="Text Box 12"/>
          <p:cNvSpPr txBox="1">
            <a:spLocks noChangeArrowheads="1"/>
          </p:cNvSpPr>
          <p:nvPr/>
        </p:nvSpPr>
        <p:spPr bwMode="auto">
          <a:xfrm>
            <a:off x="4648200" y="3962400"/>
            <a:ext cx="4267200" cy="1640449"/>
          </a:xfrm>
          <a:prstGeom prst="rect">
            <a:avLst/>
          </a:prstGeom>
          <a:noFill/>
          <a:ln w="9525">
            <a:solidFill>
              <a:srgbClr val="FFFF66"/>
            </a:solidFill>
            <a:miter lim="800000"/>
            <a:headEnd/>
            <a:tailEnd/>
          </a:ln>
          <a:effectLst/>
        </p:spPr>
        <p:txBody>
          <a:bodyPr>
            <a:spAutoFit/>
          </a:bodyPr>
          <a:lstStyle/>
          <a:p>
            <a:pPr algn="ctr" rtl="0">
              <a:lnSpc>
                <a:spcPct val="70000"/>
              </a:lnSpc>
            </a:pPr>
            <a:r>
              <a:rPr lang="en-US" sz="1800" dirty="0">
                <a:solidFill>
                  <a:srgbClr val="FF9966"/>
                </a:solidFill>
              </a:rPr>
              <a:t>Pathologic </a:t>
            </a:r>
          </a:p>
          <a:p>
            <a:pPr algn="ctr" rtl="0">
              <a:lnSpc>
                <a:spcPct val="70000"/>
              </a:lnSpc>
            </a:pPr>
            <a:endParaRPr lang="en-US" sz="1600" dirty="0"/>
          </a:p>
          <a:p>
            <a:pPr lvl="1" algn="l" rtl="0">
              <a:lnSpc>
                <a:spcPct val="80000"/>
              </a:lnSpc>
              <a:buFontTx/>
              <a:buChar char="•"/>
            </a:pPr>
            <a:r>
              <a:rPr lang="en-US" sz="1600" dirty="0"/>
              <a:t>Thyroid</a:t>
            </a:r>
          </a:p>
          <a:p>
            <a:pPr lvl="1" algn="l" rtl="0">
              <a:lnSpc>
                <a:spcPct val="80000"/>
              </a:lnSpc>
              <a:buFontTx/>
              <a:buChar char="•"/>
            </a:pPr>
            <a:r>
              <a:rPr lang="en-US" sz="1600" dirty="0"/>
              <a:t>Arterial smooth muscle</a:t>
            </a:r>
          </a:p>
          <a:p>
            <a:pPr lvl="1" algn="l" rtl="0">
              <a:lnSpc>
                <a:spcPct val="80000"/>
              </a:lnSpc>
              <a:buFontTx/>
              <a:buChar char="•"/>
            </a:pPr>
            <a:r>
              <a:rPr lang="en-US" sz="1600" dirty="0" smtClean="0"/>
              <a:t>Focal </a:t>
            </a:r>
            <a:r>
              <a:rPr lang="en-US" sz="1600" dirty="0"/>
              <a:t>nodular hyperplasia (liver</a:t>
            </a:r>
            <a:r>
              <a:rPr lang="en-US" sz="1600" dirty="0" smtClean="0"/>
              <a:t>)</a:t>
            </a:r>
          </a:p>
          <a:p>
            <a:pPr lvl="1" algn="l" rtl="0">
              <a:lnSpc>
                <a:spcPct val="80000"/>
              </a:lnSpc>
              <a:buFontTx/>
              <a:buChar char="•"/>
            </a:pPr>
            <a:r>
              <a:rPr lang="en-US" sz="1600" dirty="0" err="1" smtClean="0"/>
              <a:t>Adenomatous</a:t>
            </a:r>
            <a:r>
              <a:rPr lang="en-US" sz="1600" dirty="0" smtClean="0"/>
              <a:t> hyperplasia of </a:t>
            </a:r>
            <a:r>
              <a:rPr lang="en-US" sz="1600" dirty="0" err="1" smtClean="0"/>
              <a:t>endometrium</a:t>
            </a:r>
            <a:endParaRPr lang="en-US" sz="1600" dirty="0"/>
          </a:p>
          <a:p>
            <a:pPr lvl="1" algn="l" rtl="0">
              <a:lnSpc>
                <a:spcPct val="80000"/>
              </a:lnSpc>
            </a:pPr>
            <a:endParaRPr lang="en-US" sz="1600" dirty="0"/>
          </a:p>
        </p:txBody>
      </p:sp>
      <p:sp>
        <p:nvSpPr>
          <p:cNvPr id="12301" name="Text Box 13"/>
          <p:cNvSpPr txBox="1">
            <a:spLocks noChangeArrowheads="1"/>
          </p:cNvSpPr>
          <p:nvPr/>
        </p:nvSpPr>
        <p:spPr bwMode="auto">
          <a:xfrm>
            <a:off x="685800" y="6096000"/>
            <a:ext cx="7772400" cy="436563"/>
          </a:xfrm>
          <a:prstGeom prst="rect">
            <a:avLst/>
          </a:prstGeom>
          <a:noFill/>
          <a:ln w="9525">
            <a:solidFill>
              <a:srgbClr val="FF9900"/>
            </a:solidFill>
            <a:miter lim="800000"/>
            <a:headEnd/>
            <a:tailEnd/>
          </a:ln>
          <a:effectLst/>
        </p:spPr>
        <p:txBody>
          <a:bodyPr>
            <a:spAutoFit/>
          </a:bodyPr>
          <a:lstStyle/>
          <a:p>
            <a:r>
              <a:rPr lang="en-US" sz="2200"/>
              <a:t>Net effect :increase in size/volume/weight of  tissue / organ</a:t>
            </a:r>
          </a:p>
        </p:txBody>
      </p:sp>
      <p:sp>
        <p:nvSpPr>
          <p:cNvPr id="12305" name="Text Box 17"/>
          <p:cNvSpPr txBox="1">
            <a:spLocks noChangeArrowheads="1"/>
          </p:cNvSpPr>
          <p:nvPr/>
        </p:nvSpPr>
        <p:spPr bwMode="auto">
          <a:xfrm>
            <a:off x="390525" y="1295400"/>
            <a:ext cx="1704975" cy="396875"/>
          </a:xfrm>
          <a:prstGeom prst="rect">
            <a:avLst/>
          </a:prstGeom>
          <a:gradFill rotWithShape="0">
            <a:gsLst>
              <a:gs pos="0">
                <a:srgbClr val="FF9900">
                  <a:gamma/>
                  <a:shade val="6275"/>
                  <a:invGamma/>
                </a:srgbClr>
              </a:gs>
              <a:gs pos="50000">
                <a:srgbClr val="FF9900"/>
              </a:gs>
              <a:gs pos="100000">
                <a:srgbClr val="FF9900">
                  <a:gamma/>
                  <a:shade val="6275"/>
                  <a:invGamma/>
                </a:srgbClr>
              </a:gs>
            </a:gsLst>
            <a:lin ang="5400000" scaled="1"/>
          </a:gradFill>
          <a:ln w="9525">
            <a:noFill/>
            <a:miter lim="800000"/>
            <a:headEnd/>
            <a:tailEnd/>
          </a:ln>
          <a:effectLst/>
        </p:spPr>
        <p:txBody>
          <a:bodyPr wrap="none">
            <a:spAutoFit/>
          </a:bodyPr>
          <a:lstStyle/>
          <a:p>
            <a:r>
              <a:rPr lang="en-US" sz="2000">
                <a:solidFill>
                  <a:srgbClr val="000066"/>
                </a:solidFill>
              </a:rPr>
              <a:t>Signals/injury</a:t>
            </a:r>
          </a:p>
        </p:txBody>
      </p:sp>
      <p:sp>
        <p:nvSpPr>
          <p:cNvPr id="12306" name="AutoShape 18"/>
          <p:cNvSpPr>
            <a:spLocks noChangeArrowheads="1"/>
          </p:cNvSpPr>
          <p:nvPr/>
        </p:nvSpPr>
        <p:spPr bwMode="auto">
          <a:xfrm rot="5400000">
            <a:off x="533400" y="1828800"/>
            <a:ext cx="685800" cy="228600"/>
          </a:xfrm>
          <a:prstGeom prst="notchedRightArrow">
            <a:avLst>
              <a:gd name="adj1" fmla="val 50000"/>
              <a:gd name="adj2" fmla="val 75000"/>
            </a:avLst>
          </a:prstGeom>
          <a:solidFill>
            <a:srgbClr val="FF9900"/>
          </a:solidFill>
          <a:ln w="9525">
            <a:solidFill>
              <a:schemeClr val="tx1"/>
            </a:solidFill>
            <a:miter lim="800000"/>
            <a:headEnd/>
            <a:tailEnd/>
          </a:ln>
          <a:effectLst/>
        </p:spPr>
        <p:txBody>
          <a:bodyPr wrap="none" anchor="ctr"/>
          <a:lstStyle/>
          <a:p>
            <a:endParaRPr lang="en-US"/>
          </a:p>
        </p:txBody>
      </p:sp>
      <p:sp>
        <p:nvSpPr>
          <p:cNvPr id="12307" name="AutoShape 19"/>
          <p:cNvSpPr>
            <a:spLocks noChangeArrowheads="1"/>
          </p:cNvSpPr>
          <p:nvPr/>
        </p:nvSpPr>
        <p:spPr bwMode="auto">
          <a:xfrm rot="5400000">
            <a:off x="762000" y="1828800"/>
            <a:ext cx="685800" cy="228600"/>
          </a:xfrm>
          <a:prstGeom prst="notchedRightArrow">
            <a:avLst>
              <a:gd name="adj1" fmla="val 50000"/>
              <a:gd name="adj2" fmla="val 75000"/>
            </a:avLst>
          </a:prstGeom>
          <a:solidFill>
            <a:srgbClr val="FF9900"/>
          </a:solidFill>
          <a:ln w="9525">
            <a:solidFill>
              <a:schemeClr val="tx1"/>
            </a:solidFill>
            <a:miter lim="800000"/>
            <a:headEnd/>
            <a:tailEnd/>
          </a:ln>
          <a:effectLst/>
        </p:spPr>
        <p:txBody>
          <a:bodyPr wrap="none" anchor="ctr"/>
          <a:lstStyle/>
          <a:p>
            <a:endParaRPr lang="en-US"/>
          </a:p>
        </p:txBody>
      </p:sp>
      <p:sp>
        <p:nvSpPr>
          <p:cNvPr id="12308" name="AutoShape 20"/>
          <p:cNvSpPr>
            <a:spLocks noChangeArrowheads="1"/>
          </p:cNvSpPr>
          <p:nvPr/>
        </p:nvSpPr>
        <p:spPr bwMode="auto">
          <a:xfrm>
            <a:off x="4267200" y="5638800"/>
            <a:ext cx="485775" cy="381000"/>
          </a:xfrm>
          <a:prstGeom prst="downArrow">
            <a:avLst>
              <a:gd name="adj1" fmla="val 50000"/>
              <a:gd name="adj2" fmla="val 25000"/>
            </a:avLst>
          </a:prstGeom>
          <a:solidFill>
            <a:schemeClr val="accent1"/>
          </a:solidFill>
          <a:ln w="9525">
            <a:noFill/>
            <a:miter lim="800000"/>
            <a:headEnd/>
            <a:tailEnd/>
          </a:ln>
          <a:effectLst>
            <a:outerShdw dist="107763" dir="8100000" algn="ctr" rotWithShape="0">
              <a:schemeClr val="bg2"/>
            </a:outerShdw>
          </a:effectLst>
        </p:spPr>
        <p:txBody>
          <a:bodyPr wrap="none" anchor="ctr"/>
          <a:lstStyle/>
          <a:p>
            <a:endParaRPr lang="en-US"/>
          </a:p>
        </p:txBody>
      </p:sp>
      <p:sp>
        <p:nvSpPr>
          <p:cNvPr id="12309" name="Freeform 21"/>
          <p:cNvSpPr>
            <a:spLocks/>
          </p:cNvSpPr>
          <p:nvPr/>
        </p:nvSpPr>
        <p:spPr bwMode="auto">
          <a:xfrm>
            <a:off x="5181600" y="1447800"/>
            <a:ext cx="3028950" cy="533400"/>
          </a:xfrm>
          <a:custGeom>
            <a:avLst/>
            <a:gdLst/>
            <a:ahLst/>
            <a:cxnLst>
              <a:cxn ang="0">
                <a:pos x="688" y="21"/>
              </a:cxn>
              <a:cxn ang="0">
                <a:pos x="426" y="42"/>
              </a:cxn>
              <a:cxn ang="0">
                <a:pos x="290" y="84"/>
              </a:cxn>
              <a:cxn ang="0">
                <a:pos x="112" y="136"/>
              </a:cxn>
              <a:cxn ang="0">
                <a:pos x="60" y="189"/>
              </a:cxn>
              <a:cxn ang="0">
                <a:pos x="7" y="325"/>
              </a:cxn>
              <a:cxn ang="0">
                <a:pos x="49" y="566"/>
              </a:cxn>
              <a:cxn ang="0">
                <a:pos x="144" y="597"/>
              </a:cxn>
              <a:cxn ang="0">
                <a:pos x="238" y="639"/>
              </a:cxn>
              <a:cxn ang="0">
                <a:pos x="269" y="649"/>
              </a:cxn>
              <a:cxn ang="0">
                <a:pos x="939" y="618"/>
              </a:cxn>
              <a:cxn ang="0">
                <a:pos x="971" y="597"/>
              </a:cxn>
              <a:cxn ang="0">
                <a:pos x="1002" y="587"/>
              </a:cxn>
              <a:cxn ang="0">
                <a:pos x="1128" y="503"/>
              </a:cxn>
              <a:cxn ang="0">
                <a:pos x="1243" y="471"/>
              </a:cxn>
              <a:cxn ang="0">
                <a:pos x="1557" y="482"/>
              </a:cxn>
              <a:cxn ang="0">
                <a:pos x="1693" y="524"/>
              </a:cxn>
              <a:cxn ang="0">
                <a:pos x="1861" y="576"/>
              </a:cxn>
              <a:cxn ang="0">
                <a:pos x="1924" y="607"/>
              </a:cxn>
              <a:cxn ang="0">
                <a:pos x="2112" y="660"/>
              </a:cxn>
              <a:cxn ang="0">
                <a:pos x="2175" y="649"/>
              </a:cxn>
              <a:cxn ang="0">
                <a:pos x="2133" y="576"/>
              </a:cxn>
              <a:cxn ang="0">
                <a:pos x="1882" y="524"/>
              </a:cxn>
              <a:cxn ang="0">
                <a:pos x="1725" y="471"/>
              </a:cxn>
              <a:cxn ang="0">
                <a:pos x="1662" y="440"/>
              </a:cxn>
              <a:cxn ang="0">
                <a:pos x="1568" y="398"/>
              </a:cxn>
              <a:cxn ang="0">
                <a:pos x="1536" y="388"/>
              </a:cxn>
              <a:cxn ang="0">
                <a:pos x="1526" y="356"/>
              </a:cxn>
              <a:cxn ang="0">
                <a:pos x="1494" y="325"/>
              </a:cxn>
              <a:cxn ang="0">
                <a:pos x="1474" y="220"/>
              </a:cxn>
              <a:cxn ang="0">
                <a:pos x="1568" y="136"/>
              </a:cxn>
              <a:cxn ang="0">
                <a:pos x="1474" y="21"/>
              </a:cxn>
              <a:cxn ang="0">
                <a:pos x="1065" y="52"/>
              </a:cxn>
              <a:cxn ang="0">
                <a:pos x="971" y="105"/>
              </a:cxn>
              <a:cxn ang="0">
                <a:pos x="887" y="94"/>
              </a:cxn>
              <a:cxn ang="0">
                <a:pos x="824" y="52"/>
              </a:cxn>
              <a:cxn ang="0">
                <a:pos x="793" y="42"/>
              </a:cxn>
              <a:cxn ang="0">
                <a:pos x="740" y="0"/>
              </a:cxn>
              <a:cxn ang="0">
                <a:pos x="688" y="21"/>
              </a:cxn>
            </a:cxnLst>
            <a:rect l="0" t="0" r="r" b="b"/>
            <a:pathLst>
              <a:path w="2196" h="681">
                <a:moveTo>
                  <a:pt x="688" y="21"/>
                </a:moveTo>
                <a:cubicBezTo>
                  <a:pt x="609" y="26"/>
                  <a:pt x="508" y="30"/>
                  <a:pt x="426" y="42"/>
                </a:cubicBezTo>
                <a:cubicBezTo>
                  <a:pt x="379" y="49"/>
                  <a:pt x="335" y="69"/>
                  <a:pt x="290" y="84"/>
                </a:cubicBezTo>
                <a:cubicBezTo>
                  <a:pt x="231" y="104"/>
                  <a:pt x="171" y="118"/>
                  <a:pt x="112" y="136"/>
                </a:cubicBezTo>
                <a:cubicBezTo>
                  <a:pt x="58" y="218"/>
                  <a:pt x="127" y="122"/>
                  <a:pt x="60" y="189"/>
                </a:cubicBezTo>
                <a:cubicBezTo>
                  <a:pt x="27" y="222"/>
                  <a:pt x="18" y="282"/>
                  <a:pt x="7" y="325"/>
                </a:cubicBezTo>
                <a:cubicBezTo>
                  <a:pt x="9" y="356"/>
                  <a:pt x="0" y="527"/>
                  <a:pt x="49" y="566"/>
                </a:cubicBezTo>
                <a:cubicBezTo>
                  <a:pt x="69" y="581"/>
                  <a:pt x="120" y="589"/>
                  <a:pt x="144" y="597"/>
                </a:cubicBezTo>
                <a:cubicBezTo>
                  <a:pt x="193" y="630"/>
                  <a:pt x="164" y="615"/>
                  <a:pt x="238" y="639"/>
                </a:cubicBezTo>
                <a:cubicBezTo>
                  <a:pt x="248" y="642"/>
                  <a:pt x="269" y="649"/>
                  <a:pt x="269" y="649"/>
                </a:cubicBezTo>
                <a:cubicBezTo>
                  <a:pt x="852" y="639"/>
                  <a:pt x="683" y="681"/>
                  <a:pt x="939" y="618"/>
                </a:cubicBezTo>
                <a:cubicBezTo>
                  <a:pt x="950" y="611"/>
                  <a:pt x="960" y="603"/>
                  <a:pt x="971" y="597"/>
                </a:cubicBezTo>
                <a:cubicBezTo>
                  <a:pt x="981" y="592"/>
                  <a:pt x="992" y="592"/>
                  <a:pt x="1002" y="587"/>
                </a:cubicBezTo>
                <a:cubicBezTo>
                  <a:pt x="1045" y="563"/>
                  <a:pt x="1087" y="531"/>
                  <a:pt x="1128" y="503"/>
                </a:cubicBezTo>
                <a:cubicBezTo>
                  <a:pt x="1156" y="484"/>
                  <a:pt x="1212" y="478"/>
                  <a:pt x="1243" y="471"/>
                </a:cubicBezTo>
                <a:cubicBezTo>
                  <a:pt x="1348" y="475"/>
                  <a:pt x="1452" y="476"/>
                  <a:pt x="1557" y="482"/>
                </a:cubicBezTo>
                <a:cubicBezTo>
                  <a:pt x="1603" y="485"/>
                  <a:pt x="1650" y="509"/>
                  <a:pt x="1693" y="524"/>
                </a:cubicBezTo>
                <a:cubicBezTo>
                  <a:pt x="1748" y="544"/>
                  <a:pt x="1805" y="560"/>
                  <a:pt x="1861" y="576"/>
                </a:cubicBezTo>
                <a:cubicBezTo>
                  <a:pt x="1913" y="591"/>
                  <a:pt x="1872" y="581"/>
                  <a:pt x="1924" y="607"/>
                </a:cubicBezTo>
                <a:cubicBezTo>
                  <a:pt x="1981" y="635"/>
                  <a:pt x="2051" y="647"/>
                  <a:pt x="2112" y="660"/>
                </a:cubicBezTo>
                <a:cubicBezTo>
                  <a:pt x="2133" y="656"/>
                  <a:pt x="2160" y="664"/>
                  <a:pt x="2175" y="649"/>
                </a:cubicBezTo>
                <a:cubicBezTo>
                  <a:pt x="2196" y="628"/>
                  <a:pt x="2140" y="580"/>
                  <a:pt x="2133" y="576"/>
                </a:cubicBezTo>
                <a:cubicBezTo>
                  <a:pt x="2062" y="537"/>
                  <a:pt x="1959" y="533"/>
                  <a:pt x="1882" y="524"/>
                </a:cubicBezTo>
                <a:cubicBezTo>
                  <a:pt x="1831" y="506"/>
                  <a:pt x="1773" y="495"/>
                  <a:pt x="1725" y="471"/>
                </a:cubicBezTo>
                <a:cubicBezTo>
                  <a:pt x="1651" y="433"/>
                  <a:pt x="1733" y="463"/>
                  <a:pt x="1662" y="440"/>
                </a:cubicBezTo>
                <a:cubicBezTo>
                  <a:pt x="1614" y="407"/>
                  <a:pt x="1641" y="422"/>
                  <a:pt x="1568" y="398"/>
                </a:cubicBezTo>
                <a:cubicBezTo>
                  <a:pt x="1557" y="395"/>
                  <a:pt x="1536" y="388"/>
                  <a:pt x="1536" y="388"/>
                </a:cubicBezTo>
                <a:cubicBezTo>
                  <a:pt x="1533" y="377"/>
                  <a:pt x="1532" y="365"/>
                  <a:pt x="1526" y="356"/>
                </a:cubicBezTo>
                <a:cubicBezTo>
                  <a:pt x="1518" y="344"/>
                  <a:pt x="1499" y="339"/>
                  <a:pt x="1494" y="325"/>
                </a:cubicBezTo>
                <a:cubicBezTo>
                  <a:pt x="1481" y="292"/>
                  <a:pt x="1474" y="220"/>
                  <a:pt x="1474" y="220"/>
                </a:cubicBezTo>
                <a:cubicBezTo>
                  <a:pt x="1489" y="143"/>
                  <a:pt x="1492" y="152"/>
                  <a:pt x="1568" y="136"/>
                </a:cubicBezTo>
                <a:cubicBezTo>
                  <a:pt x="1593" y="60"/>
                  <a:pt x="1537" y="41"/>
                  <a:pt x="1474" y="21"/>
                </a:cubicBezTo>
                <a:cubicBezTo>
                  <a:pt x="1189" y="29"/>
                  <a:pt x="1220" y="4"/>
                  <a:pt x="1065" y="52"/>
                </a:cubicBezTo>
                <a:cubicBezTo>
                  <a:pt x="1032" y="86"/>
                  <a:pt x="1014" y="90"/>
                  <a:pt x="971" y="105"/>
                </a:cubicBezTo>
                <a:cubicBezTo>
                  <a:pt x="943" y="101"/>
                  <a:pt x="914" y="104"/>
                  <a:pt x="887" y="94"/>
                </a:cubicBezTo>
                <a:cubicBezTo>
                  <a:pt x="863" y="85"/>
                  <a:pt x="848" y="60"/>
                  <a:pt x="824" y="52"/>
                </a:cubicBezTo>
                <a:cubicBezTo>
                  <a:pt x="814" y="49"/>
                  <a:pt x="803" y="45"/>
                  <a:pt x="793" y="42"/>
                </a:cubicBezTo>
                <a:cubicBezTo>
                  <a:pt x="777" y="18"/>
                  <a:pt x="774" y="0"/>
                  <a:pt x="740" y="0"/>
                </a:cubicBezTo>
                <a:cubicBezTo>
                  <a:pt x="728" y="0"/>
                  <a:pt x="658" y="51"/>
                  <a:pt x="688" y="21"/>
                </a:cubicBezTo>
                <a:close/>
              </a:path>
            </a:pathLst>
          </a:custGeom>
          <a:gradFill rotWithShape="0">
            <a:gsLst>
              <a:gs pos="0">
                <a:srgbClr val="FF9966">
                  <a:gamma/>
                  <a:shade val="6275"/>
                  <a:invGamma/>
                </a:srgbClr>
              </a:gs>
              <a:gs pos="50000">
                <a:srgbClr val="FF9966"/>
              </a:gs>
              <a:gs pos="100000">
                <a:srgbClr val="FF9966">
                  <a:gamma/>
                  <a:shade val="6275"/>
                  <a:invGamma/>
                </a:srgbClr>
              </a:gs>
            </a:gsLst>
            <a:lin ang="5400000" scaled="1"/>
          </a:gradFill>
          <a:ln w="9525">
            <a:noFill/>
            <a:round/>
            <a:headEnd/>
            <a:tailEnd/>
          </a:ln>
          <a:effectLst>
            <a:prstShdw prst="shdw17" dist="17961" dir="2700000">
              <a:srgbClr val="FF9966">
                <a:gamma/>
                <a:shade val="60000"/>
                <a:invGamma/>
              </a:srgbClr>
            </a:prstShdw>
          </a:effectLst>
        </p:spPr>
        <p:txBody>
          <a:bodyPr/>
          <a:lstStyle/>
          <a:p>
            <a:endParaRPr lang="en-US"/>
          </a:p>
        </p:txBody>
      </p:sp>
      <p:sp>
        <p:nvSpPr>
          <p:cNvPr id="12312" name="Freeform 24"/>
          <p:cNvSpPr>
            <a:spLocks/>
          </p:cNvSpPr>
          <p:nvPr/>
        </p:nvSpPr>
        <p:spPr bwMode="auto">
          <a:xfrm>
            <a:off x="5334000" y="1600200"/>
            <a:ext cx="3028950" cy="533400"/>
          </a:xfrm>
          <a:custGeom>
            <a:avLst/>
            <a:gdLst/>
            <a:ahLst/>
            <a:cxnLst>
              <a:cxn ang="0">
                <a:pos x="688" y="21"/>
              </a:cxn>
              <a:cxn ang="0">
                <a:pos x="426" y="42"/>
              </a:cxn>
              <a:cxn ang="0">
                <a:pos x="290" y="84"/>
              </a:cxn>
              <a:cxn ang="0">
                <a:pos x="112" y="136"/>
              </a:cxn>
              <a:cxn ang="0">
                <a:pos x="60" y="189"/>
              </a:cxn>
              <a:cxn ang="0">
                <a:pos x="7" y="325"/>
              </a:cxn>
              <a:cxn ang="0">
                <a:pos x="49" y="566"/>
              </a:cxn>
              <a:cxn ang="0">
                <a:pos x="144" y="597"/>
              </a:cxn>
              <a:cxn ang="0">
                <a:pos x="238" y="639"/>
              </a:cxn>
              <a:cxn ang="0">
                <a:pos x="269" y="649"/>
              </a:cxn>
              <a:cxn ang="0">
                <a:pos x="939" y="618"/>
              </a:cxn>
              <a:cxn ang="0">
                <a:pos x="971" y="597"/>
              </a:cxn>
              <a:cxn ang="0">
                <a:pos x="1002" y="587"/>
              </a:cxn>
              <a:cxn ang="0">
                <a:pos x="1128" y="503"/>
              </a:cxn>
              <a:cxn ang="0">
                <a:pos x="1243" y="471"/>
              </a:cxn>
              <a:cxn ang="0">
                <a:pos x="1557" y="482"/>
              </a:cxn>
              <a:cxn ang="0">
                <a:pos x="1693" y="524"/>
              </a:cxn>
              <a:cxn ang="0">
                <a:pos x="1861" y="576"/>
              </a:cxn>
              <a:cxn ang="0">
                <a:pos x="1924" y="607"/>
              </a:cxn>
              <a:cxn ang="0">
                <a:pos x="2112" y="660"/>
              </a:cxn>
              <a:cxn ang="0">
                <a:pos x="2175" y="649"/>
              </a:cxn>
              <a:cxn ang="0">
                <a:pos x="2133" y="576"/>
              </a:cxn>
              <a:cxn ang="0">
                <a:pos x="1882" y="524"/>
              </a:cxn>
              <a:cxn ang="0">
                <a:pos x="1725" y="471"/>
              </a:cxn>
              <a:cxn ang="0">
                <a:pos x="1662" y="440"/>
              </a:cxn>
              <a:cxn ang="0">
                <a:pos x="1568" y="398"/>
              </a:cxn>
              <a:cxn ang="0">
                <a:pos x="1536" y="388"/>
              </a:cxn>
              <a:cxn ang="0">
                <a:pos x="1526" y="356"/>
              </a:cxn>
              <a:cxn ang="0">
                <a:pos x="1494" y="325"/>
              </a:cxn>
              <a:cxn ang="0">
                <a:pos x="1474" y="220"/>
              </a:cxn>
              <a:cxn ang="0">
                <a:pos x="1568" y="136"/>
              </a:cxn>
              <a:cxn ang="0">
                <a:pos x="1474" y="21"/>
              </a:cxn>
              <a:cxn ang="0">
                <a:pos x="1065" y="52"/>
              </a:cxn>
              <a:cxn ang="0">
                <a:pos x="971" y="105"/>
              </a:cxn>
              <a:cxn ang="0">
                <a:pos x="887" y="94"/>
              </a:cxn>
              <a:cxn ang="0">
                <a:pos x="824" y="52"/>
              </a:cxn>
              <a:cxn ang="0">
                <a:pos x="793" y="42"/>
              </a:cxn>
              <a:cxn ang="0">
                <a:pos x="740" y="0"/>
              </a:cxn>
              <a:cxn ang="0">
                <a:pos x="688" y="21"/>
              </a:cxn>
            </a:cxnLst>
            <a:rect l="0" t="0" r="r" b="b"/>
            <a:pathLst>
              <a:path w="2196" h="681">
                <a:moveTo>
                  <a:pt x="688" y="21"/>
                </a:moveTo>
                <a:cubicBezTo>
                  <a:pt x="609" y="26"/>
                  <a:pt x="508" y="30"/>
                  <a:pt x="426" y="42"/>
                </a:cubicBezTo>
                <a:cubicBezTo>
                  <a:pt x="379" y="49"/>
                  <a:pt x="335" y="69"/>
                  <a:pt x="290" y="84"/>
                </a:cubicBezTo>
                <a:cubicBezTo>
                  <a:pt x="231" y="104"/>
                  <a:pt x="171" y="118"/>
                  <a:pt x="112" y="136"/>
                </a:cubicBezTo>
                <a:cubicBezTo>
                  <a:pt x="58" y="218"/>
                  <a:pt x="127" y="122"/>
                  <a:pt x="60" y="189"/>
                </a:cubicBezTo>
                <a:cubicBezTo>
                  <a:pt x="27" y="222"/>
                  <a:pt x="18" y="282"/>
                  <a:pt x="7" y="325"/>
                </a:cubicBezTo>
                <a:cubicBezTo>
                  <a:pt x="9" y="356"/>
                  <a:pt x="0" y="527"/>
                  <a:pt x="49" y="566"/>
                </a:cubicBezTo>
                <a:cubicBezTo>
                  <a:pt x="69" y="581"/>
                  <a:pt x="120" y="589"/>
                  <a:pt x="144" y="597"/>
                </a:cubicBezTo>
                <a:cubicBezTo>
                  <a:pt x="193" y="630"/>
                  <a:pt x="164" y="615"/>
                  <a:pt x="238" y="639"/>
                </a:cubicBezTo>
                <a:cubicBezTo>
                  <a:pt x="248" y="642"/>
                  <a:pt x="269" y="649"/>
                  <a:pt x="269" y="649"/>
                </a:cubicBezTo>
                <a:cubicBezTo>
                  <a:pt x="852" y="639"/>
                  <a:pt x="683" y="681"/>
                  <a:pt x="939" y="618"/>
                </a:cubicBezTo>
                <a:cubicBezTo>
                  <a:pt x="950" y="611"/>
                  <a:pt x="960" y="603"/>
                  <a:pt x="971" y="597"/>
                </a:cubicBezTo>
                <a:cubicBezTo>
                  <a:pt x="981" y="592"/>
                  <a:pt x="992" y="592"/>
                  <a:pt x="1002" y="587"/>
                </a:cubicBezTo>
                <a:cubicBezTo>
                  <a:pt x="1045" y="563"/>
                  <a:pt x="1087" y="531"/>
                  <a:pt x="1128" y="503"/>
                </a:cubicBezTo>
                <a:cubicBezTo>
                  <a:pt x="1156" y="484"/>
                  <a:pt x="1212" y="478"/>
                  <a:pt x="1243" y="471"/>
                </a:cubicBezTo>
                <a:cubicBezTo>
                  <a:pt x="1348" y="475"/>
                  <a:pt x="1452" y="476"/>
                  <a:pt x="1557" y="482"/>
                </a:cubicBezTo>
                <a:cubicBezTo>
                  <a:pt x="1603" y="485"/>
                  <a:pt x="1650" y="509"/>
                  <a:pt x="1693" y="524"/>
                </a:cubicBezTo>
                <a:cubicBezTo>
                  <a:pt x="1748" y="544"/>
                  <a:pt x="1805" y="560"/>
                  <a:pt x="1861" y="576"/>
                </a:cubicBezTo>
                <a:cubicBezTo>
                  <a:pt x="1913" y="591"/>
                  <a:pt x="1872" y="581"/>
                  <a:pt x="1924" y="607"/>
                </a:cubicBezTo>
                <a:cubicBezTo>
                  <a:pt x="1981" y="635"/>
                  <a:pt x="2051" y="647"/>
                  <a:pt x="2112" y="660"/>
                </a:cubicBezTo>
                <a:cubicBezTo>
                  <a:pt x="2133" y="656"/>
                  <a:pt x="2160" y="664"/>
                  <a:pt x="2175" y="649"/>
                </a:cubicBezTo>
                <a:cubicBezTo>
                  <a:pt x="2196" y="628"/>
                  <a:pt x="2140" y="580"/>
                  <a:pt x="2133" y="576"/>
                </a:cubicBezTo>
                <a:cubicBezTo>
                  <a:pt x="2062" y="537"/>
                  <a:pt x="1959" y="533"/>
                  <a:pt x="1882" y="524"/>
                </a:cubicBezTo>
                <a:cubicBezTo>
                  <a:pt x="1831" y="506"/>
                  <a:pt x="1773" y="495"/>
                  <a:pt x="1725" y="471"/>
                </a:cubicBezTo>
                <a:cubicBezTo>
                  <a:pt x="1651" y="433"/>
                  <a:pt x="1733" y="463"/>
                  <a:pt x="1662" y="440"/>
                </a:cubicBezTo>
                <a:cubicBezTo>
                  <a:pt x="1614" y="407"/>
                  <a:pt x="1641" y="422"/>
                  <a:pt x="1568" y="398"/>
                </a:cubicBezTo>
                <a:cubicBezTo>
                  <a:pt x="1557" y="395"/>
                  <a:pt x="1536" y="388"/>
                  <a:pt x="1536" y="388"/>
                </a:cubicBezTo>
                <a:cubicBezTo>
                  <a:pt x="1533" y="377"/>
                  <a:pt x="1532" y="365"/>
                  <a:pt x="1526" y="356"/>
                </a:cubicBezTo>
                <a:cubicBezTo>
                  <a:pt x="1518" y="344"/>
                  <a:pt x="1499" y="339"/>
                  <a:pt x="1494" y="325"/>
                </a:cubicBezTo>
                <a:cubicBezTo>
                  <a:pt x="1481" y="292"/>
                  <a:pt x="1474" y="220"/>
                  <a:pt x="1474" y="220"/>
                </a:cubicBezTo>
                <a:cubicBezTo>
                  <a:pt x="1489" y="143"/>
                  <a:pt x="1492" y="152"/>
                  <a:pt x="1568" y="136"/>
                </a:cubicBezTo>
                <a:cubicBezTo>
                  <a:pt x="1593" y="60"/>
                  <a:pt x="1537" y="41"/>
                  <a:pt x="1474" y="21"/>
                </a:cubicBezTo>
                <a:cubicBezTo>
                  <a:pt x="1189" y="29"/>
                  <a:pt x="1220" y="4"/>
                  <a:pt x="1065" y="52"/>
                </a:cubicBezTo>
                <a:cubicBezTo>
                  <a:pt x="1032" y="86"/>
                  <a:pt x="1014" y="90"/>
                  <a:pt x="971" y="105"/>
                </a:cubicBezTo>
                <a:cubicBezTo>
                  <a:pt x="943" y="101"/>
                  <a:pt x="914" y="104"/>
                  <a:pt x="887" y="94"/>
                </a:cubicBezTo>
                <a:cubicBezTo>
                  <a:pt x="863" y="85"/>
                  <a:pt x="848" y="60"/>
                  <a:pt x="824" y="52"/>
                </a:cubicBezTo>
                <a:cubicBezTo>
                  <a:pt x="814" y="49"/>
                  <a:pt x="803" y="45"/>
                  <a:pt x="793" y="42"/>
                </a:cubicBezTo>
                <a:cubicBezTo>
                  <a:pt x="777" y="18"/>
                  <a:pt x="774" y="0"/>
                  <a:pt x="740" y="0"/>
                </a:cubicBezTo>
                <a:cubicBezTo>
                  <a:pt x="728" y="0"/>
                  <a:pt x="658" y="51"/>
                  <a:pt x="688" y="21"/>
                </a:cubicBezTo>
                <a:close/>
              </a:path>
            </a:pathLst>
          </a:custGeom>
          <a:gradFill rotWithShape="0">
            <a:gsLst>
              <a:gs pos="0">
                <a:srgbClr val="FF9966">
                  <a:gamma/>
                  <a:shade val="6275"/>
                  <a:invGamma/>
                </a:srgbClr>
              </a:gs>
              <a:gs pos="50000">
                <a:srgbClr val="FF9966"/>
              </a:gs>
              <a:gs pos="100000">
                <a:srgbClr val="FF9966">
                  <a:gamma/>
                  <a:shade val="6275"/>
                  <a:invGamma/>
                </a:srgbClr>
              </a:gs>
            </a:gsLst>
            <a:lin ang="5400000" scaled="1"/>
          </a:gradFill>
          <a:ln w="9525">
            <a:noFill/>
            <a:round/>
            <a:headEnd/>
            <a:tailEnd/>
          </a:ln>
          <a:effectLst>
            <a:prstShdw prst="shdw17" dist="17961" dir="2700000">
              <a:srgbClr val="FF9966">
                <a:gamma/>
                <a:shade val="60000"/>
                <a:invGamma/>
              </a:srgbClr>
            </a:prstShdw>
          </a:effectLst>
        </p:spPr>
        <p:txBody>
          <a:bodyPr/>
          <a:lstStyle/>
          <a:p>
            <a:endParaRPr lang="en-US"/>
          </a:p>
        </p:txBody>
      </p:sp>
      <p:sp>
        <p:nvSpPr>
          <p:cNvPr id="12313" name="Freeform 25"/>
          <p:cNvSpPr>
            <a:spLocks/>
          </p:cNvSpPr>
          <p:nvPr/>
        </p:nvSpPr>
        <p:spPr bwMode="auto">
          <a:xfrm>
            <a:off x="5486400" y="1752600"/>
            <a:ext cx="3028950" cy="533400"/>
          </a:xfrm>
          <a:custGeom>
            <a:avLst/>
            <a:gdLst/>
            <a:ahLst/>
            <a:cxnLst>
              <a:cxn ang="0">
                <a:pos x="688" y="21"/>
              </a:cxn>
              <a:cxn ang="0">
                <a:pos x="426" y="42"/>
              </a:cxn>
              <a:cxn ang="0">
                <a:pos x="290" y="84"/>
              </a:cxn>
              <a:cxn ang="0">
                <a:pos x="112" y="136"/>
              </a:cxn>
              <a:cxn ang="0">
                <a:pos x="60" y="189"/>
              </a:cxn>
              <a:cxn ang="0">
                <a:pos x="7" y="325"/>
              </a:cxn>
              <a:cxn ang="0">
                <a:pos x="49" y="566"/>
              </a:cxn>
              <a:cxn ang="0">
                <a:pos x="144" y="597"/>
              </a:cxn>
              <a:cxn ang="0">
                <a:pos x="238" y="639"/>
              </a:cxn>
              <a:cxn ang="0">
                <a:pos x="269" y="649"/>
              </a:cxn>
              <a:cxn ang="0">
                <a:pos x="939" y="618"/>
              </a:cxn>
              <a:cxn ang="0">
                <a:pos x="971" y="597"/>
              </a:cxn>
              <a:cxn ang="0">
                <a:pos x="1002" y="587"/>
              </a:cxn>
              <a:cxn ang="0">
                <a:pos x="1128" y="503"/>
              </a:cxn>
              <a:cxn ang="0">
                <a:pos x="1243" y="471"/>
              </a:cxn>
              <a:cxn ang="0">
                <a:pos x="1557" y="482"/>
              </a:cxn>
              <a:cxn ang="0">
                <a:pos x="1693" y="524"/>
              </a:cxn>
              <a:cxn ang="0">
                <a:pos x="1861" y="576"/>
              </a:cxn>
              <a:cxn ang="0">
                <a:pos x="1924" y="607"/>
              </a:cxn>
              <a:cxn ang="0">
                <a:pos x="2112" y="660"/>
              </a:cxn>
              <a:cxn ang="0">
                <a:pos x="2175" y="649"/>
              </a:cxn>
              <a:cxn ang="0">
                <a:pos x="2133" y="576"/>
              </a:cxn>
              <a:cxn ang="0">
                <a:pos x="1882" y="524"/>
              </a:cxn>
              <a:cxn ang="0">
                <a:pos x="1725" y="471"/>
              </a:cxn>
              <a:cxn ang="0">
                <a:pos x="1662" y="440"/>
              </a:cxn>
              <a:cxn ang="0">
                <a:pos x="1568" y="398"/>
              </a:cxn>
              <a:cxn ang="0">
                <a:pos x="1536" y="388"/>
              </a:cxn>
              <a:cxn ang="0">
                <a:pos x="1526" y="356"/>
              </a:cxn>
              <a:cxn ang="0">
                <a:pos x="1494" y="325"/>
              </a:cxn>
              <a:cxn ang="0">
                <a:pos x="1474" y="220"/>
              </a:cxn>
              <a:cxn ang="0">
                <a:pos x="1568" y="136"/>
              </a:cxn>
              <a:cxn ang="0">
                <a:pos x="1474" y="21"/>
              </a:cxn>
              <a:cxn ang="0">
                <a:pos x="1065" y="52"/>
              </a:cxn>
              <a:cxn ang="0">
                <a:pos x="971" y="105"/>
              </a:cxn>
              <a:cxn ang="0">
                <a:pos x="887" y="94"/>
              </a:cxn>
              <a:cxn ang="0">
                <a:pos x="824" y="52"/>
              </a:cxn>
              <a:cxn ang="0">
                <a:pos x="793" y="42"/>
              </a:cxn>
              <a:cxn ang="0">
                <a:pos x="740" y="0"/>
              </a:cxn>
              <a:cxn ang="0">
                <a:pos x="688" y="21"/>
              </a:cxn>
            </a:cxnLst>
            <a:rect l="0" t="0" r="r" b="b"/>
            <a:pathLst>
              <a:path w="2196" h="681">
                <a:moveTo>
                  <a:pt x="688" y="21"/>
                </a:moveTo>
                <a:cubicBezTo>
                  <a:pt x="609" y="26"/>
                  <a:pt x="508" y="30"/>
                  <a:pt x="426" y="42"/>
                </a:cubicBezTo>
                <a:cubicBezTo>
                  <a:pt x="379" y="49"/>
                  <a:pt x="335" y="69"/>
                  <a:pt x="290" y="84"/>
                </a:cubicBezTo>
                <a:cubicBezTo>
                  <a:pt x="231" y="104"/>
                  <a:pt x="171" y="118"/>
                  <a:pt x="112" y="136"/>
                </a:cubicBezTo>
                <a:cubicBezTo>
                  <a:pt x="58" y="218"/>
                  <a:pt x="127" y="122"/>
                  <a:pt x="60" y="189"/>
                </a:cubicBezTo>
                <a:cubicBezTo>
                  <a:pt x="27" y="222"/>
                  <a:pt x="18" y="282"/>
                  <a:pt x="7" y="325"/>
                </a:cubicBezTo>
                <a:cubicBezTo>
                  <a:pt x="9" y="356"/>
                  <a:pt x="0" y="527"/>
                  <a:pt x="49" y="566"/>
                </a:cubicBezTo>
                <a:cubicBezTo>
                  <a:pt x="69" y="581"/>
                  <a:pt x="120" y="589"/>
                  <a:pt x="144" y="597"/>
                </a:cubicBezTo>
                <a:cubicBezTo>
                  <a:pt x="193" y="630"/>
                  <a:pt x="164" y="615"/>
                  <a:pt x="238" y="639"/>
                </a:cubicBezTo>
                <a:cubicBezTo>
                  <a:pt x="248" y="642"/>
                  <a:pt x="269" y="649"/>
                  <a:pt x="269" y="649"/>
                </a:cubicBezTo>
                <a:cubicBezTo>
                  <a:pt x="852" y="639"/>
                  <a:pt x="683" y="681"/>
                  <a:pt x="939" y="618"/>
                </a:cubicBezTo>
                <a:cubicBezTo>
                  <a:pt x="950" y="611"/>
                  <a:pt x="960" y="603"/>
                  <a:pt x="971" y="597"/>
                </a:cubicBezTo>
                <a:cubicBezTo>
                  <a:pt x="981" y="592"/>
                  <a:pt x="992" y="592"/>
                  <a:pt x="1002" y="587"/>
                </a:cubicBezTo>
                <a:cubicBezTo>
                  <a:pt x="1045" y="563"/>
                  <a:pt x="1087" y="531"/>
                  <a:pt x="1128" y="503"/>
                </a:cubicBezTo>
                <a:cubicBezTo>
                  <a:pt x="1156" y="484"/>
                  <a:pt x="1212" y="478"/>
                  <a:pt x="1243" y="471"/>
                </a:cubicBezTo>
                <a:cubicBezTo>
                  <a:pt x="1348" y="475"/>
                  <a:pt x="1452" y="476"/>
                  <a:pt x="1557" y="482"/>
                </a:cubicBezTo>
                <a:cubicBezTo>
                  <a:pt x="1603" y="485"/>
                  <a:pt x="1650" y="509"/>
                  <a:pt x="1693" y="524"/>
                </a:cubicBezTo>
                <a:cubicBezTo>
                  <a:pt x="1748" y="544"/>
                  <a:pt x="1805" y="560"/>
                  <a:pt x="1861" y="576"/>
                </a:cubicBezTo>
                <a:cubicBezTo>
                  <a:pt x="1913" y="591"/>
                  <a:pt x="1872" y="581"/>
                  <a:pt x="1924" y="607"/>
                </a:cubicBezTo>
                <a:cubicBezTo>
                  <a:pt x="1981" y="635"/>
                  <a:pt x="2051" y="647"/>
                  <a:pt x="2112" y="660"/>
                </a:cubicBezTo>
                <a:cubicBezTo>
                  <a:pt x="2133" y="656"/>
                  <a:pt x="2160" y="664"/>
                  <a:pt x="2175" y="649"/>
                </a:cubicBezTo>
                <a:cubicBezTo>
                  <a:pt x="2196" y="628"/>
                  <a:pt x="2140" y="580"/>
                  <a:pt x="2133" y="576"/>
                </a:cubicBezTo>
                <a:cubicBezTo>
                  <a:pt x="2062" y="537"/>
                  <a:pt x="1959" y="533"/>
                  <a:pt x="1882" y="524"/>
                </a:cubicBezTo>
                <a:cubicBezTo>
                  <a:pt x="1831" y="506"/>
                  <a:pt x="1773" y="495"/>
                  <a:pt x="1725" y="471"/>
                </a:cubicBezTo>
                <a:cubicBezTo>
                  <a:pt x="1651" y="433"/>
                  <a:pt x="1733" y="463"/>
                  <a:pt x="1662" y="440"/>
                </a:cubicBezTo>
                <a:cubicBezTo>
                  <a:pt x="1614" y="407"/>
                  <a:pt x="1641" y="422"/>
                  <a:pt x="1568" y="398"/>
                </a:cubicBezTo>
                <a:cubicBezTo>
                  <a:pt x="1557" y="395"/>
                  <a:pt x="1536" y="388"/>
                  <a:pt x="1536" y="388"/>
                </a:cubicBezTo>
                <a:cubicBezTo>
                  <a:pt x="1533" y="377"/>
                  <a:pt x="1532" y="365"/>
                  <a:pt x="1526" y="356"/>
                </a:cubicBezTo>
                <a:cubicBezTo>
                  <a:pt x="1518" y="344"/>
                  <a:pt x="1499" y="339"/>
                  <a:pt x="1494" y="325"/>
                </a:cubicBezTo>
                <a:cubicBezTo>
                  <a:pt x="1481" y="292"/>
                  <a:pt x="1474" y="220"/>
                  <a:pt x="1474" y="220"/>
                </a:cubicBezTo>
                <a:cubicBezTo>
                  <a:pt x="1489" y="143"/>
                  <a:pt x="1492" y="152"/>
                  <a:pt x="1568" y="136"/>
                </a:cubicBezTo>
                <a:cubicBezTo>
                  <a:pt x="1593" y="60"/>
                  <a:pt x="1537" y="41"/>
                  <a:pt x="1474" y="21"/>
                </a:cubicBezTo>
                <a:cubicBezTo>
                  <a:pt x="1189" y="29"/>
                  <a:pt x="1220" y="4"/>
                  <a:pt x="1065" y="52"/>
                </a:cubicBezTo>
                <a:cubicBezTo>
                  <a:pt x="1032" y="86"/>
                  <a:pt x="1014" y="90"/>
                  <a:pt x="971" y="105"/>
                </a:cubicBezTo>
                <a:cubicBezTo>
                  <a:pt x="943" y="101"/>
                  <a:pt x="914" y="104"/>
                  <a:pt x="887" y="94"/>
                </a:cubicBezTo>
                <a:cubicBezTo>
                  <a:pt x="863" y="85"/>
                  <a:pt x="848" y="60"/>
                  <a:pt x="824" y="52"/>
                </a:cubicBezTo>
                <a:cubicBezTo>
                  <a:pt x="814" y="49"/>
                  <a:pt x="803" y="45"/>
                  <a:pt x="793" y="42"/>
                </a:cubicBezTo>
                <a:cubicBezTo>
                  <a:pt x="777" y="18"/>
                  <a:pt x="774" y="0"/>
                  <a:pt x="740" y="0"/>
                </a:cubicBezTo>
                <a:cubicBezTo>
                  <a:pt x="728" y="0"/>
                  <a:pt x="658" y="51"/>
                  <a:pt x="688" y="21"/>
                </a:cubicBezTo>
                <a:close/>
              </a:path>
            </a:pathLst>
          </a:custGeom>
          <a:gradFill rotWithShape="0">
            <a:gsLst>
              <a:gs pos="0">
                <a:srgbClr val="FF9966">
                  <a:gamma/>
                  <a:shade val="6275"/>
                  <a:invGamma/>
                </a:srgbClr>
              </a:gs>
              <a:gs pos="50000">
                <a:srgbClr val="FF9966"/>
              </a:gs>
              <a:gs pos="100000">
                <a:srgbClr val="FF9966">
                  <a:gamma/>
                  <a:shade val="6275"/>
                  <a:invGamma/>
                </a:srgbClr>
              </a:gs>
            </a:gsLst>
            <a:lin ang="5400000" scaled="1"/>
          </a:gradFill>
          <a:ln w="9525">
            <a:noFill/>
            <a:round/>
            <a:headEnd/>
            <a:tailEnd/>
          </a:ln>
          <a:effectLst>
            <a:prstShdw prst="shdw17" dist="17961" dir="2700000">
              <a:srgbClr val="FF9966">
                <a:gamma/>
                <a:shade val="60000"/>
                <a:invGamma/>
              </a:srgbClr>
            </a:prstShdw>
          </a:effectLst>
        </p:spPr>
        <p:txBody>
          <a:bodyPr/>
          <a:lstStyle/>
          <a:p>
            <a:endParaRPr lang="en-US"/>
          </a:p>
        </p:txBody>
      </p:sp>
      <p:sp>
        <p:nvSpPr>
          <p:cNvPr id="12314" name="Freeform 26"/>
          <p:cNvSpPr>
            <a:spLocks/>
          </p:cNvSpPr>
          <p:nvPr/>
        </p:nvSpPr>
        <p:spPr bwMode="auto">
          <a:xfrm>
            <a:off x="5638800" y="1905000"/>
            <a:ext cx="3028950" cy="533400"/>
          </a:xfrm>
          <a:custGeom>
            <a:avLst/>
            <a:gdLst/>
            <a:ahLst/>
            <a:cxnLst>
              <a:cxn ang="0">
                <a:pos x="688" y="21"/>
              </a:cxn>
              <a:cxn ang="0">
                <a:pos x="426" y="42"/>
              </a:cxn>
              <a:cxn ang="0">
                <a:pos x="290" y="84"/>
              </a:cxn>
              <a:cxn ang="0">
                <a:pos x="112" y="136"/>
              </a:cxn>
              <a:cxn ang="0">
                <a:pos x="60" y="189"/>
              </a:cxn>
              <a:cxn ang="0">
                <a:pos x="7" y="325"/>
              </a:cxn>
              <a:cxn ang="0">
                <a:pos x="49" y="566"/>
              </a:cxn>
              <a:cxn ang="0">
                <a:pos x="144" y="597"/>
              </a:cxn>
              <a:cxn ang="0">
                <a:pos x="238" y="639"/>
              </a:cxn>
              <a:cxn ang="0">
                <a:pos x="269" y="649"/>
              </a:cxn>
              <a:cxn ang="0">
                <a:pos x="939" y="618"/>
              </a:cxn>
              <a:cxn ang="0">
                <a:pos x="971" y="597"/>
              </a:cxn>
              <a:cxn ang="0">
                <a:pos x="1002" y="587"/>
              </a:cxn>
              <a:cxn ang="0">
                <a:pos x="1128" y="503"/>
              </a:cxn>
              <a:cxn ang="0">
                <a:pos x="1243" y="471"/>
              </a:cxn>
              <a:cxn ang="0">
                <a:pos x="1557" y="482"/>
              </a:cxn>
              <a:cxn ang="0">
                <a:pos x="1693" y="524"/>
              </a:cxn>
              <a:cxn ang="0">
                <a:pos x="1861" y="576"/>
              </a:cxn>
              <a:cxn ang="0">
                <a:pos x="1924" y="607"/>
              </a:cxn>
              <a:cxn ang="0">
                <a:pos x="2112" y="660"/>
              </a:cxn>
              <a:cxn ang="0">
                <a:pos x="2175" y="649"/>
              </a:cxn>
              <a:cxn ang="0">
                <a:pos x="2133" y="576"/>
              </a:cxn>
              <a:cxn ang="0">
                <a:pos x="1882" y="524"/>
              </a:cxn>
              <a:cxn ang="0">
                <a:pos x="1725" y="471"/>
              </a:cxn>
              <a:cxn ang="0">
                <a:pos x="1662" y="440"/>
              </a:cxn>
              <a:cxn ang="0">
                <a:pos x="1568" y="398"/>
              </a:cxn>
              <a:cxn ang="0">
                <a:pos x="1536" y="388"/>
              </a:cxn>
              <a:cxn ang="0">
                <a:pos x="1526" y="356"/>
              </a:cxn>
              <a:cxn ang="0">
                <a:pos x="1494" y="325"/>
              </a:cxn>
              <a:cxn ang="0">
                <a:pos x="1474" y="220"/>
              </a:cxn>
              <a:cxn ang="0">
                <a:pos x="1568" y="136"/>
              </a:cxn>
              <a:cxn ang="0">
                <a:pos x="1474" y="21"/>
              </a:cxn>
              <a:cxn ang="0">
                <a:pos x="1065" y="52"/>
              </a:cxn>
              <a:cxn ang="0">
                <a:pos x="971" y="105"/>
              </a:cxn>
              <a:cxn ang="0">
                <a:pos x="887" y="94"/>
              </a:cxn>
              <a:cxn ang="0">
                <a:pos x="824" y="52"/>
              </a:cxn>
              <a:cxn ang="0">
                <a:pos x="793" y="42"/>
              </a:cxn>
              <a:cxn ang="0">
                <a:pos x="740" y="0"/>
              </a:cxn>
              <a:cxn ang="0">
                <a:pos x="688" y="21"/>
              </a:cxn>
            </a:cxnLst>
            <a:rect l="0" t="0" r="r" b="b"/>
            <a:pathLst>
              <a:path w="2196" h="681">
                <a:moveTo>
                  <a:pt x="688" y="21"/>
                </a:moveTo>
                <a:cubicBezTo>
                  <a:pt x="609" y="26"/>
                  <a:pt x="508" y="30"/>
                  <a:pt x="426" y="42"/>
                </a:cubicBezTo>
                <a:cubicBezTo>
                  <a:pt x="379" y="49"/>
                  <a:pt x="335" y="69"/>
                  <a:pt x="290" y="84"/>
                </a:cubicBezTo>
                <a:cubicBezTo>
                  <a:pt x="231" y="104"/>
                  <a:pt x="171" y="118"/>
                  <a:pt x="112" y="136"/>
                </a:cubicBezTo>
                <a:cubicBezTo>
                  <a:pt x="58" y="218"/>
                  <a:pt x="127" y="122"/>
                  <a:pt x="60" y="189"/>
                </a:cubicBezTo>
                <a:cubicBezTo>
                  <a:pt x="27" y="222"/>
                  <a:pt x="18" y="282"/>
                  <a:pt x="7" y="325"/>
                </a:cubicBezTo>
                <a:cubicBezTo>
                  <a:pt x="9" y="356"/>
                  <a:pt x="0" y="527"/>
                  <a:pt x="49" y="566"/>
                </a:cubicBezTo>
                <a:cubicBezTo>
                  <a:pt x="69" y="581"/>
                  <a:pt x="120" y="589"/>
                  <a:pt x="144" y="597"/>
                </a:cubicBezTo>
                <a:cubicBezTo>
                  <a:pt x="193" y="630"/>
                  <a:pt x="164" y="615"/>
                  <a:pt x="238" y="639"/>
                </a:cubicBezTo>
                <a:cubicBezTo>
                  <a:pt x="248" y="642"/>
                  <a:pt x="269" y="649"/>
                  <a:pt x="269" y="649"/>
                </a:cubicBezTo>
                <a:cubicBezTo>
                  <a:pt x="852" y="639"/>
                  <a:pt x="683" y="681"/>
                  <a:pt x="939" y="618"/>
                </a:cubicBezTo>
                <a:cubicBezTo>
                  <a:pt x="950" y="611"/>
                  <a:pt x="960" y="603"/>
                  <a:pt x="971" y="597"/>
                </a:cubicBezTo>
                <a:cubicBezTo>
                  <a:pt x="981" y="592"/>
                  <a:pt x="992" y="592"/>
                  <a:pt x="1002" y="587"/>
                </a:cubicBezTo>
                <a:cubicBezTo>
                  <a:pt x="1045" y="563"/>
                  <a:pt x="1087" y="531"/>
                  <a:pt x="1128" y="503"/>
                </a:cubicBezTo>
                <a:cubicBezTo>
                  <a:pt x="1156" y="484"/>
                  <a:pt x="1212" y="478"/>
                  <a:pt x="1243" y="471"/>
                </a:cubicBezTo>
                <a:cubicBezTo>
                  <a:pt x="1348" y="475"/>
                  <a:pt x="1452" y="476"/>
                  <a:pt x="1557" y="482"/>
                </a:cubicBezTo>
                <a:cubicBezTo>
                  <a:pt x="1603" y="485"/>
                  <a:pt x="1650" y="509"/>
                  <a:pt x="1693" y="524"/>
                </a:cubicBezTo>
                <a:cubicBezTo>
                  <a:pt x="1748" y="544"/>
                  <a:pt x="1805" y="560"/>
                  <a:pt x="1861" y="576"/>
                </a:cubicBezTo>
                <a:cubicBezTo>
                  <a:pt x="1913" y="591"/>
                  <a:pt x="1872" y="581"/>
                  <a:pt x="1924" y="607"/>
                </a:cubicBezTo>
                <a:cubicBezTo>
                  <a:pt x="1981" y="635"/>
                  <a:pt x="2051" y="647"/>
                  <a:pt x="2112" y="660"/>
                </a:cubicBezTo>
                <a:cubicBezTo>
                  <a:pt x="2133" y="656"/>
                  <a:pt x="2160" y="664"/>
                  <a:pt x="2175" y="649"/>
                </a:cubicBezTo>
                <a:cubicBezTo>
                  <a:pt x="2196" y="628"/>
                  <a:pt x="2140" y="580"/>
                  <a:pt x="2133" y="576"/>
                </a:cubicBezTo>
                <a:cubicBezTo>
                  <a:pt x="2062" y="537"/>
                  <a:pt x="1959" y="533"/>
                  <a:pt x="1882" y="524"/>
                </a:cubicBezTo>
                <a:cubicBezTo>
                  <a:pt x="1831" y="506"/>
                  <a:pt x="1773" y="495"/>
                  <a:pt x="1725" y="471"/>
                </a:cubicBezTo>
                <a:cubicBezTo>
                  <a:pt x="1651" y="433"/>
                  <a:pt x="1733" y="463"/>
                  <a:pt x="1662" y="440"/>
                </a:cubicBezTo>
                <a:cubicBezTo>
                  <a:pt x="1614" y="407"/>
                  <a:pt x="1641" y="422"/>
                  <a:pt x="1568" y="398"/>
                </a:cubicBezTo>
                <a:cubicBezTo>
                  <a:pt x="1557" y="395"/>
                  <a:pt x="1536" y="388"/>
                  <a:pt x="1536" y="388"/>
                </a:cubicBezTo>
                <a:cubicBezTo>
                  <a:pt x="1533" y="377"/>
                  <a:pt x="1532" y="365"/>
                  <a:pt x="1526" y="356"/>
                </a:cubicBezTo>
                <a:cubicBezTo>
                  <a:pt x="1518" y="344"/>
                  <a:pt x="1499" y="339"/>
                  <a:pt x="1494" y="325"/>
                </a:cubicBezTo>
                <a:cubicBezTo>
                  <a:pt x="1481" y="292"/>
                  <a:pt x="1474" y="220"/>
                  <a:pt x="1474" y="220"/>
                </a:cubicBezTo>
                <a:cubicBezTo>
                  <a:pt x="1489" y="143"/>
                  <a:pt x="1492" y="152"/>
                  <a:pt x="1568" y="136"/>
                </a:cubicBezTo>
                <a:cubicBezTo>
                  <a:pt x="1593" y="60"/>
                  <a:pt x="1537" y="41"/>
                  <a:pt x="1474" y="21"/>
                </a:cubicBezTo>
                <a:cubicBezTo>
                  <a:pt x="1189" y="29"/>
                  <a:pt x="1220" y="4"/>
                  <a:pt x="1065" y="52"/>
                </a:cubicBezTo>
                <a:cubicBezTo>
                  <a:pt x="1032" y="86"/>
                  <a:pt x="1014" y="90"/>
                  <a:pt x="971" y="105"/>
                </a:cubicBezTo>
                <a:cubicBezTo>
                  <a:pt x="943" y="101"/>
                  <a:pt x="914" y="104"/>
                  <a:pt x="887" y="94"/>
                </a:cubicBezTo>
                <a:cubicBezTo>
                  <a:pt x="863" y="85"/>
                  <a:pt x="848" y="60"/>
                  <a:pt x="824" y="52"/>
                </a:cubicBezTo>
                <a:cubicBezTo>
                  <a:pt x="814" y="49"/>
                  <a:pt x="803" y="45"/>
                  <a:pt x="793" y="42"/>
                </a:cubicBezTo>
                <a:cubicBezTo>
                  <a:pt x="777" y="18"/>
                  <a:pt x="774" y="0"/>
                  <a:pt x="740" y="0"/>
                </a:cubicBezTo>
                <a:cubicBezTo>
                  <a:pt x="728" y="0"/>
                  <a:pt x="658" y="51"/>
                  <a:pt x="688" y="21"/>
                </a:cubicBezTo>
                <a:close/>
              </a:path>
            </a:pathLst>
          </a:custGeom>
          <a:gradFill rotWithShape="0">
            <a:gsLst>
              <a:gs pos="0">
                <a:srgbClr val="FF9966">
                  <a:gamma/>
                  <a:shade val="6275"/>
                  <a:invGamma/>
                </a:srgbClr>
              </a:gs>
              <a:gs pos="50000">
                <a:srgbClr val="FF9966"/>
              </a:gs>
              <a:gs pos="100000">
                <a:srgbClr val="FF9966">
                  <a:gamma/>
                  <a:shade val="6275"/>
                  <a:invGamma/>
                </a:srgbClr>
              </a:gs>
            </a:gsLst>
            <a:lin ang="5400000" scaled="1"/>
          </a:gradFill>
          <a:ln w="9525">
            <a:noFill/>
            <a:round/>
            <a:headEnd/>
            <a:tailEnd/>
          </a:ln>
          <a:effectLst>
            <a:prstShdw prst="shdw17" dist="17961" dir="2700000">
              <a:srgbClr val="FF9966">
                <a:gamma/>
                <a:shade val="60000"/>
                <a:invGamma/>
              </a:srgbClr>
            </a:prstShdw>
          </a:effectLst>
        </p:spPr>
        <p:txBody>
          <a:bodyPr/>
          <a:lstStyle/>
          <a:p>
            <a:endParaRPr lang="en-US"/>
          </a:p>
        </p:txBody>
      </p:sp>
      <p:sp>
        <p:nvSpPr>
          <p:cNvPr id="12315" name="Freeform 27"/>
          <p:cNvSpPr>
            <a:spLocks/>
          </p:cNvSpPr>
          <p:nvPr/>
        </p:nvSpPr>
        <p:spPr bwMode="auto">
          <a:xfrm>
            <a:off x="5791200" y="2057400"/>
            <a:ext cx="3028950" cy="533400"/>
          </a:xfrm>
          <a:custGeom>
            <a:avLst/>
            <a:gdLst/>
            <a:ahLst/>
            <a:cxnLst>
              <a:cxn ang="0">
                <a:pos x="688" y="21"/>
              </a:cxn>
              <a:cxn ang="0">
                <a:pos x="426" y="42"/>
              </a:cxn>
              <a:cxn ang="0">
                <a:pos x="290" y="84"/>
              </a:cxn>
              <a:cxn ang="0">
                <a:pos x="112" y="136"/>
              </a:cxn>
              <a:cxn ang="0">
                <a:pos x="60" y="189"/>
              </a:cxn>
              <a:cxn ang="0">
                <a:pos x="7" y="325"/>
              </a:cxn>
              <a:cxn ang="0">
                <a:pos x="49" y="566"/>
              </a:cxn>
              <a:cxn ang="0">
                <a:pos x="144" y="597"/>
              </a:cxn>
              <a:cxn ang="0">
                <a:pos x="238" y="639"/>
              </a:cxn>
              <a:cxn ang="0">
                <a:pos x="269" y="649"/>
              </a:cxn>
              <a:cxn ang="0">
                <a:pos x="939" y="618"/>
              </a:cxn>
              <a:cxn ang="0">
                <a:pos x="971" y="597"/>
              </a:cxn>
              <a:cxn ang="0">
                <a:pos x="1002" y="587"/>
              </a:cxn>
              <a:cxn ang="0">
                <a:pos x="1128" y="503"/>
              </a:cxn>
              <a:cxn ang="0">
                <a:pos x="1243" y="471"/>
              </a:cxn>
              <a:cxn ang="0">
                <a:pos x="1557" y="482"/>
              </a:cxn>
              <a:cxn ang="0">
                <a:pos x="1693" y="524"/>
              </a:cxn>
              <a:cxn ang="0">
                <a:pos x="1861" y="576"/>
              </a:cxn>
              <a:cxn ang="0">
                <a:pos x="1924" y="607"/>
              </a:cxn>
              <a:cxn ang="0">
                <a:pos x="2112" y="660"/>
              </a:cxn>
              <a:cxn ang="0">
                <a:pos x="2175" y="649"/>
              </a:cxn>
              <a:cxn ang="0">
                <a:pos x="2133" y="576"/>
              </a:cxn>
              <a:cxn ang="0">
                <a:pos x="1882" y="524"/>
              </a:cxn>
              <a:cxn ang="0">
                <a:pos x="1725" y="471"/>
              </a:cxn>
              <a:cxn ang="0">
                <a:pos x="1662" y="440"/>
              </a:cxn>
              <a:cxn ang="0">
                <a:pos x="1568" y="398"/>
              </a:cxn>
              <a:cxn ang="0">
                <a:pos x="1536" y="388"/>
              </a:cxn>
              <a:cxn ang="0">
                <a:pos x="1526" y="356"/>
              </a:cxn>
              <a:cxn ang="0">
                <a:pos x="1494" y="325"/>
              </a:cxn>
              <a:cxn ang="0">
                <a:pos x="1474" y="220"/>
              </a:cxn>
              <a:cxn ang="0">
                <a:pos x="1568" y="136"/>
              </a:cxn>
              <a:cxn ang="0">
                <a:pos x="1474" y="21"/>
              </a:cxn>
              <a:cxn ang="0">
                <a:pos x="1065" y="52"/>
              </a:cxn>
              <a:cxn ang="0">
                <a:pos x="971" y="105"/>
              </a:cxn>
              <a:cxn ang="0">
                <a:pos x="887" y="94"/>
              </a:cxn>
              <a:cxn ang="0">
                <a:pos x="824" y="52"/>
              </a:cxn>
              <a:cxn ang="0">
                <a:pos x="793" y="42"/>
              </a:cxn>
              <a:cxn ang="0">
                <a:pos x="740" y="0"/>
              </a:cxn>
              <a:cxn ang="0">
                <a:pos x="688" y="21"/>
              </a:cxn>
            </a:cxnLst>
            <a:rect l="0" t="0" r="r" b="b"/>
            <a:pathLst>
              <a:path w="2196" h="681">
                <a:moveTo>
                  <a:pt x="688" y="21"/>
                </a:moveTo>
                <a:cubicBezTo>
                  <a:pt x="609" y="26"/>
                  <a:pt x="508" y="30"/>
                  <a:pt x="426" y="42"/>
                </a:cubicBezTo>
                <a:cubicBezTo>
                  <a:pt x="379" y="49"/>
                  <a:pt x="335" y="69"/>
                  <a:pt x="290" y="84"/>
                </a:cubicBezTo>
                <a:cubicBezTo>
                  <a:pt x="231" y="104"/>
                  <a:pt x="171" y="118"/>
                  <a:pt x="112" y="136"/>
                </a:cubicBezTo>
                <a:cubicBezTo>
                  <a:pt x="58" y="218"/>
                  <a:pt x="127" y="122"/>
                  <a:pt x="60" y="189"/>
                </a:cubicBezTo>
                <a:cubicBezTo>
                  <a:pt x="27" y="222"/>
                  <a:pt x="18" y="282"/>
                  <a:pt x="7" y="325"/>
                </a:cubicBezTo>
                <a:cubicBezTo>
                  <a:pt x="9" y="356"/>
                  <a:pt x="0" y="527"/>
                  <a:pt x="49" y="566"/>
                </a:cubicBezTo>
                <a:cubicBezTo>
                  <a:pt x="69" y="581"/>
                  <a:pt x="120" y="589"/>
                  <a:pt x="144" y="597"/>
                </a:cubicBezTo>
                <a:cubicBezTo>
                  <a:pt x="193" y="630"/>
                  <a:pt x="164" y="615"/>
                  <a:pt x="238" y="639"/>
                </a:cubicBezTo>
                <a:cubicBezTo>
                  <a:pt x="248" y="642"/>
                  <a:pt x="269" y="649"/>
                  <a:pt x="269" y="649"/>
                </a:cubicBezTo>
                <a:cubicBezTo>
                  <a:pt x="852" y="639"/>
                  <a:pt x="683" y="681"/>
                  <a:pt x="939" y="618"/>
                </a:cubicBezTo>
                <a:cubicBezTo>
                  <a:pt x="950" y="611"/>
                  <a:pt x="960" y="603"/>
                  <a:pt x="971" y="597"/>
                </a:cubicBezTo>
                <a:cubicBezTo>
                  <a:pt x="981" y="592"/>
                  <a:pt x="992" y="592"/>
                  <a:pt x="1002" y="587"/>
                </a:cubicBezTo>
                <a:cubicBezTo>
                  <a:pt x="1045" y="563"/>
                  <a:pt x="1087" y="531"/>
                  <a:pt x="1128" y="503"/>
                </a:cubicBezTo>
                <a:cubicBezTo>
                  <a:pt x="1156" y="484"/>
                  <a:pt x="1212" y="478"/>
                  <a:pt x="1243" y="471"/>
                </a:cubicBezTo>
                <a:cubicBezTo>
                  <a:pt x="1348" y="475"/>
                  <a:pt x="1452" y="476"/>
                  <a:pt x="1557" y="482"/>
                </a:cubicBezTo>
                <a:cubicBezTo>
                  <a:pt x="1603" y="485"/>
                  <a:pt x="1650" y="509"/>
                  <a:pt x="1693" y="524"/>
                </a:cubicBezTo>
                <a:cubicBezTo>
                  <a:pt x="1748" y="544"/>
                  <a:pt x="1805" y="560"/>
                  <a:pt x="1861" y="576"/>
                </a:cubicBezTo>
                <a:cubicBezTo>
                  <a:pt x="1913" y="591"/>
                  <a:pt x="1872" y="581"/>
                  <a:pt x="1924" y="607"/>
                </a:cubicBezTo>
                <a:cubicBezTo>
                  <a:pt x="1981" y="635"/>
                  <a:pt x="2051" y="647"/>
                  <a:pt x="2112" y="660"/>
                </a:cubicBezTo>
                <a:cubicBezTo>
                  <a:pt x="2133" y="656"/>
                  <a:pt x="2160" y="664"/>
                  <a:pt x="2175" y="649"/>
                </a:cubicBezTo>
                <a:cubicBezTo>
                  <a:pt x="2196" y="628"/>
                  <a:pt x="2140" y="580"/>
                  <a:pt x="2133" y="576"/>
                </a:cubicBezTo>
                <a:cubicBezTo>
                  <a:pt x="2062" y="537"/>
                  <a:pt x="1959" y="533"/>
                  <a:pt x="1882" y="524"/>
                </a:cubicBezTo>
                <a:cubicBezTo>
                  <a:pt x="1831" y="506"/>
                  <a:pt x="1773" y="495"/>
                  <a:pt x="1725" y="471"/>
                </a:cubicBezTo>
                <a:cubicBezTo>
                  <a:pt x="1651" y="433"/>
                  <a:pt x="1733" y="463"/>
                  <a:pt x="1662" y="440"/>
                </a:cubicBezTo>
                <a:cubicBezTo>
                  <a:pt x="1614" y="407"/>
                  <a:pt x="1641" y="422"/>
                  <a:pt x="1568" y="398"/>
                </a:cubicBezTo>
                <a:cubicBezTo>
                  <a:pt x="1557" y="395"/>
                  <a:pt x="1536" y="388"/>
                  <a:pt x="1536" y="388"/>
                </a:cubicBezTo>
                <a:cubicBezTo>
                  <a:pt x="1533" y="377"/>
                  <a:pt x="1532" y="365"/>
                  <a:pt x="1526" y="356"/>
                </a:cubicBezTo>
                <a:cubicBezTo>
                  <a:pt x="1518" y="344"/>
                  <a:pt x="1499" y="339"/>
                  <a:pt x="1494" y="325"/>
                </a:cubicBezTo>
                <a:cubicBezTo>
                  <a:pt x="1481" y="292"/>
                  <a:pt x="1474" y="220"/>
                  <a:pt x="1474" y="220"/>
                </a:cubicBezTo>
                <a:cubicBezTo>
                  <a:pt x="1489" y="143"/>
                  <a:pt x="1492" y="152"/>
                  <a:pt x="1568" y="136"/>
                </a:cubicBezTo>
                <a:cubicBezTo>
                  <a:pt x="1593" y="60"/>
                  <a:pt x="1537" y="41"/>
                  <a:pt x="1474" y="21"/>
                </a:cubicBezTo>
                <a:cubicBezTo>
                  <a:pt x="1189" y="29"/>
                  <a:pt x="1220" y="4"/>
                  <a:pt x="1065" y="52"/>
                </a:cubicBezTo>
                <a:cubicBezTo>
                  <a:pt x="1032" y="86"/>
                  <a:pt x="1014" y="90"/>
                  <a:pt x="971" y="105"/>
                </a:cubicBezTo>
                <a:cubicBezTo>
                  <a:pt x="943" y="101"/>
                  <a:pt x="914" y="104"/>
                  <a:pt x="887" y="94"/>
                </a:cubicBezTo>
                <a:cubicBezTo>
                  <a:pt x="863" y="85"/>
                  <a:pt x="848" y="60"/>
                  <a:pt x="824" y="52"/>
                </a:cubicBezTo>
                <a:cubicBezTo>
                  <a:pt x="814" y="49"/>
                  <a:pt x="803" y="45"/>
                  <a:pt x="793" y="42"/>
                </a:cubicBezTo>
                <a:cubicBezTo>
                  <a:pt x="777" y="18"/>
                  <a:pt x="774" y="0"/>
                  <a:pt x="740" y="0"/>
                </a:cubicBezTo>
                <a:cubicBezTo>
                  <a:pt x="728" y="0"/>
                  <a:pt x="658" y="51"/>
                  <a:pt x="688" y="21"/>
                </a:cubicBezTo>
                <a:close/>
              </a:path>
            </a:pathLst>
          </a:custGeom>
          <a:gradFill rotWithShape="0">
            <a:gsLst>
              <a:gs pos="0">
                <a:srgbClr val="FF9966">
                  <a:gamma/>
                  <a:shade val="6275"/>
                  <a:invGamma/>
                </a:srgbClr>
              </a:gs>
              <a:gs pos="50000">
                <a:srgbClr val="FF9966"/>
              </a:gs>
              <a:gs pos="100000">
                <a:srgbClr val="FF9966">
                  <a:gamma/>
                  <a:shade val="6275"/>
                  <a:invGamma/>
                </a:srgbClr>
              </a:gs>
            </a:gsLst>
            <a:lin ang="5400000" scaled="1"/>
          </a:gradFill>
          <a:ln w="9525">
            <a:noFill/>
            <a:round/>
            <a:headEnd/>
            <a:tailEnd/>
          </a:ln>
          <a:effectLst>
            <a:prstShdw prst="shdw17" dist="17961" dir="2700000">
              <a:srgbClr val="FF9966">
                <a:gamma/>
                <a:shade val="60000"/>
                <a:invGamma/>
              </a:srgbClr>
            </a:prstShdw>
          </a:effectLst>
        </p:spPr>
        <p:txBody>
          <a:bodyPr/>
          <a:lstStyle/>
          <a:p>
            <a:endParaRPr lang="en-US"/>
          </a:p>
        </p:txBody>
      </p:sp>
      <p:sp>
        <p:nvSpPr>
          <p:cNvPr id="12316" name="Freeform 28"/>
          <p:cNvSpPr>
            <a:spLocks/>
          </p:cNvSpPr>
          <p:nvPr/>
        </p:nvSpPr>
        <p:spPr bwMode="auto">
          <a:xfrm>
            <a:off x="5943600" y="2209800"/>
            <a:ext cx="3028950" cy="533400"/>
          </a:xfrm>
          <a:custGeom>
            <a:avLst/>
            <a:gdLst/>
            <a:ahLst/>
            <a:cxnLst>
              <a:cxn ang="0">
                <a:pos x="688" y="21"/>
              </a:cxn>
              <a:cxn ang="0">
                <a:pos x="426" y="42"/>
              </a:cxn>
              <a:cxn ang="0">
                <a:pos x="290" y="84"/>
              </a:cxn>
              <a:cxn ang="0">
                <a:pos x="112" y="136"/>
              </a:cxn>
              <a:cxn ang="0">
                <a:pos x="60" y="189"/>
              </a:cxn>
              <a:cxn ang="0">
                <a:pos x="7" y="325"/>
              </a:cxn>
              <a:cxn ang="0">
                <a:pos x="49" y="566"/>
              </a:cxn>
              <a:cxn ang="0">
                <a:pos x="144" y="597"/>
              </a:cxn>
              <a:cxn ang="0">
                <a:pos x="238" y="639"/>
              </a:cxn>
              <a:cxn ang="0">
                <a:pos x="269" y="649"/>
              </a:cxn>
              <a:cxn ang="0">
                <a:pos x="939" y="618"/>
              </a:cxn>
              <a:cxn ang="0">
                <a:pos x="971" y="597"/>
              </a:cxn>
              <a:cxn ang="0">
                <a:pos x="1002" y="587"/>
              </a:cxn>
              <a:cxn ang="0">
                <a:pos x="1128" y="503"/>
              </a:cxn>
              <a:cxn ang="0">
                <a:pos x="1243" y="471"/>
              </a:cxn>
              <a:cxn ang="0">
                <a:pos x="1557" y="482"/>
              </a:cxn>
              <a:cxn ang="0">
                <a:pos x="1693" y="524"/>
              </a:cxn>
              <a:cxn ang="0">
                <a:pos x="1861" y="576"/>
              </a:cxn>
              <a:cxn ang="0">
                <a:pos x="1924" y="607"/>
              </a:cxn>
              <a:cxn ang="0">
                <a:pos x="2112" y="660"/>
              </a:cxn>
              <a:cxn ang="0">
                <a:pos x="2175" y="649"/>
              </a:cxn>
              <a:cxn ang="0">
                <a:pos x="2133" y="576"/>
              </a:cxn>
              <a:cxn ang="0">
                <a:pos x="1882" y="524"/>
              </a:cxn>
              <a:cxn ang="0">
                <a:pos x="1725" y="471"/>
              </a:cxn>
              <a:cxn ang="0">
                <a:pos x="1662" y="440"/>
              </a:cxn>
              <a:cxn ang="0">
                <a:pos x="1568" y="398"/>
              </a:cxn>
              <a:cxn ang="0">
                <a:pos x="1536" y="388"/>
              </a:cxn>
              <a:cxn ang="0">
                <a:pos x="1526" y="356"/>
              </a:cxn>
              <a:cxn ang="0">
                <a:pos x="1494" y="325"/>
              </a:cxn>
              <a:cxn ang="0">
                <a:pos x="1474" y="220"/>
              </a:cxn>
              <a:cxn ang="0">
                <a:pos x="1568" y="136"/>
              </a:cxn>
              <a:cxn ang="0">
                <a:pos x="1474" y="21"/>
              </a:cxn>
              <a:cxn ang="0">
                <a:pos x="1065" y="52"/>
              </a:cxn>
              <a:cxn ang="0">
                <a:pos x="971" y="105"/>
              </a:cxn>
              <a:cxn ang="0">
                <a:pos x="887" y="94"/>
              </a:cxn>
              <a:cxn ang="0">
                <a:pos x="824" y="52"/>
              </a:cxn>
              <a:cxn ang="0">
                <a:pos x="793" y="42"/>
              </a:cxn>
              <a:cxn ang="0">
                <a:pos x="740" y="0"/>
              </a:cxn>
              <a:cxn ang="0">
                <a:pos x="688" y="21"/>
              </a:cxn>
            </a:cxnLst>
            <a:rect l="0" t="0" r="r" b="b"/>
            <a:pathLst>
              <a:path w="2196" h="681">
                <a:moveTo>
                  <a:pt x="688" y="21"/>
                </a:moveTo>
                <a:cubicBezTo>
                  <a:pt x="609" y="26"/>
                  <a:pt x="508" y="30"/>
                  <a:pt x="426" y="42"/>
                </a:cubicBezTo>
                <a:cubicBezTo>
                  <a:pt x="379" y="49"/>
                  <a:pt x="335" y="69"/>
                  <a:pt x="290" y="84"/>
                </a:cubicBezTo>
                <a:cubicBezTo>
                  <a:pt x="231" y="104"/>
                  <a:pt x="171" y="118"/>
                  <a:pt x="112" y="136"/>
                </a:cubicBezTo>
                <a:cubicBezTo>
                  <a:pt x="58" y="218"/>
                  <a:pt x="127" y="122"/>
                  <a:pt x="60" y="189"/>
                </a:cubicBezTo>
                <a:cubicBezTo>
                  <a:pt x="27" y="222"/>
                  <a:pt x="18" y="282"/>
                  <a:pt x="7" y="325"/>
                </a:cubicBezTo>
                <a:cubicBezTo>
                  <a:pt x="9" y="356"/>
                  <a:pt x="0" y="527"/>
                  <a:pt x="49" y="566"/>
                </a:cubicBezTo>
                <a:cubicBezTo>
                  <a:pt x="69" y="581"/>
                  <a:pt x="120" y="589"/>
                  <a:pt x="144" y="597"/>
                </a:cubicBezTo>
                <a:cubicBezTo>
                  <a:pt x="193" y="630"/>
                  <a:pt x="164" y="615"/>
                  <a:pt x="238" y="639"/>
                </a:cubicBezTo>
                <a:cubicBezTo>
                  <a:pt x="248" y="642"/>
                  <a:pt x="269" y="649"/>
                  <a:pt x="269" y="649"/>
                </a:cubicBezTo>
                <a:cubicBezTo>
                  <a:pt x="852" y="639"/>
                  <a:pt x="683" y="681"/>
                  <a:pt x="939" y="618"/>
                </a:cubicBezTo>
                <a:cubicBezTo>
                  <a:pt x="950" y="611"/>
                  <a:pt x="960" y="603"/>
                  <a:pt x="971" y="597"/>
                </a:cubicBezTo>
                <a:cubicBezTo>
                  <a:pt x="981" y="592"/>
                  <a:pt x="992" y="592"/>
                  <a:pt x="1002" y="587"/>
                </a:cubicBezTo>
                <a:cubicBezTo>
                  <a:pt x="1045" y="563"/>
                  <a:pt x="1087" y="531"/>
                  <a:pt x="1128" y="503"/>
                </a:cubicBezTo>
                <a:cubicBezTo>
                  <a:pt x="1156" y="484"/>
                  <a:pt x="1212" y="478"/>
                  <a:pt x="1243" y="471"/>
                </a:cubicBezTo>
                <a:cubicBezTo>
                  <a:pt x="1348" y="475"/>
                  <a:pt x="1452" y="476"/>
                  <a:pt x="1557" y="482"/>
                </a:cubicBezTo>
                <a:cubicBezTo>
                  <a:pt x="1603" y="485"/>
                  <a:pt x="1650" y="509"/>
                  <a:pt x="1693" y="524"/>
                </a:cubicBezTo>
                <a:cubicBezTo>
                  <a:pt x="1748" y="544"/>
                  <a:pt x="1805" y="560"/>
                  <a:pt x="1861" y="576"/>
                </a:cubicBezTo>
                <a:cubicBezTo>
                  <a:pt x="1913" y="591"/>
                  <a:pt x="1872" y="581"/>
                  <a:pt x="1924" y="607"/>
                </a:cubicBezTo>
                <a:cubicBezTo>
                  <a:pt x="1981" y="635"/>
                  <a:pt x="2051" y="647"/>
                  <a:pt x="2112" y="660"/>
                </a:cubicBezTo>
                <a:cubicBezTo>
                  <a:pt x="2133" y="656"/>
                  <a:pt x="2160" y="664"/>
                  <a:pt x="2175" y="649"/>
                </a:cubicBezTo>
                <a:cubicBezTo>
                  <a:pt x="2196" y="628"/>
                  <a:pt x="2140" y="580"/>
                  <a:pt x="2133" y="576"/>
                </a:cubicBezTo>
                <a:cubicBezTo>
                  <a:pt x="2062" y="537"/>
                  <a:pt x="1959" y="533"/>
                  <a:pt x="1882" y="524"/>
                </a:cubicBezTo>
                <a:cubicBezTo>
                  <a:pt x="1831" y="506"/>
                  <a:pt x="1773" y="495"/>
                  <a:pt x="1725" y="471"/>
                </a:cubicBezTo>
                <a:cubicBezTo>
                  <a:pt x="1651" y="433"/>
                  <a:pt x="1733" y="463"/>
                  <a:pt x="1662" y="440"/>
                </a:cubicBezTo>
                <a:cubicBezTo>
                  <a:pt x="1614" y="407"/>
                  <a:pt x="1641" y="422"/>
                  <a:pt x="1568" y="398"/>
                </a:cubicBezTo>
                <a:cubicBezTo>
                  <a:pt x="1557" y="395"/>
                  <a:pt x="1536" y="388"/>
                  <a:pt x="1536" y="388"/>
                </a:cubicBezTo>
                <a:cubicBezTo>
                  <a:pt x="1533" y="377"/>
                  <a:pt x="1532" y="365"/>
                  <a:pt x="1526" y="356"/>
                </a:cubicBezTo>
                <a:cubicBezTo>
                  <a:pt x="1518" y="344"/>
                  <a:pt x="1499" y="339"/>
                  <a:pt x="1494" y="325"/>
                </a:cubicBezTo>
                <a:cubicBezTo>
                  <a:pt x="1481" y="292"/>
                  <a:pt x="1474" y="220"/>
                  <a:pt x="1474" y="220"/>
                </a:cubicBezTo>
                <a:cubicBezTo>
                  <a:pt x="1489" y="143"/>
                  <a:pt x="1492" y="152"/>
                  <a:pt x="1568" y="136"/>
                </a:cubicBezTo>
                <a:cubicBezTo>
                  <a:pt x="1593" y="60"/>
                  <a:pt x="1537" y="41"/>
                  <a:pt x="1474" y="21"/>
                </a:cubicBezTo>
                <a:cubicBezTo>
                  <a:pt x="1189" y="29"/>
                  <a:pt x="1220" y="4"/>
                  <a:pt x="1065" y="52"/>
                </a:cubicBezTo>
                <a:cubicBezTo>
                  <a:pt x="1032" y="86"/>
                  <a:pt x="1014" y="90"/>
                  <a:pt x="971" y="105"/>
                </a:cubicBezTo>
                <a:cubicBezTo>
                  <a:pt x="943" y="101"/>
                  <a:pt x="914" y="104"/>
                  <a:pt x="887" y="94"/>
                </a:cubicBezTo>
                <a:cubicBezTo>
                  <a:pt x="863" y="85"/>
                  <a:pt x="848" y="60"/>
                  <a:pt x="824" y="52"/>
                </a:cubicBezTo>
                <a:cubicBezTo>
                  <a:pt x="814" y="49"/>
                  <a:pt x="803" y="45"/>
                  <a:pt x="793" y="42"/>
                </a:cubicBezTo>
                <a:cubicBezTo>
                  <a:pt x="777" y="18"/>
                  <a:pt x="774" y="0"/>
                  <a:pt x="740" y="0"/>
                </a:cubicBezTo>
                <a:cubicBezTo>
                  <a:pt x="728" y="0"/>
                  <a:pt x="658" y="51"/>
                  <a:pt x="688" y="21"/>
                </a:cubicBezTo>
                <a:close/>
              </a:path>
            </a:pathLst>
          </a:custGeom>
          <a:gradFill rotWithShape="0">
            <a:gsLst>
              <a:gs pos="0">
                <a:srgbClr val="FF9966">
                  <a:gamma/>
                  <a:shade val="6275"/>
                  <a:invGamma/>
                </a:srgbClr>
              </a:gs>
              <a:gs pos="50000">
                <a:srgbClr val="FF9966"/>
              </a:gs>
              <a:gs pos="100000">
                <a:srgbClr val="FF9966">
                  <a:gamma/>
                  <a:shade val="6275"/>
                  <a:invGamma/>
                </a:srgbClr>
              </a:gs>
            </a:gsLst>
            <a:lin ang="5400000" scaled="1"/>
          </a:gradFill>
          <a:ln w="9525">
            <a:noFill/>
            <a:round/>
            <a:headEnd/>
            <a:tailEnd/>
          </a:ln>
          <a:effectLst>
            <a:prstShdw prst="shdw17" dist="17961" dir="2700000">
              <a:srgbClr val="FF9966">
                <a:gamma/>
                <a:shade val="60000"/>
                <a:invGamma/>
              </a:srgbClr>
            </a:prstShdw>
          </a:effectLst>
        </p:spPr>
        <p:txBody>
          <a:bodyPr/>
          <a:lstStyle/>
          <a:p>
            <a:endParaRPr lang="en-US"/>
          </a:p>
        </p:txBody>
      </p:sp>
      <p:sp>
        <p:nvSpPr>
          <p:cNvPr id="12317" name="Oval 29"/>
          <p:cNvSpPr>
            <a:spLocks noChangeArrowheads="1"/>
          </p:cNvSpPr>
          <p:nvPr/>
        </p:nvSpPr>
        <p:spPr bwMode="auto">
          <a:xfrm>
            <a:off x="6172200" y="2362200"/>
            <a:ext cx="1143000" cy="304800"/>
          </a:xfrm>
          <a:prstGeom prst="ellipse">
            <a:avLst/>
          </a:prstGeom>
          <a:gradFill rotWithShape="0">
            <a:gsLst>
              <a:gs pos="0">
                <a:srgbClr val="000066">
                  <a:gamma/>
                  <a:shade val="46275"/>
                  <a:invGamma/>
                </a:srgbClr>
              </a:gs>
              <a:gs pos="50000">
                <a:srgbClr val="000066"/>
              </a:gs>
              <a:gs pos="100000">
                <a:srgbClr val="000066">
                  <a:gamma/>
                  <a:shade val="46275"/>
                  <a:invGamma/>
                </a:srgbClr>
              </a:gs>
            </a:gsLst>
            <a:lin ang="5400000" scaled="1"/>
          </a:gradFill>
          <a:ln w="9525">
            <a:solidFill>
              <a:srgbClr val="000066"/>
            </a:solidFill>
            <a:round/>
            <a:headEnd/>
            <a:tailEnd/>
          </a:ln>
          <a:effectLst/>
        </p:spPr>
        <p:txBody>
          <a:bodyPr wrap="none" anchor="ctr"/>
          <a:lstStyle/>
          <a:p>
            <a:endParaRPr lang="en-US"/>
          </a:p>
        </p:txBody>
      </p:sp>
      <p:sp>
        <p:nvSpPr>
          <p:cNvPr id="12318" name="Oval 30"/>
          <p:cNvSpPr>
            <a:spLocks noChangeArrowheads="1"/>
          </p:cNvSpPr>
          <p:nvPr/>
        </p:nvSpPr>
        <p:spPr bwMode="auto">
          <a:xfrm>
            <a:off x="6858000" y="2438400"/>
            <a:ext cx="762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3"/>
          <p:cNvSpPr>
            <a:spLocks noChangeArrowheads="1"/>
          </p:cNvSpPr>
          <p:nvPr/>
        </p:nvSpPr>
        <p:spPr bwMode="auto">
          <a:xfrm>
            <a:off x="1219200" y="1219200"/>
            <a:ext cx="1143000" cy="762000"/>
          </a:xfrm>
          <a:prstGeom prst="roundRect">
            <a:avLst>
              <a:gd name="adj" fmla="val 16667"/>
            </a:avLst>
          </a:prstGeom>
          <a:solidFill>
            <a:srgbClr val="FF9900"/>
          </a:solidFill>
          <a:ln w="9525">
            <a:solidFill>
              <a:schemeClr val="tx1"/>
            </a:solidFill>
            <a:round/>
            <a:headEnd/>
            <a:tailEnd/>
          </a:ln>
          <a:effectLst>
            <a:prstShdw prst="shdw13" dist="53882" dir="13500000">
              <a:schemeClr val="bg2"/>
            </a:prstShdw>
          </a:effectLst>
        </p:spPr>
        <p:txBody>
          <a:bodyPr wrap="none" anchor="ctr"/>
          <a:lstStyle/>
          <a:p>
            <a:endParaRPr lang="en-US"/>
          </a:p>
        </p:txBody>
      </p:sp>
      <p:sp>
        <p:nvSpPr>
          <p:cNvPr id="5126" name="Freeform 6"/>
          <p:cNvSpPr>
            <a:spLocks/>
          </p:cNvSpPr>
          <p:nvPr/>
        </p:nvSpPr>
        <p:spPr bwMode="auto">
          <a:xfrm>
            <a:off x="2057400" y="1219200"/>
            <a:ext cx="515938" cy="671513"/>
          </a:xfrm>
          <a:custGeom>
            <a:avLst/>
            <a:gdLst/>
            <a:ahLst/>
            <a:cxnLst>
              <a:cxn ang="0">
                <a:pos x="168" y="402"/>
              </a:cxn>
              <a:cxn ang="0">
                <a:pos x="210" y="392"/>
              </a:cxn>
              <a:cxn ang="0">
                <a:pos x="147" y="402"/>
              </a:cxn>
              <a:cxn ang="0">
                <a:pos x="189" y="412"/>
              </a:cxn>
              <a:cxn ang="0">
                <a:pos x="272" y="423"/>
              </a:cxn>
              <a:cxn ang="0">
                <a:pos x="241" y="412"/>
              </a:cxn>
              <a:cxn ang="0">
                <a:pos x="272" y="392"/>
              </a:cxn>
              <a:cxn ang="0">
                <a:pos x="178" y="381"/>
              </a:cxn>
              <a:cxn ang="0">
                <a:pos x="231" y="371"/>
              </a:cxn>
              <a:cxn ang="0">
                <a:pos x="199" y="360"/>
              </a:cxn>
              <a:cxn ang="0">
                <a:pos x="231" y="350"/>
              </a:cxn>
              <a:cxn ang="0">
                <a:pos x="199" y="339"/>
              </a:cxn>
              <a:cxn ang="0">
                <a:pos x="251" y="329"/>
              </a:cxn>
              <a:cxn ang="0">
                <a:pos x="178" y="318"/>
              </a:cxn>
              <a:cxn ang="0">
                <a:pos x="210" y="297"/>
              </a:cxn>
              <a:cxn ang="0">
                <a:pos x="210" y="276"/>
              </a:cxn>
              <a:cxn ang="0">
                <a:pos x="210" y="255"/>
              </a:cxn>
              <a:cxn ang="0">
                <a:pos x="178" y="234"/>
              </a:cxn>
              <a:cxn ang="0">
                <a:pos x="210" y="224"/>
              </a:cxn>
              <a:cxn ang="0">
                <a:pos x="178" y="213"/>
              </a:cxn>
              <a:cxn ang="0">
                <a:pos x="251" y="203"/>
              </a:cxn>
              <a:cxn ang="0">
                <a:pos x="241" y="182"/>
              </a:cxn>
              <a:cxn ang="0">
                <a:pos x="272" y="161"/>
              </a:cxn>
              <a:cxn ang="0">
                <a:pos x="231" y="151"/>
              </a:cxn>
              <a:cxn ang="0">
                <a:pos x="272" y="140"/>
              </a:cxn>
              <a:cxn ang="0">
                <a:pos x="189" y="130"/>
              </a:cxn>
              <a:cxn ang="0">
                <a:pos x="0" y="119"/>
              </a:cxn>
              <a:cxn ang="0">
                <a:pos x="325" y="140"/>
              </a:cxn>
              <a:cxn ang="0">
                <a:pos x="241" y="109"/>
              </a:cxn>
              <a:cxn ang="0">
                <a:pos x="241" y="77"/>
              </a:cxn>
              <a:cxn ang="0">
                <a:pos x="231" y="46"/>
              </a:cxn>
              <a:cxn ang="0">
                <a:pos x="241" y="4"/>
              </a:cxn>
              <a:cxn ang="0">
                <a:pos x="231" y="4"/>
              </a:cxn>
            </a:cxnLst>
            <a:rect l="0" t="0" r="r" b="b"/>
            <a:pathLst>
              <a:path w="325" h="423">
                <a:moveTo>
                  <a:pt x="168" y="402"/>
                </a:moveTo>
                <a:cubicBezTo>
                  <a:pt x="182" y="399"/>
                  <a:pt x="224" y="392"/>
                  <a:pt x="210" y="392"/>
                </a:cubicBezTo>
                <a:cubicBezTo>
                  <a:pt x="189" y="392"/>
                  <a:pt x="162" y="387"/>
                  <a:pt x="147" y="402"/>
                </a:cubicBezTo>
                <a:cubicBezTo>
                  <a:pt x="137" y="412"/>
                  <a:pt x="175" y="410"/>
                  <a:pt x="189" y="412"/>
                </a:cubicBezTo>
                <a:cubicBezTo>
                  <a:pt x="217" y="417"/>
                  <a:pt x="244" y="419"/>
                  <a:pt x="272" y="423"/>
                </a:cubicBezTo>
                <a:cubicBezTo>
                  <a:pt x="262" y="419"/>
                  <a:pt x="241" y="423"/>
                  <a:pt x="241" y="412"/>
                </a:cubicBezTo>
                <a:cubicBezTo>
                  <a:pt x="241" y="400"/>
                  <a:pt x="283" y="397"/>
                  <a:pt x="272" y="392"/>
                </a:cubicBezTo>
                <a:cubicBezTo>
                  <a:pt x="244" y="378"/>
                  <a:pt x="209" y="385"/>
                  <a:pt x="178" y="381"/>
                </a:cubicBezTo>
                <a:cubicBezTo>
                  <a:pt x="196" y="378"/>
                  <a:pt x="218" y="384"/>
                  <a:pt x="231" y="371"/>
                </a:cubicBezTo>
                <a:cubicBezTo>
                  <a:pt x="239" y="363"/>
                  <a:pt x="199" y="371"/>
                  <a:pt x="199" y="360"/>
                </a:cubicBezTo>
                <a:cubicBezTo>
                  <a:pt x="199" y="349"/>
                  <a:pt x="220" y="353"/>
                  <a:pt x="231" y="350"/>
                </a:cubicBezTo>
                <a:cubicBezTo>
                  <a:pt x="220" y="346"/>
                  <a:pt x="191" y="347"/>
                  <a:pt x="199" y="339"/>
                </a:cubicBezTo>
                <a:cubicBezTo>
                  <a:pt x="211" y="326"/>
                  <a:pt x="263" y="341"/>
                  <a:pt x="251" y="329"/>
                </a:cubicBezTo>
                <a:cubicBezTo>
                  <a:pt x="234" y="312"/>
                  <a:pt x="202" y="322"/>
                  <a:pt x="178" y="318"/>
                </a:cubicBezTo>
                <a:cubicBezTo>
                  <a:pt x="189" y="311"/>
                  <a:pt x="199" y="303"/>
                  <a:pt x="210" y="297"/>
                </a:cubicBezTo>
                <a:cubicBezTo>
                  <a:pt x="243" y="281"/>
                  <a:pt x="260" y="294"/>
                  <a:pt x="210" y="276"/>
                </a:cubicBezTo>
                <a:cubicBezTo>
                  <a:pt x="259" y="260"/>
                  <a:pt x="244" y="272"/>
                  <a:pt x="210" y="255"/>
                </a:cubicBezTo>
                <a:cubicBezTo>
                  <a:pt x="199" y="249"/>
                  <a:pt x="189" y="241"/>
                  <a:pt x="178" y="234"/>
                </a:cubicBezTo>
                <a:cubicBezTo>
                  <a:pt x="189" y="231"/>
                  <a:pt x="210" y="235"/>
                  <a:pt x="210" y="224"/>
                </a:cubicBezTo>
                <a:cubicBezTo>
                  <a:pt x="210" y="213"/>
                  <a:pt x="168" y="218"/>
                  <a:pt x="178" y="213"/>
                </a:cubicBezTo>
                <a:cubicBezTo>
                  <a:pt x="200" y="202"/>
                  <a:pt x="227" y="206"/>
                  <a:pt x="251" y="203"/>
                </a:cubicBezTo>
                <a:cubicBezTo>
                  <a:pt x="187" y="187"/>
                  <a:pt x="206" y="200"/>
                  <a:pt x="241" y="182"/>
                </a:cubicBezTo>
                <a:cubicBezTo>
                  <a:pt x="252" y="176"/>
                  <a:pt x="262" y="168"/>
                  <a:pt x="272" y="161"/>
                </a:cubicBezTo>
                <a:cubicBezTo>
                  <a:pt x="258" y="158"/>
                  <a:pt x="231" y="165"/>
                  <a:pt x="231" y="151"/>
                </a:cubicBezTo>
                <a:cubicBezTo>
                  <a:pt x="231" y="137"/>
                  <a:pt x="285" y="146"/>
                  <a:pt x="272" y="140"/>
                </a:cubicBezTo>
                <a:cubicBezTo>
                  <a:pt x="247" y="128"/>
                  <a:pt x="217" y="132"/>
                  <a:pt x="189" y="130"/>
                </a:cubicBezTo>
                <a:cubicBezTo>
                  <a:pt x="126" y="125"/>
                  <a:pt x="63" y="123"/>
                  <a:pt x="0" y="119"/>
                </a:cubicBezTo>
                <a:cubicBezTo>
                  <a:pt x="100" y="95"/>
                  <a:pt x="224" y="132"/>
                  <a:pt x="325" y="140"/>
                </a:cubicBezTo>
                <a:cubicBezTo>
                  <a:pt x="199" y="117"/>
                  <a:pt x="173" y="131"/>
                  <a:pt x="241" y="109"/>
                </a:cubicBezTo>
                <a:cubicBezTo>
                  <a:pt x="187" y="90"/>
                  <a:pt x="135" y="96"/>
                  <a:pt x="241" y="77"/>
                </a:cubicBezTo>
                <a:cubicBezTo>
                  <a:pt x="184" y="59"/>
                  <a:pt x="62" y="66"/>
                  <a:pt x="231" y="46"/>
                </a:cubicBezTo>
                <a:cubicBezTo>
                  <a:pt x="200" y="0"/>
                  <a:pt x="202" y="25"/>
                  <a:pt x="241" y="4"/>
                </a:cubicBezTo>
                <a:cubicBezTo>
                  <a:pt x="244" y="2"/>
                  <a:pt x="234" y="4"/>
                  <a:pt x="231" y="4"/>
                </a:cubicBezTo>
              </a:path>
            </a:pathLst>
          </a:custGeom>
          <a:noFill/>
          <a:ln w="9525">
            <a:solidFill>
              <a:schemeClr val="tx1"/>
            </a:solidFill>
            <a:round/>
            <a:headEnd/>
            <a:tailEnd/>
          </a:ln>
          <a:effectLst/>
        </p:spPr>
        <p:txBody>
          <a:bodyPr/>
          <a:lstStyle/>
          <a:p>
            <a:endParaRPr lang="en-US"/>
          </a:p>
        </p:txBody>
      </p:sp>
      <p:sp>
        <p:nvSpPr>
          <p:cNvPr id="5127" name="AutoShape 7"/>
          <p:cNvSpPr>
            <a:spLocks noChangeArrowheads="1"/>
          </p:cNvSpPr>
          <p:nvPr/>
        </p:nvSpPr>
        <p:spPr bwMode="auto">
          <a:xfrm>
            <a:off x="1143000" y="1371600"/>
            <a:ext cx="1143000" cy="762000"/>
          </a:xfrm>
          <a:prstGeom prst="roundRect">
            <a:avLst>
              <a:gd name="adj" fmla="val 16667"/>
            </a:avLst>
          </a:prstGeom>
          <a:gradFill rotWithShape="0">
            <a:gsLst>
              <a:gs pos="0">
                <a:srgbClr val="FF9900">
                  <a:gamma/>
                  <a:shade val="6275"/>
                  <a:invGamma/>
                </a:srgbClr>
              </a:gs>
              <a:gs pos="50000">
                <a:srgbClr val="FF9900"/>
              </a:gs>
              <a:gs pos="100000">
                <a:srgbClr val="FF9900">
                  <a:gamma/>
                  <a:shade val="6275"/>
                  <a:invGamma/>
                </a:srgbClr>
              </a:gs>
            </a:gsLst>
            <a:lin ang="5400000" scaled="1"/>
          </a:gradFill>
          <a:ln w="9525">
            <a:solidFill>
              <a:schemeClr val="tx1"/>
            </a:solidFill>
            <a:round/>
            <a:headEnd/>
            <a:tailEnd/>
          </a:ln>
          <a:effectLst>
            <a:prstShdw prst="shdw13" dist="53882" dir="13500000">
              <a:schemeClr val="bg2"/>
            </a:prstShdw>
          </a:effectLst>
        </p:spPr>
        <p:txBody>
          <a:bodyPr wrap="none" anchor="ctr"/>
          <a:lstStyle/>
          <a:p>
            <a:endParaRPr lang="en-US"/>
          </a:p>
        </p:txBody>
      </p:sp>
      <p:sp>
        <p:nvSpPr>
          <p:cNvPr id="5129" name="Freeform 9"/>
          <p:cNvSpPr>
            <a:spLocks/>
          </p:cNvSpPr>
          <p:nvPr/>
        </p:nvSpPr>
        <p:spPr bwMode="auto">
          <a:xfrm>
            <a:off x="1981200" y="1371600"/>
            <a:ext cx="515938" cy="671513"/>
          </a:xfrm>
          <a:custGeom>
            <a:avLst/>
            <a:gdLst/>
            <a:ahLst/>
            <a:cxnLst>
              <a:cxn ang="0">
                <a:pos x="168" y="402"/>
              </a:cxn>
              <a:cxn ang="0">
                <a:pos x="210" y="392"/>
              </a:cxn>
              <a:cxn ang="0">
                <a:pos x="147" y="402"/>
              </a:cxn>
              <a:cxn ang="0">
                <a:pos x="189" y="412"/>
              </a:cxn>
              <a:cxn ang="0">
                <a:pos x="272" y="423"/>
              </a:cxn>
              <a:cxn ang="0">
                <a:pos x="241" y="412"/>
              </a:cxn>
              <a:cxn ang="0">
                <a:pos x="272" y="392"/>
              </a:cxn>
              <a:cxn ang="0">
                <a:pos x="178" y="381"/>
              </a:cxn>
              <a:cxn ang="0">
                <a:pos x="231" y="371"/>
              </a:cxn>
              <a:cxn ang="0">
                <a:pos x="199" y="360"/>
              </a:cxn>
              <a:cxn ang="0">
                <a:pos x="231" y="350"/>
              </a:cxn>
              <a:cxn ang="0">
                <a:pos x="199" y="339"/>
              </a:cxn>
              <a:cxn ang="0">
                <a:pos x="251" y="329"/>
              </a:cxn>
              <a:cxn ang="0">
                <a:pos x="178" y="318"/>
              </a:cxn>
              <a:cxn ang="0">
                <a:pos x="210" y="297"/>
              </a:cxn>
              <a:cxn ang="0">
                <a:pos x="210" y="276"/>
              </a:cxn>
              <a:cxn ang="0">
                <a:pos x="210" y="255"/>
              </a:cxn>
              <a:cxn ang="0">
                <a:pos x="178" y="234"/>
              </a:cxn>
              <a:cxn ang="0">
                <a:pos x="210" y="224"/>
              </a:cxn>
              <a:cxn ang="0">
                <a:pos x="178" y="213"/>
              </a:cxn>
              <a:cxn ang="0">
                <a:pos x="251" y="203"/>
              </a:cxn>
              <a:cxn ang="0">
                <a:pos x="241" y="182"/>
              </a:cxn>
              <a:cxn ang="0">
                <a:pos x="272" y="161"/>
              </a:cxn>
              <a:cxn ang="0">
                <a:pos x="231" y="151"/>
              </a:cxn>
              <a:cxn ang="0">
                <a:pos x="272" y="140"/>
              </a:cxn>
              <a:cxn ang="0">
                <a:pos x="189" y="130"/>
              </a:cxn>
              <a:cxn ang="0">
                <a:pos x="0" y="119"/>
              </a:cxn>
              <a:cxn ang="0">
                <a:pos x="325" y="140"/>
              </a:cxn>
              <a:cxn ang="0">
                <a:pos x="241" y="109"/>
              </a:cxn>
              <a:cxn ang="0">
                <a:pos x="241" y="77"/>
              </a:cxn>
              <a:cxn ang="0">
                <a:pos x="231" y="46"/>
              </a:cxn>
              <a:cxn ang="0">
                <a:pos x="241" y="4"/>
              </a:cxn>
              <a:cxn ang="0">
                <a:pos x="231" y="4"/>
              </a:cxn>
            </a:cxnLst>
            <a:rect l="0" t="0" r="r" b="b"/>
            <a:pathLst>
              <a:path w="325" h="423">
                <a:moveTo>
                  <a:pt x="168" y="402"/>
                </a:moveTo>
                <a:cubicBezTo>
                  <a:pt x="182" y="399"/>
                  <a:pt x="224" y="392"/>
                  <a:pt x="210" y="392"/>
                </a:cubicBezTo>
                <a:cubicBezTo>
                  <a:pt x="189" y="392"/>
                  <a:pt x="162" y="387"/>
                  <a:pt x="147" y="402"/>
                </a:cubicBezTo>
                <a:cubicBezTo>
                  <a:pt x="137" y="412"/>
                  <a:pt x="175" y="410"/>
                  <a:pt x="189" y="412"/>
                </a:cubicBezTo>
                <a:cubicBezTo>
                  <a:pt x="217" y="417"/>
                  <a:pt x="244" y="419"/>
                  <a:pt x="272" y="423"/>
                </a:cubicBezTo>
                <a:cubicBezTo>
                  <a:pt x="262" y="419"/>
                  <a:pt x="241" y="423"/>
                  <a:pt x="241" y="412"/>
                </a:cubicBezTo>
                <a:cubicBezTo>
                  <a:pt x="241" y="400"/>
                  <a:pt x="283" y="397"/>
                  <a:pt x="272" y="392"/>
                </a:cubicBezTo>
                <a:cubicBezTo>
                  <a:pt x="244" y="378"/>
                  <a:pt x="209" y="385"/>
                  <a:pt x="178" y="381"/>
                </a:cubicBezTo>
                <a:cubicBezTo>
                  <a:pt x="196" y="378"/>
                  <a:pt x="218" y="384"/>
                  <a:pt x="231" y="371"/>
                </a:cubicBezTo>
                <a:cubicBezTo>
                  <a:pt x="239" y="363"/>
                  <a:pt x="199" y="371"/>
                  <a:pt x="199" y="360"/>
                </a:cubicBezTo>
                <a:cubicBezTo>
                  <a:pt x="199" y="349"/>
                  <a:pt x="220" y="353"/>
                  <a:pt x="231" y="350"/>
                </a:cubicBezTo>
                <a:cubicBezTo>
                  <a:pt x="220" y="346"/>
                  <a:pt x="191" y="347"/>
                  <a:pt x="199" y="339"/>
                </a:cubicBezTo>
                <a:cubicBezTo>
                  <a:pt x="211" y="326"/>
                  <a:pt x="263" y="341"/>
                  <a:pt x="251" y="329"/>
                </a:cubicBezTo>
                <a:cubicBezTo>
                  <a:pt x="234" y="312"/>
                  <a:pt x="202" y="322"/>
                  <a:pt x="178" y="318"/>
                </a:cubicBezTo>
                <a:cubicBezTo>
                  <a:pt x="189" y="311"/>
                  <a:pt x="199" y="303"/>
                  <a:pt x="210" y="297"/>
                </a:cubicBezTo>
                <a:cubicBezTo>
                  <a:pt x="243" y="281"/>
                  <a:pt x="260" y="294"/>
                  <a:pt x="210" y="276"/>
                </a:cubicBezTo>
                <a:cubicBezTo>
                  <a:pt x="259" y="260"/>
                  <a:pt x="244" y="272"/>
                  <a:pt x="210" y="255"/>
                </a:cubicBezTo>
                <a:cubicBezTo>
                  <a:pt x="199" y="249"/>
                  <a:pt x="189" y="241"/>
                  <a:pt x="178" y="234"/>
                </a:cubicBezTo>
                <a:cubicBezTo>
                  <a:pt x="189" y="231"/>
                  <a:pt x="210" y="235"/>
                  <a:pt x="210" y="224"/>
                </a:cubicBezTo>
                <a:cubicBezTo>
                  <a:pt x="210" y="213"/>
                  <a:pt x="168" y="218"/>
                  <a:pt x="178" y="213"/>
                </a:cubicBezTo>
                <a:cubicBezTo>
                  <a:pt x="200" y="202"/>
                  <a:pt x="227" y="206"/>
                  <a:pt x="251" y="203"/>
                </a:cubicBezTo>
                <a:cubicBezTo>
                  <a:pt x="187" y="187"/>
                  <a:pt x="206" y="200"/>
                  <a:pt x="241" y="182"/>
                </a:cubicBezTo>
                <a:cubicBezTo>
                  <a:pt x="252" y="176"/>
                  <a:pt x="262" y="168"/>
                  <a:pt x="272" y="161"/>
                </a:cubicBezTo>
                <a:cubicBezTo>
                  <a:pt x="258" y="158"/>
                  <a:pt x="231" y="165"/>
                  <a:pt x="231" y="151"/>
                </a:cubicBezTo>
                <a:cubicBezTo>
                  <a:pt x="231" y="137"/>
                  <a:pt x="285" y="146"/>
                  <a:pt x="272" y="140"/>
                </a:cubicBezTo>
                <a:cubicBezTo>
                  <a:pt x="247" y="128"/>
                  <a:pt x="217" y="132"/>
                  <a:pt x="189" y="130"/>
                </a:cubicBezTo>
                <a:cubicBezTo>
                  <a:pt x="126" y="125"/>
                  <a:pt x="63" y="123"/>
                  <a:pt x="0" y="119"/>
                </a:cubicBezTo>
                <a:cubicBezTo>
                  <a:pt x="100" y="95"/>
                  <a:pt x="224" y="132"/>
                  <a:pt x="325" y="140"/>
                </a:cubicBezTo>
                <a:cubicBezTo>
                  <a:pt x="199" y="117"/>
                  <a:pt x="173" y="131"/>
                  <a:pt x="241" y="109"/>
                </a:cubicBezTo>
                <a:cubicBezTo>
                  <a:pt x="187" y="90"/>
                  <a:pt x="135" y="96"/>
                  <a:pt x="241" y="77"/>
                </a:cubicBezTo>
                <a:cubicBezTo>
                  <a:pt x="184" y="59"/>
                  <a:pt x="62" y="66"/>
                  <a:pt x="231" y="46"/>
                </a:cubicBezTo>
                <a:cubicBezTo>
                  <a:pt x="200" y="0"/>
                  <a:pt x="202" y="25"/>
                  <a:pt x="241" y="4"/>
                </a:cubicBezTo>
                <a:cubicBezTo>
                  <a:pt x="244" y="2"/>
                  <a:pt x="234" y="4"/>
                  <a:pt x="231" y="4"/>
                </a:cubicBezTo>
              </a:path>
            </a:pathLst>
          </a:custGeom>
          <a:noFill/>
          <a:ln w="9525">
            <a:solidFill>
              <a:schemeClr val="tx1"/>
            </a:solidFill>
            <a:round/>
            <a:headEnd/>
            <a:tailEnd/>
          </a:ln>
          <a:effectLst/>
        </p:spPr>
        <p:txBody>
          <a:bodyPr/>
          <a:lstStyle/>
          <a:p>
            <a:endParaRPr lang="en-US"/>
          </a:p>
        </p:txBody>
      </p:sp>
      <p:sp>
        <p:nvSpPr>
          <p:cNvPr id="5130" name="Oval 10"/>
          <p:cNvSpPr>
            <a:spLocks noChangeArrowheads="1"/>
          </p:cNvSpPr>
          <p:nvPr/>
        </p:nvSpPr>
        <p:spPr bwMode="auto">
          <a:xfrm>
            <a:off x="1219200" y="1524000"/>
            <a:ext cx="533400" cy="457200"/>
          </a:xfrm>
          <a:prstGeom prst="ellipse">
            <a:avLst/>
          </a:prstGeom>
          <a:solidFill>
            <a:srgbClr val="000066"/>
          </a:solidFill>
          <a:ln w="9525">
            <a:solidFill>
              <a:schemeClr val="tx1"/>
            </a:solidFill>
            <a:round/>
            <a:headEnd/>
            <a:tailEnd/>
          </a:ln>
          <a:effectLst/>
        </p:spPr>
        <p:txBody>
          <a:bodyPr wrap="none" anchor="ctr"/>
          <a:lstStyle/>
          <a:p>
            <a:endParaRPr lang="en-US"/>
          </a:p>
        </p:txBody>
      </p:sp>
      <p:sp>
        <p:nvSpPr>
          <p:cNvPr id="5131" name="Text Box 11"/>
          <p:cNvSpPr txBox="1">
            <a:spLocks noChangeArrowheads="1"/>
          </p:cNvSpPr>
          <p:nvPr/>
        </p:nvSpPr>
        <p:spPr bwMode="auto">
          <a:xfrm>
            <a:off x="771525" y="533400"/>
            <a:ext cx="1704975" cy="396875"/>
          </a:xfrm>
          <a:prstGeom prst="rect">
            <a:avLst/>
          </a:prstGeom>
          <a:gradFill rotWithShape="0">
            <a:gsLst>
              <a:gs pos="0">
                <a:srgbClr val="FF9900">
                  <a:gamma/>
                  <a:shade val="6275"/>
                  <a:invGamma/>
                </a:srgbClr>
              </a:gs>
              <a:gs pos="50000">
                <a:srgbClr val="FF9900"/>
              </a:gs>
              <a:gs pos="100000">
                <a:srgbClr val="FF9900">
                  <a:gamma/>
                  <a:shade val="6275"/>
                  <a:invGamma/>
                </a:srgbClr>
              </a:gs>
            </a:gsLst>
            <a:lin ang="5400000" scaled="1"/>
          </a:gradFill>
          <a:ln w="9525">
            <a:noFill/>
            <a:miter lim="800000"/>
            <a:headEnd/>
            <a:tailEnd/>
          </a:ln>
          <a:effectLst>
            <a:prstShdw prst="shdw17" dist="17961" dir="2700000">
              <a:srgbClr val="FF9900">
                <a:gamma/>
                <a:shade val="60000"/>
                <a:invGamma/>
              </a:srgbClr>
            </a:prstShdw>
          </a:effectLst>
        </p:spPr>
        <p:txBody>
          <a:bodyPr wrap="none">
            <a:spAutoFit/>
          </a:bodyPr>
          <a:lstStyle/>
          <a:p>
            <a:r>
              <a:rPr lang="en-US" sz="2000">
                <a:solidFill>
                  <a:srgbClr val="000066"/>
                </a:solidFill>
              </a:rPr>
              <a:t>Signals/injury</a:t>
            </a:r>
          </a:p>
        </p:txBody>
      </p:sp>
      <p:sp>
        <p:nvSpPr>
          <p:cNvPr id="5132" name="AutoShape 12"/>
          <p:cNvSpPr>
            <a:spLocks noChangeArrowheads="1"/>
          </p:cNvSpPr>
          <p:nvPr/>
        </p:nvSpPr>
        <p:spPr bwMode="auto">
          <a:xfrm rot="5400000">
            <a:off x="609600" y="1143000"/>
            <a:ext cx="685800" cy="228600"/>
          </a:xfrm>
          <a:prstGeom prst="notchedRightArrow">
            <a:avLst>
              <a:gd name="adj1" fmla="val 50000"/>
              <a:gd name="adj2" fmla="val 75000"/>
            </a:avLst>
          </a:prstGeom>
          <a:solidFill>
            <a:srgbClr val="FF9900"/>
          </a:solidFill>
          <a:ln w="9525">
            <a:solidFill>
              <a:schemeClr val="tx1"/>
            </a:solidFill>
            <a:miter lim="800000"/>
            <a:headEnd/>
            <a:tailEnd/>
          </a:ln>
          <a:effectLst/>
        </p:spPr>
        <p:txBody>
          <a:bodyPr wrap="none" anchor="ctr"/>
          <a:lstStyle/>
          <a:p>
            <a:endParaRPr lang="en-US"/>
          </a:p>
        </p:txBody>
      </p:sp>
      <p:sp>
        <p:nvSpPr>
          <p:cNvPr id="5133" name="AutoShape 13"/>
          <p:cNvSpPr>
            <a:spLocks noChangeArrowheads="1"/>
          </p:cNvSpPr>
          <p:nvPr/>
        </p:nvSpPr>
        <p:spPr bwMode="auto">
          <a:xfrm rot="5400000">
            <a:off x="304800" y="1143000"/>
            <a:ext cx="685800" cy="228600"/>
          </a:xfrm>
          <a:prstGeom prst="notchedRightArrow">
            <a:avLst>
              <a:gd name="adj1" fmla="val 50000"/>
              <a:gd name="adj2" fmla="val 75000"/>
            </a:avLst>
          </a:prstGeom>
          <a:solidFill>
            <a:srgbClr val="FF9900"/>
          </a:solidFill>
          <a:ln w="9525">
            <a:solidFill>
              <a:schemeClr val="tx1"/>
            </a:solidFill>
            <a:miter lim="800000"/>
            <a:headEnd/>
            <a:tailEnd/>
          </a:ln>
          <a:effectLst/>
        </p:spPr>
        <p:txBody>
          <a:bodyPr wrap="none" anchor="ctr"/>
          <a:lstStyle/>
          <a:p>
            <a:endParaRPr lang="en-US"/>
          </a:p>
        </p:txBody>
      </p:sp>
      <p:sp>
        <p:nvSpPr>
          <p:cNvPr id="5134" name="AutoShape 14"/>
          <p:cNvSpPr>
            <a:spLocks noChangeArrowheads="1"/>
          </p:cNvSpPr>
          <p:nvPr/>
        </p:nvSpPr>
        <p:spPr bwMode="auto">
          <a:xfrm>
            <a:off x="3733800" y="1524000"/>
            <a:ext cx="1752600" cy="533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flip="none" rotWithShape="1">
            <a:gsLst>
              <a:gs pos="0">
                <a:schemeClr val="folHlink">
                  <a:shade val="30000"/>
                  <a:satMod val="115000"/>
                </a:schemeClr>
              </a:gs>
              <a:gs pos="50000">
                <a:schemeClr val="folHlink">
                  <a:shade val="67500"/>
                  <a:satMod val="115000"/>
                </a:schemeClr>
              </a:gs>
              <a:gs pos="100000">
                <a:schemeClr val="folHlink">
                  <a:shade val="100000"/>
                  <a:satMod val="115000"/>
                </a:schemeClr>
              </a:gs>
            </a:gsLst>
            <a:lin ang="0" scaled="1"/>
            <a:tileRect/>
          </a:gradFill>
          <a:ln w="9525">
            <a:solidFill>
              <a:schemeClr val="tx1"/>
            </a:solidFill>
            <a:miter lim="800000"/>
            <a:headEnd/>
            <a:tailEnd/>
          </a:ln>
          <a:effectLst/>
        </p:spPr>
        <p:txBody>
          <a:bodyPr wrap="none" anchor="ctr"/>
          <a:lstStyle/>
          <a:p>
            <a:pPr algn="ctr"/>
            <a:r>
              <a:rPr lang="en-US" sz="1400" dirty="0">
                <a:solidFill>
                  <a:srgbClr val="000066"/>
                </a:solidFill>
              </a:rPr>
              <a:t>Reversible</a:t>
            </a:r>
          </a:p>
        </p:txBody>
      </p:sp>
      <p:sp>
        <p:nvSpPr>
          <p:cNvPr id="5135" name="Freeform 15"/>
          <p:cNvSpPr>
            <a:spLocks/>
          </p:cNvSpPr>
          <p:nvPr/>
        </p:nvSpPr>
        <p:spPr bwMode="auto">
          <a:xfrm>
            <a:off x="5791200" y="990600"/>
            <a:ext cx="1971675" cy="1114425"/>
          </a:xfrm>
          <a:custGeom>
            <a:avLst/>
            <a:gdLst/>
            <a:ahLst/>
            <a:cxnLst>
              <a:cxn ang="0">
                <a:pos x="1094" y="136"/>
              </a:cxn>
              <a:cxn ang="0">
                <a:pos x="884" y="84"/>
              </a:cxn>
              <a:cxn ang="0">
                <a:pos x="361" y="0"/>
              </a:cxn>
              <a:cxn ang="0">
                <a:pos x="266" y="21"/>
              </a:cxn>
              <a:cxn ang="0">
                <a:pos x="245" y="52"/>
              </a:cxn>
              <a:cxn ang="0">
                <a:pos x="183" y="94"/>
              </a:cxn>
              <a:cxn ang="0">
                <a:pos x="151" y="105"/>
              </a:cxn>
              <a:cxn ang="0">
                <a:pos x="88" y="147"/>
              </a:cxn>
              <a:cxn ang="0">
                <a:pos x="46" y="241"/>
              </a:cxn>
              <a:cxn ang="0">
                <a:pos x="36" y="272"/>
              </a:cxn>
              <a:cxn ang="0">
                <a:pos x="26" y="545"/>
              </a:cxn>
              <a:cxn ang="0">
                <a:pos x="266" y="702"/>
              </a:cxn>
              <a:cxn ang="0">
                <a:pos x="361" y="691"/>
              </a:cxn>
              <a:cxn ang="0">
                <a:pos x="382" y="660"/>
              </a:cxn>
              <a:cxn ang="0">
                <a:pos x="444" y="639"/>
              </a:cxn>
              <a:cxn ang="0">
                <a:pos x="476" y="628"/>
              </a:cxn>
              <a:cxn ang="0">
                <a:pos x="1073" y="660"/>
              </a:cxn>
              <a:cxn ang="0">
                <a:pos x="1146" y="649"/>
              </a:cxn>
              <a:cxn ang="0">
                <a:pos x="1157" y="597"/>
              </a:cxn>
              <a:cxn ang="0">
                <a:pos x="1209" y="471"/>
              </a:cxn>
              <a:cxn ang="0">
                <a:pos x="1115" y="168"/>
              </a:cxn>
              <a:cxn ang="0">
                <a:pos x="1094" y="136"/>
              </a:cxn>
            </a:cxnLst>
            <a:rect l="0" t="0" r="r" b="b"/>
            <a:pathLst>
              <a:path w="1242" h="702">
                <a:moveTo>
                  <a:pt x="1094" y="136"/>
                </a:moveTo>
                <a:cubicBezTo>
                  <a:pt x="1026" y="102"/>
                  <a:pt x="959" y="93"/>
                  <a:pt x="884" y="84"/>
                </a:cubicBezTo>
                <a:cubicBezTo>
                  <a:pt x="714" y="41"/>
                  <a:pt x="535" y="28"/>
                  <a:pt x="361" y="0"/>
                </a:cubicBezTo>
                <a:cubicBezTo>
                  <a:pt x="356" y="1"/>
                  <a:pt x="281" y="9"/>
                  <a:pt x="266" y="21"/>
                </a:cubicBezTo>
                <a:cubicBezTo>
                  <a:pt x="256" y="29"/>
                  <a:pt x="254" y="44"/>
                  <a:pt x="245" y="52"/>
                </a:cubicBezTo>
                <a:cubicBezTo>
                  <a:pt x="226" y="68"/>
                  <a:pt x="204" y="80"/>
                  <a:pt x="183" y="94"/>
                </a:cubicBezTo>
                <a:cubicBezTo>
                  <a:pt x="174" y="100"/>
                  <a:pt x="161" y="100"/>
                  <a:pt x="151" y="105"/>
                </a:cubicBezTo>
                <a:cubicBezTo>
                  <a:pt x="129" y="117"/>
                  <a:pt x="88" y="147"/>
                  <a:pt x="88" y="147"/>
                </a:cubicBezTo>
                <a:cubicBezTo>
                  <a:pt x="55" y="196"/>
                  <a:pt x="70" y="167"/>
                  <a:pt x="46" y="241"/>
                </a:cubicBezTo>
                <a:cubicBezTo>
                  <a:pt x="43" y="251"/>
                  <a:pt x="36" y="272"/>
                  <a:pt x="36" y="272"/>
                </a:cubicBezTo>
                <a:cubicBezTo>
                  <a:pt x="26" y="367"/>
                  <a:pt x="0" y="447"/>
                  <a:pt x="26" y="545"/>
                </a:cubicBezTo>
                <a:cubicBezTo>
                  <a:pt x="53" y="649"/>
                  <a:pt x="176" y="688"/>
                  <a:pt x="266" y="702"/>
                </a:cubicBezTo>
                <a:cubicBezTo>
                  <a:pt x="298" y="698"/>
                  <a:pt x="331" y="702"/>
                  <a:pt x="361" y="691"/>
                </a:cubicBezTo>
                <a:cubicBezTo>
                  <a:pt x="373" y="687"/>
                  <a:pt x="371" y="667"/>
                  <a:pt x="382" y="660"/>
                </a:cubicBezTo>
                <a:cubicBezTo>
                  <a:pt x="400" y="648"/>
                  <a:pt x="423" y="646"/>
                  <a:pt x="444" y="639"/>
                </a:cubicBezTo>
                <a:cubicBezTo>
                  <a:pt x="455" y="635"/>
                  <a:pt x="476" y="628"/>
                  <a:pt x="476" y="628"/>
                </a:cubicBezTo>
                <a:cubicBezTo>
                  <a:pt x="683" y="633"/>
                  <a:pt x="877" y="609"/>
                  <a:pt x="1073" y="660"/>
                </a:cubicBezTo>
                <a:cubicBezTo>
                  <a:pt x="1097" y="656"/>
                  <a:pt x="1126" y="664"/>
                  <a:pt x="1146" y="649"/>
                </a:cubicBezTo>
                <a:cubicBezTo>
                  <a:pt x="1160" y="638"/>
                  <a:pt x="1152" y="614"/>
                  <a:pt x="1157" y="597"/>
                </a:cubicBezTo>
                <a:cubicBezTo>
                  <a:pt x="1170" y="549"/>
                  <a:pt x="1182" y="512"/>
                  <a:pt x="1209" y="471"/>
                </a:cubicBezTo>
                <a:cubicBezTo>
                  <a:pt x="1203" y="370"/>
                  <a:pt x="1242" y="198"/>
                  <a:pt x="1115" y="168"/>
                </a:cubicBezTo>
                <a:cubicBezTo>
                  <a:pt x="1092" y="150"/>
                  <a:pt x="971" y="87"/>
                  <a:pt x="1094" y="136"/>
                </a:cubicBezTo>
                <a:close/>
              </a:path>
            </a:pathLst>
          </a:custGeom>
          <a:gradFill rotWithShape="0">
            <a:gsLst>
              <a:gs pos="0">
                <a:srgbClr val="FF9966"/>
              </a:gs>
              <a:gs pos="100000">
                <a:srgbClr val="FF9966">
                  <a:gamma/>
                  <a:shade val="6275"/>
                  <a:invGamma/>
                </a:srgbClr>
              </a:gs>
            </a:gsLst>
            <a:lin ang="5400000" scaled="1"/>
          </a:gradFill>
          <a:ln w="9525">
            <a:noFill/>
            <a:round/>
            <a:headEnd/>
            <a:tailEnd/>
          </a:ln>
          <a:effectLst>
            <a:prstShdw prst="shdw18" dist="17961" dir="13500000">
              <a:srgbClr val="FF9966">
                <a:gamma/>
                <a:shade val="60000"/>
                <a:invGamma/>
              </a:srgbClr>
            </a:prstShdw>
          </a:effectLst>
        </p:spPr>
        <p:txBody>
          <a:bodyPr/>
          <a:lstStyle/>
          <a:p>
            <a:endParaRPr lang="en-US"/>
          </a:p>
        </p:txBody>
      </p:sp>
      <p:sp>
        <p:nvSpPr>
          <p:cNvPr id="5136" name="Freeform 16"/>
          <p:cNvSpPr>
            <a:spLocks/>
          </p:cNvSpPr>
          <p:nvPr/>
        </p:nvSpPr>
        <p:spPr bwMode="auto">
          <a:xfrm>
            <a:off x="6400800" y="1371600"/>
            <a:ext cx="1971675" cy="1114425"/>
          </a:xfrm>
          <a:custGeom>
            <a:avLst/>
            <a:gdLst/>
            <a:ahLst/>
            <a:cxnLst>
              <a:cxn ang="0">
                <a:pos x="1094" y="136"/>
              </a:cxn>
              <a:cxn ang="0">
                <a:pos x="884" y="84"/>
              </a:cxn>
              <a:cxn ang="0">
                <a:pos x="361" y="0"/>
              </a:cxn>
              <a:cxn ang="0">
                <a:pos x="266" y="21"/>
              </a:cxn>
              <a:cxn ang="0">
                <a:pos x="245" y="52"/>
              </a:cxn>
              <a:cxn ang="0">
                <a:pos x="183" y="94"/>
              </a:cxn>
              <a:cxn ang="0">
                <a:pos x="151" y="105"/>
              </a:cxn>
              <a:cxn ang="0">
                <a:pos x="88" y="147"/>
              </a:cxn>
              <a:cxn ang="0">
                <a:pos x="46" y="241"/>
              </a:cxn>
              <a:cxn ang="0">
                <a:pos x="36" y="272"/>
              </a:cxn>
              <a:cxn ang="0">
                <a:pos x="26" y="545"/>
              </a:cxn>
              <a:cxn ang="0">
                <a:pos x="266" y="702"/>
              </a:cxn>
              <a:cxn ang="0">
                <a:pos x="361" y="691"/>
              </a:cxn>
              <a:cxn ang="0">
                <a:pos x="382" y="660"/>
              </a:cxn>
              <a:cxn ang="0">
                <a:pos x="444" y="639"/>
              </a:cxn>
              <a:cxn ang="0">
                <a:pos x="476" y="628"/>
              </a:cxn>
              <a:cxn ang="0">
                <a:pos x="1073" y="660"/>
              </a:cxn>
              <a:cxn ang="0">
                <a:pos x="1146" y="649"/>
              </a:cxn>
              <a:cxn ang="0">
                <a:pos x="1157" y="597"/>
              </a:cxn>
              <a:cxn ang="0">
                <a:pos x="1209" y="471"/>
              </a:cxn>
              <a:cxn ang="0">
                <a:pos x="1115" y="168"/>
              </a:cxn>
              <a:cxn ang="0">
                <a:pos x="1094" y="136"/>
              </a:cxn>
            </a:cxnLst>
            <a:rect l="0" t="0" r="r" b="b"/>
            <a:pathLst>
              <a:path w="1242" h="702">
                <a:moveTo>
                  <a:pt x="1094" y="136"/>
                </a:moveTo>
                <a:cubicBezTo>
                  <a:pt x="1026" y="102"/>
                  <a:pt x="959" y="93"/>
                  <a:pt x="884" y="84"/>
                </a:cubicBezTo>
                <a:cubicBezTo>
                  <a:pt x="714" y="41"/>
                  <a:pt x="535" y="28"/>
                  <a:pt x="361" y="0"/>
                </a:cubicBezTo>
                <a:cubicBezTo>
                  <a:pt x="356" y="1"/>
                  <a:pt x="281" y="9"/>
                  <a:pt x="266" y="21"/>
                </a:cubicBezTo>
                <a:cubicBezTo>
                  <a:pt x="256" y="29"/>
                  <a:pt x="254" y="44"/>
                  <a:pt x="245" y="52"/>
                </a:cubicBezTo>
                <a:cubicBezTo>
                  <a:pt x="226" y="68"/>
                  <a:pt x="204" y="80"/>
                  <a:pt x="183" y="94"/>
                </a:cubicBezTo>
                <a:cubicBezTo>
                  <a:pt x="174" y="100"/>
                  <a:pt x="161" y="100"/>
                  <a:pt x="151" y="105"/>
                </a:cubicBezTo>
                <a:cubicBezTo>
                  <a:pt x="129" y="117"/>
                  <a:pt x="88" y="147"/>
                  <a:pt x="88" y="147"/>
                </a:cubicBezTo>
                <a:cubicBezTo>
                  <a:pt x="55" y="196"/>
                  <a:pt x="70" y="167"/>
                  <a:pt x="46" y="241"/>
                </a:cubicBezTo>
                <a:cubicBezTo>
                  <a:pt x="43" y="251"/>
                  <a:pt x="36" y="272"/>
                  <a:pt x="36" y="272"/>
                </a:cubicBezTo>
                <a:cubicBezTo>
                  <a:pt x="26" y="367"/>
                  <a:pt x="0" y="447"/>
                  <a:pt x="26" y="545"/>
                </a:cubicBezTo>
                <a:cubicBezTo>
                  <a:pt x="53" y="649"/>
                  <a:pt x="176" y="688"/>
                  <a:pt x="266" y="702"/>
                </a:cubicBezTo>
                <a:cubicBezTo>
                  <a:pt x="298" y="698"/>
                  <a:pt x="331" y="702"/>
                  <a:pt x="361" y="691"/>
                </a:cubicBezTo>
                <a:cubicBezTo>
                  <a:pt x="373" y="687"/>
                  <a:pt x="371" y="667"/>
                  <a:pt x="382" y="660"/>
                </a:cubicBezTo>
                <a:cubicBezTo>
                  <a:pt x="400" y="648"/>
                  <a:pt x="423" y="646"/>
                  <a:pt x="444" y="639"/>
                </a:cubicBezTo>
                <a:cubicBezTo>
                  <a:pt x="455" y="635"/>
                  <a:pt x="476" y="628"/>
                  <a:pt x="476" y="628"/>
                </a:cubicBezTo>
                <a:cubicBezTo>
                  <a:pt x="683" y="633"/>
                  <a:pt x="877" y="609"/>
                  <a:pt x="1073" y="660"/>
                </a:cubicBezTo>
                <a:cubicBezTo>
                  <a:pt x="1097" y="656"/>
                  <a:pt x="1126" y="664"/>
                  <a:pt x="1146" y="649"/>
                </a:cubicBezTo>
                <a:cubicBezTo>
                  <a:pt x="1160" y="638"/>
                  <a:pt x="1152" y="614"/>
                  <a:pt x="1157" y="597"/>
                </a:cubicBezTo>
                <a:cubicBezTo>
                  <a:pt x="1170" y="549"/>
                  <a:pt x="1182" y="512"/>
                  <a:pt x="1209" y="471"/>
                </a:cubicBezTo>
                <a:cubicBezTo>
                  <a:pt x="1203" y="370"/>
                  <a:pt x="1242" y="198"/>
                  <a:pt x="1115" y="168"/>
                </a:cubicBezTo>
                <a:cubicBezTo>
                  <a:pt x="1092" y="150"/>
                  <a:pt x="971" y="87"/>
                  <a:pt x="1094" y="136"/>
                </a:cubicBezTo>
                <a:close/>
              </a:path>
            </a:pathLst>
          </a:custGeom>
          <a:gradFill rotWithShape="0">
            <a:gsLst>
              <a:gs pos="0">
                <a:schemeClr val="accent1">
                  <a:gamma/>
                  <a:shade val="6275"/>
                  <a:invGamma/>
                </a:schemeClr>
              </a:gs>
              <a:gs pos="100000">
                <a:schemeClr val="accent1"/>
              </a:gs>
            </a:gsLst>
            <a:lin ang="5400000" scaled="1"/>
          </a:gradFill>
          <a:ln w="9525">
            <a:noFill/>
            <a:round/>
            <a:headEnd/>
            <a:tailEnd/>
          </a:ln>
          <a:effectLst>
            <a:prstShdw prst="shdw18" dist="17961" dir="13500000">
              <a:schemeClr val="accent1">
                <a:gamma/>
                <a:shade val="60000"/>
                <a:invGamma/>
              </a:schemeClr>
            </a:prstShdw>
          </a:effectLst>
        </p:spPr>
        <p:txBody>
          <a:bodyPr/>
          <a:lstStyle/>
          <a:p>
            <a:endParaRPr lang="en-US"/>
          </a:p>
        </p:txBody>
      </p:sp>
      <p:sp>
        <p:nvSpPr>
          <p:cNvPr id="5137" name="Freeform 17"/>
          <p:cNvSpPr>
            <a:spLocks/>
          </p:cNvSpPr>
          <p:nvPr/>
        </p:nvSpPr>
        <p:spPr bwMode="auto">
          <a:xfrm>
            <a:off x="6858000" y="1828800"/>
            <a:ext cx="1524000" cy="1114425"/>
          </a:xfrm>
          <a:custGeom>
            <a:avLst/>
            <a:gdLst/>
            <a:ahLst/>
            <a:cxnLst>
              <a:cxn ang="0">
                <a:pos x="1094" y="136"/>
              </a:cxn>
              <a:cxn ang="0">
                <a:pos x="884" y="84"/>
              </a:cxn>
              <a:cxn ang="0">
                <a:pos x="361" y="0"/>
              </a:cxn>
              <a:cxn ang="0">
                <a:pos x="266" y="21"/>
              </a:cxn>
              <a:cxn ang="0">
                <a:pos x="245" y="52"/>
              </a:cxn>
              <a:cxn ang="0">
                <a:pos x="183" y="94"/>
              </a:cxn>
              <a:cxn ang="0">
                <a:pos x="151" y="105"/>
              </a:cxn>
              <a:cxn ang="0">
                <a:pos x="88" y="147"/>
              </a:cxn>
              <a:cxn ang="0">
                <a:pos x="46" y="241"/>
              </a:cxn>
              <a:cxn ang="0">
                <a:pos x="36" y="272"/>
              </a:cxn>
              <a:cxn ang="0">
                <a:pos x="26" y="545"/>
              </a:cxn>
              <a:cxn ang="0">
                <a:pos x="266" y="702"/>
              </a:cxn>
              <a:cxn ang="0">
                <a:pos x="361" y="691"/>
              </a:cxn>
              <a:cxn ang="0">
                <a:pos x="382" y="660"/>
              </a:cxn>
              <a:cxn ang="0">
                <a:pos x="444" y="639"/>
              </a:cxn>
              <a:cxn ang="0">
                <a:pos x="476" y="628"/>
              </a:cxn>
              <a:cxn ang="0">
                <a:pos x="1073" y="660"/>
              </a:cxn>
              <a:cxn ang="0">
                <a:pos x="1146" y="649"/>
              </a:cxn>
              <a:cxn ang="0">
                <a:pos x="1157" y="597"/>
              </a:cxn>
              <a:cxn ang="0">
                <a:pos x="1209" y="471"/>
              </a:cxn>
              <a:cxn ang="0">
                <a:pos x="1115" y="168"/>
              </a:cxn>
              <a:cxn ang="0">
                <a:pos x="1094" y="136"/>
              </a:cxn>
            </a:cxnLst>
            <a:rect l="0" t="0" r="r" b="b"/>
            <a:pathLst>
              <a:path w="1242" h="702">
                <a:moveTo>
                  <a:pt x="1094" y="136"/>
                </a:moveTo>
                <a:cubicBezTo>
                  <a:pt x="1026" y="102"/>
                  <a:pt x="959" y="93"/>
                  <a:pt x="884" y="84"/>
                </a:cubicBezTo>
                <a:cubicBezTo>
                  <a:pt x="714" y="41"/>
                  <a:pt x="535" y="28"/>
                  <a:pt x="361" y="0"/>
                </a:cubicBezTo>
                <a:cubicBezTo>
                  <a:pt x="356" y="1"/>
                  <a:pt x="281" y="9"/>
                  <a:pt x="266" y="21"/>
                </a:cubicBezTo>
                <a:cubicBezTo>
                  <a:pt x="256" y="29"/>
                  <a:pt x="254" y="44"/>
                  <a:pt x="245" y="52"/>
                </a:cubicBezTo>
                <a:cubicBezTo>
                  <a:pt x="226" y="68"/>
                  <a:pt x="204" y="80"/>
                  <a:pt x="183" y="94"/>
                </a:cubicBezTo>
                <a:cubicBezTo>
                  <a:pt x="174" y="100"/>
                  <a:pt x="161" y="100"/>
                  <a:pt x="151" y="105"/>
                </a:cubicBezTo>
                <a:cubicBezTo>
                  <a:pt x="129" y="117"/>
                  <a:pt x="88" y="147"/>
                  <a:pt x="88" y="147"/>
                </a:cubicBezTo>
                <a:cubicBezTo>
                  <a:pt x="55" y="196"/>
                  <a:pt x="70" y="167"/>
                  <a:pt x="46" y="241"/>
                </a:cubicBezTo>
                <a:cubicBezTo>
                  <a:pt x="43" y="251"/>
                  <a:pt x="36" y="272"/>
                  <a:pt x="36" y="272"/>
                </a:cubicBezTo>
                <a:cubicBezTo>
                  <a:pt x="26" y="367"/>
                  <a:pt x="0" y="447"/>
                  <a:pt x="26" y="545"/>
                </a:cubicBezTo>
                <a:cubicBezTo>
                  <a:pt x="53" y="649"/>
                  <a:pt x="176" y="688"/>
                  <a:pt x="266" y="702"/>
                </a:cubicBezTo>
                <a:cubicBezTo>
                  <a:pt x="298" y="698"/>
                  <a:pt x="331" y="702"/>
                  <a:pt x="361" y="691"/>
                </a:cubicBezTo>
                <a:cubicBezTo>
                  <a:pt x="373" y="687"/>
                  <a:pt x="371" y="667"/>
                  <a:pt x="382" y="660"/>
                </a:cubicBezTo>
                <a:cubicBezTo>
                  <a:pt x="400" y="648"/>
                  <a:pt x="423" y="646"/>
                  <a:pt x="444" y="639"/>
                </a:cubicBezTo>
                <a:cubicBezTo>
                  <a:pt x="455" y="635"/>
                  <a:pt x="476" y="628"/>
                  <a:pt x="476" y="628"/>
                </a:cubicBezTo>
                <a:cubicBezTo>
                  <a:pt x="683" y="633"/>
                  <a:pt x="877" y="609"/>
                  <a:pt x="1073" y="660"/>
                </a:cubicBezTo>
                <a:cubicBezTo>
                  <a:pt x="1097" y="656"/>
                  <a:pt x="1126" y="664"/>
                  <a:pt x="1146" y="649"/>
                </a:cubicBezTo>
                <a:cubicBezTo>
                  <a:pt x="1160" y="638"/>
                  <a:pt x="1152" y="614"/>
                  <a:pt x="1157" y="597"/>
                </a:cubicBezTo>
                <a:cubicBezTo>
                  <a:pt x="1170" y="549"/>
                  <a:pt x="1182" y="512"/>
                  <a:pt x="1209" y="471"/>
                </a:cubicBezTo>
                <a:cubicBezTo>
                  <a:pt x="1203" y="370"/>
                  <a:pt x="1242" y="198"/>
                  <a:pt x="1115" y="168"/>
                </a:cubicBezTo>
                <a:cubicBezTo>
                  <a:pt x="1092" y="150"/>
                  <a:pt x="971" y="87"/>
                  <a:pt x="1094" y="136"/>
                </a:cubicBezTo>
                <a:close/>
              </a:path>
            </a:pathLst>
          </a:custGeom>
          <a:gradFill rotWithShape="0">
            <a:gsLst>
              <a:gs pos="0">
                <a:srgbClr val="FF9966"/>
              </a:gs>
              <a:gs pos="100000">
                <a:srgbClr val="FF9966">
                  <a:gamma/>
                  <a:shade val="6275"/>
                  <a:invGamma/>
                </a:srgbClr>
              </a:gs>
            </a:gsLst>
            <a:lin ang="5400000" scaled="1"/>
          </a:gradFill>
          <a:ln w="9525">
            <a:noFill/>
            <a:round/>
            <a:headEnd/>
            <a:tailEnd/>
          </a:ln>
          <a:effectLst>
            <a:prstShdw prst="shdw18" dist="17961" dir="13500000">
              <a:srgbClr val="FF9966">
                <a:gamma/>
                <a:shade val="60000"/>
                <a:invGamma/>
              </a:srgbClr>
            </a:prstShdw>
          </a:effectLst>
        </p:spPr>
        <p:txBody>
          <a:bodyPr/>
          <a:lstStyle/>
          <a:p>
            <a:endParaRPr lang="en-US"/>
          </a:p>
        </p:txBody>
      </p:sp>
      <p:sp>
        <p:nvSpPr>
          <p:cNvPr id="5138" name="Freeform 18"/>
          <p:cNvSpPr>
            <a:spLocks/>
          </p:cNvSpPr>
          <p:nvPr/>
        </p:nvSpPr>
        <p:spPr bwMode="auto">
          <a:xfrm>
            <a:off x="5791200" y="1752600"/>
            <a:ext cx="1524000" cy="1114425"/>
          </a:xfrm>
          <a:custGeom>
            <a:avLst/>
            <a:gdLst/>
            <a:ahLst/>
            <a:cxnLst>
              <a:cxn ang="0">
                <a:pos x="1094" y="136"/>
              </a:cxn>
              <a:cxn ang="0">
                <a:pos x="884" y="84"/>
              </a:cxn>
              <a:cxn ang="0">
                <a:pos x="361" y="0"/>
              </a:cxn>
              <a:cxn ang="0">
                <a:pos x="266" y="21"/>
              </a:cxn>
              <a:cxn ang="0">
                <a:pos x="245" y="52"/>
              </a:cxn>
              <a:cxn ang="0">
                <a:pos x="183" y="94"/>
              </a:cxn>
              <a:cxn ang="0">
                <a:pos x="151" y="105"/>
              </a:cxn>
              <a:cxn ang="0">
                <a:pos x="88" y="147"/>
              </a:cxn>
              <a:cxn ang="0">
                <a:pos x="46" y="241"/>
              </a:cxn>
              <a:cxn ang="0">
                <a:pos x="36" y="272"/>
              </a:cxn>
              <a:cxn ang="0">
                <a:pos x="26" y="545"/>
              </a:cxn>
              <a:cxn ang="0">
                <a:pos x="266" y="702"/>
              </a:cxn>
              <a:cxn ang="0">
                <a:pos x="361" y="691"/>
              </a:cxn>
              <a:cxn ang="0">
                <a:pos x="382" y="660"/>
              </a:cxn>
              <a:cxn ang="0">
                <a:pos x="444" y="639"/>
              </a:cxn>
              <a:cxn ang="0">
                <a:pos x="476" y="628"/>
              </a:cxn>
              <a:cxn ang="0">
                <a:pos x="1073" y="660"/>
              </a:cxn>
              <a:cxn ang="0">
                <a:pos x="1146" y="649"/>
              </a:cxn>
              <a:cxn ang="0">
                <a:pos x="1157" y="597"/>
              </a:cxn>
              <a:cxn ang="0">
                <a:pos x="1209" y="471"/>
              </a:cxn>
              <a:cxn ang="0">
                <a:pos x="1115" y="168"/>
              </a:cxn>
              <a:cxn ang="0">
                <a:pos x="1094" y="136"/>
              </a:cxn>
            </a:cxnLst>
            <a:rect l="0" t="0" r="r" b="b"/>
            <a:pathLst>
              <a:path w="1242" h="702">
                <a:moveTo>
                  <a:pt x="1094" y="136"/>
                </a:moveTo>
                <a:cubicBezTo>
                  <a:pt x="1026" y="102"/>
                  <a:pt x="959" y="93"/>
                  <a:pt x="884" y="84"/>
                </a:cubicBezTo>
                <a:cubicBezTo>
                  <a:pt x="714" y="41"/>
                  <a:pt x="535" y="28"/>
                  <a:pt x="361" y="0"/>
                </a:cubicBezTo>
                <a:cubicBezTo>
                  <a:pt x="356" y="1"/>
                  <a:pt x="281" y="9"/>
                  <a:pt x="266" y="21"/>
                </a:cubicBezTo>
                <a:cubicBezTo>
                  <a:pt x="256" y="29"/>
                  <a:pt x="254" y="44"/>
                  <a:pt x="245" y="52"/>
                </a:cubicBezTo>
                <a:cubicBezTo>
                  <a:pt x="226" y="68"/>
                  <a:pt x="204" y="80"/>
                  <a:pt x="183" y="94"/>
                </a:cubicBezTo>
                <a:cubicBezTo>
                  <a:pt x="174" y="100"/>
                  <a:pt x="161" y="100"/>
                  <a:pt x="151" y="105"/>
                </a:cubicBezTo>
                <a:cubicBezTo>
                  <a:pt x="129" y="117"/>
                  <a:pt x="88" y="147"/>
                  <a:pt x="88" y="147"/>
                </a:cubicBezTo>
                <a:cubicBezTo>
                  <a:pt x="55" y="196"/>
                  <a:pt x="70" y="167"/>
                  <a:pt x="46" y="241"/>
                </a:cubicBezTo>
                <a:cubicBezTo>
                  <a:pt x="43" y="251"/>
                  <a:pt x="36" y="272"/>
                  <a:pt x="36" y="272"/>
                </a:cubicBezTo>
                <a:cubicBezTo>
                  <a:pt x="26" y="367"/>
                  <a:pt x="0" y="447"/>
                  <a:pt x="26" y="545"/>
                </a:cubicBezTo>
                <a:cubicBezTo>
                  <a:pt x="53" y="649"/>
                  <a:pt x="176" y="688"/>
                  <a:pt x="266" y="702"/>
                </a:cubicBezTo>
                <a:cubicBezTo>
                  <a:pt x="298" y="698"/>
                  <a:pt x="331" y="702"/>
                  <a:pt x="361" y="691"/>
                </a:cubicBezTo>
                <a:cubicBezTo>
                  <a:pt x="373" y="687"/>
                  <a:pt x="371" y="667"/>
                  <a:pt x="382" y="660"/>
                </a:cubicBezTo>
                <a:cubicBezTo>
                  <a:pt x="400" y="648"/>
                  <a:pt x="423" y="646"/>
                  <a:pt x="444" y="639"/>
                </a:cubicBezTo>
                <a:cubicBezTo>
                  <a:pt x="455" y="635"/>
                  <a:pt x="476" y="628"/>
                  <a:pt x="476" y="628"/>
                </a:cubicBezTo>
                <a:cubicBezTo>
                  <a:pt x="683" y="633"/>
                  <a:pt x="877" y="609"/>
                  <a:pt x="1073" y="660"/>
                </a:cubicBezTo>
                <a:cubicBezTo>
                  <a:pt x="1097" y="656"/>
                  <a:pt x="1126" y="664"/>
                  <a:pt x="1146" y="649"/>
                </a:cubicBezTo>
                <a:cubicBezTo>
                  <a:pt x="1160" y="638"/>
                  <a:pt x="1152" y="614"/>
                  <a:pt x="1157" y="597"/>
                </a:cubicBezTo>
                <a:cubicBezTo>
                  <a:pt x="1170" y="549"/>
                  <a:pt x="1182" y="512"/>
                  <a:pt x="1209" y="471"/>
                </a:cubicBezTo>
                <a:cubicBezTo>
                  <a:pt x="1203" y="370"/>
                  <a:pt x="1242" y="198"/>
                  <a:pt x="1115" y="168"/>
                </a:cubicBezTo>
                <a:cubicBezTo>
                  <a:pt x="1092" y="150"/>
                  <a:pt x="971" y="87"/>
                  <a:pt x="1094" y="136"/>
                </a:cubicBezTo>
                <a:close/>
              </a:path>
            </a:pathLst>
          </a:custGeom>
          <a:gradFill rotWithShape="0">
            <a:gsLst>
              <a:gs pos="0">
                <a:srgbClr val="FF9966">
                  <a:gamma/>
                  <a:shade val="6275"/>
                  <a:invGamma/>
                </a:srgbClr>
              </a:gs>
              <a:gs pos="50000">
                <a:srgbClr val="FF9966"/>
              </a:gs>
              <a:gs pos="100000">
                <a:srgbClr val="FF9966">
                  <a:gamma/>
                  <a:shade val="6275"/>
                  <a:invGamma/>
                </a:srgbClr>
              </a:gs>
            </a:gsLst>
            <a:lin ang="5400000" scaled="1"/>
          </a:gradFill>
          <a:ln w="9525">
            <a:noFill/>
            <a:round/>
            <a:headEnd/>
            <a:tailEnd/>
          </a:ln>
          <a:effectLst>
            <a:prstShdw prst="shdw18" dist="17961" dir="13500000">
              <a:srgbClr val="FF9966">
                <a:gamma/>
                <a:shade val="60000"/>
                <a:invGamma/>
              </a:srgbClr>
            </a:prstShdw>
          </a:effectLst>
        </p:spPr>
        <p:txBody>
          <a:bodyPr/>
          <a:lstStyle/>
          <a:p>
            <a:endParaRPr lang="en-US"/>
          </a:p>
        </p:txBody>
      </p:sp>
      <p:sp>
        <p:nvSpPr>
          <p:cNvPr id="5143" name="Oval 23"/>
          <p:cNvSpPr>
            <a:spLocks noChangeArrowheads="1"/>
          </p:cNvSpPr>
          <p:nvPr/>
        </p:nvSpPr>
        <p:spPr bwMode="auto">
          <a:xfrm>
            <a:off x="6172200" y="2057400"/>
            <a:ext cx="152400" cy="152400"/>
          </a:xfrm>
          <a:prstGeom prst="ellipse">
            <a:avLst/>
          </a:prstGeom>
          <a:solidFill>
            <a:srgbClr val="000066"/>
          </a:solidFill>
          <a:ln w="9525">
            <a:solidFill>
              <a:srgbClr val="FF9900"/>
            </a:solidFill>
            <a:round/>
            <a:headEnd/>
            <a:tailEnd/>
          </a:ln>
          <a:effectLst/>
        </p:spPr>
        <p:txBody>
          <a:bodyPr wrap="none" anchor="ctr"/>
          <a:lstStyle/>
          <a:p>
            <a:endParaRPr lang="en-US"/>
          </a:p>
        </p:txBody>
      </p:sp>
      <p:sp>
        <p:nvSpPr>
          <p:cNvPr id="5144" name="Oval 24"/>
          <p:cNvSpPr>
            <a:spLocks noChangeArrowheads="1"/>
          </p:cNvSpPr>
          <p:nvPr/>
        </p:nvSpPr>
        <p:spPr bwMode="auto">
          <a:xfrm>
            <a:off x="6934200" y="1524000"/>
            <a:ext cx="152400" cy="152400"/>
          </a:xfrm>
          <a:prstGeom prst="ellipse">
            <a:avLst/>
          </a:prstGeom>
          <a:solidFill>
            <a:srgbClr val="000066"/>
          </a:solidFill>
          <a:ln w="9525">
            <a:solidFill>
              <a:srgbClr val="FF9900"/>
            </a:solidFill>
            <a:round/>
            <a:headEnd/>
            <a:tailEnd/>
          </a:ln>
          <a:effectLst/>
        </p:spPr>
        <p:txBody>
          <a:bodyPr wrap="none" anchor="ctr"/>
          <a:lstStyle/>
          <a:p>
            <a:endParaRPr lang="en-US"/>
          </a:p>
        </p:txBody>
      </p:sp>
      <p:sp>
        <p:nvSpPr>
          <p:cNvPr id="5145" name="Oval 25"/>
          <p:cNvSpPr>
            <a:spLocks noChangeArrowheads="1"/>
          </p:cNvSpPr>
          <p:nvPr/>
        </p:nvSpPr>
        <p:spPr bwMode="auto">
          <a:xfrm>
            <a:off x="7620000" y="2438400"/>
            <a:ext cx="152400" cy="152400"/>
          </a:xfrm>
          <a:prstGeom prst="ellipse">
            <a:avLst/>
          </a:prstGeom>
          <a:solidFill>
            <a:srgbClr val="000066"/>
          </a:solidFill>
          <a:ln w="9525">
            <a:solidFill>
              <a:srgbClr val="FF9900"/>
            </a:solidFill>
            <a:round/>
            <a:headEnd/>
            <a:tailEnd/>
          </a:ln>
          <a:effectLst/>
        </p:spPr>
        <p:txBody>
          <a:bodyPr wrap="none" anchor="ctr"/>
          <a:lstStyle/>
          <a:p>
            <a:endParaRPr lang="en-US"/>
          </a:p>
        </p:txBody>
      </p:sp>
      <p:sp>
        <p:nvSpPr>
          <p:cNvPr id="5146" name="Oval 26"/>
          <p:cNvSpPr>
            <a:spLocks noChangeArrowheads="1"/>
          </p:cNvSpPr>
          <p:nvPr/>
        </p:nvSpPr>
        <p:spPr bwMode="auto">
          <a:xfrm>
            <a:off x="6324600" y="1295400"/>
            <a:ext cx="152400" cy="152400"/>
          </a:xfrm>
          <a:prstGeom prst="ellipse">
            <a:avLst/>
          </a:prstGeom>
          <a:solidFill>
            <a:srgbClr val="000066"/>
          </a:solidFill>
          <a:ln w="9525">
            <a:solidFill>
              <a:srgbClr val="FF9900"/>
            </a:solidFill>
            <a:round/>
            <a:headEnd/>
            <a:tailEnd/>
          </a:ln>
          <a:effectLst/>
        </p:spPr>
        <p:txBody>
          <a:bodyPr wrap="none" anchor="ctr"/>
          <a:lstStyle/>
          <a:p>
            <a:endParaRPr lang="en-US"/>
          </a:p>
        </p:txBody>
      </p:sp>
      <p:sp>
        <p:nvSpPr>
          <p:cNvPr id="5148" name="AutoShape 28"/>
          <p:cNvSpPr>
            <a:spLocks noChangeArrowheads="1"/>
          </p:cNvSpPr>
          <p:nvPr/>
        </p:nvSpPr>
        <p:spPr bwMode="auto">
          <a:xfrm>
            <a:off x="1066800" y="2209800"/>
            <a:ext cx="1143000" cy="762000"/>
          </a:xfrm>
          <a:prstGeom prst="roundRect">
            <a:avLst>
              <a:gd name="adj" fmla="val 16667"/>
            </a:avLst>
          </a:prstGeom>
          <a:solidFill>
            <a:srgbClr val="FF9900"/>
          </a:solidFill>
          <a:ln w="9525">
            <a:solidFill>
              <a:schemeClr val="tx1"/>
            </a:solidFill>
            <a:round/>
            <a:headEnd/>
            <a:tailEnd/>
          </a:ln>
          <a:effectLst>
            <a:prstShdw prst="shdw13" dist="53882" dir="13500000">
              <a:schemeClr val="bg2"/>
            </a:prstShdw>
          </a:effectLst>
        </p:spPr>
        <p:txBody>
          <a:bodyPr wrap="none" anchor="ctr"/>
          <a:lstStyle/>
          <a:p>
            <a:endParaRPr lang="en-US"/>
          </a:p>
        </p:txBody>
      </p:sp>
      <p:sp>
        <p:nvSpPr>
          <p:cNvPr id="5149" name="AutoShape 29"/>
          <p:cNvSpPr>
            <a:spLocks noChangeArrowheads="1"/>
          </p:cNvSpPr>
          <p:nvPr/>
        </p:nvSpPr>
        <p:spPr bwMode="auto">
          <a:xfrm>
            <a:off x="1066800" y="2438400"/>
            <a:ext cx="1143000" cy="762000"/>
          </a:xfrm>
          <a:prstGeom prst="roundRect">
            <a:avLst>
              <a:gd name="adj" fmla="val 16667"/>
            </a:avLst>
          </a:prstGeom>
          <a:gradFill rotWithShape="0">
            <a:gsLst>
              <a:gs pos="0">
                <a:srgbClr val="FF9900"/>
              </a:gs>
              <a:gs pos="100000">
                <a:srgbClr val="FF9900">
                  <a:gamma/>
                  <a:shade val="6275"/>
                  <a:invGamma/>
                </a:srgbClr>
              </a:gs>
            </a:gsLst>
            <a:lin ang="5400000" scaled="1"/>
          </a:gradFill>
          <a:ln w="9525">
            <a:solidFill>
              <a:schemeClr val="tx1"/>
            </a:solidFill>
            <a:round/>
            <a:headEnd/>
            <a:tailEnd/>
          </a:ln>
          <a:effectLst>
            <a:prstShdw prst="shdw13" dist="53882" dir="13500000">
              <a:schemeClr val="bg2"/>
            </a:prstShdw>
          </a:effectLst>
        </p:spPr>
        <p:txBody>
          <a:bodyPr wrap="none" anchor="ctr"/>
          <a:lstStyle/>
          <a:p>
            <a:endParaRPr lang="en-US"/>
          </a:p>
        </p:txBody>
      </p:sp>
      <p:sp>
        <p:nvSpPr>
          <p:cNvPr id="5150" name="Freeform 30"/>
          <p:cNvSpPr>
            <a:spLocks/>
          </p:cNvSpPr>
          <p:nvPr/>
        </p:nvSpPr>
        <p:spPr bwMode="auto">
          <a:xfrm>
            <a:off x="2057400" y="1524000"/>
            <a:ext cx="515938" cy="671513"/>
          </a:xfrm>
          <a:custGeom>
            <a:avLst/>
            <a:gdLst/>
            <a:ahLst/>
            <a:cxnLst>
              <a:cxn ang="0">
                <a:pos x="168" y="402"/>
              </a:cxn>
              <a:cxn ang="0">
                <a:pos x="210" y="392"/>
              </a:cxn>
              <a:cxn ang="0">
                <a:pos x="147" y="402"/>
              </a:cxn>
              <a:cxn ang="0">
                <a:pos x="189" y="412"/>
              </a:cxn>
              <a:cxn ang="0">
                <a:pos x="272" y="423"/>
              </a:cxn>
              <a:cxn ang="0">
                <a:pos x="241" y="412"/>
              </a:cxn>
              <a:cxn ang="0">
                <a:pos x="272" y="392"/>
              </a:cxn>
              <a:cxn ang="0">
                <a:pos x="178" y="381"/>
              </a:cxn>
              <a:cxn ang="0">
                <a:pos x="231" y="371"/>
              </a:cxn>
              <a:cxn ang="0">
                <a:pos x="199" y="360"/>
              </a:cxn>
              <a:cxn ang="0">
                <a:pos x="231" y="350"/>
              </a:cxn>
              <a:cxn ang="0">
                <a:pos x="199" y="339"/>
              </a:cxn>
              <a:cxn ang="0">
                <a:pos x="251" y="329"/>
              </a:cxn>
              <a:cxn ang="0">
                <a:pos x="178" y="318"/>
              </a:cxn>
              <a:cxn ang="0">
                <a:pos x="210" y="297"/>
              </a:cxn>
              <a:cxn ang="0">
                <a:pos x="210" y="276"/>
              </a:cxn>
              <a:cxn ang="0">
                <a:pos x="210" y="255"/>
              </a:cxn>
              <a:cxn ang="0">
                <a:pos x="178" y="234"/>
              </a:cxn>
              <a:cxn ang="0">
                <a:pos x="210" y="224"/>
              </a:cxn>
              <a:cxn ang="0">
                <a:pos x="178" y="213"/>
              </a:cxn>
              <a:cxn ang="0">
                <a:pos x="251" y="203"/>
              </a:cxn>
              <a:cxn ang="0">
                <a:pos x="241" y="182"/>
              </a:cxn>
              <a:cxn ang="0">
                <a:pos x="272" y="161"/>
              </a:cxn>
              <a:cxn ang="0">
                <a:pos x="231" y="151"/>
              </a:cxn>
              <a:cxn ang="0">
                <a:pos x="272" y="140"/>
              </a:cxn>
              <a:cxn ang="0">
                <a:pos x="189" y="130"/>
              </a:cxn>
              <a:cxn ang="0">
                <a:pos x="0" y="119"/>
              </a:cxn>
              <a:cxn ang="0">
                <a:pos x="325" y="140"/>
              </a:cxn>
              <a:cxn ang="0">
                <a:pos x="241" y="109"/>
              </a:cxn>
              <a:cxn ang="0">
                <a:pos x="241" y="77"/>
              </a:cxn>
              <a:cxn ang="0">
                <a:pos x="231" y="46"/>
              </a:cxn>
              <a:cxn ang="0">
                <a:pos x="241" y="4"/>
              </a:cxn>
              <a:cxn ang="0">
                <a:pos x="231" y="4"/>
              </a:cxn>
            </a:cxnLst>
            <a:rect l="0" t="0" r="r" b="b"/>
            <a:pathLst>
              <a:path w="325" h="423">
                <a:moveTo>
                  <a:pt x="168" y="402"/>
                </a:moveTo>
                <a:cubicBezTo>
                  <a:pt x="182" y="399"/>
                  <a:pt x="224" y="392"/>
                  <a:pt x="210" y="392"/>
                </a:cubicBezTo>
                <a:cubicBezTo>
                  <a:pt x="189" y="392"/>
                  <a:pt x="162" y="387"/>
                  <a:pt x="147" y="402"/>
                </a:cubicBezTo>
                <a:cubicBezTo>
                  <a:pt x="137" y="412"/>
                  <a:pt x="175" y="410"/>
                  <a:pt x="189" y="412"/>
                </a:cubicBezTo>
                <a:cubicBezTo>
                  <a:pt x="217" y="417"/>
                  <a:pt x="244" y="419"/>
                  <a:pt x="272" y="423"/>
                </a:cubicBezTo>
                <a:cubicBezTo>
                  <a:pt x="262" y="419"/>
                  <a:pt x="241" y="423"/>
                  <a:pt x="241" y="412"/>
                </a:cubicBezTo>
                <a:cubicBezTo>
                  <a:pt x="241" y="400"/>
                  <a:pt x="283" y="397"/>
                  <a:pt x="272" y="392"/>
                </a:cubicBezTo>
                <a:cubicBezTo>
                  <a:pt x="244" y="378"/>
                  <a:pt x="209" y="385"/>
                  <a:pt x="178" y="381"/>
                </a:cubicBezTo>
                <a:cubicBezTo>
                  <a:pt x="196" y="378"/>
                  <a:pt x="218" y="384"/>
                  <a:pt x="231" y="371"/>
                </a:cubicBezTo>
                <a:cubicBezTo>
                  <a:pt x="239" y="363"/>
                  <a:pt x="199" y="371"/>
                  <a:pt x="199" y="360"/>
                </a:cubicBezTo>
                <a:cubicBezTo>
                  <a:pt x="199" y="349"/>
                  <a:pt x="220" y="353"/>
                  <a:pt x="231" y="350"/>
                </a:cubicBezTo>
                <a:cubicBezTo>
                  <a:pt x="220" y="346"/>
                  <a:pt x="191" y="347"/>
                  <a:pt x="199" y="339"/>
                </a:cubicBezTo>
                <a:cubicBezTo>
                  <a:pt x="211" y="326"/>
                  <a:pt x="263" y="341"/>
                  <a:pt x="251" y="329"/>
                </a:cubicBezTo>
                <a:cubicBezTo>
                  <a:pt x="234" y="312"/>
                  <a:pt x="202" y="322"/>
                  <a:pt x="178" y="318"/>
                </a:cubicBezTo>
                <a:cubicBezTo>
                  <a:pt x="189" y="311"/>
                  <a:pt x="199" y="303"/>
                  <a:pt x="210" y="297"/>
                </a:cubicBezTo>
                <a:cubicBezTo>
                  <a:pt x="243" y="281"/>
                  <a:pt x="260" y="294"/>
                  <a:pt x="210" y="276"/>
                </a:cubicBezTo>
                <a:cubicBezTo>
                  <a:pt x="259" y="260"/>
                  <a:pt x="244" y="272"/>
                  <a:pt x="210" y="255"/>
                </a:cubicBezTo>
                <a:cubicBezTo>
                  <a:pt x="199" y="249"/>
                  <a:pt x="189" y="241"/>
                  <a:pt x="178" y="234"/>
                </a:cubicBezTo>
                <a:cubicBezTo>
                  <a:pt x="189" y="231"/>
                  <a:pt x="210" y="235"/>
                  <a:pt x="210" y="224"/>
                </a:cubicBezTo>
                <a:cubicBezTo>
                  <a:pt x="210" y="213"/>
                  <a:pt x="168" y="218"/>
                  <a:pt x="178" y="213"/>
                </a:cubicBezTo>
                <a:cubicBezTo>
                  <a:pt x="200" y="202"/>
                  <a:pt x="227" y="206"/>
                  <a:pt x="251" y="203"/>
                </a:cubicBezTo>
                <a:cubicBezTo>
                  <a:pt x="187" y="187"/>
                  <a:pt x="206" y="200"/>
                  <a:pt x="241" y="182"/>
                </a:cubicBezTo>
                <a:cubicBezTo>
                  <a:pt x="252" y="176"/>
                  <a:pt x="262" y="168"/>
                  <a:pt x="272" y="161"/>
                </a:cubicBezTo>
                <a:cubicBezTo>
                  <a:pt x="258" y="158"/>
                  <a:pt x="231" y="165"/>
                  <a:pt x="231" y="151"/>
                </a:cubicBezTo>
                <a:cubicBezTo>
                  <a:pt x="231" y="137"/>
                  <a:pt x="285" y="146"/>
                  <a:pt x="272" y="140"/>
                </a:cubicBezTo>
                <a:cubicBezTo>
                  <a:pt x="247" y="128"/>
                  <a:pt x="217" y="132"/>
                  <a:pt x="189" y="130"/>
                </a:cubicBezTo>
                <a:cubicBezTo>
                  <a:pt x="126" y="125"/>
                  <a:pt x="63" y="123"/>
                  <a:pt x="0" y="119"/>
                </a:cubicBezTo>
                <a:cubicBezTo>
                  <a:pt x="100" y="95"/>
                  <a:pt x="224" y="132"/>
                  <a:pt x="325" y="140"/>
                </a:cubicBezTo>
                <a:cubicBezTo>
                  <a:pt x="199" y="117"/>
                  <a:pt x="173" y="131"/>
                  <a:pt x="241" y="109"/>
                </a:cubicBezTo>
                <a:cubicBezTo>
                  <a:pt x="187" y="90"/>
                  <a:pt x="135" y="96"/>
                  <a:pt x="241" y="77"/>
                </a:cubicBezTo>
                <a:cubicBezTo>
                  <a:pt x="184" y="59"/>
                  <a:pt x="62" y="66"/>
                  <a:pt x="231" y="46"/>
                </a:cubicBezTo>
                <a:cubicBezTo>
                  <a:pt x="200" y="0"/>
                  <a:pt x="202" y="25"/>
                  <a:pt x="241" y="4"/>
                </a:cubicBezTo>
                <a:cubicBezTo>
                  <a:pt x="244" y="2"/>
                  <a:pt x="234" y="4"/>
                  <a:pt x="231" y="4"/>
                </a:cubicBezTo>
              </a:path>
            </a:pathLst>
          </a:custGeom>
          <a:noFill/>
          <a:ln w="9525">
            <a:solidFill>
              <a:schemeClr val="tx1"/>
            </a:solidFill>
            <a:round/>
            <a:headEnd/>
            <a:tailEnd/>
          </a:ln>
          <a:effectLst/>
        </p:spPr>
        <p:txBody>
          <a:bodyPr/>
          <a:lstStyle/>
          <a:p>
            <a:endParaRPr lang="en-US"/>
          </a:p>
        </p:txBody>
      </p:sp>
      <p:sp>
        <p:nvSpPr>
          <p:cNvPr id="5151" name="Freeform 31"/>
          <p:cNvSpPr>
            <a:spLocks/>
          </p:cNvSpPr>
          <p:nvPr/>
        </p:nvSpPr>
        <p:spPr bwMode="auto">
          <a:xfrm>
            <a:off x="1905000" y="2438400"/>
            <a:ext cx="515938" cy="671513"/>
          </a:xfrm>
          <a:custGeom>
            <a:avLst/>
            <a:gdLst/>
            <a:ahLst/>
            <a:cxnLst>
              <a:cxn ang="0">
                <a:pos x="168" y="402"/>
              </a:cxn>
              <a:cxn ang="0">
                <a:pos x="210" y="392"/>
              </a:cxn>
              <a:cxn ang="0">
                <a:pos x="147" y="402"/>
              </a:cxn>
              <a:cxn ang="0">
                <a:pos x="189" y="412"/>
              </a:cxn>
              <a:cxn ang="0">
                <a:pos x="272" y="423"/>
              </a:cxn>
              <a:cxn ang="0">
                <a:pos x="241" y="412"/>
              </a:cxn>
              <a:cxn ang="0">
                <a:pos x="272" y="392"/>
              </a:cxn>
              <a:cxn ang="0">
                <a:pos x="178" y="381"/>
              </a:cxn>
              <a:cxn ang="0">
                <a:pos x="231" y="371"/>
              </a:cxn>
              <a:cxn ang="0">
                <a:pos x="199" y="360"/>
              </a:cxn>
              <a:cxn ang="0">
                <a:pos x="231" y="350"/>
              </a:cxn>
              <a:cxn ang="0">
                <a:pos x="199" y="339"/>
              </a:cxn>
              <a:cxn ang="0">
                <a:pos x="251" y="329"/>
              </a:cxn>
              <a:cxn ang="0">
                <a:pos x="178" y="318"/>
              </a:cxn>
              <a:cxn ang="0">
                <a:pos x="210" y="297"/>
              </a:cxn>
              <a:cxn ang="0">
                <a:pos x="210" y="276"/>
              </a:cxn>
              <a:cxn ang="0">
                <a:pos x="210" y="255"/>
              </a:cxn>
              <a:cxn ang="0">
                <a:pos x="178" y="234"/>
              </a:cxn>
              <a:cxn ang="0">
                <a:pos x="210" y="224"/>
              </a:cxn>
              <a:cxn ang="0">
                <a:pos x="178" y="213"/>
              </a:cxn>
              <a:cxn ang="0">
                <a:pos x="251" y="203"/>
              </a:cxn>
              <a:cxn ang="0">
                <a:pos x="241" y="182"/>
              </a:cxn>
              <a:cxn ang="0">
                <a:pos x="272" y="161"/>
              </a:cxn>
              <a:cxn ang="0">
                <a:pos x="231" y="151"/>
              </a:cxn>
              <a:cxn ang="0">
                <a:pos x="272" y="140"/>
              </a:cxn>
              <a:cxn ang="0">
                <a:pos x="189" y="130"/>
              </a:cxn>
              <a:cxn ang="0">
                <a:pos x="0" y="119"/>
              </a:cxn>
              <a:cxn ang="0">
                <a:pos x="325" y="140"/>
              </a:cxn>
              <a:cxn ang="0">
                <a:pos x="241" y="109"/>
              </a:cxn>
              <a:cxn ang="0">
                <a:pos x="241" y="77"/>
              </a:cxn>
              <a:cxn ang="0">
                <a:pos x="231" y="46"/>
              </a:cxn>
              <a:cxn ang="0">
                <a:pos x="241" y="4"/>
              </a:cxn>
              <a:cxn ang="0">
                <a:pos x="231" y="4"/>
              </a:cxn>
            </a:cxnLst>
            <a:rect l="0" t="0" r="r" b="b"/>
            <a:pathLst>
              <a:path w="325" h="423">
                <a:moveTo>
                  <a:pt x="168" y="402"/>
                </a:moveTo>
                <a:cubicBezTo>
                  <a:pt x="182" y="399"/>
                  <a:pt x="224" y="392"/>
                  <a:pt x="210" y="392"/>
                </a:cubicBezTo>
                <a:cubicBezTo>
                  <a:pt x="189" y="392"/>
                  <a:pt x="162" y="387"/>
                  <a:pt x="147" y="402"/>
                </a:cubicBezTo>
                <a:cubicBezTo>
                  <a:pt x="137" y="412"/>
                  <a:pt x="175" y="410"/>
                  <a:pt x="189" y="412"/>
                </a:cubicBezTo>
                <a:cubicBezTo>
                  <a:pt x="217" y="417"/>
                  <a:pt x="244" y="419"/>
                  <a:pt x="272" y="423"/>
                </a:cubicBezTo>
                <a:cubicBezTo>
                  <a:pt x="262" y="419"/>
                  <a:pt x="241" y="423"/>
                  <a:pt x="241" y="412"/>
                </a:cubicBezTo>
                <a:cubicBezTo>
                  <a:pt x="241" y="400"/>
                  <a:pt x="283" y="397"/>
                  <a:pt x="272" y="392"/>
                </a:cubicBezTo>
                <a:cubicBezTo>
                  <a:pt x="244" y="378"/>
                  <a:pt x="209" y="385"/>
                  <a:pt x="178" y="381"/>
                </a:cubicBezTo>
                <a:cubicBezTo>
                  <a:pt x="196" y="378"/>
                  <a:pt x="218" y="384"/>
                  <a:pt x="231" y="371"/>
                </a:cubicBezTo>
                <a:cubicBezTo>
                  <a:pt x="239" y="363"/>
                  <a:pt x="199" y="371"/>
                  <a:pt x="199" y="360"/>
                </a:cubicBezTo>
                <a:cubicBezTo>
                  <a:pt x="199" y="349"/>
                  <a:pt x="220" y="353"/>
                  <a:pt x="231" y="350"/>
                </a:cubicBezTo>
                <a:cubicBezTo>
                  <a:pt x="220" y="346"/>
                  <a:pt x="191" y="347"/>
                  <a:pt x="199" y="339"/>
                </a:cubicBezTo>
                <a:cubicBezTo>
                  <a:pt x="211" y="326"/>
                  <a:pt x="263" y="341"/>
                  <a:pt x="251" y="329"/>
                </a:cubicBezTo>
                <a:cubicBezTo>
                  <a:pt x="234" y="312"/>
                  <a:pt x="202" y="322"/>
                  <a:pt x="178" y="318"/>
                </a:cubicBezTo>
                <a:cubicBezTo>
                  <a:pt x="189" y="311"/>
                  <a:pt x="199" y="303"/>
                  <a:pt x="210" y="297"/>
                </a:cubicBezTo>
                <a:cubicBezTo>
                  <a:pt x="243" y="281"/>
                  <a:pt x="260" y="294"/>
                  <a:pt x="210" y="276"/>
                </a:cubicBezTo>
                <a:cubicBezTo>
                  <a:pt x="259" y="260"/>
                  <a:pt x="244" y="272"/>
                  <a:pt x="210" y="255"/>
                </a:cubicBezTo>
                <a:cubicBezTo>
                  <a:pt x="199" y="249"/>
                  <a:pt x="189" y="241"/>
                  <a:pt x="178" y="234"/>
                </a:cubicBezTo>
                <a:cubicBezTo>
                  <a:pt x="189" y="231"/>
                  <a:pt x="210" y="235"/>
                  <a:pt x="210" y="224"/>
                </a:cubicBezTo>
                <a:cubicBezTo>
                  <a:pt x="210" y="213"/>
                  <a:pt x="168" y="218"/>
                  <a:pt x="178" y="213"/>
                </a:cubicBezTo>
                <a:cubicBezTo>
                  <a:pt x="200" y="202"/>
                  <a:pt x="227" y="206"/>
                  <a:pt x="251" y="203"/>
                </a:cubicBezTo>
                <a:cubicBezTo>
                  <a:pt x="187" y="187"/>
                  <a:pt x="206" y="200"/>
                  <a:pt x="241" y="182"/>
                </a:cubicBezTo>
                <a:cubicBezTo>
                  <a:pt x="252" y="176"/>
                  <a:pt x="262" y="168"/>
                  <a:pt x="272" y="161"/>
                </a:cubicBezTo>
                <a:cubicBezTo>
                  <a:pt x="258" y="158"/>
                  <a:pt x="231" y="165"/>
                  <a:pt x="231" y="151"/>
                </a:cubicBezTo>
                <a:cubicBezTo>
                  <a:pt x="231" y="137"/>
                  <a:pt x="285" y="146"/>
                  <a:pt x="272" y="140"/>
                </a:cubicBezTo>
                <a:cubicBezTo>
                  <a:pt x="247" y="128"/>
                  <a:pt x="217" y="132"/>
                  <a:pt x="189" y="130"/>
                </a:cubicBezTo>
                <a:cubicBezTo>
                  <a:pt x="126" y="125"/>
                  <a:pt x="63" y="123"/>
                  <a:pt x="0" y="119"/>
                </a:cubicBezTo>
                <a:cubicBezTo>
                  <a:pt x="100" y="95"/>
                  <a:pt x="224" y="132"/>
                  <a:pt x="325" y="140"/>
                </a:cubicBezTo>
                <a:cubicBezTo>
                  <a:pt x="199" y="117"/>
                  <a:pt x="173" y="131"/>
                  <a:pt x="241" y="109"/>
                </a:cubicBezTo>
                <a:cubicBezTo>
                  <a:pt x="187" y="90"/>
                  <a:pt x="135" y="96"/>
                  <a:pt x="241" y="77"/>
                </a:cubicBezTo>
                <a:cubicBezTo>
                  <a:pt x="184" y="59"/>
                  <a:pt x="62" y="66"/>
                  <a:pt x="231" y="46"/>
                </a:cubicBezTo>
                <a:cubicBezTo>
                  <a:pt x="200" y="0"/>
                  <a:pt x="202" y="25"/>
                  <a:pt x="241" y="4"/>
                </a:cubicBezTo>
                <a:cubicBezTo>
                  <a:pt x="244" y="2"/>
                  <a:pt x="234" y="4"/>
                  <a:pt x="231" y="4"/>
                </a:cubicBezTo>
              </a:path>
            </a:pathLst>
          </a:custGeom>
          <a:noFill/>
          <a:ln w="9525">
            <a:solidFill>
              <a:schemeClr val="tx1"/>
            </a:solidFill>
            <a:round/>
            <a:headEnd/>
            <a:tailEnd/>
          </a:ln>
          <a:effectLst/>
        </p:spPr>
        <p:txBody>
          <a:bodyPr/>
          <a:lstStyle/>
          <a:p>
            <a:endParaRPr lang="en-US"/>
          </a:p>
        </p:txBody>
      </p:sp>
      <p:sp>
        <p:nvSpPr>
          <p:cNvPr id="5152" name="Freeform 32"/>
          <p:cNvSpPr>
            <a:spLocks/>
          </p:cNvSpPr>
          <p:nvPr/>
        </p:nvSpPr>
        <p:spPr bwMode="auto">
          <a:xfrm>
            <a:off x="1905000" y="2133600"/>
            <a:ext cx="515938" cy="671513"/>
          </a:xfrm>
          <a:custGeom>
            <a:avLst/>
            <a:gdLst/>
            <a:ahLst/>
            <a:cxnLst>
              <a:cxn ang="0">
                <a:pos x="168" y="402"/>
              </a:cxn>
              <a:cxn ang="0">
                <a:pos x="210" y="392"/>
              </a:cxn>
              <a:cxn ang="0">
                <a:pos x="147" y="402"/>
              </a:cxn>
              <a:cxn ang="0">
                <a:pos x="189" y="412"/>
              </a:cxn>
              <a:cxn ang="0">
                <a:pos x="272" y="423"/>
              </a:cxn>
              <a:cxn ang="0">
                <a:pos x="241" y="412"/>
              </a:cxn>
              <a:cxn ang="0">
                <a:pos x="272" y="392"/>
              </a:cxn>
              <a:cxn ang="0">
                <a:pos x="178" y="381"/>
              </a:cxn>
              <a:cxn ang="0">
                <a:pos x="231" y="371"/>
              </a:cxn>
              <a:cxn ang="0">
                <a:pos x="199" y="360"/>
              </a:cxn>
              <a:cxn ang="0">
                <a:pos x="231" y="350"/>
              </a:cxn>
              <a:cxn ang="0">
                <a:pos x="199" y="339"/>
              </a:cxn>
              <a:cxn ang="0">
                <a:pos x="251" y="329"/>
              </a:cxn>
              <a:cxn ang="0">
                <a:pos x="178" y="318"/>
              </a:cxn>
              <a:cxn ang="0">
                <a:pos x="210" y="297"/>
              </a:cxn>
              <a:cxn ang="0">
                <a:pos x="210" y="276"/>
              </a:cxn>
              <a:cxn ang="0">
                <a:pos x="210" y="255"/>
              </a:cxn>
              <a:cxn ang="0">
                <a:pos x="178" y="234"/>
              </a:cxn>
              <a:cxn ang="0">
                <a:pos x="210" y="224"/>
              </a:cxn>
              <a:cxn ang="0">
                <a:pos x="178" y="213"/>
              </a:cxn>
              <a:cxn ang="0">
                <a:pos x="251" y="203"/>
              </a:cxn>
              <a:cxn ang="0">
                <a:pos x="241" y="182"/>
              </a:cxn>
              <a:cxn ang="0">
                <a:pos x="272" y="161"/>
              </a:cxn>
              <a:cxn ang="0">
                <a:pos x="231" y="151"/>
              </a:cxn>
              <a:cxn ang="0">
                <a:pos x="272" y="140"/>
              </a:cxn>
              <a:cxn ang="0">
                <a:pos x="189" y="130"/>
              </a:cxn>
              <a:cxn ang="0">
                <a:pos x="0" y="119"/>
              </a:cxn>
              <a:cxn ang="0">
                <a:pos x="325" y="140"/>
              </a:cxn>
              <a:cxn ang="0">
                <a:pos x="241" y="109"/>
              </a:cxn>
              <a:cxn ang="0">
                <a:pos x="241" y="77"/>
              </a:cxn>
              <a:cxn ang="0">
                <a:pos x="231" y="46"/>
              </a:cxn>
              <a:cxn ang="0">
                <a:pos x="241" y="4"/>
              </a:cxn>
              <a:cxn ang="0">
                <a:pos x="231" y="4"/>
              </a:cxn>
            </a:cxnLst>
            <a:rect l="0" t="0" r="r" b="b"/>
            <a:pathLst>
              <a:path w="325" h="423">
                <a:moveTo>
                  <a:pt x="168" y="402"/>
                </a:moveTo>
                <a:cubicBezTo>
                  <a:pt x="182" y="399"/>
                  <a:pt x="224" y="392"/>
                  <a:pt x="210" y="392"/>
                </a:cubicBezTo>
                <a:cubicBezTo>
                  <a:pt x="189" y="392"/>
                  <a:pt x="162" y="387"/>
                  <a:pt x="147" y="402"/>
                </a:cubicBezTo>
                <a:cubicBezTo>
                  <a:pt x="137" y="412"/>
                  <a:pt x="175" y="410"/>
                  <a:pt x="189" y="412"/>
                </a:cubicBezTo>
                <a:cubicBezTo>
                  <a:pt x="217" y="417"/>
                  <a:pt x="244" y="419"/>
                  <a:pt x="272" y="423"/>
                </a:cubicBezTo>
                <a:cubicBezTo>
                  <a:pt x="262" y="419"/>
                  <a:pt x="241" y="423"/>
                  <a:pt x="241" y="412"/>
                </a:cubicBezTo>
                <a:cubicBezTo>
                  <a:pt x="241" y="400"/>
                  <a:pt x="283" y="397"/>
                  <a:pt x="272" y="392"/>
                </a:cubicBezTo>
                <a:cubicBezTo>
                  <a:pt x="244" y="378"/>
                  <a:pt x="209" y="385"/>
                  <a:pt x="178" y="381"/>
                </a:cubicBezTo>
                <a:cubicBezTo>
                  <a:pt x="196" y="378"/>
                  <a:pt x="218" y="384"/>
                  <a:pt x="231" y="371"/>
                </a:cubicBezTo>
                <a:cubicBezTo>
                  <a:pt x="239" y="363"/>
                  <a:pt x="199" y="371"/>
                  <a:pt x="199" y="360"/>
                </a:cubicBezTo>
                <a:cubicBezTo>
                  <a:pt x="199" y="349"/>
                  <a:pt x="220" y="353"/>
                  <a:pt x="231" y="350"/>
                </a:cubicBezTo>
                <a:cubicBezTo>
                  <a:pt x="220" y="346"/>
                  <a:pt x="191" y="347"/>
                  <a:pt x="199" y="339"/>
                </a:cubicBezTo>
                <a:cubicBezTo>
                  <a:pt x="211" y="326"/>
                  <a:pt x="263" y="341"/>
                  <a:pt x="251" y="329"/>
                </a:cubicBezTo>
                <a:cubicBezTo>
                  <a:pt x="234" y="312"/>
                  <a:pt x="202" y="322"/>
                  <a:pt x="178" y="318"/>
                </a:cubicBezTo>
                <a:cubicBezTo>
                  <a:pt x="189" y="311"/>
                  <a:pt x="199" y="303"/>
                  <a:pt x="210" y="297"/>
                </a:cubicBezTo>
                <a:cubicBezTo>
                  <a:pt x="243" y="281"/>
                  <a:pt x="260" y="294"/>
                  <a:pt x="210" y="276"/>
                </a:cubicBezTo>
                <a:cubicBezTo>
                  <a:pt x="259" y="260"/>
                  <a:pt x="244" y="272"/>
                  <a:pt x="210" y="255"/>
                </a:cubicBezTo>
                <a:cubicBezTo>
                  <a:pt x="199" y="249"/>
                  <a:pt x="189" y="241"/>
                  <a:pt x="178" y="234"/>
                </a:cubicBezTo>
                <a:cubicBezTo>
                  <a:pt x="189" y="231"/>
                  <a:pt x="210" y="235"/>
                  <a:pt x="210" y="224"/>
                </a:cubicBezTo>
                <a:cubicBezTo>
                  <a:pt x="210" y="213"/>
                  <a:pt x="168" y="218"/>
                  <a:pt x="178" y="213"/>
                </a:cubicBezTo>
                <a:cubicBezTo>
                  <a:pt x="200" y="202"/>
                  <a:pt x="227" y="206"/>
                  <a:pt x="251" y="203"/>
                </a:cubicBezTo>
                <a:cubicBezTo>
                  <a:pt x="187" y="187"/>
                  <a:pt x="206" y="200"/>
                  <a:pt x="241" y="182"/>
                </a:cubicBezTo>
                <a:cubicBezTo>
                  <a:pt x="252" y="176"/>
                  <a:pt x="262" y="168"/>
                  <a:pt x="272" y="161"/>
                </a:cubicBezTo>
                <a:cubicBezTo>
                  <a:pt x="258" y="158"/>
                  <a:pt x="231" y="165"/>
                  <a:pt x="231" y="151"/>
                </a:cubicBezTo>
                <a:cubicBezTo>
                  <a:pt x="231" y="137"/>
                  <a:pt x="285" y="146"/>
                  <a:pt x="272" y="140"/>
                </a:cubicBezTo>
                <a:cubicBezTo>
                  <a:pt x="247" y="128"/>
                  <a:pt x="217" y="132"/>
                  <a:pt x="189" y="130"/>
                </a:cubicBezTo>
                <a:cubicBezTo>
                  <a:pt x="126" y="125"/>
                  <a:pt x="63" y="123"/>
                  <a:pt x="0" y="119"/>
                </a:cubicBezTo>
                <a:cubicBezTo>
                  <a:pt x="100" y="95"/>
                  <a:pt x="224" y="132"/>
                  <a:pt x="325" y="140"/>
                </a:cubicBezTo>
                <a:cubicBezTo>
                  <a:pt x="199" y="117"/>
                  <a:pt x="173" y="131"/>
                  <a:pt x="241" y="109"/>
                </a:cubicBezTo>
                <a:cubicBezTo>
                  <a:pt x="187" y="90"/>
                  <a:pt x="135" y="96"/>
                  <a:pt x="241" y="77"/>
                </a:cubicBezTo>
                <a:cubicBezTo>
                  <a:pt x="184" y="59"/>
                  <a:pt x="62" y="66"/>
                  <a:pt x="231" y="46"/>
                </a:cubicBezTo>
                <a:cubicBezTo>
                  <a:pt x="200" y="0"/>
                  <a:pt x="202" y="25"/>
                  <a:pt x="241" y="4"/>
                </a:cubicBezTo>
                <a:cubicBezTo>
                  <a:pt x="244" y="2"/>
                  <a:pt x="234" y="4"/>
                  <a:pt x="231" y="4"/>
                </a:cubicBezTo>
              </a:path>
            </a:pathLst>
          </a:custGeom>
          <a:noFill/>
          <a:ln w="9525">
            <a:solidFill>
              <a:schemeClr val="tx1"/>
            </a:solidFill>
            <a:round/>
            <a:headEnd/>
            <a:tailEnd/>
          </a:ln>
          <a:effectLst/>
        </p:spPr>
        <p:txBody>
          <a:bodyPr/>
          <a:lstStyle/>
          <a:p>
            <a:endParaRPr lang="en-US"/>
          </a:p>
        </p:txBody>
      </p:sp>
      <p:sp>
        <p:nvSpPr>
          <p:cNvPr id="5154" name="Oval 34"/>
          <p:cNvSpPr>
            <a:spLocks noChangeArrowheads="1"/>
          </p:cNvSpPr>
          <p:nvPr/>
        </p:nvSpPr>
        <p:spPr bwMode="auto">
          <a:xfrm>
            <a:off x="1143000" y="2590800"/>
            <a:ext cx="533400" cy="457200"/>
          </a:xfrm>
          <a:prstGeom prst="ellipse">
            <a:avLst/>
          </a:prstGeom>
          <a:solidFill>
            <a:srgbClr val="000066"/>
          </a:solidFill>
          <a:ln w="9525">
            <a:solidFill>
              <a:schemeClr val="tx1"/>
            </a:solidFill>
            <a:round/>
            <a:headEnd/>
            <a:tailEnd/>
          </a:ln>
          <a:effectLst/>
        </p:spPr>
        <p:txBody>
          <a:bodyPr wrap="none" anchor="ctr"/>
          <a:lstStyle/>
          <a:p>
            <a:endParaRPr lang="en-US"/>
          </a:p>
        </p:txBody>
      </p:sp>
      <p:sp>
        <p:nvSpPr>
          <p:cNvPr id="5155" name="Oval 35"/>
          <p:cNvSpPr>
            <a:spLocks noChangeArrowheads="1"/>
          </p:cNvSpPr>
          <p:nvPr/>
        </p:nvSpPr>
        <p:spPr bwMode="auto">
          <a:xfrm>
            <a:off x="1295400" y="1676400"/>
            <a:ext cx="2286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5156" name="Oval 36"/>
          <p:cNvSpPr>
            <a:spLocks noChangeArrowheads="1"/>
          </p:cNvSpPr>
          <p:nvPr/>
        </p:nvSpPr>
        <p:spPr bwMode="auto">
          <a:xfrm>
            <a:off x="1371600" y="2743200"/>
            <a:ext cx="228600" cy="152400"/>
          </a:xfrm>
          <a:prstGeom prst="ellipse">
            <a:avLst/>
          </a:prstGeom>
          <a:solidFill>
            <a:srgbClr val="FF9900"/>
          </a:solidFill>
          <a:ln w="9525">
            <a:solidFill>
              <a:schemeClr val="tx1"/>
            </a:solidFill>
            <a:round/>
            <a:headEnd/>
            <a:tailEnd/>
          </a:ln>
          <a:effectLst/>
        </p:spPr>
        <p:txBody>
          <a:bodyPr wrap="none" anchor="ctr"/>
          <a:lstStyle/>
          <a:p>
            <a:endParaRPr lang="en-US"/>
          </a:p>
        </p:txBody>
      </p:sp>
      <p:sp>
        <p:nvSpPr>
          <p:cNvPr id="5157" name="Text Box 37"/>
          <p:cNvSpPr txBox="1">
            <a:spLocks noChangeArrowheads="1"/>
          </p:cNvSpPr>
          <p:nvPr/>
        </p:nvSpPr>
        <p:spPr bwMode="auto">
          <a:xfrm>
            <a:off x="3581400" y="2133600"/>
            <a:ext cx="1792288" cy="396875"/>
          </a:xfrm>
          <a:prstGeom prst="rect">
            <a:avLst/>
          </a:prstGeom>
          <a:solidFill>
            <a:srgbClr val="FF9900"/>
          </a:solidFill>
          <a:ln w="9525">
            <a:noFill/>
            <a:miter lim="800000"/>
            <a:headEnd/>
            <a:tailEnd/>
          </a:ln>
          <a:effectLst/>
        </p:spPr>
        <p:txBody>
          <a:bodyPr wrap="none">
            <a:spAutoFit/>
          </a:bodyPr>
          <a:lstStyle/>
          <a:p>
            <a:r>
              <a:rPr lang="en-US" sz="2000"/>
              <a:t>But not always</a:t>
            </a:r>
          </a:p>
        </p:txBody>
      </p:sp>
      <p:sp>
        <p:nvSpPr>
          <p:cNvPr id="5158" name="Text Box 38"/>
          <p:cNvSpPr txBox="1">
            <a:spLocks noChangeArrowheads="1"/>
          </p:cNvSpPr>
          <p:nvPr/>
        </p:nvSpPr>
        <p:spPr bwMode="auto">
          <a:xfrm>
            <a:off x="3200400" y="609600"/>
            <a:ext cx="2366963" cy="466725"/>
          </a:xfrm>
          <a:prstGeom prst="rect">
            <a:avLst/>
          </a:prstGeom>
          <a:noFill/>
          <a:ln w="9525">
            <a:solidFill>
              <a:srgbClr val="FF9900"/>
            </a:solidFill>
            <a:miter lim="800000"/>
            <a:headEnd/>
            <a:tailEnd/>
          </a:ln>
          <a:effectLst/>
        </p:spPr>
        <p:txBody>
          <a:bodyPr>
            <a:spAutoFit/>
          </a:bodyPr>
          <a:lstStyle/>
          <a:p>
            <a:pPr algn="ctr"/>
            <a:r>
              <a:rPr lang="en-US"/>
              <a:t>Metaplasia </a:t>
            </a:r>
          </a:p>
        </p:txBody>
      </p:sp>
      <p:sp>
        <p:nvSpPr>
          <p:cNvPr id="5159" name="Text Box 39"/>
          <p:cNvSpPr txBox="1">
            <a:spLocks noChangeArrowheads="1"/>
          </p:cNvSpPr>
          <p:nvPr/>
        </p:nvSpPr>
        <p:spPr bwMode="auto">
          <a:xfrm>
            <a:off x="873125" y="3352800"/>
            <a:ext cx="7361238" cy="406400"/>
          </a:xfrm>
          <a:prstGeom prst="rect">
            <a:avLst/>
          </a:prstGeom>
          <a:noFill/>
          <a:ln w="9525">
            <a:solidFill>
              <a:srgbClr val="FF9900"/>
            </a:solidFill>
            <a:miter lim="800000"/>
            <a:headEnd/>
            <a:tailEnd/>
          </a:ln>
          <a:effectLst/>
        </p:spPr>
        <p:txBody>
          <a:bodyPr wrap="none">
            <a:spAutoFit/>
          </a:bodyPr>
          <a:lstStyle/>
          <a:p>
            <a:pPr algn="ctr"/>
            <a:r>
              <a:rPr lang="en-US" sz="2000"/>
              <a:t>Substitution of mature (differentiated) cell for another mature cell</a:t>
            </a:r>
          </a:p>
        </p:txBody>
      </p:sp>
      <p:sp>
        <p:nvSpPr>
          <p:cNvPr id="5160" name="Text Box 40"/>
          <p:cNvSpPr txBox="1">
            <a:spLocks noChangeArrowheads="1"/>
          </p:cNvSpPr>
          <p:nvPr/>
        </p:nvSpPr>
        <p:spPr bwMode="auto">
          <a:xfrm>
            <a:off x="381000" y="3962400"/>
            <a:ext cx="4114800" cy="1744132"/>
          </a:xfrm>
          <a:prstGeom prst="rect">
            <a:avLst/>
          </a:prstGeom>
          <a:noFill/>
          <a:ln w="9525">
            <a:solidFill>
              <a:srgbClr val="FFFF66"/>
            </a:solidFill>
            <a:miter lim="800000"/>
            <a:headEnd/>
            <a:tailEnd/>
          </a:ln>
          <a:effectLst/>
        </p:spPr>
        <p:txBody>
          <a:bodyPr>
            <a:spAutoFit/>
          </a:bodyPr>
          <a:lstStyle/>
          <a:p>
            <a:pPr algn="ctr" rtl="0">
              <a:lnSpc>
                <a:spcPct val="70000"/>
              </a:lnSpc>
            </a:pPr>
            <a:r>
              <a:rPr lang="en-US" sz="1800" dirty="0">
                <a:solidFill>
                  <a:srgbClr val="FF9966"/>
                </a:solidFill>
              </a:rPr>
              <a:t>Physiologic </a:t>
            </a:r>
          </a:p>
          <a:p>
            <a:pPr algn="ctr" rtl="0">
              <a:lnSpc>
                <a:spcPct val="80000"/>
              </a:lnSpc>
            </a:pPr>
            <a:r>
              <a:rPr lang="en-US" sz="1800" dirty="0"/>
              <a:t>(</a:t>
            </a:r>
            <a:r>
              <a:rPr lang="en-US" sz="1800" dirty="0" err="1"/>
              <a:t>metaplastic</a:t>
            </a:r>
            <a:r>
              <a:rPr lang="en-US" sz="1800" dirty="0"/>
              <a:t> tissue/organs)</a:t>
            </a:r>
          </a:p>
          <a:p>
            <a:pPr algn="ctr" rtl="0">
              <a:lnSpc>
                <a:spcPct val="80000"/>
              </a:lnSpc>
            </a:pPr>
            <a:endParaRPr lang="en-US" sz="1800" dirty="0"/>
          </a:p>
          <a:p>
            <a:pPr lvl="2" algn="l" rtl="0">
              <a:lnSpc>
                <a:spcPct val="80000"/>
              </a:lnSpc>
              <a:buFontTx/>
              <a:buChar char="•"/>
            </a:pPr>
            <a:r>
              <a:rPr lang="en-US" sz="1600" dirty="0"/>
              <a:t>cervical canal</a:t>
            </a:r>
          </a:p>
          <a:p>
            <a:pPr lvl="2" algn="l" rtl="0">
              <a:lnSpc>
                <a:spcPct val="80000"/>
              </a:lnSpc>
            </a:pPr>
            <a:endParaRPr lang="en-US" sz="1800" dirty="0"/>
          </a:p>
          <a:p>
            <a:pPr lvl="2" algn="l" rtl="0">
              <a:lnSpc>
                <a:spcPct val="70000"/>
              </a:lnSpc>
            </a:pPr>
            <a:endParaRPr lang="en-US" sz="1800" dirty="0"/>
          </a:p>
          <a:p>
            <a:pPr lvl="2" algn="l" rtl="0">
              <a:lnSpc>
                <a:spcPct val="70000"/>
              </a:lnSpc>
            </a:pPr>
            <a:endParaRPr lang="en-US" sz="1800" dirty="0"/>
          </a:p>
          <a:p>
            <a:pPr lvl="2" algn="l" rtl="0">
              <a:lnSpc>
                <a:spcPct val="70000"/>
              </a:lnSpc>
            </a:pPr>
            <a:endParaRPr lang="en-US" sz="1800" dirty="0"/>
          </a:p>
        </p:txBody>
      </p:sp>
      <p:sp>
        <p:nvSpPr>
          <p:cNvPr id="5161" name="Text Box 41"/>
          <p:cNvSpPr txBox="1">
            <a:spLocks noChangeArrowheads="1"/>
          </p:cNvSpPr>
          <p:nvPr/>
        </p:nvSpPr>
        <p:spPr bwMode="auto">
          <a:xfrm>
            <a:off x="4648200" y="3962400"/>
            <a:ext cx="4267200" cy="1660525"/>
          </a:xfrm>
          <a:prstGeom prst="rect">
            <a:avLst/>
          </a:prstGeom>
          <a:noFill/>
          <a:ln w="9525">
            <a:solidFill>
              <a:srgbClr val="FFFF66"/>
            </a:solidFill>
            <a:miter lim="800000"/>
            <a:headEnd/>
            <a:tailEnd/>
          </a:ln>
          <a:effectLst/>
        </p:spPr>
        <p:txBody>
          <a:bodyPr>
            <a:spAutoFit/>
          </a:bodyPr>
          <a:lstStyle/>
          <a:p>
            <a:pPr algn="ctr" rtl="0">
              <a:lnSpc>
                <a:spcPct val="70000"/>
              </a:lnSpc>
            </a:pPr>
            <a:r>
              <a:rPr lang="en-US" sz="1800">
                <a:solidFill>
                  <a:srgbClr val="FF9966"/>
                </a:solidFill>
              </a:rPr>
              <a:t>Pathologic </a:t>
            </a:r>
          </a:p>
          <a:p>
            <a:pPr algn="ctr" rtl="0">
              <a:lnSpc>
                <a:spcPct val="80000"/>
              </a:lnSpc>
            </a:pPr>
            <a:r>
              <a:rPr lang="en-US" sz="1800"/>
              <a:t>(metaplastic tissue/organs)</a:t>
            </a:r>
          </a:p>
          <a:p>
            <a:pPr lvl="1" algn="l" rtl="0">
              <a:lnSpc>
                <a:spcPct val="80000"/>
              </a:lnSpc>
              <a:buFontTx/>
              <a:buChar char="•"/>
            </a:pPr>
            <a:r>
              <a:rPr lang="en-US" sz="1600"/>
              <a:t>Gastric/duodenal metaplasia</a:t>
            </a:r>
          </a:p>
          <a:p>
            <a:pPr lvl="1" algn="l" rtl="0">
              <a:lnSpc>
                <a:spcPct val="80000"/>
              </a:lnSpc>
              <a:buFontTx/>
              <a:buChar char="•"/>
            </a:pPr>
            <a:r>
              <a:rPr lang="en-US" sz="1600"/>
              <a:t>Squamous metaplasia-cervix</a:t>
            </a:r>
          </a:p>
          <a:p>
            <a:pPr lvl="1" algn="l" rtl="0">
              <a:lnSpc>
                <a:spcPct val="80000"/>
              </a:lnSpc>
              <a:buFontTx/>
              <a:buChar char="•"/>
            </a:pPr>
            <a:r>
              <a:rPr lang="en-US" sz="1600"/>
              <a:t>Ciliated to squamous</a:t>
            </a:r>
          </a:p>
          <a:p>
            <a:pPr lvl="1" algn="l" rtl="0">
              <a:lnSpc>
                <a:spcPct val="80000"/>
              </a:lnSpc>
              <a:buFontTx/>
              <a:buChar char="•"/>
            </a:pPr>
            <a:r>
              <a:rPr lang="en-US" sz="1600"/>
              <a:t>Osseous</a:t>
            </a:r>
          </a:p>
          <a:p>
            <a:pPr lvl="1" algn="l" rtl="0">
              <a:lnSpc>
                <a:spcPct val="80000"/>
              </a:lnSpc>
              <a:buFontTx/>
              <a:buChar char="•"/>
            </a:pPr>
            <a:r>
              <a:rPr lang="en-US" sz="1600"/>
              <a:t>Barret’s oesophagus</a:t>
            </a:r>
          </a:p>
          <a:p>
            <a:pPr algn="ctr" rtl="0">
              <a:lnSpc>
                <a:spcPct val="70000"/>
              </a:lnSpc>
            </a:pPr>
            <a:endParaRPr lang="en-US" sz="1600"/>
          </a:p>
        </p:txBody>
      </p:sp>
      <p:sp>
        <p:nvSpPr>
          <p:cNvPr id="5162" name="AutoShape 42"/>
          <p:cNvSpPr>
            <a:spLocks noChangeArrowheads="1"/>
          </p:cNvSpPr>
          <p:nvPr/>
        </p:nvSpPr>
        <p:spPr bwMode="auto">
          <a:xfrm rot="10800000">
            <a:off x="3657600" y="1371600"/>
            <a:ext cx="1600200" cy="152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chemeClr val="bg2"/>
              </a:gs>
              <a:gs pos="50000">
                <a:schemeClr val="bg2">
                  <a:gamma/>
                  <a:shade val="6275"/>
                  <a:invGamma/>
                </a:schemeClr>
              </a:gs>
              <a:gs pos="100000">
                <a:schemeClr val="bg2"/>
              </a:gs>
            </a:gsLst>
            <a:lin ang="5400000" scaled="1"/>
          </a:gradFill>
          <a:ln w="9525">
            <a:solidFill>
              <a:schemeClr val="tx1"/>
            </a:solidFill>
            <a:miter lim="800000"/>
            <a:headEnd/>
            <a:tailEnd/>
          </a:ln>
          <a:effectLst/>
        </p:spPr>
        <p:txBody>
          <a:bodyPr rot="10800000" wrap="none" anchor="ctr"/>
          <a:lstStyle/>
          <a:p>
            <a:pPr algn="ctr"/>
            <a:endParaRPr lang="en-US" sz="1800"/>
          </a:p>
        </p:txBody>
      </p:sp>
      <p:sp>
        <p:nvSpPr>
          <p:cNvPr id="5164" name="Text Box 44"/>
          <p:cNvSpPr txBox="1">
            <a:spLocks noChangeArrowheads="1"/>
          </p:cNvSpPr>
          <p:nvPr/>
        </p:nvSpPr>
        <p:spPr bwMode="auto">
          <a:xfrm>
            <a:off x="1295400" y="6172200"/>
            <a:ext cx="7348566" cy="406400"/>
          </a:xfrm>
          <a:prstGeom prst="rect">
            <a:avLst/>
          </a:prstGeom>
          <a:noFill/>
          <a:ln w="9525">
            <a:solidFill>
              <a:srgbClr val="FF9900"/>
            </a:solidFill>
            <a:miter lim="800000"/>
            <a:headEnd/>
            <a:tailEnd/>
          </a:ln>
          <a:effectLst/>
        </p:spPr>
        <p:txBody>
          <a:bodyPr wrap="square">
            <a:spAutoFit/>
          </a:bodyPr>
          <a:lstStyle/>
          <a:p>
            <a:r>
              <a:rPr lang="en-US" sz="2000" dirty="0"/>
              <a:t>Net effect: another cell/tissue - protective – changes in function</a:t>
            </a:r>
          </a:p>
        </p:txBody>
      </p:sp>
      <p:sp>
        <p:nvSpPr>
          <p:cNvPr id="5165" name="AutoShape 45"/>
          <p:cNvSpPr>
            <a:spLocks noChangeArrowheads="1"/>
          </p:cNvSpPr>
          <p:nvPr/>
        </p:nvSpPr>
        <p:spPr bwMode="auto">
          <a:xfrm>
            <a:off x="4038600" y="5562600"/>
            <a:ext cx="1143000" cy="685800"/>
          </a:xfrm>
          <a:prstGeom prst="downArrow">
            <a:avLst>
              <a:gd name="adj1" fmla="val 50000"/>
              <a:gd name="adj2" fmla="val 25000"/>
            </a:avLst>
          </a:prstGeom>
          <a:solidFill>
            <a:schemeClr val="accent1"/>
          </a:solidFill>
          <a:ln w="9525">
            <a:noFill/>
            <a:miter lim="800000"/>
            <a:headEnd/>
            <a:tailEnd/>
          </a:ln>
          <a:effectLst>
            <a:outerShdw sy="50000" rotWithShape="0">
              <a:srgbClr val="808080"/>
            </a:outerShdw>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Melanin</a:t>
            </a:r>
            <a:r>
              <a:rPr lang="en-US" dirty="0" smtClean="0"/>
              <a:t/>
            </a:r>
            <a:br>
              <a:rPr lang="en-US" dirty="0" smtClean="0"/>
            </a:br>
            <a:endParaRPr lang="en-US" dirty="0"/>
          </a:p>
        </p:txBody>
      </p:sp>
      <p:sp>
        <p:nvSpPr>
          <p:cNvPr id="3" name="Content Placeholder 2"/>
          <p:cNvSpPr>
            <a:spLocks noGrp="1"/>
          </p:cNvSpPr>
          <p:nvPr>
            <p:ph idx="1"/>
          </p:nvPr>
        </p:nvSpPr>
        <p:spPr>
          <a:xfrm>
            <a:off x="357158" y="1142984"/>
            <a:ext cx="8229600" cy="4709160"/>
          </a:xfrm>
        </p:spPr>
        <p:txBody>
          <a:bodyPr>
            <a:normAutofit/>
          </a:bodyPr>
          <a:lstStyle/>
          <a:p>
            <a:r>
              <a:rPr lang="en-US" dirty="0" smtClean="0"/>
              <a:t>Melanin may accumulate in excessive quantities in benign or malignant </a:t>
            </a:r>
            <a:r>
              <a:rPr lang="en-US" dirty="0" err="1" smtClean="0"/>
              <a:t>melanocytic</a:t>
            </a:r>
            <a:r>
              <a:rPr lang="en-US" dirty="0" smtClean="0"/>
              <a:t> </a:t>
            </a:r>
            <a:r>
              <a:rPr lang="en-US" dirty="0" err="1" smtClean="0"/>
              <a:t>neoplasms</a:t>
            </a:r>
            <a:r>
              <a:rPr lang="en-US" dirty="0" smtClean="0"/>
              <a:t> and its presence is a useful diagnostic feature </a:t>
            </a:r>
            <a:r>
              <a:rPr lang="en-US" dirty="0" err="1" smtClean="0"/>
              <a:t>melanocytic</a:t>
            </a:r>
            <a:r>
              <a:rPr lang="en-US" dirty="0" smtClean="0"/>
              <a:t> lesions.</a:t>
            </a:r>
          </a:p>
          <a:p>
            <a:endParaRPr lang="en-US" dirty="0"/>
          </a:p>
        </p:txBody>
      </p:sp>
      <p:pic>
        <p:nvPicPr>
          <p:cNvPr id="4" name="Picture 2"/>
          <p:cNvPicPr>
            <a:picLocks noChangeAspect="1" noChangeArrowheads="1"/>
          </p:cNvPicPr>
          <p:nvPr/>
        </p:nvPicPr>
        <p:blipFill>
          <a:blip r:embed="rId2"/>
          <a:stretch>
            <a:fillRect/>
          </a:stretch>
        </p:blipFill>
        <p:spPr>
          <a:xfrm>
            <a:off x="1928794" y="3000372"/>
            <a:ext cx="5419725" cy="364331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Melanin</a:t>
            </a:r>
            <a:r>
              <a:rPr lang="en-US" dirty="0" smtClean="0"/>
              <a:t/>
            </a:r>
            <a:br>
              <a:rPr lang="en-US" dirty="0" smtClean="0"/>
            </a:br>
            <a:endParaRPr lang="en-US" dirty="0"/>
          </a:p>
        </p:txBody>
      </p:sp>
      <p:sp>
        <p:nvSpPr>
          <p:cNvPr id="3" name="Content Placeholder 2"/>
          <p:cNvSpPr>
            <a:spLocks noGrp="1"/>
          </p:cNvSpPr>
          <p:nvPr>
            <p:ph idx="1"/>
          </p:nvPr>
        </p:nvSpPr>
        <p:spPr>
          <a:xfrm>
            <a:off x="357158" y="1142984"/>
            <a:ext cx="8229600" cy="4709160"/>
          </a:xfrm>
        </p:spPr>
        <p:txBody>
          <a:bodyPr>
            <a:normAutofit/>
          </a:bodyPr>
          <a:lstStyle/>
          <a:p>
            <a:pPr>
              <a:buNone/>
            </a:pPr>
            <a:endParaRPr lang="en-US" dirty="0" smtClean="0"/>
          </a:p>
          <a:p>
            <a:r>
              <a:rPr lang="en-US" dirty="0" smtClean="0"/>
              <a:t> In inflammatory skin lesions, where the epidermis is damaged, melanin may be released from injured basal cells and taken up by dermal macrophages.  This gives rise to post-inflammatory pigmentation of the skin. </a:t>
            </a:r>
          </a:p>
          <a:p>
            <a:r>
              <a:rPr lang="en-US" dirty="0" smtClean="0"/>
              <a:t> Melanin can be identified in tissue sections by the use of the Masson-Fontana stain.</a:t>
            </a:r>
          </a:p>
          <a:p>
            <a:endParaRPr lang="en-US" dirty="0"/>
          </a:p>
        </p:txBody>
      </p:sp>
      <p:pic>
        <p:nvPicPr>
          <p:cNvPr id="1026" name="Picture 2" descr="C:\Users\Maha\Downloads\images (1).jpg"/>
          <p:cNvPicPr>
            <a:picLocks noChangeAspect="1" noChangeArrowheads="1"/>
          </p:cNvPicPr>
          <p:nvPr/>
        </p:nvPicPr>
        <p:blipFill>
          <a:blip r:embed="rId2"/>
          <a:srcRect/>
          <a:stretch>
            <a:fillRect/>
          </a:stretch>
        </p:blipFill>
        <p:spPr bwMode="auto">
          <a:xfrm>
            <a:off x="2928926" y="4857761"/>
            <a:ext cx="2357454" cy="160384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err="1" smtClean="0"/>
              <a:t>Lipofuscin</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This is the yellow/brown "wear-and-tear" pigment seen in atrophic tissues, particularly in heart muscle.</a:t>
            </a:r>
          </a:p>
          <a:p>
            <a:endParaRPr lang="en-US" dirty="0"/>
          </a:p>
        </p:txBody>
      </p:sp>
      <p:pic>
        <p:nvPicPr>
          <p:cNvPr id="4" name="Picture 8" descr="lipofuscin"/>
          <p:cNvPicPr>
            <a:picLocks noChangeAspect="1" noChangeArrowheads="1"/>
          </p:cNvPicPr>
          <p:nvPr/>
        </p:nvPicPr>
        <p:blipFill>
          <a:blip r:embed="rId2"/>
          <a:srcRect/>
          <a:stretch>
            <a:fillRect/>
          </a:stretch>
        </p:blipFill>
        <p:spPr>
          <a:xfrm>
            <a:off x="914400" y="3030538"/>
            <a:ext cx="8001000" cy="332263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Other pigments and dyes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a:bodyPr>
          <a:lstStyle/>
          <a:p>
            <a:r>
              <a:rPr lang="en-US" dirty="0" smtClean="0"/>
              <a:t>Pigments and insoluble substances may enter the body from a variety of sources.  They may be toxic and produce inflammatory tissue reactions or they may be relatively inert. </a:t>
            </a:r>
          </a:p>
          <a:p>
            <a:pPr lvl="1"/>
            <a:r>
              <a:rPr lang="en-US" dirty="0" smtClean="0"/>
              <a:t> Indian ink pigments produce effective tattoos because they are engulfed by dermal macrophages which become immobilized and permanently deposited.  </a:t>
            </a:r>
          </a:p>
          <a:p>
            <a:pPr lvl="1"/>
            <a:r>
              <a:rPr lang="en-US" dirty="0" smtClean="0"/>
              <a:t>Inhaled substances such as coal dust and silica are engulfed by pulmonary macrophages.  Although pure carbon is inert, silica and coal dust are toxic and ultimately cause serious lung fibrosis (pneumoconiosis).</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Calcification</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There are two main types of calcification:</a:t>
            </a:r>
          </a:p>
          <a:p>
            <a:pPr lvl="1"/>
            <a:r>
              <a:rPr lang="en-US" dirty="0" smtClean="0"/>
              <a:t>Dystrophic.</a:t>
            </a:r>
          </a:p>
          <a:p>
            <a:pPr lvl="1"/>
            <a:r>
              <a:rPr lang="en-US" dirty="0" smtClean="0"/>
              <a:t>Metastatic.</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0.xml><?xml version="1.0" encoding="utf-8"?>
<a:theme xmlns:a="http://schemas.openxmlformats.org/drawingml/2006/main" name="1_template_949">
  <a:themeElements>
    <a:clrScheme name="">
      <a:dk1>
        <a:srgbClr val="66CCFF"/>
      </a:dk1>
      <a:lt1>
        <a:srgbClr val="FFFFFF"/>
      </a:lt1>
      <a:dk2>
        <a:srgbClr val="FFFFFF"/>
      </a:dk2>
      <a:lt2>
        <a:srgbClr val="004080"/>
      </a:lt2>
      <a:accent1>
        <a:srgbClr val="FFFFFF"/>
      </a:accent1>
      <a:accent2>
        <a:srgbClr val="66CCFF"/>
      </a:accent2>
      <a:accent3>
        <a:srgbClr val="FFFFFF"/>
      </a:accent3>
      <a:accent4>
        <a:srgbClr val="56AEDA"/>
      </a:accent4>
      <a:accent5>
        <a:srgbClr val="FFFFFF"/>
      </a:accent5>
      <a:accent6>
        <a:srgbClr val="5CB9E7"/>
      </a:accent6>
      <a:hlink>
        <a:srgbClr val="CC66FF"/>
      </a:hlink>
      <a:folHlink>
        <a:srgbClr val="6666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2.xml><?xml version="1.0" encoding="utf-8"?>
<a:theme xmlns:a="http://schemas.openxmlformats.org/drawingml/2006/main" name="Theme1">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3.xml><?xml version="1.0" encoding="utf-8"?>
<a:theme xmlns:a="http://schemas.openxmlformats.org/drawingml/2006/main" name="2_Custom Design">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Apex">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5.xml><?xml version="1.0" encoding="utf-8"?>
<a:theme xmlns:a="http://schemas.openxmlformats.org/drawingml/2006/main" name="8_Apex">
  <a:themeElements>
    <a:clrScheme name="Custom 2">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6.xml><?xml version="1.0" encoding="utf-8"?>
<a:theme xmlns:a="http://schemas.openxmlformats.org/drawingml/2006/main" name="2_template_949">
  <a:themeElements>
    <a:clrScheme name="">
      <a:dk1>
        <a:srgbClr val="66CCFF"/>
      </a:dk1>
      <a:lt1>
        <a:srgbClr val="FFFFFF"/>
      </a:lt1>
      <a:dk2>
        <a:srgbClr val="FFFFFF"/>
      </a:dk2>
      <a:lt2>
        <a:srgbClr val="004080"/>
      </a:lt2>
      <a:accent1>
        <a:srgbClr val="FFFFFF"/>
      </a:accent1>
      <a:accent2>
        <a:srgbClr val="66CCFF"/>
      </a:accent2>
      <a:accent3>
        <a:srgbClr val="FFFFFF"/>
      </a:accent3>
      <a:accent4>
        <a:srgbClr val="56AEDA"/>
      </a:accent4>
      <a:accent5>
        <a:srgbClr val="FFFFFF"/>
      </a:accent5>
      <a:accent6>
        <a:srgbClr val="5CB9E7"/>
      </a:accent6>
      <a:hlink>
        <a:srgbClr val="CC66FF"/>
      </a:hlink>
      <a:folHlink>
        <a:srgbClr val="6666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9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8.xml><?xml version="1.0" encoding="utf-8"?>
<a:theme xmlns:a="http://schemas.openxmlformats.org/drawingml/2006/main" name="3_Custom Design">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0_Apex">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Custom Design">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1_Apex">
  <a:themeElements>
    <a:clrScheme name="Custom 2">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1.xml><?xml version="1.0" encoding="utf-8"?>
<a:theme xmlns:a="http://schemas.openxmlformats.org/drawingml/2006/main" name="3_template_949">
  <a:themeElements>
    <a:clrScheme name="">
      <a:dk1>
        <a:srgbClr val="66CCFF"/>
      </a:dk1>
      <a:lt1>
        <a:srgbClr val="FFFFFF"/>
      </a:lt1>
      <a:dk2>
        <a:srgbClr val="FFFFFF"/>
      </a:dk2>
      <a:lt2>
        <a:srgbClr val="004080"/>
      </a:lt2>
      <a:accent1>
        <a:srgbClr val="FFFFFF"/>
      </a:accent1>
      <a:accent2>
        <a:srgbClr val="66CCFF"/>
      </a:accent2>
      <a:accent3>
        <a:srgbClr val="FFFFFF"/>
      </a:accent3>
      <a:accent4>
        <a:srgbClr val="56AEDA"/>
      </a:accent4>
      <a:accent5>
        <a:srgbClr val="FFFFFF"/>
      </a:accent5>
      <a:accent6>
        <a:srgbClr val="5CB9E7"/>
      </a:accent6>
      <a:hlink>
        <a:srgbClr val="CC66FF"/>
      </a:hlink>
      <a:folHlink>
        <a:srgbClr val="6666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2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pex">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2_Apex">
  <a:themeElements>
    <a:clrScheme name="Custom 2">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template_949">
  <a:themeElements>
    <a:clrScheme name="">
      <a:dk1>
        <a:srgbClr val="66CCFF"/>
      </a:dk1>
      <a:lt1>
        <a:srgbClr val="FFFFFF"/>
      </a:lt1>
      <a:dk2>
        <a:srgbClr val="FFFFFF"/>
      </a:dk2>
      <a:lt2>
        <a:srgbClr val="004080"/>
      </a:lt2>
      <a:accent1>
        <a:srgbClr val="FFFFFF"/>
      </a:accent1>
      <a:accent2>
        <a:srgbClr val="66CCFF"/>
      </a:accent2>
      <a:accent3>
        <a:srgbClr val="FFFFFF"/>
      </a:accent3>
      <a:accent4>
        <a:srgbClr val="56AEDA"/>
      </a:accent4>
      <a:accent5>
        <a:srgbClr val="FFFFFF"/>
      </a:accent5>
      <a:accent6>
        <a:srgbClr val="5CB9E7"/>
      </a:accent6>
      <a:hlink>
        <a:srgbClr val="CC66FF"/>
      </a:hlink>
      <a:folHlink>
        <a:srgbClr val="6666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3366FF"/>
        </a:hlink>
        <a:folHlink>
          <a:srgbClr val="6699FF"/>
        </a:folHlink>
      </a:clrScheme>
      <a:clrMap bg1="lt1" tx1="dk1" bg2="lt2" tx2="dk2" accent1="accent1" accent2="accent2" accent3="accent3" accent4="accent4" accent5="accent5" accent6="accent6" hlink="hlink" folHlink="folHlink"/>
    </a:extraClrScheme>
    <a:extraClrScheme>
      <a:clrScheme name="Default Design 15">
        <a:dk1>
          <a:srgbClr val="000066"/>
        </a:dk1>
        <a:lt1>
          <a:srgbClr val="FFFFFF"/>
        </a:lt1>
        <a:dk2>
          <a:srgbClr val="000066"/>
        </a:dk2>
        <a:lt2>
          <a:srgbClr val="808080"/>
        </a:lt2>
        <a:accent1>
          <a:srgbClr val="BBE0E3"/>
        </a:accent1>
        <a:accent2>
          <a:srgbClr val="333399"/>
        </a:accent2>
        <a:accent3>
          <a:srgbClr val="FFFFFF"/>
        </a:accent3>
        <a:accent4>
          <a:srgbClr val="000056"/>
        </a:accent4>
        <a:accent5>
          <a:srgbClr val="DAEDE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
      <a:clrScheme name="Default Design 16">
        <a:dk1>
          <a:srgbClr val="000066"/>
        </a:dk1>
        <a:lt1>
          <a:srgbClr val="FFFFFF"/>
        </a:lt1>
        <a:dk2>
          <a:srgbClr val="000066"/>
        </a:dk2>
        <a:lt2>
          <a:srgbClr val="808080"/>
        </a:lt2>
        <a:accent1>
          <a:srgbClr val="CCECFF"/>
        </a:accent1>
        <a:accent2>
          <a:srgbClr val="333399"/>
        </a:accent2>
        <a:accent3>
          <a:srgbClr val="FFFFFF"/>
        </a:accent3>
        <a:accent4>
          <a:srgbClr val="000056"/>
        </a:accent4>
        <a:accent5>
          <a:srgbClr val="E2F4FF"/>
        </a:accent5>
        <a:accent6>
          <a:srgbClr val="2D2D8A"/>
        </a:accent6>
        <a:hlink>
          <a:srgbClr val="000066"/>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7.xml><?xml version="1.0" encoding="utf-8"?>
<a:theme xmlns:a="http://schemas.openxmlformats.org/drawingml/2006/main" name="1_Custom Design">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Apex">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9.xml><?xml version="1.0" encoding="utf-8"?>
<a:theme xmlns:a="http://schemas.openxmlformats.org/drawingml/2006/main" name="5_Apex">
  <a:themeElements>
    <a:clrScheme name="Custom 2">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Presentation4</Template>
  <TotalTime>741</TotalTime>
  <Words>2154</Words>
  <Application>Microsoft Office PowerPoint</Application>
  <PresentationFormat>On-screen Show (4:3)</PresentationFormat>
  <Paragraphs>285</Paragraphs>
  <Slides>46</Slides>
  <Notes>4</Notes>
  <HiddenSlides>0</HiddenSlides>
  <MMClips>0</MMClips>
  <ScaleCrop>false</ScaleCrop>
  <HeadingPairs>
    <vt:vector size="4" baseType="variant">
      <vt:variant>
        <vt:lpstr>Theme</vt:lpstr>
      </vt:variant>
      <vt:variant>
        <vt:i4>22</vt:i4>
      </vt:variant>
      <vt:variant>
        <vt:lpstr>Slide Titles</vt:lpstr>
      </vt:variant>
      <vt:variant>
        <vt:i4>46</vt:i4>
      </vt:variant>
    </vt:vector>
  </HeadingPairs>
  <TitlesOfParts>
    <vt:vector size="68" baseType="lpstr">
      <vt:lpstr>Apex</vt:lpstr>
      <vt:lpstr>Custom Design</vt:lpstr>
      <vt:lpstr>1_Apex</vt:lpstr>
      <vt:lpstr>2_Apex</vt:lpstr>
      <vt:lpstr>template_949</vt:lpstr>
      <vt:lpstr>3_Apex</vt:lpstr>
      <vt:lpstr>1_Custom Design</vt:lpstr>
      <vt:lpstr>4_Apex</vt:lpstr>
      <vt:lpstr>5_Apex</vt:lpstr>
      <vt:lpstr>1_template_949</vt:lpstr>
      <vt:lpstr>6_Apex</vt:lpstr>
      <vt:lpstr>Theme1</vt:lpstr>
      <vt:lpstr>2_Custom Design</vt:lpstr>
      <vt:lpstr>7_Apex</vt:lpstr>
      <vt:lpstr>8_Apex</vt:lpstr>
      <vt:lpstr>2_template_949</vt:lpstr>
      <vt:lpstr>9_Apex</vt:lpstr>
      <vt:lpstr>3_Custom Design</vt:lpstr>
      <vt:lpstr>10_Apex</vt:lpstr>
      <vt:lpstr>11_Apex</vt:lpstr>
      <vt:lpstr>3_template_949</vt:lpstr>
      <vt:lpstr>12_Apex</vt:lpstr>
      <vt:lpstr>Adaptation to environmental stress </vt:lpstr>
      <vt:lpstr>Haemosiderin</vt:lpstr>
      <vt:lpstr>Haemosiderin</vt:lpstr>
      <vt:lpstr>Melanin </vt:lpstr>
      <vt:lpstr>Melanin </vt:lpstr>
      <vt:lpstr>Melanin </vt:lpstr>
      <vt:lpstr>Lipofuscin </vt:lpstr>
      <vt:lpstr>Other pigments and dyes </vt:lpstr>
      <vt:lpstr>Calcification </vt:lpstr>
      <vt:lpstr>Dystrophic calcification </vt:lpstr>
      <vt:lpstr>Slide 11</vt:lpstr>
      <vt:lpstr>Metastatic calcification  </vt:lpstr>
      <vt:lpstr>Metastatic calcification" in the lung of a patient with a very high serum calcium level </vt:lpstr>
      <vt:lpstr>Adaptation to environmental stress </vt:lpstr>
      <vt:lpstr>Cellular adaptation </vt:lpstr>
      <vt:lpstr>Cellular Responses to Injury</vt:lpstr>
      <vt:lpstr>The Four Main Types of Cell Adaptations </vt:lpstr>
      <vt:lpstr>Atrophy</vt:lpstr>
      <vt:lpstr>Atrophy</vt:lpstr>
      <vt:lpstr>Slide 20</vt:lpstr>
      <vt:lpstr>Slide 21</vt:lpstr>
      <vt:lpstr>Physiological situations leading to atrophy</vt:lpstr>
      <vt:lpstr>Pathological causes of atrophy:</vt:lpstr>
      <vt:lpstr>Hypertrophy</vt:lpstr>
      <vt:lpstr>Hypertrophy</vt:lpstr>
      <vt:lpstr> Left ventricular hypertrophy </vt:lpstr>
      <vt:lpstr>Morphology of hypertrophy</vt:lpstr>
      <vt:lpstr>Effects of hypertrophy</vt:lpstr>
      <vt:lpstr>Hyperplasia  </vt:lpstr>
      <vt:lpstr>Causes of Hyperplasia</vt:lpstr>
      <vt:lpstr>Physiological causes of hyperplasia:</vt:lpstr>
      <vt:lpstr>Slide 32</vt:lpstr>
      <vt:lpstr>Physiological causes of hyperplasia:</vt:lpstr>
      <vt:lpstr>Pathological causes of  hyperplasia:</vt:lpstr>
      <vt:lpstr> Endometrial carcinoma and endometrial hyperplasia </vt:lpstr>
      <vt:lpstr>Pathological causes of  hyperplasia:</vt:lpstr>
      <vt:lpstr>Metaplasia</vt:lpstr>
      <vt:lpstr>Slide 38</vt:lpstr>
      <vt:lpstr> Metaplasia </vt:lpstr>
      <vt:lpstr>Slide 40</vt:lpstr>
      <vt:lpstr>Slide 41</vt:lpstr>
      <vt:lpstr>Summary</vt:lpstr>
      <vt:lpstr>Atrophy</vt:lpstr>
      <vt:lpstr>Slide 44</vt:lpstr>
      <vt:lpstr>Slide 45</vt:lpstr>
      <vt:lpstr>Slide 46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Disorder of growyh and neoplasia</dc:title>
  <dc:creator>Dr.Maha</dc:creator>
  <cp:lastModifiedBy>Dr.Maha Arafah</cp:lastModifiedBy>
  <cp:revision>58</cp:revision>
  <dcterms:created xsi:type="dcterms:W3CDTF">2009-04-09T18:44:01Z</dcterms:created>
  <dcterms:modified xsi:type="dcterms:W3CDTF">2010-10-16T18:09:16Z</dcterms:modified>
</cp:coreProperties>
</file>