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2" r:id="rId2"/>
    <p:sldId id="315" r:id="rId3"/>
    <p:sldId id="259" r:id="rId4"/>
    <p:sldId id="314" r:id="rId5"/>
    <p:sldId id="272" r:id="rId6"/>
    <p:sldId id="275" r:id="rId7"/>
    <p:sldId id="258" r:id="rId8"/>
    <p:sldId id="257" r:id="rId9"/>
    <p:sldId id="290" r:id="rId10"/>
    <p:sldId id="316" r:id="rId11"/>
    <p:sldId id="296" r:id="rId12"/>
    <p:sldId id="260" r:id="rId13"/>
    <p:sldId id="299" r:id="rId14"/>
    <p:sldId id="262" r:id="rId15"/>
    <p:sldId id="265" r:id="rId16"/>
    <p:sldId id="301" r:id="rId17"/>
    <p:sldId id="306" r:id="rId18"/>
    <p:sldId id="309" r:id="rId19"/>
    <p:sldId id="304" r:id="rId20"/>
    <p:sldId id="305" r:id="rId21"/>
    <p:sldId id="266" r:id="rId22"/>
    <p:sldId id="311" r:id="rId23"/>
    <p:sldId id="278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7F1"/>
    <a:srgbClr val="CBCCDF"/>
    <a:srgbClr val="F90DFF"/>
    <a:srgbClr val="DDDDDD"/>
    <a:srgbClr val="CCFF33"/>
    <a:srgbClr val="CC0000"/>
    <a:srgbClr val="FC79FF"/>
    <a:srgbClr val="0000FF"/>
    <a:srgbClr val="9BFFD7"/>
    <a:srgbClr val="F6E7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nsforum.com/content/pictures/imagebank/hirespng/Rcpt_sys_mus_ag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www.cnsforum.com/content/pictures/imagebank/hirespng/rcpt_sys_N2_antag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80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817" y="943033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C79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C79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943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nard MT Condensed" pitchFamily="18" charset="0"/>
              </a:rPr>
              <a:t>Prof. Dr. OMNIA NAYEL</a:t>
            </a:r>
            <a:endParaRPr lang="en-US" sz="28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0"/>
          <p:cNvGrpSpPr/>
          <p:nvPr/>
        </p:nvGrpSpPr>
        <p:grpSpPr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95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91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44387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3" t="3602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15"/>
          <p:cNvGrpSpPr/>
          <p:nvPr/>
        </p:nvGrpSpPr>
        <p:grpSpPr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64"/>
          <p:cNvGrpSpPr/>
          <p:nvPr/>
        </p:nvGrpSpPr>
        <p:grpSpPr>
          <a:xfrm>
            <a:off x="2487612" y="1617436"/>
            <a:ext cx="1017588" cy="576263"/>
            <a:chOff x="3160557" y="1643194"/>
            <a:chExt cx="1017588" cy="576263"/>
          </a:xfrm>
        </p:grpSpPr>
        <p:grpSp>
          <p:nvGrpSpPr>
            <p:cNvPr id="24" name="Group 32"/>
            <p:cNvGrpSpPr/>
            <p:nvPr/>
          </p:nvGrpSpPr>
          <p:grpSpPr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52725" y="5105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Symbol" pitchFamily="18" charset="2"/>
                  </a:rPr>
                  <a:t>a</a:t>
                </a:r>
                <a:endParaRPr lang="en-US" b="1" dirty="0">
                  <a:latin typeface="Symbol" pitchFamily="18" charset="2"/>
                </a:endParaRPr>
              </a:p>
            </p:txBody>
          </p:sp>
        </p:grpSp>
        <p:grpSp>
          <p:nvGrpSpPr>
            <p:cNvPr id="25" name="Group 46"/>
            <p:cNvGrpSpPr/>
            <p:nvPr/>
          </p:nvGrpSpPr>
          <p:grpSpPr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7025" y="3657600"/>
                <a:ext cx="222595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1115" y="3657600"/>
                <a:ext cx="222595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205" y="3657600"/>
                <a:ext cx="222595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202454" y="1371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Phospholypase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C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5043" y="1600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  <a:sym typeface="Wingdings 3"/>
              </a:rPr>
              <a:t> </a:t>
            </a:r>
            <a:r>
              <a:rPr lang="en-US" sz="2000" dirty="0" smtClean="0">
                <a:latin typeface="Bernard MT Condensed" pitchFamily="18" charset="0"/>
              </a:rPr>
              <a:t>PIP</a:t>
            </a:r>
            <a:r>
              <a:rPr lang="en-US" sz="2000" baseline="-25000" dirty="0" smtClean="0">
                <a:latin typeface="Bernard MT Condensed" pitchFamily="18" charset="0"/>
              </a:rPr>
              <a:t>2  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88243" y="1569977"/>
            <a:ext cx="762000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DAG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78643" y="1984445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oper Black" pitchFamily="18" charset="0"/>
                <a:sym typeface="Wingdings 3"/>
              </a:rPr>
              <a:t>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Phosphatidic</a:t>
            </a:r>
            <a:r>
              <a:rPr lang="en-US" sz="2000" b="1" dirty="0" smtClean="0">
                <a:latin typeface="Arial Narrow" pitchFamily="34" charset="0"/>
              </a:rPr>
              <a:t> a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8774" y="2357735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Inositol</a:t>
            </a:r>
            <a:endParaRPr lang="en-US" sz="20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Calibri"/>
              </a:rPr>
              <a:t>↑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7043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6" name="Plus 65"/>
          <p:cNvSpPr/>
          <p:nvPr/>
        </p:nvSpPr>
        <p:spPr>
          <a:xfrm>
            <a:off x="5602443" y="2488096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443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8043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1743" y="2476500"/>
            <a:ext cx="990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439" y="2855576"/>
            <a:ext cx="1067143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4307043" y="3043535"/>
            <a:ext cx="609600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IP</a:t>
            </a:r>
            <a:r>
              <a:rPr lang="en-US" sz="2400" baseline="-25000" dirty="0" smtClean="0">
                <a:latin typeface="Bernard MT Condensed" pitchFamily="18" charset="0"/>
              </a:rPr>
              <a:t>3</a:t>
            </a:r>
            <a:endParaRPr lang="en-US" sz="2400" baseline="-25000" dirty="0">
              <a:latin typeface="Bernard MT Condensed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 smtClean="0">
                <a:solidFill>
                  <a:schemeClr val="tx1"/>
                </a:solidFill>
                <a:latin typeface="Bernard MT Condensed" pitchFamily="18" charset="0"/>
              </a:rPr>
              <a:t>++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73825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843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2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3459" y="54506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69043" y="6183868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784860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799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1" y="4179824"/>
            <a:ext cx="1175983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80114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0310" y="4648199"/>
            <a:ext cx="1483805" cy="1082932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891" y="3557235"/>
            <a:ext cx="1067143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5486400" y="4321630"/>
            <a:ext cx="2362200" cy="2340430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060"/>
              <a:ext cx="1905000" cy="1524000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6428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69678" y="4650922"/>
              <a:ext cx="157844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7772400" y="54864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131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32"/>
          <p:cNvGrpSpPr/>
          <p:nvPr/>
        </p:nvGrpSpPr>
        <p:grpSpPr>
          <a:xfrm>
            <a:off x="1197428" y="1632858"/>
            <a:ext cx="1017588" cy="576263"/>
            <a:chOff x="2313440" y="5105400"/>
            <a:chExt cx="1017588" cy="576263"/>
          </a:xfrm>
        </p:grpSpPr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6" name="TextBox 135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6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6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6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6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600"/>
                            </p:stCondLst>
                            <p:childTnLst>
                              <p:par>
                                <p:cTn id="9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3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6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600"/>
                            </p:stCondLst>
                            <p:childTnLst>
                              <p:par>
                                <p:cTn id="1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600"/>
                            </p:stCondLst>
                            <p:childTnLst>
                              <p:par>
                                <p:cTn id="1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4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2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200"/>
                            </p:stCondLst>
                            <p:childTnLst>
                              <p:par>
                                <p:cTn id="205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400"/>
                            </p:stCondLst>
                            <p:childTnLst>
                              <p:par>
                                <p:cTn id="2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3" grpId="0"/>
      <p:bldP spid="54" grpId="0" animBg="1"/>
      <p:bldP spid="54" grpId="1" animBg="1"/>
      <p:bldP spid="54" grpId="2" animBg="1"/>
      <p:bldP spid="58" grpId="0"/>
      <p:bldP spid="60" grpId="0"/>
      <p:bldP spid="66" grpId="0" animBg="1"/>
      <p:bldP spid="67" grpId="0" animBg="1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99" grpId="0" animBg="1"/>
      <p:bldP spid="100" grpId="0"/>
      <p:bldP spid="101" grpId="0" animBg="1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85" grpId="0" animBg="1"/>
      <p:bldP spid="88" grpId="0" animBg="1"/>
      <p:bldP spid="90" grpId="0"/>
      <p:bldP spid="122" grpId="0" animBg="1"/>
      <p:bldP spid="113" grpId="0" animBg="1"/>
      <p:bldP spid="123" grpId="0" animBg="1"/>
      <p:bldP spid="108" grpId="0" animBg="1"/>
      <p:bldP spid="102" grpId="0" animBg="1"/>
      <p:bldP spid="137" grpId="0"/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36444" t="5310" r="36223" b="11272"/>
          <a:stretch>
            <a:fillRect/>
          </a:stretch>
        </p:blipFill>
        <p:spPr bwMode="auto">
          <a:xfrm>
            <a:off x="3124200" y="304800"/>
            <a:ext cx="2819400" cy="6322291"/>
          </a:xfrm>
          <a:prstGeom prst="rect">
            <a:avLst/>
          </a:prstGeom>
          <a:gradFill flip="none" rotWithShape="1">
            <a:gsLst>
              <a:gs pos="0">
                <a:srgbClr val="E7FFFF"/>
              </a:gs>
              <a:gs pos="50000">
                <a:schemeClr val="bg1">
                  <a:alpha val="96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 w="9525">
            <a:solidFill>
              <a:srgbClr val="625B38"/>
            </a:solidFill>
            <a:miter lim="800000"/>
            <a:headEnd/>
            <a:tailEnd/>
          </a:ln>
          <a:effectLst/>
        </p:spPr>
      </p:pic>
      <p:grpSp>
        <p:nvGrpSpPr>
          <p:cNvPr id="2" name="Group 15"/>
          <p:cNvGrpSpPr/>
          <p:nvPr/>
        </p:nvGrpSpPr>
        <p:grpSpPr>
          <a:xfrm>
            <a:off x="228600" y="304800"/>
            <a:ext cx="2762250" cy="6324600"/>
            <a:chOff x="838200" y="381000"/>
            <a:chExt cx="2762250" cy="6324600"/>
          </a:xfrm>
          <a:gradFill flip="none" rotWithShape="1">
            <a:gsLst>
              <a:gs pos="0">
                <a:srgbClr val="E7FFFF"/>
              </a:gs>
              <a:gs pos="50000">
                <a:schemeClr val="bg1">
                  <a:alpha val="96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</p:grpSpPr>
        <p:pic>
          <p:nvPicPr>
            <p:cNvPr id="26628" name="Picture 4" descr="C:\Users\Administrator\Pictures\Picture21.bm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381000"/>
              <a:ext cx="2762250" cy="6324600"/>
            </a:xfrm>
            <a:prstGeom prst="rect">
              <a:avLst/>
            </a:prstGeom>
            <a:grpFill/>
            <a:ln>
              <a:solidFill>
                <a:srgbClr val="625B38"/>
              </a:solidFill>
            </a:ln>
          </p:spPr>
        </p:pic>
        <p:pic>
          <p:nvPicPr>
            <p:cNvPr id="26629" name="Picture 5" descr="C:\Users\Administrator\Pictures\Picture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BD6"/>
                </a:clrFrom>
                <a:clrTo>
                  <a:srgbClr val="FFFBD6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2752725" y="857250"/>
              <a:ext cx="590000" cy="1200150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 l="68011" t="5335" r="3828" b="10362"/>
          <a:stretch>
            <a:fillRect/>
          </a:stretch>
        </p:blipFill>
        <p:spPr bwMode="auto">
          <a:xfrm>
            <a:off x="6096000" y="304799"/>
            <a:ext cx="2819400" cy="6324601"/>
          </a:xfrm>
          <a:prstGeom prst="rect">
            <a:avLst/>
          </a:prstGeom>
          <a:gradFill flip="none" rotWithShape="1">
            <a:gsLst>
              <a:gs pos="0">
                <a:srgbClr val="E7FFFF"/>
              </a:gs>
              <a:gs pos="50000">
                <a:schemeClr val="bg1">
                  <a:alpha val="96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 w="9525">
            <a:solidFill>
              <a:srgbClr val="625B38"/>
            </a:solidFill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1516" y="101958"/>
            <a:ext cx="1313181" cy="461665"/>
          </a:xfrm>
          <a:prstGeom prst="rect">
            <a:avLst/>
          </a:prstGeom>
          <a:solidFill>
            <a:srgbClr val="E7FFFF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pic>
        <p:nvPicPr>
          <p:cNvPr id="19" name="Picture 18" descr="C:\Users\Administrator\Desktop\pharma\RANGE Pharmacology 5th edition\Images\3.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b="3922"/>
          <a:stretch>
            <a:fillRect/>
          </a:stretch>
        </p:blipFill>
        <p:spPr bwMode="auto">
          <a:xfrm>
            <a:off x="381000" y="685800"/>
            <a:ext cx="5410200" cy="5410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6172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They can modulate activity of voltage-gated ion channels 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,</a:t>
            </a: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a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b</a:t>
            </a:r>
            <a:r>
              <a:rPr lang="en-US" sz="2400" b="1" baseline="-25000" dirty="0" smtClean="0">
                <a:latin typeface="Symbol" pitchFamily="18" charset="2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u="sng" baseline="-250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1;</a:t>
            </a:r>
            <a:r>
              <a:rPr lang="en-US" sz="2400" b="1" dirty="0" smtClean="0">
                <a:latin typeface="Arial Narrow" pitchFamily="34" charset="0"/>
              </a:rPr>
              <a:t> 5-HT</a:t>
            </a:r>
            <a:r>
              <a:rPr lang="en-US" sz="2400" b="1" baseline="-25000" dirty="0" smtClean="0">
                <a:latin typeface="Arial Narrow" pitchFamily="34" charset="0"/>
              </a:rPr>
              <a:t>1A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–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1D</a:t>
            </a:r>
            <a:r>
              <a:rPr lang="en-US" sz="2400" b="1" dirty="0" smtClean="0">
                <a:latin typeface="Arial Narrow" pitchFamily="34" charset="0"/>
              </a:rPr>
              <a:t> receptor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20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47666"/>
            <a:ext cx="8839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Dopaminergic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R</a:t>
            </a: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D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dirty="0" smtClean="0">
                <a:latin typeface="Arial Narrow" pitchFamily="34" charset="0"/>
              </a:rPr>
              <a:t> 		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5-HT</a:t>
            </a:r>
            <a:r>
              <a:rPr lang="en-US" sz="2400" b="1" baseline="-25000" dirty="0" smtClean="0">
                <a:latin typeface="Arial Narrow" pitchFamily="34" charset="0"/>
              </a:rPr>
              <a:t>1-2</a:t>
            </a:r>
            <a:r>
              <a:rPr lang="en-US" sz="2400" b="1" dirty="0" smtClean="0">
                <a:latin typeface="Arial Narrow" pitchFamily="34" charset="0"/>
              </a:rPr>
              <a:t>  / 5-HT </a:t>
            </a:r>
            <a:r>
              <a:rPr lang="en-US" sz="2400" b="1" baseline="-25000" dirty="0" smtClean="0">
                <a:latin typeface="Arial Narrow" pitchFamily="34" charset="0"/>
              </a:rPr>
              <a:t>4-7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51054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in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495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791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Show selectivity to receptors &amp; effectors with which they couple</a:t>
            </a:r>
          </a:p>
          <a:p>
            <a:r>
              <a:rPr lang="en-US" sz="2400" b="1" dirty="0" smtClean="0"/>
              <a:t>The </a:t>
            </a:r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  <a:endParaRPr lang="en-US" sz="24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0" y="4204434"/>
            <a:ext cx="9144000" cy="2429431"/>
            <a:chOff x="0" y="4204434"/>
            <a:chExt cx="9144000" cy="2429431"/>
          </a:xfrm>
        </p:grpSpPr>
        <p:grpSp>
          <p:nvGrpSpPr>
            <p:cNvPr id="89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57" name="Oval 56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2" name="Group 61"/>
                <p:cNvGrpSpPr/>
                <p:nvPr/>
              </p:nvGrpSpPr>
              <p:grpSpPr>
                <a:xfrm>
                  <a:off x="3657601" y="1905000"/>
                  <a:ext cx="1676401" cy="1133475"/>
                  <a:chOff x="4396345" y="4572000"/>
                  <a:chExt cx="1288139" cy="1133475"/>
                </a:xfrm>
              </p:grpSpPr>
              <p:pic>
                <p:nvPicPr>
                  <p:cNvPr id="6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3" name="Pie 62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Pie 83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68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130121"/>
            <a:ext cx="9144000" cy="2146479"/>
            <a:chOff x="0" y="1282521"/>
            <a:chExt cx="9144000" cy="2146479"/>
          </a:xfrm>
        </p:grpSpPr>
        <p:sp>
          <p:nvSpPr>
            <p:cNvPr id="16" name="Rectangle 15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865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4" name="Oval 13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29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" name="Pie 23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67200" y="1828800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-152400" y="685800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flipH="1">
            <a:off x="7848600" y="685800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H="1">
            <a:off x="3657600" y="3048000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344725" y="2133600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31169" y="2177811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23927" y="914400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86400" y="914400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6" name="Diamond 45"/>
          <p:cNvSpPr/>
          <p:nvPr/>
        </p:nvSpPr>
        <p:spPr>
          <a:xfrm>
            <a:off x="3962400" y="4572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3600" y="1600200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4600" y="1600200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3810000"/>
            <a:ext cx="5181600" cy="461665"/>
          </a:xfrm>
          <a:prstGeom prst="rect">
            <a:avLst/>
          </a:prstGeom>
          <a:solidFill>
            <a:srgbClr val="E7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BIDIRECTIONAL CONTROL  OF A 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62600" y="32004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3600" y="3200400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-152400" y="3760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flipH="1">
            <a:off x="7848600" y="3760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10400" y="5220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414" y="5252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47800" y="3988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86400" y="3988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15000" y="6274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80" name="Diamond 79"/>
          <p:cNvSpPr/>
          <p:nvPr/>
        </p:nvSpPr>
        <p:spPr>
          <a:xfrm>
            <a:off x="8001000" y="38100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Diamond 80"/>
          <p:cNvSpPr/>
          <p:nvPr/>
        </p:nvSpPr>
        <p:spPr>
          <a:xfrm>
            <a:off x="-76200" y="38100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6000" y="6248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76462" y="2895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= / # TISSUES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50" grpId="1" animBg="1"/>
      <p:bldP spid="52" grpId="0" animBg="1"/>
      <p:bldP spid="53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80" grpId="0" animBg="1"/>
      <p:bldP spid="81" grpId="0" animBg="1"/>
      <p:bldP spid="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5" descr="Rcpt_sys_mus_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262" y="228600"/>
            <a:ext cx="622872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rcpt_sys_N2_ant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16795"/>
            <a:ext cx="80599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57200" y="4667071"/>
            <a:ext cx="8281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Differ from each other both in </a:t>
            </a:r>
            <a:r>
              <a:rPr lang="en-US" sz="2400" b="1" dirty="0" err="1" smtClean="0"/>
              <a:t>ligand</a:t>
            </a:r>
            <a:r>
              <a:rPr lang="en-US" sz="2400" b="1" dirty="0" smtClean="0"/>
              <a:t> selectivity among drugs and in coupling to G proteins (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, and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, respectively)    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58746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and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activate the G</a:t>
            </a:r>
            <a:r>
              <a:rPr lang="en-US" sz="2400" b="1" baseline="-25000" dirty="0" smtClean="0"/>
              <a:t>q</a:t>
            </a:r>
            <a:r>
              <a:rPr lang="en-US" sz="2400" b="1" dirty="0" smtClean="0"/>
              <a:t>-PLC-IP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-Ca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 pathway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and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activate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reduce the activity of AC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= TISSUES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3" name="Picture 1" descr="C:\Users\Administrator\Desktop\pharma\RANGE Pharmacology 5th edition\Images\4.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"/>
          <a:stretch>
            <a:fillRect/>
          </a:stretch>
        </p:blipFill>
        <p:spPr bwMode="auto">
          <a:xfrm>
            <a:off x="0" y="228600"/>
            <a:ext cx="9144000" cy="5561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3088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Complexity of a response is governed by many </a:t>
            </a:r>
            <a:r>
              <a:rPr lang="en-US" sz="2200" dirty="0" err="1" smtClean="0">
                <a:latin typeface="Bernard MT Condensed" pitchFamily="18" charset="0"/>
              </a:rPr>
              <a:t>ligands</a:t>
            </a:r>
            <a:r>
              <a:rPr lang="en-US" sz="2200" dirty="0" smtClean="0">
                <a:latin typeface="Bernard MT Condensed" pitchFamily="18" charset="0"/>
              </a:rPr>
              <a:t>, receptors &amp; effectors </a:t>
            </a:r>
            <a:endParaRPr lang="en-US" sz="2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4" y="743411"/>
            <a:ext cx="8686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143000"/>
            <a:ext cx="86868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dirty="0" err="1" smtClean="0">
                <a:latin typeface="Arial Narrow" pitchFamily="34" charset="0"/>
              </a:rPr>
              <a:t>cytosolic</a:t>
            </a:r>
            <a:r>
              <a:rPr lang="en-US" sz="2200" b="1" dirty="0" smtClean="0">
                <a:latin typeface="Arial Narrow" pitchFamily="34" charset="0"/>
              </a:rPr>
              <a:t> domain either:</a:t>
            </a:r>
            <a:endParaRPr lang="en-US" sz="16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Associate directly with an enzyme (</a:t>
            </a:r>
            <a:r>
              <a:rPr lang="en-US" sz="2200" b="1" dirty="0" err="1" smtClean="0">
                <a:latin typeface="Arial Narrow" pitchFamily="34" charset="0"/>
              </a:rPr>
              <a:t>guanyl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cyclase</a:t>
            </a:r>
            <a:r>
              <a:rPr lang="en-US" sz="2200" b="1" dirty="0" smtClean="0">
                <a:latin typeface="Arial Narrow" pitchFamily="34" charset="0"/>
              </a:rPr>
              <a:t>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Possess </a:t>
            </a:r>
            <a:r>
              <a:rPr lang="en-US" sz="2200" b="1" dirty="0" err="1" smtClean="0">
                <a:latin typeface="Arial Narrow" pitchFamily="34" charset="0"/>
              </a:rPr>
              <a:t>intrisic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kinase</a:t>
            </a:r>
            <a:r>
              <a:rPr lang="en-US" sz="2200" b="1" dirty="0" smtClean="0">
                <a:latin typeface="Arial Narrow" pitchFamily="34" charset="0"/>
              </a:rPr>
              <a:t> activity (as tyrosine or serine/</a:t>
            </a:r>
            <a:r>
              <a:rPr lang="en-US" sz="2200" b="1" dirty="0" err="1" smtClean="0">
                <a:latin typeface="Arial Narrow" pitchFamily="34" charset="0"/>
              </a:rPr>
              <a:t>threonine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kinase</a:t>
            </a:r>
            <a:r>
              <a:rPr lang="en-US" sz="2200" b="1" dirty="0" smtClean="0">
                <a:latin typeface="Arial Narrow" pitchFamily="34" charset="0"/>
              </a:rPr>
              <a:t>) that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can </a:t>
            </a:r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 itself  &amp; / or other proteins that they dock.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692663"/>
            <a:ext cx="3657600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They control many cellular functions as motility, growth, differentiation,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This usually require many intracellular signaling steps that take time to process. </a:t>
            </a:r>
          </a:p>
        </p:txBody>
      </p:sp>
      <p:pic>
        <p:nvPicPr>
          <p:cNvPr id="13" name="Picture 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r="25237"/>
          <a:stretch>
            <a:fillRect/>
          </a:stretch>
        </p:blipFill>
        <p:spPr bwMode="auto">
          <a:xfrm>
            <a:off x="3505200" y="2701862"/>
            <a:ext cx="5562600" cy="3775138"/>
          </a:xfrm>
          <a:prstGeom prst="rect">
            <a:avLst/>
          </a:prstGeom>
          <a:gradFill>
            <a:gsLst>
              <a:gs pos="0">
                <a:srgbClr val="CCFFFF"/>
              </a:gs>
              <a:gs pos="25000">
                <a:schemeClr val="accent6">
                  <a:lumMod val="20000"/>
                  <a:lumOff val="80000"/>
                </a:schemeClr>
              </a:gs>
              <a:gs pos="75000">
                <a:srgbClr val="E0FFC1"/>
              </a:gs>
              <a:gs pos="100000">
                <a:srgbClr val="005CBF"/>
              </a:gs>
            </a:gsLst>
            <a:lin ang="18900000" scaled="1"/>
          </a:gra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07805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958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050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67818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68199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152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iocarta.com/pathfiles/h_egfPathw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63" y="230407"/>
            <a:ext cx="8534400" cy="64060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990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Epidermal Growth Factor [EGF] R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419637"/>
            <a:ext cx="7696200" cy="6368775"/>
            <a:chOff x="152400" y="419637"/>
            <a:chExt cx="7696200" cy="6368775"/>
          </a:xfrm>
        </p:grpSpPr>
        <p:pic>
          <p:nvPicPr>
            <p:cNvPr id="14" name="Picture 23" descr="O:\workno\353-500560\HiRez\insulin_pat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57200" y="584916"/>
              <a:ext cx="7391400" cy="6203496"/>
            </a:xfrm>
            <a:prstGeom prst="rect">
              <a:avLst/>
            </a:prstGeom>
            <a:noFill/>
          </p:spPr>
        </p:pic>
        <p:pic>
          <p:nvPicPr>
            <p:cNvPr id="66561" name="Picture 1" descr="C:\Users\Administrator\Pictures\inactivated receptor insuli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20520" y="457199"/>
              <a:ext cx="838201" cy="27818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Oval 14"/>
            <p:cNvSpPr/>
            <p:nvPr/>
          </p:nvSpPr>
          <p:spPr>
            <a:xfrm>
              <a:off x="3733800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3242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19637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Non activated Insulin Receptor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58080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Activated 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 Receptor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158" y="1650642"/>
              <a:ext cx="914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524000"/>
              <a:ext cx="152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ttp://www.biocarta.com/pathfiles/h_insulin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555525" cy="640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990600"/>
            <a:ext cx="2743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INSULIN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5181600"/>
            <a:ext cx="9144000" cy="1676400"/>
            <a:chOff x="0" y="5181600"/>
            <a:chExt cx="10134600" cy="1676400"/>
          </a:xfrm>
        </p:grpSpPr>
        <p:pic>
          <p:nvPicPr>
            <p:cNvPr id="13" name="Picture 12" descr="An external file that holds a picture, illustration, etc., usually as some form of binary object. The name of referred object is ch15f49.jpg. 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t="9091" r="38900" b="24242"/>
            <a:stretch>
              <a:fillRect/>
            </a:stretch>
          </p:blipFill>
          <p:spPr bwMode="auto">
            <a:xfrm>
              <a:off x="0" y="5181600"/>
              <a:ext cx="38100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An external file that holds a picture, illustration, etc., usually as some form of binary object. The name of referred object is ch15f49.jpg. 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t="9091" r="38900" b="24242"/>
            <a:stretch>
              <a:fillRect/>
            </a:stretch>
          </p:blipFill>
          <p:spPr bwMode="auto">
            <a:xfrm>
              <a:off x="3200400" y="5410200"/>
              <a:ext cx="381000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An external file that holds a picture, illustration, etc., usually as some form of binary object. The name of referred object is ch15f49.jpg. 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t="9091" r="38900" b="24242"/>
            <a:stretch>
              <a:fillRect/>
            </a:stretch>
          </p:blipFill>
          <p:spPr bwMode="auto">
            <a:xfrm>
              <a:off x="6324600" y="5562600"/>
              <a:ext cx="3810000" cy="1295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22882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4282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5123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31959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2357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20331"/>
            <a:ext cx="4038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Guanyle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066800"/>
            <a:ext cx="6172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Atrial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Natriueretic</a:t>
            </a:r>
            <a:r>
              <a:rPr lang="en-US" sz="2400" b="1" dirty="0" smtClean="0">
                <a:solidFill>
                  <a:schemeClr val="tx1"/>
                </a:solidFill>
              </a:rPr>
              <a:t> Peptide [ANP]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89544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that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</a:t>
            </a:r>
            <a:r>
              <a:rPr lang="en-US" sz="2400" b="1" dirty="0" err="1" smtClean="0">
                <a:latin typeface="Arial Narrow" pitchFamily="34" charset="0"/>
              </a:rPr>
              <a:t>intrinic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down stream </a:t>
            </a:r>
          </a:p>
          <a:p>
            <a:r>
              <a:rPr lang="en-US" sz="2400" b="1" dirty="0" smtClean="0">
                <a:latin typeface="Arial Narrow" pitchFamily="34" charset="0"/>
              </a:rPr>
              <a:t>    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514600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>
            <a:off x="3200400" y="54102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14800" y="5410200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7924800" y="1600200"/>
            <a:ext cx="457200" cy="533400"/>
          </a:xfrm>
          <a:prstGeom prst="triangle">
            <a:avLst/>
          </a:prstGeom>
          <a:solidFill>
            <a:srgbClr val="9BFF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60960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2497 -0.01823 0.04995 -0.0309 0.05642 C -0.04357 0.0629 -0.06146 0.0437 -0.07604 0.03954 C -0.09062 0.03538 -0.10903 0.02659 -0.11823 0.03191 C -0.12743 0.03723 -0.12882 0.05642 -0.1309 0.07146 C -0.13298 0.08649 -0.1309 0.10938 -0.1309 0.1221 C -0.1309 0.13482 -0.1309 0.14176 -0.1309 0.14824 C -0.1309 0.15471 -0.1309 0.15934 -0.1309 0.16142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6" grpId="1" animBg="1"/>
      <p:bldP spid="17" grpId="0" animBg="1"/>
      <p:bldP spid="11" grpId="0" animBg="1"/>
      <p:bldP spid="11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7848600" y="228600"/>
          <a:ext cx="1143000" cy="6324600"/>
        </p:xfrm>
        <a:graphic>
          <a:graphicData uri="http://schemas.openxmlformats.org/presentationml/2006/ole">
            <p:oleObj spid="_x0000_s32769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15721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6858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are usually either: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Intracellular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developed along signaling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cascade of cell membrane receptors.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398455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</a:rPr>
              <a:t>They possess a conserved area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that recognizes specific DNA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sequence in the nucleus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Calibri"/>
              </a:rPr>
              <a:t> → </a:t>
            </a:r>
            <a:r>
              <a:rPr lang="en-US" sz="2200" b="1" dirty="0" smtClean="0">
                <a:latin typeface="Arial Narrow" pitchFamily="34" charset="0"/>
              </a:rPr>
              <a:t>once bound to their </a:t>
            </a:r>
            <a:r>
              <a:rPr lang="en-US" sz="2200" b="1" dirty="0" err="1" smtClean="0">
                <a:latin typeface="Arial Narrow" pitchFamily="34" charset="0"/>
              </a:rPr>
              <a:t>ligands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they react as </a:t>
            </a:r>
          </a:p>
          <a:p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expressing or repressing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target genes.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2398689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By this they are involved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Calibri"/>
              </a:rPr>
              <a:t>→so </a:t>
            </a:r>
            <a:r>
              <a:rPr lang="en-US" sz="2200" b="1" dirty="0" smtClean="0">
                <a:latin typeface="Arial Narrow" pitchFamily="34" charset="0"/>
              </a:rPr>
              <a:t>are the most slowest in action.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38100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57800" y="6018704"/>
            <a:ext cx="1295400" cy="528350"/>
          </a:xfrm>
          <a:prstGeom prst="rect">
            <a:avLst/>
          </a:prstGeom>
          <a:solidFill>
            <a:srgbClr val="CBCCD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 smtClean="0"/>
              <a:t>Transcription into a mRNA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05600" y="6214646"/>
            <a:ext cx="1447800" cy="528350"/>
          </a:xfrm>
          <a:prstGeom prst="rect">
            <a:avLst/>
          </a:prstGeom>
          <a:solidFill>
            <a:srgbClr val="CBCCD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 smtClean="0"/>
              <a:t>Translation into a protein</a:t>
            </a:r>
            <a:endParaRPr lang="en-US" sz="16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802" y="0"/>
            <a:ext cx="9163802" cy="6858000"/>
            <a:chOff x="-19802" y="0"/>
            <a:chExt cx="916380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87042" name="Photo Editor Photo" r:id="rId4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419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Up-regulates expression of anti-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Represses expression of pro-inflammatory proteins 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37" y="6858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828800" y="1219200"/>
            <a:ext cx="609600" cy="5334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800" y="1143000"/>
            <a:ext cx="609600" cy="5334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3331028"/>
            <a:ext cx="609600" cy="5334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09800" y="3222172"/>
            <a:ext cx="1066800" cy="9906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05742" y="4766846"/>
            <a:ext cx="642258" cy="338554"/>
          </a:xfrm>
          <a:prstGeom prst="rect">
            <a:avLst/>
          </a:prstGeom>
          <a:solidFill>
            <a:srgbClr val="E5F7F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90DFF"/>
                </a:solidFill>
                <a:latin typeface="Bernard MT Condensed" pitchFamily="18" charset="0"/>
              </a:rPr>
              <a:t>GCRE</a:t>
            </a:r>
            <a:endParaRPr lang="en-US" sz="16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5257800"/>
            <a:ext cx="1295400" cy="338554"/>
          </a:xfrm>
          <a:prstGeom prst="rect">
            <a:avLst/>
          </a:prstGeom>
          <a:solidFill>
            <a:srgbClr val="E5F7F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90DFF"/>
                </a:solidFill>
                <a:latin typeface="Bernard MT Condensed" pitchFamily="18" charset="0"/>
              </a:rPr>
              <a:t>Transcription</a:t>
            </a:r>
            <a:endParaRPr lang="en-US" sz="16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3623846"/>
            <a:ext cx="1143000" cy="338554"/>
          </a:xfrm>
          <a:prstGeom prst="rect">
            <a:avLst/>
          </a:prstGeom>
          <a:solidFill>
            <a:srgbClr val="E5F7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90DFF"/>
                </a:solidFill>
                <a:latin typeface="Bernard MT Condensed" pitchFamily="18" charset="0"/>
              </a:rPr>
              <a:t>Translation</a:t>
            </a:r>
            <a:endParaRPr lang="en-US" sz="16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6428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10400" y="1600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CYTOSOLIC 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1 0.01343 -0.03004 0.02708 -0.04289 0.01921 C -0.05573 0.01134 -0.06407 -0.03519 -0.07744 -0.04745 C -0.0908 -0.05972 -0.1198 -0.02546 -0.12257 -0.05394 C -0.12535 -0.08241 -0.09879 -0.19144 -0.0941 -0.21898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28674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1600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Nuclear 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1562100"/>
            <a:ext cx="5819775" cy="521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816600" y="2827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07200" y="48846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121400" y="38178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8178800" y="38862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1600200"/>
            <a:ext cx="3886200" cy="3429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2743200"/>
            <a:ext cx="3962400" cy="3418541"/>
            <a:chOff x="152400" y="2209799"/>
            <a:chExt cx="3962400" cy="3418541"/>
          </a:xfrm>
        </p:grpSpPr>
        <p:pic>
          <p:nvPicPr>
            <p:cNvPr id="33" name="Picture 2" descr="receptor1"/>
            <p:cNvPicPr>
              <a:picLocks noChangeAspect="1" noChangeArrowheads="1"/>
            </p:cNvPicPr>
            <p:nvPr/>
          </p:nvPicPr>
          <p:blipFill>
            <a:blip r:embed="rId4" cstate="print"/>
            <a:srcRect l="25641" t="17555" r="8974" b="6085"/>
            <a:stretch>
              <a:fillRect/>
            </a:stretch>
          </p:blipFill>
          <p:spPr bwMode="auto">
            <a:xfrm>
              <a:off x="152400" y="2209799"/>
              <a:ext cx="3962400" cy="341854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2793642" y="3391437"/>
              <a:ext cx="1321158" cy="3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/>
                <a:t>Direct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90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033573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43146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8" y="3562290"/>
            <a:ext cx="3200401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581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1148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3340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052719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228600" y="304800"/>
            <a:ext cx="4724400" cy="3886200"/>
          </a:xfrm>
          <a:prstGeom prst="rect">
            <a:avLst/>
          </a:prstGeom>
          <a:noFill/>
        </p:spPr>
      </p:pic>
      <p:pic>
        <p:nvPicPr>
          <p:cNvPr id="4" name="Picture 3" descr="C:\Users\Administrator\Desktop\pharma\RANGE Pharmacology 5th edition\Images\32.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67" b="5511"/>
          <a:stretch>
            <a:fillRect/>
          </a:stretch>
        </p:blipFill>
        <p:spPr bwMode="auto">
          <a:xfrm>
            <a:off x="1981200" y="1295400"/>
            <a:ext cx="4419600" cy="3919152"/>
          </a:xfrm>
          <a:prstGeom prst="rect">
            <a:avLst/>
          </a:prstGeom>
          <a:noFill/>
        </p:spPr>
      </p:pic>
      <p:pic>
        <p:nvPicPr>
          <p:cNvPr id="5" name="Picture 2" descr="C:\Users\Administrator\Desktop\pharma\RANGE Pharmacology 5th edition\Images\32.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500" b="5511"/>
          <a:stretch>
            <a:fillRect/>
          </a:stretch>
        </p:blipFill>
        <p:spPr bwMode="auto">
          <a:xfrm>
            <a:off x="4495800" y="2481648"/>
            <a:ext cx="4343400" cy="3919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257800"/>
            <a:ext cx="5867400" cy="457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Different from Voltage-Gated 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33500" y="1066800"/>
            <a:ext cx="3771900" cy="3933825"/>
            <a:chOff x="-914400" y="1371600"/>
            <a:chExt cx="3771900" cy="3933825"/>
          </a:xfrm>
        </p:grpSpPr>
        <p:pic>
          <p:nvPicPr>
            <p:cNvPr id="19" name="Picture 2" descr="C:\Users\Administrator\Pictures\Picture1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914400" y="1371600"/>
              <a:ext cx="3771900" cy="3933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59158" y="5295363"/>
              <a:ext cx="1828800" cy="1588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914400" y="5791200"/>
            <a:ext cx="5943600" cy="830997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That is activated by a change in </a:t>
            </a:r>
            <a:r>
              <a:rPr lang="en-US" sz="2400" b="1" u="sng" dirty="0" smtClean="0">
                <a:latin typeface="Arial Narrow" pitchFamily="34" charset="0"/>
              </a:rPr>
              <a:t>action potential </a:t>
            </a:r>
          </a:p>
          <a:p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2743200"/>
            <a:ext cx="304800" cy="381000"/>
            <a:chOff x="6172200" y="3962400"/>
            <a:chExt cx="304800" cy="381000"/>
          </a:xfrm>
        </p:grpSpPr>
        <p:sp>
          <p:nvSpPr>
            <p:cNvPr id="23" name="Plus 22"/>
            <p:cNvSpPr/>
            <p:nvPr/>
          </p:nvSpPr>
          <p:spPr>
            <a:xfrm>
              <a:off x="6172200" y="3962400"/>
              <a:ext cx="304800" cy="304800"/>
            </a:xfrm>
            <a:prstGeom prst="mathPlus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inus 23"/>
            <p:cNvSpPr/>
            <p:nvPr/>
          </p:nvSpPr>
          <p:spPr>
            <a:xfrm>
              <a:off x="6197958" y="4267200"/>
              <a:ext cx="228600" cy="76200"/>
            </a:xfrm>
            <a:prstGeom prst="mathMinus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352799" y="3043535"/>
            <a:ext cx="5715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</a:t>
            </a:r>
            <a:r>
              <a:rPr lang="en-US" sz="2400" b="1" dirty="0" err="1" smtClean="0">
                <a:latin typeface="Arial Narrow" pitchFamily="34" charset="0"/>
              </a:rPr>
              <a:t>neurotransmittion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occuring</a:t>
            </a:r>
            <a:r>
              <a:rPr lang="en-US" sz="2400" b="1" dirty="0" smtClean="0">
                <a:latin typeface="Arial Narrow" pitchFamily="34" charset="0"/>
              </a:rPr>
              <a:t>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comes to bind to receptors that are incorporated as part of its structure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105 L 0.01163 0.07077 L 0.02274 -0.06105 L 0.03437 0.07077 L 0.04618 -0.06105 L 0.05711 0.07077 L 0.06875 -0.06105 L 0.07986 0.07077 L 0.09166 -0.06105 L 0.1033 0.07077 L 0.11441 -0.06105 L 0.12604 0.07077 L 0.13698 -0.06105 L 0.14878 0.07077 L 0.16041 -0.06105 L 0.17152 0.07077 L 0.18333 -0.06105 " pathEditMode="relative" rAng="0" ptsTypes="FFFFFFFFFFFFFFFFF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1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76200" y="457200"/>
            <a:ext cx="4032738" cy="32766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76200" y="838199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5943600"/>
            <a:ext cx="5334000" cy="461665"/>
          </a:xfrm>
          <a:prstGeom prst="rect">
            <a:avLst/>
          </a:prstGeom>
          <a:solidFill>
            <a:srgbClr val="FC7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PHOSPHORYLATION OF  TARGET PROTEINS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1143000"/>
            <a:ext cx="5105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mAch</a:t>
            </a:r>
            <a:r>
              <a:rPr lang="en-US" sz="2200" b="1" dirty="0" smtClean="0">
                <a:latin typeface="Arial Narrow" pitchFamily="34" charset="0"/>
              </a:rPr>
              <a:t> R, amine transmitters, </a:t>
            </a:r>
            <a:r>
              <a:rPr lang="en-US" sz="2200" b="1" dirty="0" err="1" smtClean="0">
                <a:latin typeface="Arial Narrow" pitchFamily="34" charset="0"/>
              </a:rPr>
              <a:t>Adr</a:t>
            </a:r>
            <a:r>
              <a:rPr lang="en-US" sz="2200" b="1" dirty="0" smtClean="0">
                <a:latin typeface="Arial Narrow" pitchFamily="34" charset="0"/>
              </a:rPr>
              <a:t> R, </a:t>
            </a:r>
            <a:r>
              <a:rPr lang="en-US" sz="2200" b="1" dirty="0" err="1" smtClean="0">
                <a:latin typeface="Arial Narrow" pitchFamily="34" charset="0"/>
              </a:rPr>
              <a:t>Dopa</a:t>
            </a:r>
            <a:r>
              <a:rPr lang="en-US" sz="2200" b="1" dirty="0" smtClean="0">
                <a:latin typeface="Arial Narrow" pitchFamily="34" charset="0"/>
              </a:rPr>
              <a:t>-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minergic</a:t>
            </a:r>
            <a:r>
              <a:rPr lang="en-US" sz="2200" b="1" dirty="0" smtClean="0">
                <a:latin typeface="Arial Narrow" pitchFamily="34" charset="0"/>
              </a:rPr>
              <a:t> R, histamine R, 5-HT R… 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Neuropeptide</a:t>
            </a:r>
            <a:r>
              <a:rPr lang="en-US" sz="2200" b="1" dirty="0" smtClean="0">
                <a:latin typeface="Arial Narrow" pitchFamily="34" charset="0"/>
              </a:rPr>
              <a:t> R, </a:t>
            </a:r>
            <a:r>
              <a:rPr lang="en-US" sz="2200" b="1" dirty="0" err="1" smtClean="0">
                <a:latin typeface="Arial Narrow" pitchFamily="34" charset="0"/>
              </a:rPr>
              <a:t>prostanoid</a:t>
            </a:r>
            <a:r>
              <a:rPr lang="en-US" sz="2200" b="1" dirty="0" smtClean="0">
                <a:latin typeface="Arial Narrow" pitchFamily="34" charset="0"/>
              </a:rPr>
              <a:t> R, </a:t>
            </a:r>
            <a:r>
              <a:rPr lang="en-US" sz="2200" b="1" dirty="0" err="1" smtClean="0">
                <a:latin typeface="Arial Narrow" pitchFamily="34" charset="0"/>
              </a:rPr>
              <a:t>purine</a:t>
            </a:r>
            <a:r>
              <a:rPr lang="en-US" sz="2200" b="1" dirty="0" smtClean="0">
                <a:latin typeface="Arial Narrow" pitchFamily="34" charset="0"/>
              </a:rPr>
              <a:t> R,…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glycogen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22440" y="4391561"/>
            <a:ext cx="6172200" cy="1323439"/>
            <a:chOff x="2971800" y="4772561"/>
            <a:chExt cx="6172200" cy="1323439"/>
          </a:xfrm>
        </p:grpSpPr>
        <p:sp>
          <p:nvSpPr>
            <p:cNvPr id="17" name="Rectangle 16"/>
            <p:cNvSpPr/>
            <p:nvPr/>
          </p:nvSpPr>
          <p:spPr>
            <a:xfrm>
              <a:off x="2971800" y="4772561"/>
              <a:ext cx="61722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400" b="1" dirty="0" smtClean="0">
                  <a:latin typeface="Arial Narrow" pitchFamily="34" charset="0"/>
                </a:rPr>
                <a:t>              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</a:rPr>
                <a:t>Adenyl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</a:rPr>
                <a:t>cyclase</a:t>
              </a:r>
              <a:r>
                <a:rPr lang="en-US" sz="2200" b="1" dirty="0" smtClean="0">
                  <a:latin typeface="Arial Narrow" pitchFamily="34" charset="0"/>
                </a:rPr>
                <a:t> (AC)     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err="1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cAMP</a:t>
              </a: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 </a:t>
              </a:r>
              <a:r>
                <a:rPr lang="en-US" sz="2200" b="1" dirty="0" smtClean="0">
                  <a:solidFill>
                    <a:srgbClr val="F90DFF"/>
                  </a:solidFill>
                  <a:latin typeface="Arial Narrow" pitchFamily="34" charset="0"/>
                  <a:sym typeface="Wingdings 3"/>
                </a:rPr>
                <a:t>PKA</a:t>
              </a:r>
              <a:endParaRPr lang="en-US" sz="2200" b="1" dirty="0" smtClean="0">
                <a:solidFill>
                  <a:srgbClr val="F90DFF"/>
                </a:solidFill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    </a:t>
              </a:r>
              <a:r>
                <a:rPr lang="en-US" sz="2200" b="1" dirty="0" err="1" smtClean="0">
                  <a:latin typeface="Arial Narrow" pitchFamily="34" charset="0"/>
                </a:rPr>
                <a:t>Phospholipase</a:t>
              </a:r>
              <a:r>
                <a:rPr lang="en-US" sz="2200" b="1" dirty="0" smtClean="0">
                  <a:latin typeface="Arial Narrow" pitchFamily="34" charset="0"/>
                </a:rPr>
                <a:t> C (PLC)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IP</a:t>
              </a:r>
              <a:r>
                <a:rPr lang="en-US" sz="2200" b="1" baseline="-25000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3</a:t>
              </a: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Ca</a:t>
              </a:r>
              <a:r>
                <a:rPr lang="en-US" sz="2200" b="1" baseline="30000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++</a:t>
              </a: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intacellular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			                                Ca</a:t>
              </a:r>
              <a:r>
                <a:rPr lang="en-US" sz="2200" b="1" baseline="30000" dirty="0" smtClean="0">
                  <a:latin typeface="Arial Narrow" pitchFamily="34" charset="0"/>
                  <a:sym typeface="Wingdings 3"/>
                </a:rPr>
                <a:t>2+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/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CaM</a:t>
              </a:r>
              <a:r>
                <a:rPr lang="en-US" sz="2200" b="1" dirty="0" err="1" smtClean="0">
                  <a:solidFill>
                    <a:srgbClr val="F90DFF"/>
                  </a:solidFill>
                  <a:latin typeface="Arial Narrow" pitchFamily="34" charset="0"/>
                  <a:sym typeface="Wingdings 3"/>
                </a:rPr>
                <a:t>CAMPK</a:t>
              </a:r>
              <a:endParaRPr lang="en-US" sz="2200" b="1" dirty="0" smtClean="0">
                <a:solidFill>
                  <a:srgbClr val="F90DFF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 			 </a:t>
              </a: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  <a:sym typeface="Wingdings 3"/>
                </a:rPr>
                <a:t>DAG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 </a:t>
              </a:r>
              <a:r>
                <a:rPr lang="en-US" sz="2200" b="1" dirty="0" smtClean="0">
                  <a:solidFill>
                    <a:srgbClr val="F90DFF"/>
                  </a:solidFill>
                  <a:latin typeface="Arial Narrow" pitchFamily="34" charset="0"/>
                  <a:sym typeface="Wingdings 3"/>
                </a:rPr>
                <a:t>PKC</a:t>
              </a:r>
            </a:p>
          </p:txBody>
        </p:sp>
        <p:sp>
          <p:nvSpPr>
            <p:cNvPr id="26" name="Arc 25"/>
            <p:cNvSpPr/>
            <p:nvPr/>
          </p:nvSpPr>
          <p:spPr>
            <a:xfrm flipH="1" flipV="1">
              <a:off x="6592960" y="5345805"/>
              <a:ext cx="393879" cy="317679"/>
            </a:xfrm>
            <a:prstGeom prst="arc">
              <a:avLst>
                <a:gd name="adj1" fmla="val 13696243"/>
                <a:gd name="adj2" fmla="val 3491342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6000" y="3860442"/>
            <a:ext cx="6858000" cy="578268"/>
            <a:chOff x="2286000" y="3860442"/>
            <a:chExt cx="6858000" cy="578268"/>
          </a:xfrm>
        </p:grpSpPr>
        <p:sp>
          <p:nvSpPr>
            <p:cNvPr id="28" name="Rectangle 27"/>
            <p:cNvSpPr/>
            <p:nvPr/>
          </p:nvSpPr>
          <p:spPr>
            <a:xfrm>
              <a:off x="2286000" y="4038600"/>
              <a:ext cx="685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u="dbl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An enzyme </a:t>
              </a:r>
              <a:r>
                <a:rPr lang="en-US" sz="2400" b="1" dirty="0" smtClean="0">
                  <a:latin typeface="Arial Narrow" pitchFamily="34" charset="0"/>
                </a:rPr>
                <a:t>		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u="dbl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2nd messenger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  </a:t>
              </a: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745605" y="3860442"/>
              <a:ext cx="228600" cy="228600"/>
            </a:xfrm>
            <a:prstGeom prst="down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rc 39"/>
          <p:cNvSpPr/>
          <p:nvPr/>
        </p:nvSpPr>
        <p:spPr>
          <a:xfrm>
            <a:off x="5562600" y="4572000"/>
            <a:ext cx="3276600" cy="1676400"/>
          </a:xfrm>
          <a:prstGeom prst="arc">
            <a:avLst>
              <a:gd name="adj1" fmla="val 16200000"/>
              <a:gd name="adj2" fmla="val 79334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353837" y="4876799"/>
            <a:ext cx="1219200" cy="1053921"/>
          </a:xfrm>
          <a:prstGeom prst="arc">
            <a:avLst>
              <a:gd name="adj1" fmla="val 15375975"/>
              <a:gd name="adj2" fmla="val 3108503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7543800" y="4800600"/>
            <a:ext cx="685800" cy="1066800"/>
          </a:xfrm>
          <a:prstGeom prst="arc">
            <a:avLst>
              <a:gd name="adj1" fmla="val 16200000"/>
              <a:gd name="adj2" fmla="val 2112157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553200" y="5486400"/>
            <a:ext cx="1219200" cy="533400"/>
          </a:xfrm>
          <a:prstGeom prst="arc">
            <a:avLst>
              <a:gd name="adj1" fmla="val 14044948"/>
              <a:gd name="adj2" fmla="val 691422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05000" y="5943600"/>
            <a:ext cx="13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24000" y="914400"/>
            <a:ext cx="2362200" cy="1524794"/>
            <a:chOff x="1524000" y="914400"/>
            <a:chExt cx="2362200" cy="1524794"/>
          </a:xfrm>
        </p:grpSpPr>
        <p:sp>
          <p:nvSpPr>
            <p:cNvPr id="32" name="TextBox 31"/>
            <p:cNvSpPr txBox="1"/>
            <p:nvPr/>
          </p:nvSpPr>
          <p:spPr>
            <a:xfrm>
              <a:off x="1524000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2209006" y="1981200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70079" y="13952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304800"/>
              <a:ext cx="838200" cy="338554"/>
            </a:xfrm>
            <a:prstGeom prst="rect">
              <a:avLst/>
            </a:prstGeom>
            <a:solidFill>
              <a:srgbClr val="FF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ernard MT Condensed" pitchFamily="18" charset="0"/>
                </a:rPr>
                <a:t>Agonist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04800" y="51816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5800" y="54583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667000" y="4724400"/>
            <a:ext cx="1676400" cy="1588"/>
          </a:xfrm>
          <a:prstGeom prst="line">
            <a:avLst/>
          </a:prstGeom>
          <a:ln w="38100">
            <a:solidFill>
              <a:srgbClr val="F90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419600" y="4953000"/>
            <a:ext cx="914400" cy="152400"/>
          </a:xfrm>
          <a:prstGeom prst="line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19600" y="5105400"/>
            <a:ext cx="914400" cy="381000"/>
          </a:xfrm>
          <a:prstGeom prst="line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1887E-6 L -3.33333E-6 0.055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40" grpId="0" animBg="1"/>
      <p:bldP spid="41" grpId="0" animBg="1"/>
      <p:bldP spid="42" grpId="0" animBg="1"/>
      <p:bldP spid="43" grpId="0" animBg="1"/>
      <p:bldP spid="44" grpId="0"/>
      <p:bldP spid="53" grpId="0"/>
      <p:bldP spid="54" grpId="0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869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553196" y="2906486"/>
            <a:ext cx="762000" cy="40011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Bernard MT Condensed" pitchFamily="18" charset="0"/>
              </a:rPr>
              <a:t>cAMP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257800" y="495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90DFF"/>
                </a:solidFill>
                <a:latin typeface="Bernard MT Condensed" pitchFamily="18" charset="0"/>
              </a:rPr>
              <a:t>PKA</a:t>
            </a:r>
            <a:endParaRPr lang="en-US" sz="24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 animBg="1"/>
      <p:bldP spid="54" grpId="1" animBg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3706</TotalTime>
  <Words>832</Words>
  <Application>Microsoft Office PowerPoint</Application>
  <PresentationFormat>On-screen Show (4:3)</PresentationFormat>
  <Paragraphs>273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ksupy</cp:lastModifiedBy>
  <cp:revision>74</cp:revision>
  <dcterms:created xsi:type="dcterms:W3CDTF">2010-10-20T01:36:34Z</dcterms:created>
  <dcterms:modified xsi:type="dcterms:W3CDTF">2010-10-25T05:51:03Z</dcterms:modified>
</cp:coreProperties>
</file>