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80" r:id="rId9"/>
    <p:sldId id="282" r:id="rId10"/>
    <p:sldId id="283" r:id="rId11"/>
    <p:sldId id="284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7" r:id="rId22"/>
    <p:sldId id="299" r:id="rId23"/>
    <p:sldId id="303" r:id="rId24"/>
    <p:sldId id="306" r:id="rId25"/>
    <p:sldId id="30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4E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FE472-4FE0-4FDD-99A0-FCAC3E8661CE}" type="datetimeFigureOut">
              <a:rPr lang="en-US" smtClean="0"/>
              <a:t>10/27/2008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6FD41-C20F-4DC7-B0DE-525DBED7F6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C490-BDA8-4C44-8814-4F9C7F70AEE8}" type="datetimeFigureOut">
              <a:rPr lang="en-US" smtClean="0"/>
              <a:pPr/>
              <a:t>10/27/2008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29CB-B28C-49FD-B162-A3E7F7F53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C490-BDA8-4C44-8814-4F9C7F70AEE8}" type="datetimeFigureOut">
              <a:rPr lang="en-US" smtClean="0"/>
              <a:pPr/>
              <a:t>10/27/2008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29CB-B28C-49FD-B162-A3E7F7F53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C490-BDA8-4C44-8814-4F9C7F70AEE8}" type="datetimeFigureOut">
              <a:rPr lang="en-US" smtClean="0"/>
              <a:pPr/>
              <a:t>10/27/2008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29CB-B28C-49FD-B162-A3E7F7F53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C490-BDA8-4C44-8814-4F9C7F70AEE8}" type="datetimeFigureOut">
              <a:rPr lang="en-US" smtClean="0"/>
              <a:pPr/>
              <a:t>10/27/2008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29CB-B28C-49FD-B162-A3E7F7F53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C490-BDA8-4C44-8814-4F9C7F70AEE8}" type="datetimeFigureOut">
              <a:rPr lang="en-US" smtClean="0"/>
              <a:pPr/>
              <a:t>10/27/2008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29CB-B28C-49FD-B162-A3E7F7F53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C490-BDA8-4C44-8814-4F9C7F70AEE8}" type="datetimeFigureOut">
              <a:rPr lang="en-US" smtClean="0"/>
              <a:pPr/>
              <a:t>10/27/2008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29CB-B28C-49FD-B162-A3E7F7F53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C490-BDA8-4C44-8814-4F9C7F70AEE8}" type="datetimeFigureOut">
              <a:rPr lang="en-US" smtClean="0"/>
              <a:pPr/>
              <a:t>10/27/2008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29CB-B28C-49FD-B162-A3E7F7F53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C490-BDA8-4C44-8814-4F9C7F70AEE8}" type="datetimeFigureOut">
              <a:rPr lang="en-US" smtClean="0"/>
              <a:pPr/>
              <a:t>10/27/2008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29CB-B28C-49FD-B162-A3E7F7F53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C490-BDA8-4C44-8814-4F9C7F70AEE8}" type="datetimeFigureOut">
              <a:rPr lang="en-US" smtClean="0"/>
              <a:pPr/>
              <a:t>10/27/2008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29CB-B28C-49FD-B162-A3E7F7F53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C490-BDA8-4C44-8814-4F9C7F70AEE8}" type="datetimeFigureOut">
              <a:rPr lang="en-US" smtClean="0"/>
              <a:pPr/>
              <a:t>10/27/2008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29CB-B28C-49FD-B162-A3E7F7F53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6C490-BDA8-4C44-8814-4F9C7F70AEE8}" type="datetimeFigureOut">
              <a:rPr lang="en-US" smtClean="0"/>
              <a:pPr/>
              <a:t>10/27/2008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29CB-B28C-49FD-B162-A3E7F7F53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3" name="Picture 13" descr="pic2_j1a1[1]"/>
          <p:cNvPicPr>
            <a:picLocks noChangeAspect="1" noChangeArrowheads="1"/>
          </p:cNvPicPr>
          <p:nvPr/>
        </p:nvPicPr>
        <p:blipFill>
          <a:blip r:embed="rId2"/>
          <a:srcRect l="1781" t="3561" r="2374" b="2077"/>
          <a:stretch>
            <a:fillRect/>
          </a:stretch>
        </p:blipFill>
        <p:spPr bwMode="auto">
          <a:xfrm>
            <a:off x="1600200" y="228600"/>
            <a:ext cx="6153150" cy="6057900"/>
          </a:xfrm>
          <a:prstGeom prst="rect">
            <a:avLst/>
          </a:prstGeom>
          <a:noFill/>
        </p:spPr>
      </p:pic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0" y="355600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8000" b="1">
                <a:solidFill>
                  <a:srgbClr val="FF3300"/>
                </a:solidFill>
                <a:latin typeface="Impact" pitchFamily="34" charset="0"/>
              </a:rPr>
              <a:t>B L O O D</a:t>
            </a:r>
          </a:p>
        </p:txBody>
      </p:sp>
      <p:sp>
        <p:nvSpPr>
          <p:cNvPr id="102409" name="AutoShape 9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chemeClr val="bg1"/>
              </a:solidFill>
              <a:latin typeface="Haettenschweiler" pitchFamily="34" charset="0"/>
            </a:endParaRPr>
          </a:p>
        </p:txBody>
      </p:sp>
      <p:sp>
        <p:nvSpPr>
          <p:cNvPr id="102414" name="Line 14"/>
          <p:cNvSpPr>
            <a:spLocks noChangeShapeType="1"/>
          </p:cNvSpPr>
          <p:nvPr/>
        </p:nvSpPr>
        <p:spPr bwMode="auto">
          <a:xfrm>
            <a:off x="2914650" y="4800600"/>
            <a:ext cx="3295650" cy="0"/>
          </a:xfrm>
          <a:prstGeom prst="line">
            <a:avLst/>
          </a:prstGeom>
          <a:noFill/>
          <a:ln w="1301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3067050" y="6335713"/>
            <a:ext cx="3219450" cy="42703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800" b="1">
                <a:latin typeface="Franklin Gothic Medium" pitchFamily="34" charset="0"/>
              </a:rPr>
              <a:t>D R .   S H A H A B   S H A I K H</a:t>
            </a:r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9" grpId="0" animBg="1"/>
      <p:bldP spid="102414" grpId="0" animBg="1"/>
      <p:bldP spid="1024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25400"/>
            <a:ext cx="8763000" cy="914400"/>
          </a:xfrm>
        </p:spPr>
        <p:txBody>
          <a:bodyPr>
            <a:noAutofit/>
          </a:bodyPr>
          <a:lstStyle/>
          <a:p>
            <a:r>
              <a:rPr lang="en-US" sz="3200" dirty="0"/>
              <a:t>Lymphatic System: </a:t>
            </a:r>
            <a:br>
              <a:rPr lang="en-US" sz="3200" dirty="0"/>
            </a:br>
            <a:r>
              <a:rPr lang="en-US" sz="3200" dirty="0"/>
              <a:t>Overview of Immune Defense Organs &amp; Cells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1778000"/>
            <a:ext cx="8705850" cy="3927475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en-US">
                <a:solidFill>
                  <a:schemeClr val="tx1"/>
                </a:solidFill>
              </a:rPr>
              <a:t>Bone marrow</a:t>
            </a:r>
          </a:p>
          <a:p>
            <a:r>
              <a:rPr lang="en-US">
                <a:solidFill>
                  <a:schemeClr val="tx1"/>
                </a:solidFill>
              </a:rPr>
              <a:t>Thymus</a:t>
            </a:r>
          </a:p>
          <a:p>
            <a:r>
              <a:rPr lang="en-US">
                <a:solidFill>
                  <a:schemeClr val="tx1"/>
                </a:solidFill>
              </a:rPr>
              <a:t>Lymph nodes</a:t>
            </a:r>
          </a:p>
          <a:p>
            <a:r>
              <a:rPr lang="en-US">
                <a:solidFill>
                  <a:schemeClr val="tx1"/>
                </a:solidFill>
              </a:rPr>
              <a:t>Spleen</a:t>
            </a:r>
          </a:p>
          <a:p>
            <a:r>
              <a:rPr lang="en-US">
                <a:solidFill>
                  <a:schemeClr val="tx1"/>
                </a:solidFill>
              </a:rPr>
              <a:t>Lymph vessels</a:t>
            </a:r>
          </a:p>
          <a:p>
            <a:r>
              <a:rPr lang="en-US">
                <a:solidFill>
                  <a:schemeClr val="tx1"/>
                </a:solidFill>
              </a:rPr>
              <a:t>Leukocytes: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(white blood cells – WBCs)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763000" cy="914400"/>
          </a:xfrm>
        </p:spPr>
        <p:txBody>
          <a:bodyPr>
            <a:noAutofit/>
          </a:bodyPr>
          <a:lstStyle/>
          <a:p>
            <a:r>
              <a:rPr lang="en-US" sz="2800" dirty="0"/>
              <a:t>Lymphatic System: </a:t>
            </a:r>
            <a:br>
              <a:rPr lang="en-US" sz="2800" dirty="0"/>
            </a:br>
            <a:r>
              <a:rPr lang="en-US" sz="2800" dirty="0"/>
              <a:t>Overview of Immune Defense Organs &amp; Cells</a:t>
            </a:r>
          </a:p>
        </p:txBody>
      </p:sp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92467"/>
            <a:ext cx="7719461" cy="57655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25400"/>
            <a:ext cx="8763000" cy="914400"/>
          </a:xfrm>
        </p:spPr>
        <p:txBody>
          <a:bodyPr>
            <a:normAutofit fontScale="90000"/>
          </a:bodyPr>
          <a:lstStyle/>
          <a:p>
            <a:r>
              <a:rPr lang="en-US"/>
              <a:t>Key Cells &amp; Overview of  their Function in Immune Defense</a:t>
            </a:r>
          </a:p>
        </p:txBody>
      </p:sp>
      <p:pic>
        <p:nvPicPr>
          <p:cNvPr id="164867" name="Picture 3" descr="24-04_1.jpg                                                    00003AF0Sarah                          B9D5FA8B:"/>
          <p:cNvPicPr>
            <a:picLocks noChangeAspect="1" noChangeArrowheads="1"/>
          </p:cNvPicPr>
          <p:nvPr/>
        </p:nvPicPr>
        <p:blipFill>
          <a:blip r:embed="rId2"/>
          <a:srcRect b="3104"/>
          <a:stretch>
            <a:fillRect/>
          </a:stretch>
        </p:blipFill>
        <p:spPr bwMode="auto">
          <a:xfrm>
            <a:off x="827088" y="1000125"/>
            <a:ext cx="7646987" cy="5554663"/>
          </a:xfrm>
          <a:prstGeom prst="rect">
            <a:avLst/>
          </a:prstGeom>
          <a:noFill/>
        </p:spPr>
      </p:pic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3549650" y="6564313"/>
            <a:ext cx="5575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1200" i="0"/>
              <a:t>Figure 24-4: Cells of the immune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411413"/>
            <a:ext cx="8610600" cy="2605087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solidFill>
                  <a:schemeClr val="tx1"/>
                </a:solidFill>
              </a:rPr>
              <a:t>Physical &amp; chemical barriers</a:t>
            </a:r>
          </a:p>
          <a:p>
            <a:r>
              <a:rPr lang="en-US">
                <a:solidFill>
                  <a:schemeClr val="tx1"/>
                </a:solidFill>
              </a:rPr>
              <a:t>Phagocytosis: macrophages, neutrophils, NK cells</a:t>
            </a:r>
          </a:p>
          <a:p>
            <a:r>
              <a:rPr lang="en-US">
                <a:solidFill>
                  <a:schemeClr val="tx1"/>
                </a:solidFill>
              </a:rPr>
              <a:t>Engulf and digest recognized "foreign" cells – molecules </a:t>
            </a:r>
          </a:p>
          <a:p>
            <a:r>
              <a:rPr lang="en-US">
                <a:solidFill>
                  <a:schemeClr val="tx1"/>
                </a:solidFill>
              </a:rPr>
              <a:t>Inflammatory response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>
            <a:normAutofit fontScale="90000"/>
          </a:bodyPr>
          <a:lstStyle/>
          <a:p>
            <a:r>
              <a:rPr lang="en-US"/>
              <a:t>Innate Immunity: Phagocytosis &amp; Inflammation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>
            <a:normAutofit fontScale="90000"/>
          </a:bodyPr>
          <a:lstStyle/>
          <a:p>
            <a:r>
              <a:rPr lang="en-US"/>
              <a:t>Innate Immunity: Phagocytosis &amp; Inflammation</a:t>
            </a: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1758950" y="6361113"/>
            <a:ext cx="5575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i="0"/>
              <a:t>Figure 24-6: Phagocytosis </a:t>
            </a:r>
          </a:p>
        </p:txBody>
      </p:sp>
      <p:pic>
        <p:nvPicPr>
          <p:cNvPr id="166916" name="Picture 4" descr="24-06_1.jpg                                                    00003AF0Sarah                          B9D5FA8B:"/>
          <p:cNvPicPr>
            <a:picLocks noChangeAspect="1" noChangeArrowheads="1"/>
          </p:cNvPicPr>
          <p:nvPr/>
        </p:nvPicPr>
        <p:blipFill>
          <a:blip r:embed="rId2"/>
          <a:srcRect t="12238" b="13184"/>
          <a:stretch>
            <a:fillRect/>
          </a:stretch>
        </p:blipFill>
        <p:spPr bwMode="auto">
          <a:xfrm>
            <a:off x="215900" y="1330325"/>
            <a:ext cx="8659813" cy="4841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182813"/>
            <a:ext cx="8486775" cy="3001962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solidFill>
                  <a:schemeClr val="tx1"/>
                </a:solidFill>
              </a:rPr>
              <a:t>Histamines: from mast cells </a:t>
            </a:r>
            <a:r>
              <a:rPr lang="en-US">
                <a:solidFill>
                  <a:schemeClr val="tx1"/>
                </a:solidFill>
                <a:sym typeface="Symbol" charset="2"/>
              </a:rPr>
              <a:t> </a:t>
            </a:r>
            <a:r>
              <a:rPr lang="en-US">
                <a:solidFill>
                  <a:schemeClr val="tx1"/>
                </a:solidFill>
              </a:rPr>
              <a:t>swelling, edema, b. v . dilation</a:t>
            </a:r>
          </a:p>
          <a:p>
            <a:r>
              <a:rPr lang="en-US">
                <a:solidFill>
                  <a:schemeClr val="tx1"/>
                </a:solidFill>
              </a:rPr>
              <a:t>Interleukins: fever, </a:t>
            </a:r>
            <a:r>
              <a:rPr lang="en-US">
                <a:solidFill>
                  <a:schemeClr val="tx1"/>
                </a:solidFill>
                <a:sym typeface="Symbol" charset="2"/>
              </a:rPr>
              <a:t></a:t>
            </a:r>
            <a:r>
              <a:rPr lang="en-US">
                <a:solidFill>
                  <a:schemeClr val="tx1"/>
                </a:solidFill>
              </a:rPr>
              <a:t>b.v. gaps </a:t>
            </a:r>
            <a:r>
              <a:rPr lang="en-US">
                <a:solidFill>
                  <a:schemeClr val="tx1"/>
                </a:solidFill>
                <a:sym typeface="Symbol" charset="2"/>
              </a:rPr>
              <a:t> </a:t>
            </a:r>
            <a:r>
              <a:rPr lang="en-US">
                <a:solidFill>
                  <a:schemeClr val="tx1"/>
                </a:solidFill>
              </a:rPr>
              <a:t>WBC's &amp; proteins </a:t>
            </a:r>
            <a:r>
              <a:rPr lang="en-US">
                <a:solidFill>
                  <a:schemeClr val="tx1"/>
                </a:solidFill>
                <a:sym typeface="Symbol" charset="2"/>
              </a:rPr>
              <a:t> </a:t>
            </a:r>
            <a:r>
              <a:rPr lang="en-US">
                <a:solidFill>
                  <a:schemeClr val="tx1"/>
                </a:solidFill>
              </a:rPr>
              <a:t>infection </a:t>
            </a:r>
          </a:p>
          <a:p>
            <a:r>
              <a:rPr lang="en-US">
                <a:solidFill>
                  <a:schemeClr val="tx1"/>
                </a:solidFill>
              </a:rPr>
              <a:t>Bradykinin: pain &amp; swelling</a:t>
            </a:r>
          </a:p>
          <a:p>
            <a:r>
              <a:rPr lang="en-US">
                <a:solidFill>
                  <a:schemeClr val="tx1"/>
                </a:solidFill>
              </a:rPr>
              <a:t>Membrane attack complex proteins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>
            <a:normAutofit fontScale="90000"/>
          </a:bodyPr>
          <a:lstStyle/>
          <a:p>
            <a:r>
              <a:rPr lang="en-US"/>
              <a:t>Inflammatory Response: Cytokines Signal Initiation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>
            <a:normAutofit fontScale="90000"/>
          </a:bodyPr>
          <a:lstStyle/>
          <a:p>
            <a:r>
              <a:rPr lang="en-US"/>
              <a:t>Inflammatory Response: Cytokines Signal Initiation</a:t>
            </a: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1758950" y="6124575"/>
            <a:ext cx="5575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i="0"/>
              <a:t>Figure 24-8: Membrane attack complex </a:t>
            </a:r>
          </a:p>
        </p:txBody>
      </p:sp>
      <p:pic>
        <p:nvPicPr>
          <p:cNvPr id="168964" name="Picture 4" descr="24-08_1.jpg                                                    00003AF0Sarah                          B9D5FA8B:"/>
          <p:cNvPicPr>
            <a:picLocks noChangeAspect="1" noChangeArrowheads="1"/>
          </p:cNvPicPr>
          <p:nvPr/>
        </p:nvPicPr>
        <p:blipFill>
          <a:blip r:embed="rId2"/>
          <a:srcRect t="7361" r="4382" b="10878"/>
          <a:stretch>
            <a:fillRect/>
          </a:stretch>
        </p:blipFill>
        <p:spPr bwMode="auto">
          <a:xfrm>
            <a:off x="738188" y="1177925"/>
            <a:ext cx="7616825" cy="46878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314575"/>
            <a:ext cx="8610600" cy="260508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Activate T lymphocytes: direct attack</a:t>
            </a:r>
          </a:p>
          <a:p>
            <a:r>
              <a:rPr lang="en-US" dirty="0">
                <a:solidFill>
                  <a:schemeClr val="tx1"/>
                </a:solidFill>
              </a:rPr>
              <a:t>Activate B lymphocytes to become: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Memory cells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Plasma cells: </a:t>
            </a:r>
            <a:endParaRPr lang="en-US" dirty="0" smtClean="0"/>
          </a:p>
          <a:p>
            <a:pPr lvl="2"/>
            <a:r>
              <a:rPr lang="en-US" dirty="0" smtClean="0"/>
              <a:t>Produce </a:t>
            </a:r>
            <a:r>
              <a:rPr lang="en-US" dirty="0" smtClean="0"/>
              <a:t>antibodies </a:t>
            </a:r>
            <a:r>
              <a:rPr lang="en-US" dirty="0"/>
              <a:t>– attack </a:t>
            </a:r>
            <a:r>
              <a:rPr lang="en-US" dirty="0" smtClean="0"/>
              <a:t>the pathogen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>
            <a:normAutofit fontScale="90000"/>
          </a:bodyPr>
          <a:lstStyle/>
          <a:p>
            <a:r>
              <a:rPr lang="en-US" dirty="0"/>
              <a:t>Acquired Immunity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>
            <a:noAutofit/>
          </a:bodyPr>
          <a:lstStyle/>
          <a:p>
            <a:r>
              <a:rPr lang="en-US" sz="3200" dirty="0"/>
              <a:t>Acquired Immunity: Antigen-Specific Responses</a:t>
            </a: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4648200" y="6564313"/>
            <a:ext cx="4467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1200" i="0"/>
              <a:t>Figure 24-13: Functions of antibodies </a:t>
            </a:r>
          </a:p>
        </p:txBody>
      </p:sp>
      <p:pic>
        <p:nvPicPr>
          <p:cNvPr id="171012" name="Picture 4" descr="24-13_1.jpg                                                    00003AF0Sarah                          B9D5FA8B:"/>
          <p:cNvPicPr>
            <a:picLocks noChangeAspect="1" noChangeArrowheads="1"/>
          </p:cNvPicPr>
          <p:nvPr/>
        </p:nvPicPr>
        <p:blipFill>
          <a:blip r:embed="rId2"/>
          <a:srcRect t="2216" b="4494"/>
          <a:stretch>
            <a:fillRect/>
          </a:stretch>
        </p:blipFill>
        <p:spPr bwMode="auto">
          <a:xfrm>
            <a:off x="682625" y="1041400"/>
            <a:ext cx="7794625" cy="5451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516188"/>
            <a:ext cx="8610600" cy="2605087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chemeClr val="tx1"/>
                </a:solidFill>
              </a:rPr>
              <a:t>T cell receptors: cell activated to antigen</a:t>
            </a:r>
          </a:p>
          <a:p>
            <a:r>
              <a:rPr lang="en-US">
                <a:solidFill>
                  <a:schemeClr val="tx1"/>
                </a:solidFill>
              </a:rPr>
              <a:t>Major histocompatability complex (MHC)</a:t>
            </a:r>
          </a:p>
          <a:p>
            <a:r>
              <a:rPr lang="en-US">
                <a:solidFill>
                  <a:schemeClr val="tx1"/>
                </a:solidFill>
              </a:rPr>
              <a:t>Helper T cells: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Cytotoxic T cells: perforins, granzymes, (apoptosis) &amp; Fas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>
            <a:normAutofit fontScale="90000"/>
          </a:bodyPr>
          <a:lstStyle/>
          <a:p>
            <a:r>
              <a:rPr lang="en-US"/>
              <a:t>T Lymphocytes: Cell Mediated Immunity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  <a:noFill/>
          <a:ln/>
        </p:spPr>
        <p:txBody>
          <a:bodyPr/>
          <a:lstStyle/>
          <a:p>
            <a:r>
              <a:rPr lang="en-US" altLang="en-US" b="1"/>
              <a:t>White Blood Cells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62000" y="1066800"/>
            <a:ext cx="4191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also called as </a:t>
            </a:r>
            <a:r>
              <a:rPr lang="en-US" b="1" dirty="0" smtClean="0">
                <a:solidFill>
                  <a:schemeClr val="accent2"/>
                </a:solidFill>
              </a:rPr>
              <a:t>LEUKOCYTES</a:t>
            </a:r>
            <a:endParaRPr lang="en-US" b="1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US" dirty="0"/>
              <a:t> protect against disease</a:t>
            </a:r>
          </a:p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interleukins </a:t>
            </a:r>
            <a:r>
              <a:rPr lang="en-US" dirty="0"/>
              <a:t>and </a:t>
            </a:r>
            <a:r>
              <a:rPr lang="en-US" dirty="0">
                <a:solidFill>
                  <a:schemeClr val="accent2"/>
                </a:solidFill>
              </a:rPr>
              <a:t>colony-stimulating factors</a:t>
            </a:r>
            <a:r>
              <a:rPr lang="en-US" dirty="0"/>
              <a:t> stimulate </a:t>
            </a:r>
            <a:r>
              <a:rPr lang="en-US" dirty="0" smtClean="0"/>
              <a:t>development</a:t>
            </a:r>
          </a:p>
          <a:p>
            <a:pPr>
              <a:buFontTx/>
              <a:buChar char="•"/>
            </a:pPr>
            <a:r>
              <a:rPr lang="en-US" dirty="0" smtClean="0"/>
              <a:t>Total WBC count: 4000 – 11000 /cu mm</a:t>
            </a:r>
            <a:endParaRPr lang="en-US" dirty="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66800" y="4343400"/>
            <a:ext cx="2362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Bodoni MT Black" pitchFamily="18" charset="0"/>
              </a:rPr>
              <a:t>GRANULOCYTES</a:t>
            </a:r>
            <a:endParaRPr lang="en-US" b="1" dirty="0">
              <a:latin typeface="Bodoni MT Black" pitchFamily="18" charset="0"/>
            </a:endParaRPr>
          </a:p>
          <a:p>
            <a:pPr lvl="1">
              <a:buFontTx/>
              <a:buChar char="•"/>
            </a:pPr>
            <a:r>
              <a:rPr lang="en-US" dirty="0"/>
              <a:t> </a:t>
            </a:r>
            <a:r>
              <a:rPr lang="en-US" b="1" dirty="0" smtClean="0"/>
              <a:t>NEUTROPHILS</a:t>
            </a:r>
            <a:endParaRPr lang="en-US" b="1" dirty="0"/>
          </a:p>
          <a:p>
            <a:pPr lvl="1">
              <a:buFontTx/>
              <a:buChar char="•"/>
            </a:pPr>
            <a:r>
              <a:rPr lang="en-US" b="1" dirty="0"/>
              <a:t> </a:t>
            </a:r>
            <a:r>
              <a:rPr lang="en-US" b="1" dirty="0" smtClean="0"/>
              <a:t>EOSINOPHILS</a:t>
            </a:r>
            <a:endParaRPr lang="en-US" b="1" dirty="0"/>
          </a:p>
          <a:p>
            <a:pPr lvl="1">
              <a:buFontTx/>
              <a:buChar char="•"/>
            </a:pPr>
            <a:r>
              <a:rPr lang="en-US" b="1" dirty="0"/>
              <a:t> </a:t>
            </a:r>
            <a:r>
              <a:rPr lang="en-US" b="1" dirty="0" smtClean="0"/>
              <a:t>BASOPHILS</a:t>
            </a:r>
            <a:endParaRPr lang="en-US" b="1" dirty="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334000" y="4343400"/>
            <a:ext cx="3200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Bodoni MT Black" pitchFamily="18" charset="0"/>
              </a:rPr>
              <a:t>AGRANULOCYTES</a:t>
            </a:r>
            <a:endParaRPr lang="en-US" b="1" dirty="0">
              <a:latin typeface="Bodoni MT Black" pitchFamily="18" charset="0"/>
            </a:endParaRPr>
          </a:p>
          <a:p>
            <a:pPr lvl="1">
              <a:buFontTx/>
              <a:buChar char="•"/>
            </a:pPr>
            <a:r>
              <a:rPr lang="en-US" b="1" dirty="0" smtClean="0"/>
              <a:t>LYMPHOCYTES</a:t>
            </a:r>
          </a:p>
          <a:p>
            <a:pPr lvl="2">
              <a:buFontTx/>
              <a:buChar char="•"/>
            </a:pPr>
            <a:r>
              <a:rPr lang="en-US" dirty="0" smtClean="0"/>
              <a:t>T-LYMPHOCYTES</a:t>
            </a:r>
          </a:p>
          <a:p>
            <a:pPr lvl="2">
              <a:buFontTx/>
              <a:buChar char="•"/>
            </a:pPr>
            <a:r>
              <a:rPr lang="en-US" dirty="0" smtClean="0"/>
              <a:t>B-LYMPHOCYTES</a:t>
            </a:r>
            <a:endParaRPr lang="en-US" dirty="0"/>
          </a:p>
          <a:p>
            <a:pPr lvl="1">
              <a:buFontTx/>
              <a:buChar char="•"/>
            </a:pPr>
            <a:r>
              <a:rPr lang="en-US" dirty="0"/>
              <a:t> </a:t>
            </a:r>
            <a:r>
              <a:rPr lang="en-US" b="1" dirty="0" smtClean="0"/>
              <a:t>MONOCYTES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718137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doni MT Black" pitchFamily="18" charset="0"/>
              </a:rPr>
              <a:t>CLASSIFICATION:</a:t>
            </a:r>
          </a:p>
          <a:p>
            <a:endParaRPr lang="en-US" b="1" dirty="0" smtClean="0">
              <a:latin typeface="Bodoni MT Black" pitchFamily="18" charset="0"/>
            </a:endParaRPr>
          </a:p>
          <a:p>
            <a:pPr algn="ctr"/>
            <a:r>
              <a:rPr lang="en-US" sz="2400" b="1" u="sng" dirty="0" smtClean="0">
                <a:latin typeface="Bodoni MT Black" pitchFamily="18" charset="0"/>
              </a:rPr>
              <a:t>WHITE BLOOD CELLS</a:t>
            </a:r>
            <a:endParaRPr lang="en-US" sz="2400" b="1" u="sng" dirty="0">
              <a:latin typeface="Bodoni MT Black" pitchFamily="18" charset="0"/>
            </a:endParaRPr>
          </a:p>
        </p:txBody>
      </p:sp>
      <p:cxnSp>
        <p:nvCxnSpPr>
          <p:cNvPr id="9" name="Elbow Connector 8"/>
          <p:cNvCxnSpPr>
            <a:stCxn id="7" idx="2"/>
            <a:endCxn id="14341" idx="0"/>
          </p:cNvCxnSpPr>
          <p:nvPr/>
        </p:nvCxnSpPr>
        <p:spPr>
          <a:xfrm rot="5400000">
            <a:off x="3086100" y="2895600"/>
            <a:ext cx="609600" cy="22860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7" idx="2"/>
            <a:endCxn id="14342" idx="0"/>
          </p:cNvCxnSpPr>
          <p:nvPr/>
        </p:nvCxnSpPr>
        <p:spPr>
          <a:xfrm rot="16200000" flipH="1">
            <a:off x="5429250" y="2838450"/>
            <a:ext cx="609600" cy="24003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876800" y="1066800"/>
          <a:ext cx="38100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168400"/>
                <a:gridCol w="1270000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LEUCOCYTE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 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ABSOLUTE</a:t>
                      </a:r>
                      <a:endParaRPr lang="en-US" sz="16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NEUTROPHILS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50 to 70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EOSINOPHILS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 to 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BASOPHILS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 to 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MONOCYTES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 to 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LYMPHOCYTES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 to 45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  <p:bldP spid="1434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>
            <a:normAutofit fontScale="90000"/>
          </a:bodyPr>
          <a:lstStyle/>
          <a:p>
            <a:r>
              <a:rPr lang="en-US"/>
              <a:t>T Lymphocytes: Cell Mediated Immunity</a:t>
            </a:r>
          </a:p>
        </p:txBody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1758950" y="6361113"/>
            <a:ext cx="5575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i="0"/>
              <a:t>Figure 24-16: T lymphocytes and NK cells </a:t>
            </a:r>
          </a:p>
        </p:txBody>
      </p:sp>
      <p:pic>
        <p:nvPicPr>
          <p:cNvPr id="173060" name="Picture 4" descr="24-16_1.jpg                                                    00003AF0Sarah                          B9D5FA8B:"/>
          <p:cNvPicPr>
            <a:picLocks noChangeAspect="1" noChangeArrowheads="1"/>
          </p:cNvPicPr>
          <p:nvPr/>
        </p:nvPicPr>
        <p:blipFill>
          <a:blip r:embed="rId2"/>
          <a:srcRect t="11351" b="14662"/>
          <a:stretch>
            <a:fillRect/>
          </a:stretch>
        </p:blipFill>
        <p:spPr bwMode="auto">
          <a:xfrm>
            <a:off x="207963" y="1217613"/>
            <a:ext cx="8675687" cy="48529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374900"/>
            <a:ext cx="8632825" cy="2825750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chemeClr val="tx1"/>
                </a:solidFill>
              </a:rPr>
              <a:t>Circulating antibodies inactivate or target virus (opsins)</a:t>
            </a:r>
          </a:p>
          <a:p>
            <a:r>
              <a:rPr lang="en-US">
                <a:solidFill>
                  <a:schemeClr val="tx1"/>
                </a:solidFill>
              </a:rPr>
              <a:t>Macrophage </a:t>
            </a:r>
            <a:r>
              <a:rPr lang="en-US">
                <a:solidFill>
                  <a:schemeClr val="tx1"/>
                </a:solidFill>
                <a:sym typeface="Symbol" charset="2"/>
              </a:rPr>
              <a:t></a:t>
            </a:r>
            <a:r>
              <a:rPr lang="en-US">
                <a:solidFill>
                  <a:schemeClr val="tx1"/>
                </a:solidFill>
              </a:rPr>
              <a:t> inflammation, interferon, cell activation</a:t>
            </a:r>
          </a:p>
          <a:p>
            <a:pPr lvl="1"/>
            <a:r>
              <a:rPr lang="en-US"/>
              <a:t>Helper, cytotoxic T, NK &amp; B cells </a:t>
            </a:r>
            <a:r>
              <a:rPr lang="en-US">
                <a:sym typeface="Symbol" charset="2"/>
              </a:rPr>
              <a:t> </a:t>
            </a:r>
            <a:br>
              <a:rPr lang="en-US">
                <a:sym typeface="Symbol" charset="2"/>
              </a:rPr>
            </a:br>
            <a:r>
              <a:rPr lang="en-US"/>
              <a:t>plasma c.</a:t>
            </a:r>
            <a:r>
              <a:rPr lang="en-US">
                <a:sym typeface="Symbol" charset="2"/>
              </a:rPr>
              <a:t> </a:t>
            </a:r>
            <a:r>
              <a:rPr lang="en-US"/>
              <a:t>antibodies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>
          <a:xfrm>
            <a:off x="196850" y="25400"/>
            <a:ext cx="8763000" cy="914400"/>
          </a:xfrm>
        </p:spPr>
        <p:txBody>
          <a:bodyPr>
            <a:noAutofit/>
          </a:bodyPr>
          <a:lstStyle/>
          <a:p>
            <a:r>
              <a:rPr lang="en-US" sz="3600" dirty="0"/>
              <a:t>Viral Defense: </a:t>
            </a:r>
            <a:br>
              <a:rPr lang="en-US" sz="3600" dirty="0"/>
            </a:br>
            <a:r>
              <a:rPr lang="en-US" sz="3600" dirty="0"/>
              <a:t>Summary of Innate &amp; Acquired Responses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25400"/>
            <a:ext cx="8763000" cy="914400"/>
          </a:xfrm>
        </p:spPr>
        <p:txBody>
          <a:bodyPr>
            <a:noAutofit/>
          </a:bodyPr>
          <a:lstStyle/>
          <a:p>
            <a:r>
              <a:rPr lang="en-US" sz="3200" dirty="0"/>
              <a:t>Allergic Response: </a:t>
            </a:r>
            <a:br>
              <a:rPr lang="en-US" sz="3200" dirty="0"/>
            </a:br>
            <a:r>
              <a:rPr lang="en-US" sz="3200" dirty="0"/>
              <a:t>Inflammation Reaction to Non-pathogen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1141413"/>
            <a:ext cx="8731250" cy="5202237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</a:rPr>
              <a:t>First exposure: sensitization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</a:rPr>
              <a:t>Activation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</a:rPr>
              <a:t>Clone B cells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</a:rPr>
              <a:t>Form antibodies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</a:rPr>
              <a:t>Memory cells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</a:rPr>
              <a:t>Re-exposure</a:t>
            </a:r>
          </a:p>
          <a:p>
            <a:pPr lvl="1">
              <a:lnSpc>
                <a:spcPct val="80000"/>
              </a:lnSpc>
              <a:buFont typeface="Times New Roman" charset="0"/>
              <a:buNone/>
            </a:pPr>
            <a:r>
              <a:rPr lang="en-US" dirty="0">
                <a:solidFill>
                  <a:schemeClr val="tx1"/>
                </a:solidFill>
              </a:rPr>
              <a:t>Many antibodies</a:t>
            </a:r>
          </a:p>
          <a:p>
            <a:pPr lvl="1">
              <a:lnSpc>
                <a:spcPct val="80000"/>
              </a:lnSpc>
              <a:buFont typeface="Times New Roman" charset="0"/>
              <a:buNone/>
            </a:pPr>
            <a:r>
              <a:rPr lang="en-US">
                <a:solidFill>
                  <a:schemeClr val="tx1"/>
                </a:solidFill>
              </a:rPr>
              <a:t>Activated Ts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</a:rPr>
              <a:t>Intensified 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Inflammation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>
            <a:normAutofit fontScale="90000"/>
          </a:bodyPr>
          <a:lstStyle/>
          <a:p>
            <a:r>
              <a:rPr lang="en-US"/>
              <a:t>Autoimmune Diseases: Failure of “Self-Tolerance”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2152650"/>
            <a:ext cx="8674100" cy="3178175"/>
          </a:xfrm>
          <a:noFill/>
          <a:ln/>
        </p:spPr>
        <p:txBody>
          <a:bodyPr>
            <a:normAutofit fontScale="92500" lnSpcReduction="10000"/>
          </a:bodyPr>
          <a:lstStyle/>
          <a:p>
            <a:r>
              <a:rPr lang="en-US">
                <a:solidFill>
                  <a:schemeClr val="tx1"/>
                </a:solidFill>
              </a:rPr>
              <a:t>Some  diabetes mellitus – attack </a:t>
            </a:r>
            <a:r>
              <a:rPr lang="en-US">
                <a:solidFill>
                  <a:schemeClr val="tx1"/>
                </a:solidFill>
                <a:sym typeface="Symbol" charset="2"/>
              </a:rPr>
              <a:t></a:t>
            </a:r>
            <a:r>
              <a:rPr lang="en-US">
                <a:solidFill>
                  <a:schemeClr val="tx1"/>
                </a:solidFill>
              </a:rPr>
              <a:t>- cells</a:t>
            </a:r>
          </a:p>
          <a:p>
            <a:r>
              <a:rPr lang="en-US">
                <a:solidFill>
                  <a:schemeClr val="tx1"/>
                </a:solidFill>
              </a:rPr>
              <a:t>Graves disease – mimics TSH</a:t>
            </a:r>
            <a:r>
              <a:rPr lang="en-US">
                <a:solidFill>
                  <a:schemeClr val="tx1"/>
                </a:solidFill>
                <a:sym typeface="Symbol" charset="2"/>
              </a:rPr>
              <a:t></a:t>
            </a:r>
            <a:r>
              <a:rPr lang="en-US">
                <a:solidFill>
                  <a:schemeClr val="tx1"/>
                </a:solidFill>
              </a:rPr>
              <a:t>hyperthyroidism</a:t>
            </a:r>
          </a:p>
          <a:p>
            <a:r>
              <a:rPr lang="en-US">
                <a:solidFill>
                  <a:schemeClr val="tx1"/>
                </a:solidFill>
              </a:rPr>
              <a:t>Multiple sclerosis – attack on myelin nerve sheath</a:t>
            </a:r>
          </a:p>
          <a:p>
            <a:r>
              <a:rPr lang="en-US">
                <a:solidFill>
                  <a:schemeClr val="tx1"/>
                </a:solidFill>
              </a:rPr>
              <a:t>Rheumatoid arthritis – attack joint cartilage</a:t>
            </a:r>
          </a:p>
          <a:p>
            <a:r>
              <a:rPr lang="en-US"/>
              <a:t>Myasthenia gravis – ACh-receptors at endplate attacked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>
            <a:normAutofit fontScale="90000"/>
          </a:bodyPr>
          <a:lstStyle/>
          <a:p>
            <a:r>
              <a:rPr lang="en-US"/>
              <a:t>Summary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2284413"/>
            <a:ext cx="8650287" cy="2916237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</a:rPr>
              <a:t>Body defends itself with barriers, chemicals &amp; immune responses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</a:rPr>
              <a:t>WBCs and relatives conduct direct cellular attack: phagocytosis, activated NK &amp; cytotoxic T cells and produce attack proteins (i.e.  antibodies, complement, &amp; membrane attack complex)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>
            <a:normAutofit fontScale="90000"/>
          </a:bodyPr>
          <a:lstStyle/>
          <a:p>
            <a:r>
              <a:rPr lang="en-US"/>
              <a:t>Summary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1933575"/>
            <a:ext cx="8650287" cy="3619500"/>
          </a:xfrm>
          <a:noFill/>
          <a:ln/>
        </p:spPr>
        <p:txBody>
          <a:bodyPr>
            <a:normAutofit fontScale="92500"/>
          </a:bodyPr>
          <a:lstStyle/>
          <a:p>
            <a:r>
              <a:rPr lang="en-US">
                <a:solidFill>
                  <a:schemeClr val="tx1"/>
                </a:solidFill>
              </a:rPr>
              <a:t>Cytokines, communicate cell activation, recruitment, swelling, pain, &amp; fever in the inflammation response</a:t>
            </a:r>
          </a:p>
          <a:p>
            <a:r>
              <a:rPr lang="en-US">
                <a:solidFill>
                  <a:schemeClr val="tx1"/>
                </a:solidFill>
              </a:rPr>
              <a:t>Defense against bacteria is mostly innate while viral defense relies more on acquired immune responses</a:t>
            </a:r>
          </a:p>
          <a:p>
            <a:r>
              <a:rPr lang="en-US">
                <a:solidFill>
                  <a:schemeClr val="tx1"/>
                </a:solidFill>
              </a:rPr>
              <a:t>Autoimmune diseases are a failure of self-tolerance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  <a:noFill/>
          <a:ln/>
        </p:spPr>
        <p:txBody>
          <a:bodyPr/>
          <a:lstStyle/>
          <a:p>
            <a:r>
              <a:rPr lang="en-US" altLang="en-US" b="1" dirty="0"/>
              <a:t>Neutrophils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57200" y="1752600"/>
            <a:ext cx="4648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fine violet colored granules </a:t>
            </a:r>
            <a:r>
              <a:rPr lang="en-US" dirty="0"/>
              <a:t>in acid-base stain</a:t>
            </a:r>
          </a:p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dirty="0" err="1" smtClean="0"/>
              <a:t>multilobed</a:t>
            </a:r>
            <a:r>
              <a:rPr lang="en-US" dirty="0" smtClean="0"/>
              <a:t> nucleus 2-5 lobes</a:t>
            </a:r>
          </a:p>
          <a:p>
            <a:pPr>
              <a:buFontTx/>
              <a:buChar char="•"/>
            </a:pPr>
            <a:r>
              <a:rPr lang="en-US" dirty="0" smtClean="0"/>
              <a:t>10 TO 12 µ DIAMETER </a:t>
            </a:r>
            <a:r>
              <a:rPr lang="en-US" dirty="0" err="1" smtClean="0"/>
              <a:t>i.e</a:t>
            </a:r>
            <a:r>
              <a:rPr lang="en-US" dirty="0" smtClean="0"/>
              <a:t> 2 X RBC</a:t>
            </a:r>
            <a:endParaRPr lang="en-US" dirty="0"/>
          </a:p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Also called as </a:t>
            </a:r>
            <a:r>
              <a:rPr lang="en-US" dirty="0" err="1" smtClean="0"/>
              <a:t>polymorphonuclear</a:t>
            </a:r>
            <a:r>
              <a:rPr lang="en-US" dirty="0" smtClean="0"/>
              <a:t> leukocyte</a:t>
            </a:r>
          </a:p>
          <a:p>
            <a:pPr>
              <a:buFontTx/>
              <a:buChar char="•"/>
            </a:pPr>
            <a:r>
              <a:rPr lang="en-US" dirty="0" smtClean="0"/>
              <a:t> first to arrive at infections</a:t>
            </a:r>
          </a:p>
          <a:p>
            <a:pPr>
              <a:buFontTx/>
              <a:buChar char="•"/>
            </a:pPr>
            <a:r>
              <a:rPr lang="en-US" dirty="0" smtClean="0"/>
              <a:t> </a:t>
            </a:r>
            <a:r>
              <a:rPr lang="en-US" dirty="0"/>
              <a:t>phagocytic</a:t>
            </a:r>
          </a:p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50% </a:t>
            </a:r>
            <a:r>
              <a:rPr lang="en-US" dirty="0"/>
              <a:t>- </a:t>
            </a:r>
            <a:r>
              <a:rPr lang="en-US" dirty="0" smtClean="0"/>
              <a:t>70% </a:t>
            </a:r>
            <a:r>
              <a:rPr lang="en-US" dirty="0"/>
              <a:t>of leukocyte</a:t>
            </a:r>
          </a:p>
          <a:p>
            <a:pPr>
              <a:buFontTx/>
              <a:buChar char="•"/>
            </a:pPr>
            <a:r>
              <a:rPr lang="en-US" dirty="0"/>
              <a:t> elevated in bacterial infections</a:t>
            </a:r>
          </a:p>
        </p:txBody>
      </p:sp>
      <p:pic>
        <p:nvPicPr>
          <p:cNvPr id="15367" name="Picture 7" descr="J:\Sandy_Schnee\msoffice\My Projects\Shier 10e Human 2004\DCM\3rd batch from comp\chapter_14\photo_library\color_photo_library\14_09.jpg"/>
          <p:cNvPicPr>
            <a:picLocks noChangeAspect="1" noChangeArrowheads="1"/>
          </p:cNvPicPr>
          <p:nvPr/>
        </p:nvPicPr>
        <p:blipFill>
          <a:blip r:embed="rId2"/>
          <a:srcRect t="2564"/>
          <a:stretch>
            <a:fillRect/>
          </a:stretch>
        </p:blipFill>
        <p:spPr bwMode="auto">
          <a:xfrm>
            <a:off x="4953000" y="2514600"/>
            <a:ext cx="39624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noFill/>
          <a:ln/>
        </p:spPr>
        <p:txBody>
          <a:bodyPr/>
          <a:lstStyle/>
          <a:p>
            <a:r>
              <a:rPr lang="en-US" altLang="en-US" b="1"/>
              <a:t>Basophils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3400" y="2819400"/>
            <a:ext cx="3733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deep blue </a:t>
            </a:r>
            <a:r>
              <a:rPr lang="en-US" dirty="0" smtClean="0"/>
              <a:t>coarse granules </a:t>
            </a:r>
          </a:p>
          <a:p>
            <a:pPr>
              <a:buFontTx/>
              <a:buChar char="•"/>
            </a:pPr>
            <a:r>
              <a:rPr lang="en-US" dirty="0" err="1" smtClean="0"/>
              <a:t>Bilobed</a:t>
            </a:r>
            <a:r>
              <a:rPr lang="en-US" dirty="0" smtClean="0"/>
              <a:t> nucleus</a:t>
            </a:r>
          </a:p>
          <a:p>
            <a:pPr>
              <a:buFontTx/>
              <a:buChar char="•"/>
            </a:pPr>
            <a:r>
              <a:rPr lang="en-US" dirty="0" smtClean="0"/>
              <a:t>8-10 µ DIAMETER </a:t>
            </a:r>
            <a:r>
              <a:rPr lang="en-US" dirty="0" err="1" smtClean="0"/>
              <a:t>i.e</a:t>
            </a:r>
            <a:r>
              <a:rPr lang="en-US" dirty="0" smtClean="0"/>
              <a:t> 2 X RBC</a:t>
            </a:r>
            <a:endParaRPr lang="en-US" dirty="0"/>
          </a:p>
          <a:p>
            <a:pPr>
              <a:buFontTx/>
              <a:buChar char="•"/>
            </a:pPr>
            <a:r>
              <a:rPr lang="en-US" dirty="0"/>
              <a:t> release histamine</a:t>
            </a:r>
          </a:p>
          <a:p>
            <a:pPr>
              <a:buFontTx/>
              <a:buChar char="•"/>
            </a:pPr>
            <a:r>
              <a:rPr lang="en-US" dirty="0"/>
              <a:t> release heparin</a:t>
            </a:r>
          </a:p>
          <a:p>
            <a:pPr>
              <a:buFontTx/>
              <a:buChar char="•"/>
            </a:pPr>
            <a:r>
              <a:rPr lang="en-US" dirty="0" smtClean="0"/>
              <a:t>0 to1 % </a:t>
            </a:r>
            <a:r>
              <a:rPr lang="en-US" dirty="0"/>
              <a:t>of leukocytes</a:t>
            </a:r>
          </a:p>
        </p:txBody>
      </p:sp>
      <p:pic>
        <p:nvPicPr>
          <p:cNvPr id="16391" name="Picture 7" descr="J:\Sandy_Schnee\msoffice\My Projects\Shier 10e Human 2004\DCM\3rd batch from comp\chapter_14\photo_library\color_photo_library\14_11.jpg"/>
          <p:cNvPicPr>
            <a:picLocks noChangeAspect="1" noChangeArrowheads="1"/>
          </p:cNvPicPr>
          <p:nvPr/>
        </p:nvPicPr>
        <p:blipFill>
          <a:blip r:embed="rId2"/>
          <a:srcRect t="4734"/>
          <a:stretch>
            <a:fillRect/>
          </a:stretch>
        </p:blipFill>
        <p:spPr bwMode="auto">
          <a:xfrm>
            <a:off x="4343400" y="2667000"/>
            <a:ext cx="4292600" cy="306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  <a:noFill/>
          <a:ln/>
        </p:spPr>
        <p:txBody>
          <a:bodyPr/>
          <a:lstStyle/>
          <a:p>
            <a:r>
              <a:rPr lang="en-US" altLang="en-US" b="1" dirty="0"/>
              <a:t>Eosinophils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04800" y="2514600"/>
            <a:ext cx="4114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Coarse deep </a:t>
            </a:r>
            <a:r>
              <a:rPr lang="en-US" dirty="0"/>
              <a:t>red granules in acid stain</a:t>
            </a:r>
          </a:p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dirty="0" err="1"/>
              <a:t>bilobed</a:t>
            </a:r>
            <a:r>
              <a:rPr lang="en-US" dirty="0"/>
              <a:t> </a:t>
            </a:r>
            <a:r>
              <a:rPr lang="en-US" dirty="0" smtClean="0"/>
              <a:t>nucleus spectacle shaped</a:t>
            </a:r>
          </a:p>
          <a:p>
            <a:pPr>
              <a:buFontTx/>
              <a:buChar char="•"/>
            </a:pPr>
            <a:r>
              <a:rPr lang="en-US" dirty="0" smtClean="0"/>
              <a:t>Size 10 TO 14 µ DIAMETER </a:t>
            </a:r>
            <a:r>
              <a:rPr lang="en-US" dirty="0" err="1" smtClean="0"/>
              <a:t>i.e</a:t>
            </a:r>
            <a:r>
              <a:rPr lang="en-US" dirty="0" smtClean="0"/>
              <a:t> 2 X RBC</a:t>
            </a:r>
            <a:endParaRPr lang="en-US" dirty="0"/>
          </a:p>
          <a:p>
            <a:pPr>
              <a:buFontTx/>
              <a:buChar char="•"/>
            </a:pPr>
            <a:r>
              <a:rPr lang="en-US" dirty="0" smtClean="0"/>
              <a:t>1% </a:t>
            </a:r>
            <a:r>
              <a:rPr lang="en-US" dirty="0"/>
              <a:t>- </a:t>
            </a:r>
            <a:r>
              <a:rPr lang="en-US" dirty="0" smtClean="0"/>
              <a:t>4% </a:t>
            </a:r>
            <a:r>
              <a:rPr lang="en-US" dirty="0"/>
              <a:t>of leukocytes</a:t>
            </a:r>
          </a:p>
          <a:p>
            <a:pPr>
              <a:buFontTx/>
              <a:buChar char="•"/>
            </a:pPr>
            <a:r>
              <a:rPr lang="en-US" dirty="0"/>
              <a:t> elevated in </a:t>
            </a:r>
            <a:r>
              <a:rPr lang="en-US" dirty="0" smtClean="0"/>
              <a:t>parasitic </a:t>
            </a:r>
            <a:r>
              <a:rPr lang="en-US" dirty="0"/>
              <a:t>infestations and allergic reactions</a:t>
            </a:r>
          </a:p>
        </p:txBody>
      </p:sp>
      <p:pic>
        <p:nvPicPr>
          <p:cNvPr id="17415" name="Picture 7" descr="J:\Sandy_Schnee\msoffice\My Projects\Shier 10e Human 2004\DCM\3rd batch from comp\chapter_14\photo_library\color_photo_library\14_10.jpg"/>
          <p:cNvPicPr>
            <a:picLocks noChangeAspect="1" noChangeArrowheads="1"/>
          </p:cNvPicPr>
          <p:nvPr/>
        </p:nvPicPr>
        <p:blipFill>
          <a:blip r:embed="rId2"/>
          <a:srcRect t="3371"/>
          <a:stretch>
            <a:fillRect/>
          </a:stretch>
        </p:blipFill>
        <p:spPr bwMode="auto">
          <a:xfrm>
            <a:off x="4343400" y="2743200"/>
            <a:ext cx="45212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  <a:noFill/>
          <a:ln/>
        </p:spPr>
        <p:txBody>
          <a:bodyPr/>
          <a:lstStyle/>
          <a:p>
            <a:r>
              <a:rPr lang="en-US" altLang="en-US" b="1" dirty="0" err="1"/>
              <a:t>Monocytes</a:t>
            </a:r>
            <a:endParaRPr lang="en-US" altLang="en-US" b="1" dirty="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93725" y="1828800"/>
            <a:ext cx="37496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largest blood </a:t>
            </a:r>
            <a:r>
              <a:rPr lang="en-US" dirty="0" smtClean="0"/>
              <a:t>cell</a:t>
            </a:r>
          </a:p>
          <a:p>
            <a:pPr>
              <a:buFontTx/>
              <a:buChar char="•"/>
            </a:pPr>
            <a:r>
              <a:rPr lang="en-US" dirty="0" smtClean="0"/>
              <a:t>14 TO 18 µ DIAMETER </a:t>
            </a:r>
            <a:r>
              <a:rPr lang="en-US" dirty="0" err="1" smtClean="0"/>
              <a:t>i.e</a:t>
            </a:r>
            <a:r>
              <a:rPr lang="en-US" dirty="0" smtClean="0"/>
              <a:t> 2-3 X RBC</a:t>
            </a:r>
          </a:p>
          <a:p>
            <a:pPr>
              <a:buFontTx/>
              <a:buChar char="•"/>
            </a:pPr>
            <a:r>
              <a:rPr lang="en-US" dirty="0" smtClean="0"/>
              <a:t>Clear cytoplasm</a:t>
            </a:r>
            <a:endParaRPr lang="en-US" dirty="0"/>
          </a:p>
          <a:p>
            <a:pPr>
              <a:buFontTx/>
              <a:buChar char="•"/>
            </a:pPr>
            <a:r>
              <a:rPr lang="en-US" dirty="0"/>
              <a:t> kidney-shaped or oval nuclei</a:t>
            </a:r>
          </a:p>
          <a:p>
            <a:pPr>
              <a:buFontTx/>
              <a:buChar char="•"/>
            </a:pPr>
            <a:r>
              <a:rPr lang="en-US" dirty="0"/>
              <a:t> leave bloodstream to become </a:t>
            </a:r>
            <a:r>
              <a:rPr lang="en-US" dirty="0" smtClean="0"/>
              <a:t>           macrophages</a:t>
            </a:r>
            <a:endParaRPr lang="en-US" dirty="0"/>
          </a:p>
          <a:p>
            <a:pPr>
              <a:buFontTx/>
              <a:buChar char="•"/>
            </a:pPr>
            <a:r>
              <a:rPr lang="en-US" dirty="0" smtClean="0"/>
              <a:t>4% </a:t>
            </a:r>
            <a:r>
              <a:rPr lang="en-US" dirty="0"/>
              <a:t>- </a:t>
            </a:r>
            <a:r>
              <a:rPr lang="en-US" dirty="0" smtClean="0"/>
              <a:t>8% </a:t>
            </a:r>
            <a:r>
              <a:rPr lang="en-US" dirty="0"/>
              <a:t>of leukocytes</a:t>
            </a:r>
          </a:p>
          <a:p>
            <a:pPr>
              <a:buFontTx/>
              <a:buChar char="•"/>
            </a:pPr>
            <a:r>
              <a:rPr lang="en-US" dirty="0"/>
              <a:t> elevated in </a:t>
            </a:r>
            <a:r>
              <a:rPr lang="en-US" dirty="0" smtClean="0"/>
              <a:t>Typhoid </a:t>
            </a:r>
            <a:r>
              <a:rPr lang="en-US" dirty="0"/>
              <a:t>fever, </a:t>
            </a:r>
            <a:r>
              <a:rPr lang="en-US" dirty="0" smtClean="0"/>
              <a:t>Malaria</a:t>
            </a:r>
            <a:r>
              <a:rPr lang="en-US" dirty="0"/>
              <a:t>, </a:t>
            </a:r>
            <a:r>
              <a:rPr lang="en-US" dirty="0" smtClean="0"/>
              <a:t>Tuberculosis</a:t>
            </a:r>
            <a:endParaRPr lang="en-US" dirty="0"/>
          </a:p>
        </p:txBody>
      </p:sp>
      <p:pic>
        <p:nvPicPr>
          <p:cNvPr id="18439" name="Picture 7" descr="J:\Sandy_Schnee\msoffice\My Projects\Shier 10e Human 2004\DCM\3rd batch from comp\chapter_14\photo_library\color_photo_library\14_12.jpg"/>
          <p:cNvPicPr>
            <a:picLocks noChangeAspect="1" noChangeArrowheads="1"/>
          </p:cNvPicPr>
          <p:nvPr/>
        </p:nvPicPr>
        <p:blipFill>
          <a:blip r:embed="rId2"/>
          <a:srcRect t="4651"/>
          <a:stretch>
            <a:fillRect/>
          </a:stretch>
        </p:blipFill>
        <p:spPr bwMode="auto">
          <a:xfrm>
            <a:off x="4419600" y="1676400"/>
            <a:ext cx="43688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  <a:noFill/>
          <a:ln/>
        </p:spPr>
        <p:txBody>
          <a:bodyPr/>
          <a:lstStyle/>
          <a:p>
            <a:r>
              <a:rPr lang="en-US" altLang="en-US" b="1"/>
              <a:t>Lymphocytes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09600" y="2209800"/>
            <a:ext cx="3505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about the size of RBC</a:t>
            </a:r>
          </a:p>
          <a:p>
            <a:pPr>
              <a:buFontTx/>
              <a:buChar char="•"/>
            </a:pPr>
            <a:r>
              <a:rPr lang="en-US" dirty="0"/>
              <a:t> large spherical nuclei</a:t>
            </a:r>
          </a:p>
          <a:p>
            <a:pPr>
              <a:buFontTx/>
              <a:buChar char="•"/>
            </a:pPr>
            <a:r>
              <a:rPr lang="en-US" dirty="0"/>
              <a:t> thin rims of cytoplasm</a:t>
            </a:r>
          </a:p>
          <a:p>
            <a:pPr>
              <a:buFontTx/>
              <a:buChar char="•"/>
            </a:pPr>
            <a:r>
              <a:rPr lang="en-US" dirty="0"/>
              <a:t> T cells</a:t>
            </a:r>
          </a:p>
          <a:p>
            <a:pPr>
              <a:buFontTx/>
              <a:buChar char="•"/>
            </a:pPr>
            <a:r>
              <a:rPr lang="en-US" dirty="0"/>
              <a:t> B cells</a:t>
            </a:r>
          </a:p>
          <a:p>
            <a:pPr>
              <a:buFontTx/>
              <a:buChar char="•"/>
            </a:pPr>
            <a:r>
              <a:rPr lang="en-US" dirty="0"/>
              <a:t> important in immunity</a:t>
            </a:r>
          </a:p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 20% </a:t>
            </a:r>
            <a:r>
              <a:rPr lang="en-US" dirty="0"/>
              <a:t>- </a:t>
            </a:r>
            <a:r>
              <a:rPr lang="en-US" dirty="0" smtClean="0"/>
              <a:t>45% </a:t>
            </a:r>
            <a:r>
              <a:rPr lang="en-US" dirty="0"/>
              <a:t>of leukocytes</a:t>
            </a:r>
          </a:p>
          <a:p>
            <a:pPr>
              <a:buFontTx/>
              <a:buChar char="•"/>
            </a:pPr>
            <a:r>
              <a:rPr lang="en-US" dirty="0"/>
              <a:t> decreased T Cells in AIDS</a:t>
            </a:r>
          </a:p>
        </p:txBody>
      </p:sp>
      <p:pic>
        <p:nvPicPr>
          <p:cNvPr id="19463" name="Picture 7" descr="J:\Sandy_Schnee\msoffice\My Projects\Shier 10e Human 2004\DCM\3rd batch from comp\chapter_14\photo_library\color_photo_library\14_13.jpg"/>
          <p:cNvPicPr>
            <a:picLocks noChangeAspect="1" noChangeArrowheads="1"/>
          </p:cNvPicPr>
          <p:nvPr/>
        </p:nvPicPr>
        <p:blipFill>
          <a:blip r:embed="rId2"/>
          <a:srcRect t="4420"/>
          <a:stretch>
            <a:fillRect/>
          </a:stretch>
        </p:blipFill>
        <p:spPr bwMode="auto">
          <a:xfrm>
            <a:off x="4343400" y="2057400"/>
            <a:ext cx="4597400" cy="329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  <a:noFill/>
          <a:ln/>
        </p:spPr>
        <p:txBody>
          <a:bodyPr/>
          <a:lstStyle/>
          <a:p>
            <a:r>
              <a:rPr lang="en-US" altLang="en-US" b="1"/>
              <a:t>Clinical Application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505200" y="1752600"/>
            <a:ext cx="1487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Leukemia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28600" y="2209800"/>
            <a:ext cx="3886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Myeloid Leukemia</a:t>
            </a:r>
          </a:p>
          <a:p>
            <a:pPr lvl="1">
              <a:buFontTx/>
              <a:buChar char="•"/>
            </a:pPr>
            <a:r>
              <a:rPr lang="en-US"/>
              <a:t> bone marrow produces too many immature granulocytes</a:t>
            </a:r>
          </a:p>
          <a:p>
            <a:pPr lvl="1">
              <a:buFontTx/>
              <a:buChar char="•"/>
            </a:pPr>
            <a:r>
              <a:rPr lang="en-US"/>
              <a:t> leukemic cells crowd out other blood cells</a:t>
            </a:r>
          </a:p>
          <a:p>
            <a:pPr lvl="1">
              <a:buFontTx/>
              <a:buChar char="•"/>
            </a:pPr>
            <a:r>
              <a:rPr lang="en-US"/>
              <a:t> anemia</a:t>
            </a:r>
          </a:p>
          <a:p>
            <a:pPr lvl="1">
              <a:buFontTx/>
              <a:buChar char="•"/>
            </a:pPr>
            <a:r>
              <a:rPr lang="en-US"/>
              <a:t> bleeding</a:t>
            </a:r>
          </a:p>
          <a:p>
            <a:pPr lvl="1">
              <a:buFontTx/>
              <a:buChar char="•"/>
            </a:pPr>
            <a:r>
              <a:rPr lang="en-US"/>
              <a:t> susceptible to infections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724400" y="2209800"/>
            <a:ext cx="4419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Lymphoid Leukemia</a:t>
            </a:r>
          </a:p>
          <a:p>
            <a:pPr lvl="1">
              <a:buFontTx/>
              <a:buChar char="•"/>
            </a:pPr>
            <a:r>
              <a:rPr lang="en-US"/>
              <a:t> lymphocytes are cancerous</a:t>
            </a:r>
          </a:p>
          <a:p>
            <a:pPr lvl="1">
              <a:buFontTx/>
              <a:buChar char="•"/>
            </a:pPr>
            <a:r>
              <a:rPr lang="en-US"/>
              <a:t> symptoms similar to myeloid leukemia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4724400" y="4038600"/>
            <a:ext cx="34988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Treatments</a:t>
            </a:r>
          </a:p>
          <a:p>
            <a:pPr lvl="1">
              <a:buFontTx/>
              <a:buChar char="•"/>
            </a:pPr>
            <a:r>
              <a:rPr lang="en-US"/>
              <a:t> blood transfusions</a:t>
            </a:r>
          </a:p>
          <a:p>
            <a:pPr lvl="1">
              <a:buFontTx/>
              <a:buChar char="•"/>
            </a:pPr>
            <a:r>
              <a:rPr lang="en-US"/>
              <a:t> marrow transplants</a:t>
            </a:r>
          </a:p>
          <a:p>
            <a:pPr lvl="1">
              <a:buFontTx/>
              <a:buChar char="•"/>
            </a:pPr>
            <a:r>
              <a:rPr lang="en-US"/>
              <a:t> anti-cancer drugs</a:t>
            </a:r>
          </a:p>
          <a:p>
            <a:pPr lvl="1">
              <a:buFontTx/>
              <a:buChar char="•"/>
            </a:pPr>
            <a:r>
              <a:rPr lang="en-US"/>
              <a:t> stem cell transplants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>
            <a:normAutofit fontScale="90000"/>
          </a:bodyPr>
          <a:lstStyle/>
          <a:p>
            <a:r>
              <a:rPr lang="en-US"/>
              <a:t>Body Defenses: Overview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1025525"/>
            <a:ext cx="8753475" cy="5470525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Physical barriers: skin &amp; epithelial linings &amp; cilia</a:t>
            </a:r>
          </a:p>
          <a:p>
            <a:r>
              <a:rPr lang="en-US">
                <a:solidFill>
                  <a:schemeClr val="tx1"/>
                </a:solidFill>
              </a:rPr>
              <a:t>Chemical: acids, mucous &amp; lysozymes</a:t>
            </a:r>
          </a:p>
          <a:p>
            <a:r>
              <a:rPr lang="en-US">
                <a:solidFill>
                  <a:schemeClr val="tx1"/>
                </a:solidFill>
              </a:rPr>
              <a:t>Immune  defenses – internal 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Innate, non-specific, immediate response (min/hrs)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Acquired – attack a specific pathogen (antigen)</a:t>
            </a:r>
          </a:p>
          <a:p>
            <a:r>
              <a:rPr lang="en-US">
                <a:solidFill>
                  <a:schemeClr val="tx1"/>
                </a:solidFill>
              </a:rPr>
              <a:t>Steps in Immune defense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Detect invader/foreign cells 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Communicate alarm &amp; recruit immune cells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Suppress or destroy invader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809</Words>
  <Application>Microsoft Office PowerPoint</Application>
  <PresentationFormat>On-screen Show (4:3)</PresentationFormat>
  <Paragraphs>165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White Blood Cells</vt:lpstr>
      <vt:lpstr>Neutrophils</vt:lpstr>
      <vt:lpstr>Basophils</vt:lpstr>
      <vt:lpstr>Eosinophils</vt:lpstr>
      <vt:lpstr>Monocytes</vt:lpstr>
      <vt:lpstr>Lymphocytes</vt:lpstr>
      <vt:lpstr>Clinical Application</vt:lpstr>
      <vt:lpstr>Body Defenses: Overview</vt:lpstr>
      <vt:lpstr>Lymphatic System:  Overview of Immune Defense Organs &amp; Cells</vt:lpstr>
      <vt:lpstr>Lymphatic System:  Overview of Immune Defense Organs &amp; Cells</vt:lpstr>
      <vt:lpstr>Key Cells &amp; Overview of  their Function in Immune Defense</vt:lpstr>
      <vt:lpstr>Innate Immunity: Phagocytosis &amp; Inflammation</vt:lpstr>
      <vt:lpstr>Innate Immunity: Phagocytosis &amp; Inflammation</vt:lpstr>
      <vt:lpstr>Inflammatory Response: Cytokines Signal Initiation</vt:lpstr>
      <vt:lpstr>Inflammatory Response: Cytokines Signal Initiation</vt:lpstr>
      <vt:lpstr>Acquired Immunity:</vt:lpstr>
      <vt:lpstr>Acquired Immunity: Antigen-Specific Responses</vt:lpstr>
      <vt:lpstr>T Lymphocytes: Cell Mediated Immunity</vt:lpstr>
      <vt:lpstr>T Lymphocytes: Cell Mediated Immunity</vt:lpstr>
      <vt:lpstr>Viral Defense:  Summary of Innate &amp; Acquired Responses</vt:lpstr>
      <vt:lpstr>Allergic Response:  Inflammation Reaction to Non-pathogen</vt:lpstr>
      <vt:lpstr>Autoimmune Diseases: Failure of “Self-Tolerance”</vt:lpstr>
      <vt:lpstr>Summary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Blood Cells</dc:title>
  <dc:creator>Shahabsworld</dc:creator>
  <cp:lastModifiedBy>Shahabsworld</cp:lastModifiedBy>
  <cp:revision>25</cp:revision>
  <dcterms:created xsi:type="dcterms:W3CDTF">2008-10-25T07:07:15Z</dcterms:created>
  <dcterms:modified xsi:type="dcterms:W3CDTF">2008-10-27T11:40:25Z</dcterms:modified>
</cp:coreProperties>
</file>