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87" r:id="rId3"/>
    <p:sldId id="543" r:id="rId4"/>
    <p:sldId id="544" r:id="rId5"/>
    <p:sldId id="288" r:id="rId6"/>
    <p:sldId id="546" r:id="rId7"/>
    <p:sldId id="547" r:id="rId8"/>
    <p:sldId id="289" r:id="rId9"/>
    <p:sldId id="290" r:id="rId10"/>
    <p:sldId id="291" r:id="rId11"/>
    <p:sldId id="296" r:id="rId12"/>
    <p:sldId id="302" r:id="rId13"/>
    <p:sldId id="557" r:id="rId14"/>
    <p:sldId id="559" r:id="rId15"/>
    <p:sldId id="555" r:id="rId16"/>
    <p:sldId id="560" r:id="rId17"/>
    <p:sldId id="535" r:id="rId18"/>
    <p:sldId id="549" r:id="rId19"/>
    <p:sldId id="551" r:id="rId20"/>
    <p:sldId id="561" r:id="rId21"/>
    <p:sldId id="539" r:id="rId22"/>
    <p:sldId id="541" r:id="rId23"/>
    <p:sldId id="631" r:id="rId24"/>
    <p:sldId id="315" r:id="rId25"/>
    <p:sldId id="566" r:id="rId26"/>
    <p:sldId id="567" r:id="rId27"/>
    <p:sldId id="523" r:id="rId28"/>
    <p:sldId id="568" r:id="rId29"/>
    <p:sldId id="570" r:id="rId30"/>
    <p:sldId id="572" r:id="rId31"/>
    <p:sldId id="322" r:id="rId32"/>
    <p:sldId id="573" r:id="rId33"/>
    <p:sldId id="574" r:id="rId34"/>
    <p:sldId id="575" r:id="rId35"/>
    <p:sldId id="578" r:id="rId36"/>
    <p:sldId id="323" r:id="rId37"/>
    <p:sldId id="529" r:id="rId38"/>
    <p:sldId id="327" r:id="rId39"/>
    <p:sldId id="339" r:id="rId40"/>
    <p:sldId id="341" r:id="rId41"/>
    <p:sldId id="354" r:id="rId42"/>
    <p:sldId id="585" r:id="rId43"/>
    <p:sldId id="682" r:id="rId44"/>
    <p:sldId id="584" r:id="rId45"/>
    <p:sldId id="355" r:id="rId46"/>
    <p:sldId id="582" r:id="rId47"/>
    <p:sldId id="583" r:id="rId48"/>
    <p:sldId id="356" r:id="rId49"/>
    <p:sldId id="347" r:id="rId50"/>
    <p:sldId id="683" r:id="rId51"/>
    <p:sldId id="349" r:id="rId52"/>
    <p:sldId id="681" r:id="rId53"/>
    <p:sldId id="592" r:id="rId54"/>
    <p:sldId id="595" r:id="rId55"/>
    <p:sldId id="596" r:id="rId56"/>
    <p:sldId id="597" r:id="rId57"/>
    <p:sldId id="599" r:id="rId58"/>
    <p:sldId id="387" r:id="rId59"/>
    <p:sldId id="615" r:id="rId60"/>
    <p:sldId id="601" r:id="rId61"/>
    <p:sldId id="602" r:id="rId62"/>
    <p:sldId id="608" r:id="rId63"/>
    <p:sldId id="383" r:id="rId64"/>
    <p:sldId id="405" r:id="rId65"/>
    <p:sldId id="408" r:id="rId66"/>
    <p:sldId id="410" r:id="rId67"/>
    <p:sldId id="411" r:id="rId68"/>
    <p:sldId id="639" r:id="rId69"/>
    <p:sldId id="640" r:id="rId70"/>
    <p:sldId id="447" r:id="rId71"/>
    <p:sldId id="630" r:id="rId72"/>
    <p:sldId id="645" r:id="rId73"/>
    <p:sldId id="646" r:id="rId74"/>
    <p:sldId id="647" r:id="rId75"/>
    <p:sldId id="648" r:id="rId76"/>
    <p:sldId id="651" r:id="rId77"/>
    <p:sldId id="652" r:id="rId78"/>
    <p:sldId id="653" r:id="rId79"/>
    <p:sldId id="656" r:id="rId80"/>
    <p:sldId id="658" r:id="rId81"/>
    <p:sldId id="659" r:id="rId82"/>
    <p:sldId id="676" r:id="rId83"/>
    <p:sldId id="663" r:id="rId84"/>
    <p:sldId id="664" r:id="rId85"/>
    <p:sldId id="666" r:id="rId86"/>
    <p:sldId id="668" r:id="rId87"/>
    <p:sldId id="669" r:id="rId88"/>
    <p:sldId id="634" r:id="rId89"/>
    <p:sldId id="684" r:id="rId90"/>
    <p:sldId id="636" r:id="rId91"/>
    <p:sldId id="637" r:id="rId92"/>
    <p:sldId id="677" r:id="rId93"/>
    <p:sldId id="493" r:id="rId94"/>
    <p:sldId id="628" r:id="rId95"/>
    <p:sldId id="530" r:id="rId96"/>
    <p:sldId id="671" r:id="rId97"/>
    <p:sldId id="675" r:id="rId98"/>
    <p:sldId id="508" r:id="rId99"/>
    <p:sldId id="633" r:id="rId100"/>
    <p:sldId id="514" r:id="rId101"/>
    <p:sldId id="519" r:id="rId102"/>
    <p:sldId id="496" r:id="rId103"/>
    <p:sldId id="680" r:id="rId104"/>
    <p:sldId id="500" r:id="rId105"/>
    <p:sldId id="501"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7456" autoAdjust="0"/>
  </p:normalViewPr>
  <p:slideViewPr>
    <p:cSldViewPr>
      <p:cViewPr varScale="1">
        <p:scale>
          <a:sx n="64" d="100"/>
          <a:sy n="64" d="100"/>
        </p:scale>
        <p:origin x="-69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12/7/2010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17</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E16E6C-B6C5-42B3-BAE1-9FB892E4E1C5}" type="slidenum">
              <a:rPr lang="en-US"/>
              <a:pPr fontAlgn="base">
                <a:spcBef>
                  <a:spcPct val="0"/>
                </a:spcBef>
                <a:spcAft>
                  <a:spcPct val="0"/>
                </a:spcAft>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B316C1-1791-49AE-A276-BB6DA164C800}" type="slidenum">
              <a:rPr lang="en-US"/>
              <a:pPr fontAlgn="base">
                <a:spcBef>
                  <a:spcPct val="0"/>
                </a:spcBef>
                <a:spcAft>
                  <a:spcPct val="0"/>
                </a:spcAft>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8393D5-79F6-4F9E-8A5E-40EE9503BA97}" type="slidenum">
              <a:rPr lang="en-US"/>
              <a:pPr fontAlgn="base">
                <a:spcBef>
                  <a:spcPct val="0"/>
                </a:spcBef>
                <a:spcAft>
                  <a:spcPct val="0"/>
                </a:spcAft>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5DEC32-2EC3-43CB-A982-DB8F4224D7CC}" type="slidenum">
              <a:rPr lang="en-US"/>
              <a:pPr fontAlgn="base">
                <a:spcBef>
                  <a:spcPct val="0"/>
                </a:spcBef>
                <a:spcAft>
                  <a:spcPct val="0"/>
                </a:spcAft>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r>
              <a:rPr lang="en-US" smtClean="0"/>
              <a:t>What is the white junk coating the surface?</a:t>
            </a:r>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27</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DD0A73-7B4A-4275-B220-3CF9CEC12EEE}" type="slidenum">
              <a:rPr lang="en-US"/>
              <a:pPr fontAlgn="base">
                <a:spcBef>
                  <a:spcPct val="0"/>
                </a:spcBef>
                <a:spcAft>
                  <a:spcPct val="0"/>
                </a:spcAft>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4F4353-8198-423F-8EFD-28905BDBBBBD}" type="slidenum">
              <a:rPr lang="en-US"/>
              <a:pPr fontAlgn="base">
                <a:spcBef>
                  <a:spcPct val="0"/>
                </a:spcBef>
                <a:spcAft>
                  <a:spcPct val="0"/>
                </a:spcAft>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0A8059-0CFC-4366-BE0B-0B98FA0EEDF0}" type="slidenum">
              <a:rPr lang="en-US"/>
              <a:pPr fontAlgn="base">
                <a:spcBef>
                  <a:spcPct val="0"/>
                </a:spcBef>
                <a:spcAft>
                  <a:spcPct val="0"/>
                </a:spcAft>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B77883-55DE-47A7-ADE6-98ED66DD6D10}" type="slidenum">
              <a:rPr lang="en-US"/>
              <a:pPr fontAlgn="base">
                <a:spcBef>
                  <a:spcPct val="0"/>
                </a:spcBef>
                <a:spcAft>
                  <a:spcPct val="0"/>
                </a:spcAft>
              </a:pPr>
              <a:t>36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2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D3EFB4-9F1F-4F9B-9B61-7A413B8265AB}" type="slidenum">
              <a:rPr lang="en-US"/>
              <a:pPr fontAlgn="base">
                <a:spcBef>
                  <a:spcPct val="0"/>
                </a:spcBef>
                <a:spcAft>
                  <a:spcPct val="0"/>
                </a:spcAft>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564337-20F2-4AD1-8180-5C06B853B8F3}" type="slidenum">
              <a:rPr lang="en-US"/>
              <a:pPr fontAlgn="base">
                <a:spcBef>
                  <a:spcPct val="0"/>
                </a:spcBef>
                <a:spcAft>
                  <a:spcPct val="0"/>
                </a:spcAft>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B004EF-343E-4DE7-A609-ACA57DC2DE72}" type="slidenum">
              <a:rPr lang="en-US"/>
              <a:pPr fontAlgn="base">
                <a:spcBef>
                  <a:spcPct val="0"/>
                </a:spcBef>
                <a:spcAft>
                  <a:spcPct val="0"/>
                </a:spcAft>
              </a:pPr>
              <a:t>46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47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4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E0331A-92ED-45F3-8678-BADAE4350952}" type="slidenum">
              <a:rPr lang="en-US"/>
              <a:pPr fontAlgn="base">
                <a:spcBef>
                  <a:spcPct val="0"/>
                </a:spcBef>
                <a:spcAft>
                  <a:spcPct val="0"/>
                </a:spcAft>
              </a:pPr>
              <a:t>48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49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50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51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54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55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56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57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58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7EAB2-932F-4EEC-A74B-F89F9B8139D6}" type="slidenum">
              <a:rPr lang="en-US"/>
              <a:pPr fontAlgn="base">
                <a:spcBef>
                  <a:spcPct val="0"/>
                </a:spcBef>
                <a:spcAft>
                  <a:spcPct val="0"/>
                </a:spcAft>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ADEF80-D0E7-4279-863B-9FEFD44F6476}" type="slidenum">
              <a:rPr lang="en-US"/>
              <a:pPr fontAlgn="base">
                <a:spcBef>
                  <a:spcPct val="0"/>
                </a:spcBef>
                <a:spcAft>
                  <a:spcPct val="0"/>
                </a:spcAft>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9</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65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88E01F-6629-4B69-8C6C-B25B426E9148}" type="slidenum">
              <a:rPr lang="en-US"/>
              <a:pPr fontAlgn="base">
                <a:spcBef>
                  <a:spcPct val="0"/>
                </a:spcBef>
                <a:spcAft>
                  <a:spcPct val="0"/>
                </a:spcAft>
              </a:pPr>
              <a:t>66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1F436-FDC8-4A8B-956A-E6DA27724813}" type="slidenum">
              <a:rPr lang="en-US"/>
              <a:pPr fontAlgn="base">
                <a:spcBef>
                  <a:spcPct val="0"/>
                </a:spcBef>
                <a:spcAft>
                  <a:spcPct val="0"/>
                </a:spcAft>
              </a:pPr>
              <a:t>67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p:spPr>
      </p:sp>
      <p:sp>
        <p:nvSpPr>
          <p:cNvPr id="400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0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ADB5BB-6A0D-4ABF-B12A-F14F23288922}" type="slidenum">
              <a:rPr lang="en-US"/>
              <a:pPr fontAlgn="base">
                <a:spcBef>
                  <a:spcPct val="0"/>
                </a:spcBef>
                <a:spcAft>
                  <a:spcPct val="0"/>
                </a:spcAft>
              </a:pPr>
              <a:t>70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72</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73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74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75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76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5DE607-A36B-4EF3-BEEE-645E939B068F}" type="slidenum">
              <a:rPr lang="en-US"/>
              <a:pPr fontAlgn="base">
                <a:spcBef>
                  <a:spcPct val="0"/>
                </a:spcBef>
                <a:spcAft>
                  <a:spcPct val="0"/>
                </a:spcAft>
              </a:pPr>
              <a:t>77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10</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78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79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80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81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83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84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Image Placeholder 1"/>
          <p:cNvSpPr>
            <a:spLocks noGrp="1" noRot="1" noChangeAspect="1" noTextEdit="1"/>
          </p:cNvSpPr>
          <p:nvPr>
            <p:ph type="sldImg"/>
          </p:nvPr>
        </p:nvSpPr>
        <p:spPr bwMode="auto">
          <a:noFill/>
          <a:ln>
            <a:solidFill>
              <a:srgbClr val="000000"/>
            </a:solidFill>
            <a:miter lim="800000"/>
            <a:headEnd/>
            <a:tailEnd/>
          </a:ln>
        </p:spPr>
      </p:sp>
      <p:sp>
        <p:nvSpPr>
          <p:cNvPr id="572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2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9D1BDB-9ADD-4062-B7C8-0BA4DFF8B0AA}" type="slidenum">
              <a:rPr lang="en-US"/>
              <a:pPr fontAlgn="base">
                <a:spcBef>
                  <a:spcPct val="0"/>
                </a:spcBef>
                <a:spcAft>
                  <a:spcPct val="0"/>
                </a:spcAft>
              </a:pPr>
              <a:t>85</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C8EC30-33C6-4161-95CF-91110D72E6E9}" type="slidenum">
              <a:rPr lang="en-US"/>
              <a:pPr fontAlgn="base">
                <a:spcBef>
                  <a:spcPct val="0"/>
                </a:spcBef>
                <a:spcAft>
                  <a:spcPct val="0"/>
                </a:spcAft>
              </a:pPr>
              <a:t>86</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BBF64C-6ADE-486D-9C06-EAB54BB8427C}" type="slidenum">
              <a:rPr lang="en-US"/>
              <a:pPr fontAlgn="base">
                <a:spcBef>
                  <a:spcPct val="0"/>
                </a:spcBef>
                <a:spcAft>
                  <a:spcPct val="0"/>
                </a:spcAft>
              </a:pPr>
              <a:t>87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89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90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91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7EE38D-15D6-4CC8-9CA8-E0B6852C4B42}" type="slidenum">
              <a:rPr lang="en-US"/>
              <a:pPr fontAlgn="base">
                <a:spcBef>
                  <a:spcPct val="0"/>
                </a:spcBef>
                <a:spcAft>
                  <a:spcPct val="0"/>
                </a:spcAft>
              </a:pPr>
              <a:t>93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2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BC16B8-A74F-4D73-8F33-079FD6B8F013}" type="slidenum">
              <a:rPr lang="en-US"/>
              <a:pPr fontAlgn="base">
                <a:spcBef>
                  <a:spcPct val="0"/>
                </a:spcBef>
                <a:spcAft>
                  <a:spcPct val="0"/>
                </a:spcAft>
              </a:pPr>
              <a:t>97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102</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EEF318-ACE2-4103-8B19-4D759C9B69F5}" type="slidenum">
              <a:rPr lang="en-US"/>
              <a:pPr fontAlgn="base">
                <a:spcBef>
                  <a:spcPct val="0"/>
                </a:spcBef>
                <a:spcAft>
                  <a:spcPct val="0"/>
                </a:spcAft>
              </a:pPr>
              <a:t>104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4B95F5-26E7-41C8-B464-5068A27548A1}" type="slidenum">
              <a:rPr lang="en-US"/>
              <a:pPr fontAlgn="base">
                <a:spcBef>
                  <a:spcPct val="0"/>
                </a:spcBef>
                <a:spcAft>
                  <a:spcPct val="0"/>
                </a:spcAft>
              </a:pPr>
              <a:t>105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12/7/2010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12/7/2010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12/7/2010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12/7/2010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12/7/2010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57.w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a:t>
            </a:r>
            <a:endParaRPr lang="en-US" dirty="0"/>
          </a:p>
        </p:txBody>
      </p:sp>
      <p:sp>
        <p:nvSpPr>
          <p:cNvPr id="3" name="Subtitle 2"/>
          <p:cNvSpPr>
            <a:spLocks noGrp="1"/>
          </p:cNvSpPr>
          <p:nvPr>
            <p:ph type="subTitle" idx="1"/>
          </p:nvPr>
        </p:nvSpPr>
        <p:spPr/>
        <p:txBody>
          <a:bodyPr>
            <a:normAutofit/>
          </a:bodyPr>
          <a:lstStyle/>
          <a:p>
            <a:r>
              <a:rPr lang="en-US" sz="4000" dirty="0" smtClean="0">
                <a:solidFill>
                  <a:schemeClr val="tx1"/>
                </a:solidFill>
              </a:rPr>
              <a:t>Revision</a:t>
            </a:r>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descr="C:\Documents and Settings\Mr. Amer Shafie\Desktop\slides for practical classes\A 3      44\28 C.jpg"/>
          <p:cNvPicPr>
            <a:picLocks noChangeAspect="1" noChangeArrowheads="1"/>
          </p:cNvPicPr>
          <p:nvPr/>
        </p:nvPicPr>
        <p:blipFill>
          <a:blip r:embed="rId2" cstate="print"/>
          <a:srcRect/>
          <a:stretch>
            <a:fillRect/>
          </a:stretch>
        </p:blipFill>
        <p:spPr bwMode="auto">
          <a:xfrm>
            <a:off x="428596" y="285728"/>
            <a:ext cx="8215370" cy="607223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Mr. Amer Shafie\Desktop\slides for practical classes\A 3      44\28 G.jpg"/>
          <p:cNvPicPr>
            <a:picLocks noChangeAspect="1" noChangeArrowheads="1"/>
          </p:cNvPicPr>
          <p:nvPr/>
        </p:nvPicPr>
        <p:blipFill>
          <a:blip r:embed="rId2" cstate="print"/>
          <a:srcRect/>
          <a:stretch>
            <a:fillRect/>
          </a:stretch>
        </p:blipFill>
        <p:spPr bwMode="auto">
          <a:xfrm>
            <a:off x="214282" y="285728"/>
            <a:ext cx="8786874" cy="6357982"/>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4832350"/>
          </a:xfrm>
          <a:prstGeom prst="rect">
            <a:avLst/>
          </a:prstGeom>
          <a:noFill/>
        </p:spPr>
        <p:txBody>
          <a:bodyPr>
            <a:spAutoFit/>
          </a:bodyPr>
          <a:lstStyle/>
          <a:p>
            <a:pPr algn="just" fontAlgn="auto">
              <a:spcBef>
                <a:spcPts val="0"/>
              </a:spcBef>
              <a:spcAft>
                <a:spcPts val="0"/>
              </a:spcAft>
              <a:defRPr/>
            </a:pPr>
            <a:r>
              <a:rPr lang="en-US" sz="2800" i="1" dirty="0">
                <a:latin typeface="Franklin Gothic Demi" pitchFamily="34" charset="0"/>
                <a:cs typeface="+mn-cs"/>
              </a:rPr>
              <a:t>A </a:t>
            </a:r>
            <a:r>
              <a:rPr lang="en-US" sz="2800" i="1" dirty="0" err="1">
                <a:latin typeface="Franklin Gothic Demi" pitchFamily="34" charset="0"/>
                <a:cs typeface="+mn-cs"/>
              </a:rPr>
              <a:t>tumour</a:t>
            </a:r>
            <a:r>
              <a:rPr lang="en-US" sz="2800" i="1" dirty="0">
                <a:latin typeface="Franklin Gothic Demi" pitchFamily="34" charset="0"/>
                <a:cs typeface="+mn-cs"/>
              </a:rPr>
              <a:t> mass at one end, and a normal mucosa on the other side:</a:t>
            </a:r>
          </a:p>
          <a:p>
            <a:pPr algn="just" fontAlgn="auto">
              <a:spcBef>
                <a:spcPts val="0"/>
              </a:spcBef>
              <a:spcAft>
                <a:spcPts val="0"/>
              </a:spcAft>
              <a:defRPr/>
            </a:pPr>
            <a:endParaRPr lang="en-US" sz="2800" i="1"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err="1">
                <a:latin typeface="Franklin Gothic Demi" pitchFamily="34" charset="0"/>
                <a:cs typeface="+mn-cs"/>
              </a:rPr>
              <a:t>Tumour</a:t>
            </a:r>
            <a:r>
              <a:rPr lang="en-US" sz="2800" dirty="0">
                <a:latin typeface="Franklin Gothic Demi" pitchFamily="34" charset="0"/>
                <a:cs typeface="+mn-cs"/>
              </a:rPr>
              <a:t> 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err="1">
                <a:latin typeface="Franklin Gothic Demi" pitchFamily="34" charset="0"/>
                <a:cs typeface="+mn-cs"/>
              </a:rPr>
              <a:t>neoplastic</a:t>
            </a:r>
            <a:r>
              <a:rPr lang="en-US" sz="2800" dirty="0">
                <a:latin typeface="Franklin Gothic Demi" pitchFamily="34" charset="0"/>
                <a:cs typeface="+mn-cs"/>
              </a:rPr>
              <a:t> 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err="1">
                <a:latin typeface="Franklin Gothic Demi" pitchFamily="34" charset="0"/>
                <a:cs typeface="+mn-cs"/>
              </a:rPr>
              <a:t>neoplastc</a:t>
            </a:r>
            <a:r>
              <a:rPr lang="en-US" sz="2800" dirty="0">
                <a:latin typeface="Franklin Gothic Demi" pitchFamily="34" charset="0"/>
                <a:cs typeface="+mn-cs"/>
              </a:rPr>
              <a:t> glands.</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cstate="print"/>
          <a:srcRect/>
          <a:stretch>
            <a:fillRect/>
          </a:stretch>
        </p:blipFill>
        <p:spPr bwMode="auto">
          <a:xfrm>
            <a:off x="0" y="0"/>
            <a:ext cx="4860032" cy="6858000"/>
          </a:xfrm>
          <a:prstGeom prst="rect">
            <a:avLst/>
          </a:prstGeom>
          <a:noFill/>
          <a:ln w="9525">
            <a:noFill/>
            <a:miter lim="800000"/>
            <a:headEnd/>
            <a:tailEnd/>
          </a:ln>
          <a:effectLst/>
        </p:spPr>
      </p:pic>
      <p:sp>
        <p:nvSpPr>
          <p:cNvPr id="7" name="Content Placeholder 6"/>
          <p:cNvSpPr>
            <a:spLocks noGrp="1"/>
          </p:cNvSpPr>
          <p:nvPr>
            <p:ph idx="4294967295"/>
          </p:nvPr>
        </p:nvSpPr>
        <p:spPr>
          <a:xfrm>
            <a:off x="4644008" y="273050"/>
            <a:ext cx="4499992" cy="5853113"/>
          </a:xfrm>
        </p:spPr>
        <p:txBody>
          <a:bodyPr/>
          <a:lstStyle/>
          <a:p>
            <a:r>
              <a:rPr lang="en-US" smtClean="0"/>
              <a:t>Soft tissue , </a:t>
            </a:r>
            <a:r>
              <a:rPr lang="en-US" dirty="0" err="1" smtClean="0"/>
              <a:t>fibrosarcoma</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FIBROSARCOMA (SOFT TISSUE)</a:t>
            </a:r>
            <a:endParaRPr lang="en-US" sz="3600" dirty="0">
              <a:solidFill>
                <a:schemeClr val="accent1">
                  <a:satMod val="150000"/>
                </a:schemeClr>
              </a:solidFill>
              <a:latin typeface="Franklin Gothic Demi" pitchFamily="34" charset="0"/>
            </a:endParaRPr>
          </a:p>
        </p:txBody>
      </p:sp>
      <p:pic>
        <p:nvPicPr>
          <p:cNvPr id="3" name="Picture 4"/>
          <p:cNvPicPr>
            <a:picLocks noGrp="1" noChangeAspect="1" noChangeArrowheads="1"/>
          </p:cNvPicPr>
          <p:nvPr>
            <p:ph type="title"/>
          </p:nvPr>
        </p:nvPicPr>
        <p:blipFill>
          <a:blip r:embed="rId3" cstate="print"/>
          <a:srcRect/>
          <a:stretch>
            <a:fillRect/>
          </a:stretch>
        </p:blipFill>
        <p:spPr>
          <a:xfrm>
            <a:off x="0" y="1500188"/>
            <a:ext cx="9144000" cy="5357812"/>
          </a:xfrm>
          <a:ln w="38100" cap="sq">
            <a:solidFill>
              <a:srgbClr val="000000"/>
            </a:solidFill>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Fibrosarcoma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the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92163" name="TextBox 2"/>
          <p:cNvSpPr txBox="1">
            <a:spLocks noChangeArrowheads="1"/>
          </p:cNvSpPr>
          <p:nvPr/>
        </p:nvSpPr>
        <p:spPr bwMode="auto">
          <a:xfrm>
            <a:off x="142875" y="2071688"/>
            <a:ext cx="8643938" cy="3108325"/>
          </a:xfrm>
          <a:prstGeom prst="rect">
            <a:avLst/>
          </a:prstGeom>
          <a:noFill/>
          <a:ln w="9525">
            <a:noFill/>
            <a:miter lim="800000"/>
            <a:headEnd/>
            <a:tailEnd/>
          </a:ln>
        </p:spPr>
        <p:txBody>
          <a:bodyPr>
            <a:spAutoFit/>
          </a:bodyPr>
          <a:lstStyle/>
          <a:p>
            <a:pPr marL="531813" indent="-531813" algn="just">
              <a:buFontTx/>
              <a:buBlip>
                <a:blip r:embed="rId3"/>
              </a:buBlip>
            </a:pPr>
            <a:r>
              <a:rPr lang="en-US" sz="2800" dirty="0">
                <a:latin typeface="Franklin Gothic Demi" pitchFamily="34" charset="0"/>
              </a:rPr>
              <a:t>The </a:t>
            </a:r>
            <a:r>
              <a:rPr lang="en-US" sz="2800" dirty="0" err="1">
                <a:latin typeface="Franklin Gothic Demi" pitchFamily="34" charset="0"/>
              </a:rPr>
              <a:t>tumour</a:t>
            </a:r>
            <a:r>
              <a:rPr lang="en-US" sz="2800" dirty="0">
                <a:latin typeface="Franklin Gothic Demi" pitchFamily="34" charset="0"/>
              </a:rPr>
              <a:t> </a:t>
            </a:r>
            <a:r>
              <a:rPr lang="en-US" sz="2800" dirty="0" smtClean="0">
                <a:latin typeface="Franklin Gothic Demi" pitchFamily="34" charset="0"/>
              </a:rPr>
              <a:t>consists </a:t>
            </a:r>
            <a:r>
              <a:rPr lang="en-US" sz="2800" dirty="0">
                <a:latin typeface="Franklin Gothic Demi" pitchFamily="34" charset="0"/>
              </a:rPr>
              <a:t>of interlacing bundles of </a:t>
            </a:r>
            <a:r>
              <a:rPr lang="en-US" sz="2800" dirty="0" err="1" smtClean="0">
                <a:latin typeface="Franklin Gothic Demi" pitchFamily="34" charset="0"/>
              </a:rPr>
              <a:t>pleomorphic</a:t>
            </a:r>
            <a:r>
              <a:rPr lang="en-US" sz="2800" dirty="0" smtClean="0">
                <a:latin typeface="Franklin Gothic Demi" pitchFamily="34" charset="0"/>
              </a:rPr>
              <a:t> </a:t>
            </a:r>
            <a:r>
              <a:rPr lang="en-US" sz="2800" dirty="0">
                <a:latin typeface="Franklin Gothic Demi" pitchFamily="34" charset="0"/>
              </a:rPr>
              <a:t>spindle shaped cells with areas of </a:t>
            </a:r>
            <a:r>
              <a:rPr lang="en-US" sz="2800" dirty="0" err="1">
                <a:latin typeface="Franklin Gothic Demi" pitchFamily="34" charset="0"/>
              </a:rPr>
              <a:t>haemorrhage</a:t>
            </a:r>
            <a:r>
              <a:rPr lang="en-US" sz="2800" dirty="0">
                <a:latin typeface="Franklin Gothic Demi" pitchFamily="34" charset="0"/>
              </a:rPr>
              <a:t> and necrosis.</a:t>
            </a:r>
          </a:p>
          <a:p>
            <a:pPr marL="531813" indent="-531813" algn="just">
              <a:buFontTx/>
              <a:buBlip>
                <a:blip r:embed="rId3"/>
              </a:buBlip>
            </a:pPr>
            <a:endParaRPr lang="en-US" sz="2800" dirty="0">
              <a:latin typeface="Franklin Gothic Demi" pitchFamily="34" charset="0"/>
            </a:endParaRPr>
          </a:p>
          <a:p>
            <a:pPr marL="531813" indent="-531813" algn="just">
              <a:buFontTx/>
              <a:buBlip>
                <a:blip r:embed="rId3"/>
              </a:buBlip>
            </a:pPr>
            <a:r>
              <a:rPr lang="en-US" sz="2800" dirty="0">
                <a:latin typeface="Franklin Gothic Demi" pitchFamily="34" charset="0"/>
              </a:rPr>
              <a:t>The cells show marked variation in size and shape, nuclear </a:t>
            </a:r>
            <a:r>
              <a:rPr lang="en-US" sz="2800" dirty="0" err="1">
                <a:latin typeface="Franklin Gothic Demi" pitchFamily="34" charset="0"/>
              </a:rPr>
              <a:t>hyperchromatism</a:t>
            </a:r>
            <a:r>
              <a:rPr lang="en-US" sz="2800" dirty="0">
                <a:latin typeface="Franklin Gothic Demi" pitchFamily="34" charset="0"/>
              </a:rPr>
              <a:t> with </a:t>
            </a:r>
            <a:r>
              <a:rPr lang="en-US" sz="2800" dirty="0" err="1">
                <a:latin typeface="Franklin Gothic Demi" pitchFamily="34" charset="0"/>
              </a:rPr>
              <a:t>tumour</a:t>
            </a:r>
            <a:r>
              <a:rPr lang="en-US" sz="2800" dirty="0">
                <a:latin typeface="Franklin Gothic Demi" pitchFamily="34" charset="0"/>
              </a:rPr>
              <a:t> giant cells  formation and many mitoses.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4538"/>
            <a:ext cx="9144000" cy="1403462"/>
          </a:xfrm>
        </p:spPr>
        <p:txBody>
          <a:bodyPr>
            <a:normAutofit/>
          </a:bodyPr>
          <a:lstStyle/>
          <a:p>
            <a:pPr>
              <a:defRPr/>
            </a:pPr>
            <a:r>
              <a:rPr lang="en-US" sz="3200" dirty="0" smtClean="0">
                <a:latin typeface="Franklin Gothic Demi" pitchFamily="34" charset="0"/>
              </a:rPr>
              <a:t>Organ: </a:t>
            </a:r>
            <a:r>
              <a:rPr lang="en-US" sz="3200" dirty="0">
                <a:latin typeface="Franklin Gothic Demi" pitchFamily="34" charset="0"/>
              </a:rPr>
              <a:t>Skin </a:t>
            </a:r>
            <a:r>
              <a:rPr lang="en-US" sz="3200" dirty="0" smtClean="0">
                <a:latin typeface="Franklin Gothic Demi" pitchFamily="34" charset="0"/>
              </a:rPr>
              <a:t>   </a:t>
            </a:r>
            <a:r>
              <a:rPr lang="en-US" sz="3200" dirty="0" err="1" smtClean="0">
                <a:latin typeface="Franklin Gothic Demi" pitchFamily="34" charset="0"/>
              </a:rPr>
              <a:t>Dx</a:t>
            </a:r>
            <a:r>
              <a:rPr lang="en-US" sz="3200" dirty="0" smtClean="0">
                <a:latin typeface="Franklin Gothic Demi" pitchFamily="34" charset="0"/>
              </a:rPr>
              <a:t>: DYSTROPHIC CALCIFICATION</a:t>
            </a:r>
            <a:endParaRPr lang="en-US" sz="3200" dirty="0">
              <a:latin typeface="Franklin Gothic Demi" pitchFamily="34" charset="0"/>
            </a:endParaRPr>
          </a:p>
        </p:txBody>
      </p:sp>
      <p:pic>
        <p:nvPicPr>
          <p:cNvPr id="4" name="Picture 6" descr="8 b"/>
          <p:cNvPicPr>
            <a:picLocks noChangeAspect="1" noChangeArrowheads="1"/>
          </p:cNvPicPr>
          <p:nvPr/>
        </p:nvPicPr>
        <p:blipFill>
          <a:blip r:embed="rId3" cstate="print"/>
          <a:srcRect/>
          <a:stretch>
            <a:fillRect/>
          </a:stretch>
        </p:blipFill>
        <p:spPr bwMode="auto">
          <a:xfrm>
            <a:off x="0" y="-152400"/>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a:t>
            </a:r>
            <a:r>
              <a:rPr lang="en-US" sz="3600" i="1" dirty="0" err="1" smtClean="0">
                <a:solidFill>
                  <a:schemeClr val="accent1">
                    <a:satMod val="150000"/>
                  </a:schemeClr>
                </a:solidFill>
                <a:latin typeface="Franklin Gothic Demi" pitchFamily="34" charset="0"/>
              </a:rPr>
              <a:t>calification</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2" cstate="print"/>
          <a:srcRect/>
          <a:stretch>
            <a:fillRect/>
          </a:stretch>
        </p:blipFill>
        <p:spPr bwMode="auto">
          <a:xfrm>
            <a:off x="683568" y="1086396"/>
            <a:ext cx="7874000" cy="5771604"/>
          </a:xfrm>
          <a:prstGeom prst="rect">
            <a:avLst/>
          </a:prstGeom>
          <a:noFill/>
          <a:ln w="12700">
            <a:noFill/>
            <a:miter lim="800000"/>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Brain atrophy(A)</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rrowheads="1"/>
          </p:cNvPicPr>
          <p:nvPr/>
        </p:nvPicPr>
        <p:blipFill>
          <a:blip r:embed="rId2" cstate="print"/>
          <a:srcRect/>
          <a:stretch>
            <a:fillRect/>
          </a:stretch>
        </p:blipFill>
        <p:spPr bwMode="auto">
          <a:xfrm>
            <a:off x="395536" y="1257300"/>
            <a:ext cx="8242300" cy="5600700"/>
          </a:xfrm>
          <a:prstGeom prst="rect">
            <a:avLst/>
          </a:prstGeom>
          <a:noFill/>
          <a:ln w="12700">
            <a:noFill/>
            <a:miter lim="800000"/>
            <a:headEnd/>
            <a:tailEnd/>
          </a:ln>
        </p:spPr>
      </p:pic>
      <p:sp>
        <p:nvSpPr>
          <p:cNvPr id="5" name="Title 4"/>
          <p:cNvSpPr>
            <a:spLocks noGrp="1"/>
          </p:cNvSpPr>
          <p:nvPr>
            <p:ph type="title" idx="4294967295"/>
          </p:nvPr>
        </p:nvSpPr>
        <p:spPr>
          <a:xfrm>
            <a:off x="0" y="274638"/>
            <a:ext cx="8229600" cy="1143000"/>
          </a:xfrm>
        </p:spPr>
        <p:txBody>
          <a:bodyPr/>
          <a:lstStyle/>
          <a:p>
            <a:r>
              <a:rPr lang="en-US" dirty="0" smtClean="0"/>
              <a:t>Kidney atrophy</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428604"/>
            <a:ext cx="7772400" cy="5089525"/>
          </a:xfrm>
          <a:prstGeom prst="rect">
            <a:avLst/>
          </a:prstGeom>
          <a:noFill/>
          <a:ln w="9525">
            <a:solidFill>
              <a:srgbClr val="FF6600"/>
            </a:solidFill>
            <a:miter lim="800000"/>
            <a:headEnd/>
            <a:tailEnd/>
          </a:ln>
        </p:spPr>
      </p:pic>
      <p:sp>
        <p:nvSpPr>
          <p:cNvPr id="36870" name="Line 6"/>
          <p:cNvSpPr>
            <a:spLocks noChangeShapeType="1"/>
          </p:cNvSpPr>
          <p:nvPr/>
        </p:nvSpPr>
        <p:spPr bwMode="auto">
          <a:xfrm>
            <a:off x="1066800" y="2133600"/>
            <a:ext cx="1676400" cy="1066800"/>
          </a:xfrm>
          <a:prstGeom prst="line">
            <a:avLst/>
          </a:prstGeom>
          <a:noFill/>
          <a:ln w="9525">
            <a:solidFill>
              <a:schemeClr val="tx1"/>
            </a:solidFill>
            <a:round/>
            <a:headEnd/>
            <a:tailEnd type="triangle" w="med" len="med"/>
          </a:ln>
          <a:effectLst/>
        </p:spPr>
        <p:txBody>
          <a:bodyPr/>
          <a:lstStyle/>
          <a:p>
            <a:endParaRPr lang="en-US"/>
          </a:p>
        </p:txBody>
      </p:sp>
      <p:sp>
        <p:nvSpPr>
          <p:cNvPr id="36871" name="Text Box 7"/>
          <p:cNvSpPr txBox="1">
            <a:spLocks noChangeArrowheads="1"/>
          </p:cNvSpPr>
          <p:nvPr/>
        </p:nvSpPr>
        <p:spPr bwMode="auto">
          <a:xfrm>
            <a:off x="609600" y="1676400"/>
            <a:ext cx="902811" cy="369332"/>
          </a:xfrm>
          <a:prstGeom prst="rect">
            <a:avLst/>
          </a:prstGeom>
          <a:noFill/>
          <a:ln w="9525">
            <a:noFill/>
            <a:miter lim="800000"/>
            <a:headEnd/>
            <a:tailEnd/>
          </a:ln>
          <a:effectLst/>
        </p:spPr>
        <p:txBody>
          <a:bodyPr wrap="none">
            <a:spAutoFit/>
          </a:bodyPr>
          <a:lstStyle/>
          <a:p>
            <a:r>
              <a:rPr lang="en-US" b="0" dirty="0">
                <a:solidFill>
                  <a:schemeClr val="bg1"/>
                </a:solidFill>
              </a:rPr>
              <a:t>Normal</a:t>
            </a:r>
          </a:p>
        </p:txBody>
      </p:sp>
      <p:sp>
        <p:nvSpPr>
          <p:cNvPr id="6" name="Rectangle 5"/>
          <p:cNvSpPr/>
          <p:nvPr/>
        </p:nvSpPr>
        <p:spPr>
          <a:xfrm>
            <a:off x="857224" y="5643578"/>
            <a:ext cx="6929486" cy="646331"/>
          </a:xfrm>
          <a:prstGeom prst="rect">
            <a:avLst/>
          </a:prstGeom>
        </p:spPr>
        <p:txBody>
          <a:bodyPr wrap="square">
            <a:spAutoFit/>
          </a:bodyPr>
          <a:lstStyle/>
          <a:p>
            <a:r>
              <a:rPr lang="en-US" dirty="0" smtClean="0"/>
              <a:t>Organ: Testis                                                    </a:t>
            </a:r>
            <a:r>
              <a:rPr lang="en-US" dirty="0" err="1" smtClean="0"/>
              <a:t>Dx</a:t>
            </a:r>
            <a:r>
              <a:rPr lang="en-US" dirty="0" smtClean="0"/>
              <a:t>: Atrophy</a:t>
            </a:r>
            <a:r>
              <a:rPr lang="en-US" b="0" dirty="0" smtClean="0"/>
              <a:t/>
            </a:r>
            <a:br>
              <a:rPr lang="en-US" b="0" dirty="0" smtClean="0"/>
            </a:b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323529" y="0"/>
            <a:ext cx="4392488" cy="6858000"/>
          </a:xfrm>
          <a:prstGeom prst="rect">
            <a:avLst/>
          </a:prstGeom>
          <a:noFill/>
        </p:spPr>
      </p:pic>
      <p:sp>
        <p:nvSpPr>
          <p:cNvPr id="4" name="Content Placeholder 3"/>
          <p:cNvSpPr>
            <a:spLocks noGrp="1"/>
          </p:cNvSpPr>
          <p:nvPr>
            <p:ph idx="4294967295"/>
          </p:nvPr>
        </p:nvSpPr>
        <p:spPr>
          <a:xfrm>
            <a:off x="4032250" y="273050"/>
            <a:ext cx="5111750" cy="5853113"/>
          </a:xfrm>
        </p:spPr>
        <p:txBody>
          <a:bodyPr/>
          <a:lstStyle/>
          <a:p>
            <a:r>
              <a:rPr lang="en-US" dirty="0" smtClean="0"/>
              <a:t>           Prostatic hyperplasia</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HYPERPLASIA OF THE PROSTATE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5170487"/>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There is increase in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a:t>
            </a:r>
            <a:r>
              <a:rPr lang="en-US" sz="2800" dirty="0">
                <a:latin typeface="Franklin Gothic Demi" pitchFamily="34" charset="0"/>
              </a:rPr>
              <a:t> around the glands with focal chronic inflammatory cell infiltration.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26"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27"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rrowheads="1"/>
          </p:cNvPicPr>
          <p:nvPr/>
        </p:nvPicPr>
        <p:blipFill>
          <a:blip r:embed="rId2" cstate="print"/>
          <a:srcRect/>
          <a:stretch>
            <a:fillRect/>
          </a:stretch>
        </p:blipFill>
        <p:spPr bwMode="auto">
          <a:xfrm>
            <a:off x="539552" y="1209204"/>
            <a:ext cx="8242300" cy="5648796"/>
          </a:xfrm>
          <a:prstGeom prst="rect">
            <a:avLst/>
          </a:prstGeom>
          <a:noFill/>
          <a:ln w="12700">
            <a:noFill/>
            <a:miter lim="800000"/>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Endometrial hyperplasia</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CYSTIC HYPERPLASIA OF THE ENDOMETRIUM</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Cystic hyperplasia of the </a:t>
            </a:r>
            <a:r>
              <a:rPr lang="en-US" sz="4000" i="1" dirty="0" err="1" smtClean="0">
                <a:solidFill>
                  <a:schemeClr val="accent1">
                    <a:satMod val="150000"/>
                  </a:schemeClr>
                </a:solidFill>
                <a:latin typeface="Franklin Gothic Demi" pitchFamily="34" charset="0"/>
              </a:rPr>
              <a:t>endometrium</a:t>
            </a:r>
            <a:r>
              <a:rPr lang="en-US" sz="4000" i="1" dirty="0" smtClean="0">
                <a:solidFill>
                  <a:schemeClr val="accent1">
                    <a:satMod val="150000"/>
                  </a:schemeClr>
                </a:solidFill>
                <a:latin typeface="Franklin Gothic Demi" pitchFamily="34" charset="0"/>
              </a:rPr>
              <a:t>:</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shows fragments of endometrial tissue and blood clot:</a:t>
            </a:r>
            <a:endParaRPr lang="en-US" sz="3600" i="1" dirty="0">
              <a:solidFill>
                <a:schemeClr val="accent1">
                  <a:satMod val="150000"/>
                </a:schemeClr>
              </a:solidFill>
              <a:latin typeface="Franklin Gothic Demi" pitchFamily="34" charset="0"/>
            </a:endParaRPr>
          </a:p>
        </p:txBody>
      </p:sp>
      <p:sp>
        <p:nvSpPr>
          <p:cNvPr id="60419" name="TextBox 2"/>
          <p:cNvSpPr txBox="1">
            <a:spLocks noChangeArrowheads="1"/>
          </p:cNvSpPr>
          <p:nvPr/>
        </p:nvSpPr>
        <p:spPr bwMode="auto">
          <a:xfrm>
            <a:off x="285750" y="2000250"/>
            <a:ext cx="8572500"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endometrial glands are increased in number and show marked variation in size and shape and some are cystically dilated.</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glands are lined by more than one layer of tall columnar epithelium with many mitoses.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stroma in between the glands is increased and cellular.</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3" cstate="print"/>
          <a:srcRect/>
          <a:stretch>
            <a:fillRect/>
          </a:stretch>
        </p:blipFill>
        <p:spPr bwMode="auto">
          <a:xfrm>
            <a:off x="971600" y="1385392"/>
            <a:ext cx="7239000" cy="5472608"/>
          </a:xfrm>
          <a:prstGeom prst="rect">
            <a:avLst/>
          </a:prstGeom>
          <a:noFill/>
          <a:ln w="12700">
            <a:noFill/>
            <a:miter lim="800000"/>
            <a:headEnd/>
            <a:tailEnd/>
          </a:ln>
        </p:spPr>
      </p:pic>
      <p:sp>
        <p:nvSpPr>
          <p:cNvPr id="3" name="Title 2"/>
          <p:cNvSpPr>
            <a:spLocks noGrp="1"/>
          </p:cNvSpPr>
          <p:nvPr>
            <p:ph type="title" idx="4294967295"/>
          </p:nvPr>
        </p:nvSpPr>
        <p:spPr>
          <a:xfrm>
            <a:off x="0" y="274638"/>
            <a:ext cx="8229600" cy="922337"/>
          </a:xfrm>
        </p:spPr>
        <p:txBody>
          <a:bodyPr/>
          <a:lstStyle/>
          <a:p>
            <a:r>
              <a:rPr lang="en-US" dirty="0" err="1" smtClean="0"/>
              <a:t>Endocervical</a:t>
            </a:r>
            <a:r>
              <a:rPr lang="en-US" dirty="0" smtClean="0"/>
              <a:t> </a:t>
            </a:r>
            <a:r>
              <a:rPr lang="en-US" dirty="0" err="1" smtClean="0"/>
              <a:t>squamous</a:t>
            </a:r>
            <a:r>
              <a:rPr lang="en-US" dirty="0" smtClean="0"/>
              <a:t> </a:t>
            </a:r>
            <a:r>
              <a:rPr lang="en-US" dirty="0" err="1" smtClean="0"/>
              <a:t>metaplasia</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FIBRINOUS PERICARDITIS</a:t>
            </a:r>
            <a:endParaRPr lang="en-US" sz="3600" dirty="0">
              <a:solidFill>
                <a:schemeClr val="accent1">
                  <a:satMod val="150000"/>
                </a:schemeClr>
              </a:solidFill>
              <a:latin typeface="Franklin Gothic Demi" pitchFamily="34" charset="0"/>
            </a:endParaRPr>
          </a:p>
        </p:txBody>
      </p:sp>
      <p:pic>
        <p:nvPicPr>
          <p:cNvPr id="4" name="Picture 5"/>
          <p:cNvPicPr>
            <a:picLocks noGrp="1" noChangeAspect="1" noChangeArrowheads="1"/>
          </p:cNvPicPr>
          <p:nvPr>
            <p:ph idx="1"/>
          </p:nvPr>
        </p:nvPicPr>
        <p:blipFill>
          <a:blip r:embed="rId3" cstate="print">
            <a:lum bright="10000"/>
          </a:blip>
          <a:srcRect/>
          <a:stretch>
            <a:fillRect/>
          </a:stretch>
        </p:blipFill>
        <p:spPr>
          <a:xfrm>
            <a:off x="0" y="1500188"/>
            <a:ext cx="9144000" cy="5357812"/>
          </a:xfrm>
          <a:ln w="38100" cap="sq">
            <a:solidFill>
              <a:srgbClr val="000000"/>
            </a:solidFill>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80060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vessels, chronic inflammatory cells and areas of calcification.</a:t>
            </a: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304800" y="0"/>
            <a:ext cx="8380413" cy="1416050"/>
          </a:xfrm>
        </p:spPr>
        <p:txBody>
          <a:bodyPr/>
          <a:lstStyle/>
          <a:p>
            <a:r>
              <a:rPr lang="en-US" sz="6000" b="1" smtClean="0">
                <a:solidFill>
                  <a:srgbClr val="0E03EF"/>
                </a:solidFill>
              </a:rPr>
              <a:t>ACUTE APPENDICITIS</a:t>
            </a:r>
          </a:p>
        </p:txBody>
      </p:sp>
      <p:pic>
        <p:nvPicPr>
          <p:cNvPr id="183299" name="Picture 2"/>
          <p:cNvPicPr>
            <a:picLocks noGrp="1" noChangeAspect="1" noChangeArrowheads="1"/>
          </p:cNvPicPr>
          <p:nvPr>
            <p:ph idx="1"/>
          </p:nvPr>
        </p:nvPicPr>
        <p:blipFill>
          <a:blip r:embed="rId3" cstate="print"/>
          <a:srcRect/>
          <a:stretch>
            <a:fillRect/>
          </a:stretch>
        </p:blipFill>
        <p:spPr>
          <a:xfrm>
            <a:off x="533400" y="1538288"/>
            <a:ext cx="8153400" cy="5319712"/>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6" name="Picture 4" descr="Image_98"/>
          <p:cNvPicPr>
            <a:picLocks noChangeAspect="1" noChangeArrowheads="1"/>
          </p:cNvPicPr>
          <p:nvPr/>
        </p:nvPicPr>
        <p:blipFill>
          <a:blip r:embed="rId3" cstate="print">
            <a:lum bright="-10000" contrast="4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400"/>
            <a:ext cx="8229600" cy="1143000"/>
          </a:xfrm>
        </p:spPr>
        <p:txBody>
          <a:bodyPr/>
          <a:lstStyle/>
          <a:p>
            <a:r>
              <a:rPr lang="en-US" dirty="0" smtClean="0"/>
              <a:t>Organ:  Liver         </a:t>
            </a:r>
            <a:r>
              <a:rPr lang="en-US" dirty="0" err="1" smtClean="0"/>
              <a:t>Dx</a:t>
            </a:r>
            <a:r>
              <a:rPr lang="en-US" dirty="0" smtClean="0"/>
              <a:t>: Fatty Change</a:t>
            </a:r>
            <a:endParaRPr lang="en-US" dirty="0"/>
          </a:p>
        </p:txBody>
      </p:sp>
      <p:pic>
        <p:nvPicPr>
          <p:cNvPr id="4" name="Picture 5" descr="5 c"/>
          <p:cNvPicPr>
            <a:picLocks noGrp="1" noChangeAspect="1" noChangeArrowheads="1"/>
          </p:cNvPicPr>
          <p:nvPr>
            <p:ph idx="1"/>
          </p:nvPr>
        </p:nvPicPr>
        <p:blipFill>
          <a:blip r:embed="rId2" cstate="print"/>
          <a:srcRect/>
          <a:stretch>
            <a:fillRect/>
          </a:stretch>
        </p:blipFill>
        <p:spPr bwMode="auto">
          <a:xfrm>
            <a:off x="990600" y="609600"/>
            <a:ext cx="6916921" cy="463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4643438"/>
          </a:xfrm>
          <a:prstGeom prst="rect">
            <a:avLst/>
          </a:prstGeom>
          <a:noFill/>
          <a:ln w="9525">
            <a:noFill/>
            <a:miter lim="800000"/>
            <a:headEnd/>
            <a:tailEnd/>
          </a:ln>
        </p:spPr>
        <p:txBody>
          <a:bodyPr>
            <a:spAutoFit/>
          </a:bodyPr>
          <a:lstStyle/>
          <a:p>
            <a:pPr marL="534988" indent="-534988" algn="just">
              <a:buFontTx/>
              <a:buBlip>
                <a:blip r:embed="rId3"/>
              </a:buBlip>
            </a:pPr>
            <a:r>
              <a:rPr lang="en-US" sz="3200">
                <a:latin typeface="Franklin Gothic Demi Cond" pitchFamily="34" charset="0"/>
              </a:rPr>
              <a:t>Accumulation of inflammatory exudate and pus  cells in the lumen and the mucosa is ulcerated.</a:t>
            </a:r>
          </a:p>
          <a:p>
            <a:pPr marL="534988" indent="-534988" algn="just">
              <a:buFontTx/>
              <a:buBlip>
                <a:blip r:embed="rId3"/>
              </a:buBlip>
            </a:pPr>
            <a:endParaRPr lang="en-US" sz="3200">
              <a:latin typeface="Franklin Gothic Demi Cond" pitchFamily="34" charset="0"/>
            </a:endParaRPr>
          </a:p>
          <a:p>
            <a:pPr marL="534988" indent="-534988" algn="just">
              <a:buFontTx/>
              <a:buBlip>
                <a:blip r:embed="rId3"/>
              </a:buBlip>
            </a:pPr>
            <a:r>
              <a:rPr lang="en-US" sz="3200">
                <a:latin typeface="Franklin Gothic Demi Cond" pitchFamily="34" charset="0"/>
              </a:rPr>
              <a:t>All layers of the appendix wall show edema, dilated and congested blood vessels and infiltration by many neutrophils.</a:t>
            </a:r>
          </a:p>
          <a:p>
            <a:pPr marL="534988" indent="-534988" algn="just">
              <a:buFontTx/>
              <a:buBlip>
                <a:blip r:embed="rId3"/>
              </a:buBlip>
            </a:pPr>
            <a:endParaRPr lang="en-US" sz="3200">
              <a:latin typeface="Franklin Gothic Demi Cond" pitchFamily="34" charset="0"/>
            </a:endParaRPr>
          </a:p>
          <a:p>
            <a:pPr marL="534988" indent="-534988" algn="just">
              <a:buFontTx/>
              <a:buBlip>
                <a:blip r:embed="rId3"/>
              </a:buBlip>
            </a:pPr>
            <a:r>
              <a:rPr lang="en-US" sz="3200">
                <a:latin typeface="Franklin Gothic Demi Cond" pitchFamily="34" charset="0"/>
              </a:rPr>
              <a:t>Fibrino-purulent exudate is present on the serosal surface</a:t>
            </a:r>
            <a:r>
              <a:rPr lang="en-US">
                <a:latin typeface="Corbel" pitchFamily="34" charset="0"/>
              </a:rPr>
              <a: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3" cstate="print"/>
          <a:srcRect/>
          <a:stretch>
            <a:fillRect/>
          </a:stretch>
        </p:blipFill>
        <p:spPr bwMode="auto">
          <a:xfrm>
            <a:off x="395536" y="1268760"/>
            <a:ext cx="7429500" cy="5589240"/>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922337"/>
          </a:xfrm>
        </p:spPr>
        <p:txBody>
          <a:bodyPr/>
          <a:lstStyle/>
          <a:p>
            <a:r>
              <a:rPr lang="en-US" dirty="0" smtClean="0"/>
              <a:t>Skin </a:t>
            </a:r>
            <a:r>
              <a:rPr lang="en-US" dirty="0" err="1" smtClean="0"/>
              <a:t>pilonidal</a:t>
            </a:r>
            <a:r>
              <a:rPr lang="en-US" dirty="0" smtClean="0"/>
              <a:t> sinus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600" dirty="0">
              <a:solidFill>
                <a:schemeClr val="accent1">
                  <a:satMod val="150000"/>
                </a:schemeClr>
              </a:solidFill>
              <a:latin typeface="Franklin Gothic Demi" pitchFamily="34" charset="0"/>
            </a:endParaRPr>
          </a:p>
        </p:txBody>
      </p:sp>
      <p:pic>
        <p:nvPicPr>
          <p:cNvPr id="3" name="Picture 5" descr="3 b"/>
          <p:cNvPicPr>
            <a:picLocks noChangeAspect="1" noChangeArrowheads="1"/>
          </p:cNvPicPr>
          <p:nvPr/>
        </p:nvPicPr>
        <p:blipFill>
          <a:blip r:embed="rId3" cstate="print">
            <a:lum bright="18000" contrast="20000"/>
          </a:blip>
          <a:srcRect/>
          <a:stretch>
            <a:fillRect/>
          </a:stretch>
        </p:blipFill>
        <p:spPr bwMode="auto">
          <a:xfrm>
            <a:off x="0" y="1500188"/>
            <a:ext cx="9144000" cy="542925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print"/>
          <a:srcRect/>
          <a:stretch>
            <a:fillRect/>
          </a:stretch>
        </p:blipFill>
        <p:spPr bwMode="auto">
          <a:xfrm>
            <a:off x="0" y="271611"/>
            <a:ext cx="4427984" cy="6586389"/>
          </a:xfrm>
          <a:prstGeom prst="rect">
            <a:avLst/>
          </a:prstGeom>
          <a:noFill/>
          <a:ln w="9525">
            <a:noFill/>
            <a:miter lim="800000"/>
            <a:headEnd/>
            <a:tailEnd/>
          </a:ln>
        </p:spPr>
      </p:pic>
      <p:sp>
        <p:nvSpPr>
          <p:cNvPr id="4" name="Content Placeholder 3"/>
          <p:cNvSpPr>
            <a:spLocks noGrp="1"/>
          </p:cNvSpPr>
          <p:nvPr>
            <p:ph idx="4294967295"/>
          </p:nvPr>
        </p:nvSpPr>
        <p:spPr>
          <a:xfrm>
            <a:off x="4032250" y="273050"/>
            <a:ext cx="5111750" cy="5853113"/>
          </a:xfrm>
        </p:spPr>
        <p:txBody>
          <a:bodyPr/>
          <a:lstStyle/>
          <a:p>
            <a:r>
              <a:rPr lang="en-US" dirty="0" smtClean="0"/>
              <a:t>                                              Chronic </a:t>
            </a:r>
            <a:r>
              <a:rPr lang="en-US" dirty="0" err="1" smtClean="0"/>
              <a:t>cholecystitis</a:t>
            </a:r>
            <a:r>
              <a:rPr lang="en-US" dirty="0" smtClean="0"/>
              <a:t> with </a:t>
            </a:r>
            <a:r>
              <a:rPr lang="en-US" dirty="0" err="1" smtClean="0"/>
              <a:t>stons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3" cstate="print"/>
          <a:srcRect/>
          <a:stretch>
            <a:fillRect/>
          </a:stretch>
        </p:blipFill>
        <p:spPr bwMode="auto">
          <a:xfrm>
            <a:off x="214313" y="119063"/>
            <a:ext cx="4818062" cy="6524625"/>
          </a:xfrm>
          <a:prstGeom prst="rect">
            <a:avLst/>
          </a:prstGeom>
          <a:noFill/>
          <a:ln w="9525">
            <a:noFill/>
            <a:miter lim="800000"/>
            <a:headEnd/>
            <a:tailEnd/>
          </a:ln>
        </p:spPr>
      </p:pic>
      <p:sp>
        <p:nvSpPr>
          <p:cNvPr id="4" name="Content Placeholder 3"/>
          <p:cNvSpPr>
            <a:spLocks noGrp="1"/>
          </p:cNvSpPr>
          <p:nvPr>
            <p:ph idx="4294967295"/>
          </p:nvPr>
        </p:nvSpPr>
        <p:spPr>
          <a:xfrm>
            <a:off x="4032250" y="273050"/>
            <a:ext cx="5111750" cy="5853113"/>
          </a:xfrm>
        </p:spPr>
        <p:txBody>
          <a:bodyPr/>
          <a:lstStyle/>
          <a:p>
            <a:r>
              <a:rPr lang="en-US" dirty="0" smtClean="0"/>
              <a:t>       Lung , </a:t>
            </a:r>
            <a:r>
              <a:rPr lang="en-US" dirty="0" err="1" smtClean="0"/>
              <a:t>Bronchiectasis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Administrador\Mis documentos\Archivos PATOLOGÍA\CNS ABSCESS 2.jpg"/>
          <p:cNvPicPr>
            <a:picLocks noChangeAspect="1" noChangeArrowheads="1"/>
          </p:cNvPicPr>
          <p:nvPr/>
        </p:nvPicPr>
        <p:blipFill>
          <a:blip r:embed="rId2" cstate="print"/>
          <a:srcRect/>
          <a:stretch>
            <a:fillRect/>
          </a:stretch>
        </p:blipFill>
        <p:spPr bwMode="auto">
          <a:xfrm>
            <a:off x="0" y="1412776"/>
            <a:ext cx="9144000" cy="5740152"/>
          </a:xfrm>
          <a:prstGeom prst="rect">
            <a:avLst/>
          </a:prstGeom>
          <a:noFill/>
        </p:spPr>
      </p:pic>
      <p:sp>
        <p:nvSpPr>
          <p:cNvPr id="3" name="Title 2"/>
          <p:cNvSpPr>
            <a:spLocks noGrp="1"/>
          </p:cNvSpPr>
          <p:nvPr>
            <p:ph type="title" idx="4294967295"/>
          </p:nvPr>
        </p:nvSpPr>
        <p:spPr>
          <a:xfrm>
            <a:off x="0" y="274638"/>
            <a:ext cx="8229600" cy="1143000"/>
          </a:xfrm>
        </p:spPr>
        <p:txBody>
          <a:bodyPr/>
          <a:lstStyle/>
          <a:p>
            <a:r>
              <a:rPr lang="en-US" dirty="0" smtClean="0"/>
              <a:t>Brain abscess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3" cstate="print"/>
          <a:srcRect/>
          <a:stretch>
            <a:fillRect/>
          </a:stretch>
        </p:blipFill>
        <p:spPr bwMode="auto">
          <a:xfrm>
            <a:off x="395536" y="188640"/>
            <a:ext cx="4608512" cy="6149975"/>
          </a:xfrm>
          <a:prstGeom prst="rect">
            <a:avLst/>
          </a:prstGeom>
          <a:noFill/>
          <a:ln w="9525">
            <a:noFill/>
            <a:miter lim="800000"/>
            <a:headEnd/>
            <a:tailEnd/>
          </a:ln>
        </p:spPr>
      </p:pic>
      <p:sp>
        <p:nvSpPr>
          <p:cNvPr id="4" name="Content Placeholder 3"/>
          <p:cNvSpPr>
            <a:spLocks noGrp="1"/>
          </p:cNvSpPr>
          <p:nvPr>
            <p:ph idx="4294967295"/>
          </p:nvPr>
        </p:nvSpPr>
        <p:spPr>
          <a:xfrm>
            <a:off x="5652120" y="273050"/>
            <a:ext cx="3491880" cy="5853113"/>
          </a:xfrm>
        </p:spPr>
        <p:txBody>
          <a:bodyPr/>
          <a:lstStyle/>
          <a:p>
            <a:pPr algn="ctr">
              <a:buNone/>
            </a:pPr>
            <a:r>
              <a:rPr lang="en-US" dirty="0" smtClean="0"/>
              <a:t>          Kidney , </a:t>
            </a:r>
            <a:r>
              <a:rPr lang="en-US" dirty="0" err="1" smtClean="0"/>
              <a:t>pyemic</a:t>
            </a:r>
            <a:r>
              <a:rPr lang="en-US" dirty="0" smtClean="0"/>
              <a:t>                       abscesses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4524315"/>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Normal lobular architecture.</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of 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seen.</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No inflammation and no fibrosis.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4832350"/>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small newly formed capillaries lined by plump endothelial cells.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Proliferation of fibroblasts is seen. </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Inflammatory cells including macrophages, lymphocytes, plasma cells and neutrophils in the oedematous stroma.</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Pink homogenous collagen fibres may be identified.</a:t>
            </a:r>
            <a:endParaRPr lang="en-US">
              <a:latin typeface="Franklin Gothic Demi"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827584" y="836712"/>
            <a:ext cx="7286625" cy="5733256"/>
          </a:xfrm>
          <a:prstGeom prst="rect">
            <a:avLst/>
          </a:prstGeom>
          <a:noFill/>
          <a:ln w="9525">
            <a:noFill/>
            <a:miter lim="800000"/>
            <a:headEnd/>
            <a:tailEnd/>
          </a:ln>
        </p:spPr>
      </p:pic>
      <p:sp>
        <p:nvSpPr>
          <p:cNvPr id="3" name="Title 2"/>
          <p:cNvSpPr>
            <a:spLocks noGrp="1"/>
          </p:cNvSpPr>
          <p:nvPr>
            <p:ph type="title" idx="4294967295"/>
          </p:nvPr>
        </p:nvSpPr>
        <p:spPr>
          <a:xfrm>
            <a:off x="914400" y="0"/>
            <a:ext cx="8229600" cy="849313"/>
          </a:xfrm>
        </p:spPr>
        <p:txBody>
          <a:bodyPr/>
          <a:lstStyle/>
          <a:p>
            <a:r>
              <a:rPr lang="en-US" dirty="0" smtClean="0"/>
              <a:t>Lung , </a:t>
            </a:r>
            <a:r>
              <a:rPr lang="en-US" dirty="0" err="1" smtClean="0"/>
              <a:t>miliary</a:t>
            </a:r>
            <a:r>
              <a:rPr lang="en-US" dirty="0" smtClean="0"/>
              <a:t> tuberculosis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Tuberculous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additive="base">
                                        <p:cTn id="19" dur="500" fill="hold"/>
                                        <p:tgtEl>
                                          <p:spTgt spid="153603"/>
                                        </p:tgtEl>
                                        <p:attrNameLst>
                                          <p:attrName>ppt_x</p:attrName>
                                        </p:attrNameLst>
                                      </p:cBhvr>
                                      <p:tavLst>
                                        <p:tav tm="0">
                                          <p:val>
                                            <p:strVal val="0-#ppt_w/2"/>
                                          </p:val>
                                        </p:tav>
                                        <p:tav tm="100000">
                                          <p:val>
                                            <p:strVal val="#ppt_x"/>
                                          </p:val>
                                        </p:tav>
                                      </p:tavLst>
                                    </p:anim>
                                    <p:anim calcmode="lin" valueType="num">
                                      <p:cBhvr additive="base">
                                        <p:cTn id="20" dur="500" fill="hold"/>
                                        <p:tgtEl>
                                          <p:spTgt spid="153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nimBg="1"/>
      <p:bldP spid="15360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descr="LUNG038"/>
          <p:cNvPicPr>
            <a:picLocks noGrp="1" noChangeAspect="1" noChangeArrowheads="1"/>
          </p:cNvPicPr>
          <p:nvPr>
            <p:ph type="clipArt" sz="half" idx="2"/>
          </p:nvPr>
        </p:nvPicPr>
        <p:blipFill>
          <a:blip r:embed="rId2" cstate="print"/>
          <a:srcRect/>
          <a:stretch>
            <a:fillRect/>
          </a:stretch>
        </p:blipFill>
        <p:spPr>
          <a:xfrm>
            <a:off x="687388" y="1858963"/>
            <a:ext cx="7464425" cy="4106862"/>
          </a:xfrm>
          <a:noFill/>
        </p:spPr>
      </p:pic>
      <p:sp>
        <p:nvSpPr>
          <p:cNvPr id="155651"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Epitheloid cells in Granuloma</a:t>
            </a:r>
          </a:p>
        </p:txBody>
      </p:sp>
      <p:sp>
        <p:nvSpPr>
          <p:cNvPr id="155652" name="AutoShape 4"/>
          <p:cNvSpPr>
            <a:spLocks noChangeArrowheads="1"/>
          </p:cNvSpPr>
          <p:nvPr/>
        </p:nvSpPr>
        <p:spPr bwMode="auto">
          <a:xfrm>
            <a:off x="2667000" y="27432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55653" name="AutoShape 5"/>
          <p:cNvSpPr>
            <a:spLocks noChangeArrowheads="1"/>
          </p:cNvSpPr>
          <p:nvPr/>
        </p:nvSpPr>
        <p:spPr bwMode="auto">
          <a:xfrm>
            <a:off x="7924800" y="2362200"/>
            <a:ext cx="914400" cy="533400"/>
          </a:xfrm>
          <a:prstGeom prst="leftArrow">
            <a:avLst>
              <a:gd name="adj1" fmla="val 50000"/>
              <a:gd name="adj2" fmla="val 42857"/>
            </a:avLst>
          </a:prstGeom>
          <a:solidFill>
            <a:schemeClr val="tx2"/>
          </a:solidFill>
          <a:ln w="9525">
            <a:solidFill>
              <a:schemeClr val="tx1"/>
            </a:solidFill>
            <a:miter lim="800000"/>
            <a:headEnd/>
            <a:tailEnd/>
          </a:ln>
        </p:spPr>
        <p:txBody>
          <a:bodyPr wrap="none" anchor="ctr"/>
          <a:lstStyle/>
          <a:p>
            <a:endParaRPr lang="ar-SA"/>
          </a:p>
        </p:txBody>
      </p:sp>
      <p:sp>
        <p:nvSpPr>
          <p:cNvPr id="155654" name="AutoShape 6"/>
          <p:cNvSpPr>
            <a:spLocks noChangeArrowheads="1"/>
          </p:cNvSpPr>
          <p:nvPr/>
        </p:nvSpPr>
        <p:spPr bwMode="auto">
          <a:xfrm>
            <a:off x="5715000" y="3886200"/>
            <a:ext cx="914400" cy="533400"/>
          </a:xfrm>
          <a:prstGeom prst="leftArrow">
            <a:avLst>
              <a:gd name="adj1" fmla="val 50000"/>
              <a:gd name="adj2" fmla="val 42857"/>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 calcmode="lin" valueType="num">
                                      <p:cBhvr additive="base">
                                        <p:cTn id="7" dur="500" fill="hold"/>
                                        <p:tgtEl>
                                          <p:spTgt spid="155652"/>
                                        </p:tgtEl>
                                        <p:attrNameLst>
                                          <p:attrName>ppt_x</p:attrName>
                                        </p:attrNameLst>
                                      </p:cBhvr>
                                      <p:tavLst>
                                        <p:tav tm="0">
                                          <p:val>
                                            <p:strVal val="0-#ppt_w/2"/>
                                          </p:val>
                                        </p:tav>
                                        <p:tav tm="100000">
                                          <p:val>
                                            <p:strVal val="#ppt_x"/>
                                          </p:val>
                                        </p:tav>
                                      </p:tavLst>
                                    </p:anim>
                                    <p:anim calcmode="lin" valueType="num">
                                      <p:cBhvr additive="base">
                                        <p:cTn id="8" dur="500" fill="hold"/>
                                        <p:tgtEl>
                                          <p:spTgt spid="1556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5653"/>
                                        </p:tgtEl>
                                        <p:attrNameLst>
                                          <p:attrName>style.visibility</p:attrName>
                                        </p:attrNameLst>
                                      </p:cBhvr>
                                      <p:to>
                                        <p:strVal val="visible"/>
                                      </p:to>
                                    </p:set>
                                    <p:anim calcmode="lin" valueType="num">
                                      <p:cBhvr additive="base">
                                        <p:cTn id="13" dur="500" fill="hold"/>
                                        <p:tgtEl>
                                          <p:spTgt spid="155653"/>
                                        </p:tgtEl>
                                        <p:attrNameLst>
                                          <p:attrName>ppt_x</p:attrName>
                                        </p:attrNameLst>
                                      </p:cBhvr>
                                      <p:tavLst>
                                        <p:tav tm="0">
                                          <p:val>
                                            <p:strVal val="0-#ppt_w/2"/>
                                          </p:val>
                                        </p:tav>
                                        <p:tav tm="100000">
                                          <p:val>
                                            <p:strVal val="#ppt_x"/>
                                          </p:val>
                                        </p:tav>
                                      </p:tavLst>
                                    </p:anim>
                                    <p:anim calcmode="lin" valueType="num">
                                      <p:cBhvr additive="base">
                                        <p:cTn id="14" dur="500" fill="hold"/>
                                        <p:tgtEl>
                                          <p:spTgt spid="1556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5654"/>
                                        </p:tgtEl>
                                        <p:attrNameLst>
                                          <p:attrName>style.visibility</p:attrName>
                                        </p:attrNameLst>
                                      </p:cBhvr>
                                      <p:to>
                                        <p:strVal val="visible"/>
                                      </p:to>
                                    </p:set>
                                    <p:anim calcmode="lin" valueType="num">
                                      <p:cBhvr additive="base">
                                        <p:cTn id="19" dur="500" fill="hold"/>
                                        <p:tgtEl>
                                          <p:spTgt spid="155654"/>
                                        </p:tgtEl>
                                        <p:attrNameLst>
                                          <p:attrName>ppt_x</p:attrName>
                                        </p:attrNameLst>
                                      </p:cBhvr>
                                      <p:tavLst>
                                        <p:tav tm="0">
                                          <p:val>
                                            <p:strVal val="0-#ppt_w/2"/>
                                          </p:val>
                                        </p:tav>
                                        <p:tav tm="100000">
                                          <p:val>
                                            <p:strVal val="#ppt_x"/>
                                          </p:val>
                                        </p:tav>
                                      </p:tavLst>
                                    </p:anim>
                                    <p:anim calcmode="lin" valueType="num">
                                      <p:cBhvr additive="base">
                                        <p:cTn id="20" dur="500" fill="hold"/>
                                        <p:tgtEl>
                                          <p:spTgt spid="15565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5651"/>
                                        </p:tgtEl>
                                        <p:attrNameLst>
                                          <p:attrName>style.visibility</p:attrName>
                                        </p:attrNameLst>
                                      </p:cBhvr>
                                      <p:to>
                                        <p:strVal val="visible"/>
                                      </p:to>
                                    </p:set>
                                    <p:anim calcmode="lin" valueType="num">
                                      <p:cBhvr additive="base">
                                        <p:cTn id="25" dur="500" fill="hold"/>
                                        <p:tgtEl>
                                          <p:spTgt spid="155651"/>
                                        </p:tgtEl>
                                        <p:attrNameLst>
                                          <p:attrName>ppt_x</p:attrName>
                                        </p:attrNameLst>
                                      </p:cBhvr>
                                      <p:tavLst>
                                        <p:tav tm="0">
                                          <p:val>
                                            <p:strVal val="0-#ppt_w/2"/>
                                          </p:val>
                                        </p:tav>
                                        <p:tav tm="100000">
                                          <p:val>
                                            <p:strVal val="#ppt_x"/>
                                          </p:val>
                                        </p:tav>
                                      </p:tavLst>
                                    </p:anim>
                                    <p:anim calcmode="lin" valueType="num">
                                      <p:cBhvr additive="base">
                                        <p:cTn id="26" dur="500" fill="hold"/>
                                        <p:tgtEl>
                                          <p:spTgt spid="1556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P spid="155652" grpId="0" animBg="1"/>
      <p:bldP spid="155653" grpId="0" animBg="1"/>
      <p:bldP spid="1556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3" cstate="print"/>
          <a:srcRect/>
          <a:stretch>
            <a:fillRect/>
          </a:stretch>
        </p:blipFill>
        <p:spPr bwMode="auto">
          <a:xfrm>
            <a:off x="315913" y="1196752"/>
            <a:ext cx="8432551" cy="5389786"/>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lstStyle/>
          <a:p>
            <a:r>
              <a:rPr lang="en-US" dirty="0" err="1" smtClean="0"/>
              <a:t>Tuberculous</a:t>
            </a:r>
            <a:r>
              <a:rPr lang="en-US" dirty="0" smtClean="0"/>
              <a:t> lymphadenitis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TUBERCULOUS LYMPHADENITIS</a:t>
            </a:r>
            <a:endParaRPr lang="en-US" sz="3600" dirty="0">
              <a:solidFill>
                <a:schemeClr val="accent1">
                  <a:satMod val="150000"/>
                </a:schemeClr>
              </a:solidFill>
              <a:latin typeface="Franklin Gothic Demi" pitchFamily="34" charset="0"/>
            </a:endParaRPr>
          </a:p>
        </p:txBody>
      </p:sp>
      <p:pic>
        <p:nvPicPr>
          <p:cNvPr id="3" name="Picture 2"/>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with connective tissue capsule and lymphoid tissue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round and oval tubercles/ granulomas with or without central caseation that appears structureless, homogenous and pink in colour.</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granulomas consists of epithelioid cells, few langhan’s giant cells (large cell with multiple peripheral nuclei) and  peripheral rim of lymphocytes.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p:cNvPicPr>
          <p:nvPr/>
        </p:nvPicPr>
        <p:blipFill>
          <a:blip r:embed="rId3" cstate="print"/>
          <a:srcRect/>
          <a:stretch>
            <a:fillRect/>
          </a:stretch>
        </p:blipFill>
        <p:spPr bwMode="auto">
          <a:xfrm>
            <a:off x="357188" y="214313"/>
            <a:ext cx="4500562" cy="6434137"/>
          </a:xfrm>
          <a:prstGeom prst="rect">
            <a:avLst/>
          </a:prstGeom>
          <a:noFill/>
          <a:ln w="9525">
            <a:noFill/>
            <a:miter lim="800000"/>
            <a:headEnd/>
            <a:tailEnd/>
          </a:ln>
        </p:spPr>
      </p:pic>
      <p:sp>
        <p:nvSpPr>
          <p:cNvPr id="4" name="Content Placeholder 3"/>
          <p:cNvSpPr>
            <a:spLocks noGrp="1"/>
          </p:cNvSpPr>
          <p:nvPr>
            <p:ph idx="4294967295"/>
          </p:nvPr>
        </p:nvSpPr>
        <p:spPr>
          <a:xfrm>
            <a:off x="4032250" y="273050"/>
            <a:ext cx="5111750" cy="5853113"/>
          </a:xfrm>
        </p:spPr>
        <p:txBody>
          <a:bodyPr/>
          <a:lstStyle/>
          <a:p>
            <a:r>
              <a:rPr lang="en-US" dirty="0" smtClean="0"/>
              <a:t>           Kidney, tuberculosis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58" name="Photo Editor Photo" r:id="rId3"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1475656" y="1196752"/>
            <a:ext cx="2664296" cy="4824536"/>
          </a:xfrm>
          <a:prstGeom prst="rect">
            <a:avLst/>
          </a:prstGeom>
          <a:noFill/>
        </p:spPr>
      </p:pic>
      <p:pic>
        <p:nvPicPr>
          <p:cNvPr id="377858" name="Picture 2" descr="C:\Documents and Settings\Mr. Amer Shafie\My Documents\My Pictures\images1.jpg"/>
          <p:cNvPicPr>
            <a:picLocks noChangeAspect="1" noChangeArrowheads="1"/>
          </p:cNvPicPr>
          <p:nvPr/>
        </p:nvPicPr>
        <p:blipFill>
          <a:blip r:embed="rId3" cstate="print"/>
          <a:srcRect/>
          <a:stretch>
            <a:fillRect/>
          </a:stretch>
        </p:blipFill>
        <p:spPr bwMode="auto">
          <a:xfrm>
            <a:off x="4716016" y="1196752"/>
            <a:ext cx="2736304" cy="4824536"/>
          </a:xfrm>
          <a:prstGeom prst="rect">
            <a:avLst/>
          </a:prstGeom>
          <a:noFill/>
        </p:spPr>
      </p:pic>
      <p:sp>
        <p:nvSpPr>
          <p:cNvPr id="4" name="Title 3"/>
          <p:cNvSpPr>
            <a:spLocks noGrp="1"/>
          </p:cNvSpPr>
          <p:nvPr>
            <p:ph type="title" idx="4294967295"/>
          </p:nvPr>
        </p:nvSpPr>
        <p:spPr>
          <a:xfrm>
            <a:off x="0" y="274638"/>
            <a:ext cx="8229600" cy="1143000"/>
          </a:xfrm>
        </p:spPr>
        <p:txBody>
          <a:bodyPr/>
          <a:lstStyle/>
          <a:p>
            <a:r>
              <a:rPr lang="en-US" dirty="0" err="1" smtClean="0"/>
              <a:t>Cutaneous</a:t>
            </a:r>
            <a:r>
              <a:rPr lang="en-US" dirty="0" smtClean="0"/>
              <a:t> </a:t>
            </a:r>
            <a:r>
              <a:rPr lang="en-US" dirty="0" err="1" smtClean="0"/>
              <a:t>leishmaniasis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2" cstate="print"/>
          <a:srcRect/>
          <a:stretch>
            <a:fillRect/>
          </a:stretch>
        </p:blipFill>
        <p:spPr bwMode="auto">
          <a:xfrm>
            <a:off x="0" y="-492125"/>
            <a:ext cx="9144000" cy="735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450850" y="1268759"/>
            <a:ext cx="8264525" cy="5589241"/>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Blood vessel thrombosis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lumen is occluded by thrombus which consists of alternate layers of platelets with fibrin thread and clotted blood (line of Zahn).</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Recanalization is seen at one side.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
        <p:nvSpPr>
          <p:cNvPr id="4" name="Content Placeholder 3"/>
          <p:cNvSpPr>
            <a:spLocks noGrp="1"/>
          </p:cNvSpPr>
          <p:nvPr>
            <p:ph idx="4294967295"/>
          </p:nvPr>
        </p:nvSpPr>
        <p:spPr>
          <a:xfrm>
            <a:off x="4860032" y="476672"/>
            <a:ext cx="4283968" cy="5853113"/>
          </a:xfrm>
        </p:spPr>
        <p:txBody>
          <a:bodyPr/>
          <a:lstStyle/>
          <a:p>
            <a:pPr algn="ctr">
              <a:buNone/>
            </a:pPr>
            <a:r>
              <a:rPr lang="en-US" dirty="0" smtClean="0"/>
              <a:t>           Pulmonary embolus with pulmonary infarction</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500063" y="357188"/>
            <a:ext cx="5800725" cy="612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23622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FF"/>
                </a:solidFill>
                <a:ea typeface="Arial Unicode MS" pitchFamily="34" charset="-128"/>
                <a:cs typeface="Arial Unicode MS" pitchFamily="34" charset="-128"/>
              </a:rPr>
              <a:t>Myocardial infarction (recent stage)</a:t>
            </a:r>
          </a:p>
        </p:txBody>
      </p:sp>
      <p:pic>
        <p:nvPicPr>
          <p:cNvPr id="94211" name="Picture 3"/>
          <p:cNvPicPr>
            <a:picLocks noChangeAspect="1" noChangeArrowheads="1"/>
          </p:cNvPicPr>
          <p:nvPr/>
        </p:nvPicPr>
        <p:blipFill>
          <a:blip r:embed="rId3" cstate="print"/>
          <a:srcRect/>
          <a:stretch>
            <a:fillRect/>
          </a:stretch>
        </p:blipFill>
        <p:spPr bwMode="auto">
          <a:xfrm>
            <a:off x="4038600" y="2971800"/>
            <a:ext cx="4800600" cy="3641725"/>
          </a:xfrm>
          <a:prstGeom prst="rect">
            <a:avLst/>
          </a:prstGeom>
          <a:noFill/>
          <a:ln w="9525">
            <a:noFill/>
            <a:round/>
            <a:headEnd/>
            <a:tailEnd/>
          </a:ln>
        </p:spPr>
      </p:pic>
      <p:pic>
        <p:nvPicPr>
          <p:cNvPr id="94212" name="Picture 4"/>
          <p:cNvPicPr>
            <a:picLocks noChangeAspect="1" noChangeArrowheads="1"/>
          </p:cNvPicPr>
          <p:nvPr/>
        </p:nvPicPr>
        <p:blipFill>
          <a:blip r:embed="rId4" cstate="print"/>
          <a:srcRect/>
          <a:stretch>
            <a:fillRect/>
          </a:stretch>
        </p:blipFill>
        <p:spPr bwMode="auto">
          <a:xfrm>
            <a:off x="228600" y="2971800"/>
            <a:ext cx="3657600" cy="3581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
        <p:nvSpPr>
          <p:cNvPr id="4" name="Content Placeholder 3"/>
          <p:cNvSpPr>
            <a:spLocks noGrp="1"/>
          </p:cNvSpPr>
          <p:nvPr>
            <p:ph idx="4294967295"/>
          </p:nvPr>
        </p:nvSpPr>
        <p:spPr>
          <a:xfrm>
            <a:off x="5148064" y="273050"/>
            <a:ext cx="3995936" cy="5853113"/>
          </a:xfrm>
        </p:spPr>
        <p:txBody>
          <a:bodyPr/>
          <a:lstStyle/>
          <a:p>
            <a:r>
              <a:rPr lang="en-US" dirty="0" smtClean="0"/>
              <a:t>         Infarction of the small intestine</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3" cstate="print"/>
          <a:srcRect/>
          <a:stretch>
            <a:fillRect/>
          </a:stretch>
        </p:blipFill>
        <p:spPr bwMode="auto">
          <a:xfrm>
            <a:off x="611560" y="1340768"/>
            <a:ext cx="7854950" cy="5517232"/>
          </a:xfrm>
          <a:prstGeom prst="rect">
            <a:avLst/>
          </a:prstGeom>
          <a:noFill/>
          <a:ln w="9525">
            <a:noFill/>
            <a:miter lim="800000"/>
            <a:headEnd/>
            <a:tailEnd/>
          </a:ln>
        </p:spPr>
      </p:pic>
      <p:sp>
        <p:nvSpPr>
          <p:cNvPr id="3" name="Title 2"/>
          <p:cNvSpPr>
            <a:spLocks noGrp="1"/>
          </p:cNvSpPr>
          <p:nvPr>
            <p:ph type="title" idx="4294967295"/>
          </p:nvPr>
        </p:nvSpPr>
        <p:spPr>
          <a:xfrm>
            <a:off x="0" y="0"/>
            <a:ext cx="8229600" cy="1417638"/>
          </a:xfrm>
        </p:spPr>
        <p:txBody>
          <a:bodyPr>
            <a:normAutofit fontScale="90000"/>
          </a:bodyPr>
          <a:lstStyle/>
          <a:p>
            <a:r>
              <a:rPr lang="en-US" dirty="0" smtClean="0"/>
              <a:t>Chronic venous congestion of the liver (Nutmeg liver)</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CHRONIC VENOUS CONGESTION </a:t>
            </a:r>
            <a:endParaRPr lang="en-US" sz="3600" dirty="0">
              <a:solidFill>
                <a:schemeClr val="accent1">
                  <a:satMod val="150000"/>
                </a:schemeClr>
              </a:solidFill>
              <a:latin typeface="Franklin Gothic Demi" pitchFamily="34" charset="0"/>
            </a:endParaRPr>
          </a:p>
        </p:txBody>
      </p:sp>
      <p:pic>
        <p:nvPicPr>
          <p:cNvPr id="3" name="Picture 6" descr="9c"/>
          <p:cNvPicPr>
            <a:picLocks noChangeAspect="1" noChangeArrowheads="1"/>
          </p:cNvPicPr>
          <p:nvPr/>
        </p:nvPicPr>
        <p:blipFill>
          <a:blip r:embed="rId3" cstate="print"/>
          <a:srcRect/>
          <a:stretch>
            <a:fillRect/>
          </a:stretch>
        </p:blipFill>
        <p:spPr bwMode="auto">
          <a:xfrm>
            <a:off x="0" y="1500188"/>
            <a:ext cx="9144000" cy="5386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venous congestion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shows:</a:t>
            </a:r>
            <a:endParaRPr lang="en-US" sz="3200" i="1" dirty="0">
              <a:solidFill>
                <a:schemeClr val="accent1">
                  <a:satMod val="150000"/>
                </a:schemeClr>
              </a:solidFill>
              <a:latin typeface="Franklin Gothic Demi" pitchFamily="34" charset="0"/>
            </a:endParaRPr>
          </a:p>
        </p:txBody>
      </p:sp>
      <p:sp>
        <p:nvSpPr>
          <p:cNvPr id="36867" name="TextBox 3"/>
          <p:cNvSpPr txBox="1">
            <a:spLocks noChangeArrowheads="1"/>
          </p:cNvSpPr>
          <p:nvPr/>
        </p:nvSpPr>
        <p:spPr bwMode="auto">
          <a:xfrm>
            <a:off x="285750" y="2249488"/>
            <a:ext cx="8501063" cy="31083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central portion of liver lobules shows congestion and dilatation of central veins and blood sinusoids, with atrophy and necrosis of liver cells.</a:t>
            </a:r>
          </a:p>
          <a:p>
            <a:pPr marL="534988" indent="-534988" algn="just"/>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Kupffer cells contain few brown haemosiderin pigment granules.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CHRONIC VENOUS CONGESTION (LUNG)</a:t>
            </a:r>
            <a:endParaRPr lang="en-US" sz="3600" dirty="0">
              <a:solidFill>
                <a:schemeClr val="accent1">
                  <a:satMod val="150000"/>
                </a:schemeClr>
              </a:solidFill>
              <a:latin typeface="Franklin Gothic Demi" pitchFamily="34" charset="0"/>
            </a:endParaRPr>
          </a:p>
        </p:txBody>
      </p:sp>
      <p:pic>
        <p:nvPicPr>
          <p:cNvPr id="3" name="Picture 7" descr="10 d"/>
          <p:cNvPicPr>
            <a:picLocks noChangeAspect="1" noChangeArrowheads="1"/>
          </p:cNvPicPr>
          <p:nvPr/>
        </p:nvPicPr>
        <p:blipFill>
          <a:blip r:embed="rId3" cstate="print"/>
          <a:srcRect/>
          <a:stretch>
            <a:fillRect/>
          </a:stretch>
        </p:blipFill>
        <p:spPr bwMode="auto">
          <a:xfrm>
            <a:off x="0" y="1500188"/>
            <a:ext cx="9144000"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4000" i="1" dirty="0" smtClean="0">
                <a:solidFill>
                  <a:schemeClr val="accent1">
                    <a:satMod val="150000"/>
                  </a:schemeClr>
                </a:solidFill>
                <a:latin typeface="Franklin Gothic Demi" pitchFamily="34" charset="0"/>
              </a:rPr>
              <a:t>Chronic venous congestion of the lung:</a:t>
            </a:r>
            <a:r>
              <a:rPr lang="en-US" i="1" dirty="0" smtClean="0">
                <a:solidFill>
                  <a:schemeClr val="accent1">
                    <a:satMod val="150000"/>
                  </a:schemeClr>
                </a:solidFill>
                <a:latin typeface="Franklin Gothic Demi" pitchFamily="34" charset="0"/>
              </a:rPr>
              <a:t/>
            </a:r>
            <a:br>
              <a:rPr lang="en-US"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lung shows:</a:t>
            </a:r>
            <a:endParaRPr lang="en-US" sz="28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85750" y="1785938"/>
            <a:ext cx="8429625" cy="440055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alveolar walls are thickened by dilated and engorged capillaries.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smtClean="0">
                <a:latin typeface="Franklin Gothic Demi" pitchFamily="34" charset="0"/>
              </a:rPr>
              <a:t>alveoli </a:t>
            </a:r>
            <a:r>
              <a:rPr lang="en-US" sz="2800" dirty="0">
                <a:latin typeface="Franklin Gothic Demi" pitchFamily="34" charset="0"/>
              </a:rPr>
              <a:t>contain edema fluid, red blood cells and large alveolar macrophages (heart failure cells), which are filled with </a:t>
            </a:r>
            <a:r>
              <a:rPr lang="en-US" sz="2800" dirty="0" err="1">
                <a:latin typeface="Franklin Gothic Demi" pitchFamily="34" charset="0"/>
              </a:rPr>
              <a:t>haemosiderin</a:t>
            </a:r>
            <a:r>
              <a:rPr lang="en-US" sz="2800" dirty="0">
                <a:latin typeface="Franklin Gothic Demi" pitchFamily="34" charset="0"/>
              </a:rPr>
              <a:t> pigment derived from red cells breakdown.</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 the late stage some fibrous tissue may also be seen.</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571612"/>
            <a:ext cx="6715172" cy="1952628"/>
          </a:xfrm>
          <a:prstGeom prst="rect">
            <a:avLst/>
          </a:prstGeom>
          <a:noFill/>
          <a:ln w="12700">
            <a:noFill/>
            <a:miter lim="800000"/>
            <a:headEnd/>
            <a:tailEnd/>
          </a:ln>
        </p:spPr>
      </p:pic>
      <p:sp>
        <p:nvSpPr>
          <p:cNvPr id="4" name="Rectangle 3"/>
          <p:cNvSpPr/>
          <p:nvPr/>
        </p:nvSpPr>
        <p:spPr>
          <a:xfrm>
            <a:off x="2214546" y="4143380"/>
            <a:ext cx="4590552" cy="523220"/>
          </a:xfrm>
          <a:prstGeom prst="rect">
            <a:avLst/>
          </a:prstGeom>
        </p:spPr>
        <p:txBody>
          <a:bodyPr wrap="non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cortical infarct showing coagulative necrosis of glomeruli, tubules and interstitial tissue with loss of cell nuclei.</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haemorrhagic zone at the periphery of the infarct shows dilated and congested blood vessels and cellular infiltrate by neutrophils, red blood cells and lymphocytes.</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3" cstate="print"/>
          <a:srcRect/>
          <a:stretch>
            <a:fillRect/>
          </a:stretch>
        </p:blipFill>
        <p:spPr bwMode="auto">
          <a:xfrm>
            <a:off x="357188" y="357188"/>
            <a:ext cx="3963987" cy="6072187"/>
          </a:xfrm>
          <a:prstGeom prst="rect">
            <a:avLst/>
          </a:prstGeom>
          <a:noFill/>
          <a:ln w="9525">
            <a:noFill/>
            <a:miter lim="800000"/>
            <a:headEnd/>
            <a:tailEnd/>
          </a:ln>
        </p:spPr>
      </p:pic>
      <p:sp>
        <p:nvSpPr>
          <p:cNvPr id="4" name="Content Placeholder 3"/>
          <p:cNvSpPr>
            <a:spLocks noGrp="1"/>
          </p:cNvSpPr>
          <p:nvPr>
            <p:ph idx="4294967295"/>
          </p:nvPr>
        </p:nvSpPr>
        <p:spPr>
          <a:xfrm>
            <a:off x="5038725" y="1844675"/>
            <a:ext cx="4105275" cy="1944688"/>
          </a:xfrm>
        </p:spPr>
        <p:txBody>
          <a:bodyPr/>
          <a:lstStyle/>
          <a:p>
            <a:r>
              <a:rPr lang="en-US" dirty="0" err="1" smtClean="0"/>
              <a:t>Lipoma</a:t>
            </a:r>
            <a:r>
              <a:rPr lang="en-US" dirty="0" smtClean="0"/>
              <a:t> of small intestine</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381635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cells 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The cells contain varying amount of brown melanin pigment.</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No </a:t>
            </a:r>
            <a:r>
              <a:rPr lang="en-US" sz="2800" dirty="0" err="1">
                <a:latin typeface="Franklin Gothic Demi" pitchFamily="34" charset="0"/>
                <a:cs typeface="+mn-cs"/>
              </a:rPr>
              <a:t>junctional</a:t>
            </a:r>
            <a:r>
              <a:rPr lang="en-US" sz="2800" dirty="0">
                <a:latin typeface="Franklin Gothic Demi" pitchFamily="34" charset="0"/>
                <a:cs typeface="+mn-cs"/>
              </a:rPr>
              <a:t> activity.</a:t>
            </a: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390525" y="571500"/>
            <a:ext cx="8532813"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LEIOMYOMA (UTERINE)</a:t>
            </a:r>
            <a:endParaRPr lang="en-US" sz="3600" dirty="0">
              <a:solidFill>
                <a:schemeClr val="accent1">
                  <a:satMod val="150000"/>
                </a:schemeClr>
              </a:solidFill>
              <a:latin typeface="Franklin Gothic Demi" pitchFamily="34" charset="0"/>
            </a:endParaRPr>
          </a:p>
        </p:txBody>
      </p:sp>
      <p:pic>
        <p:nvPicPr>
          <p:cNvPr id="4" name="Picture 6" descr="22 e"/>
          <p:cNvPicPr>
            <a:picLocks noChangeAspect="1" noChangeArrowheads="1"/>
          </p:cNvPicPr>
          <p:nvPr/>
        </p:nvPicPr>
        <p:blipFill>
          <a:blip r:embed="rId3" cstate="print">
            <a:lum bright="-8000" contrast="-2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well demarcated tumour mass in the muscle coat of uterus without a definite capsule.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Tumour consists of interlacing bundles of smooth muscle and fibrous tissue.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muscle cells are spindle shaped with elongated nuclei and eosinophilic cytoplasm. </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2" name="Picture 1"/>
          <p:cNvPicPr>
            <a:picLocks noChangeAspect="1"/>
          </p:cNvPicPr>
          <p:nvPr/>
        </p:nvPicPr>
        <p:blipFill>
          <a:blip r:embed="rId3" cstate="print">
            <a:extLst>
              <a:ext uri="28A0092B-C50C-407e-A947-70E740481C1C">
                <a14:useLocalDpi xmlns="" xmlns:a14="http://schemas.microsoft.com/office/drawing/2007/7/7/main" val="0"/>
              </a:ext>
            </a:extLst>
          </a:blip>
          <a:stretch>
            <a:fillRect/>
          </a:stretch>
        </p:blipFill>
        <p:spPr>
          <a:xfrm>
            <a:off x="2500298" y="214290"/>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2247900" y="-1123950"/>
            <a:ext cx="13639800" cy="91059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Haemangioma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3970338"/>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A tumour mass in the dermis which consists of large number of vascular spaces of varying shapes and sizes separated by connective tissue stroma.</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Vascular spaces are lined by the flattened endothelial cells and some contain blood.</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Delicate connective tissue stroma separated the capillary vascular spaces.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1"/>
          <p:cNvPicPr>
            <a:picLocks noChangeAspect="1"/>
          </p:cNvPicPr>
          <p:nvPr/>
        </p:nvPicPr>
        <p:blipFill>
          <a:blip r:embed="rId3" cstate="print"/>
          <a:srcRect/>
          <a:stretch>
            <a:fillRect/>
          </a:stretch>
        </p:blipFill>
        <p:spPr bwMode="auto">
          <a:xfrm>
            <a:off x="214313" y="214313"/>
            <a:ext cx="5124450" cy="6429375"/>
          </a:xfrm>
          <a:prstGeom prst="rect">
            <a:avLst/>
          </a:prstGeom>
          <a:noFill/>
          <a:ln w="9525">
            <a:noFill/>
            <a:miter lim="800000"/>
            <a:headEnd/>
            <a:tailEnd/>
          </a:ln>
        </p:spPr>
      </p:pic>
      <p:sp>
        <p:nvSpPr>
          <p:cNvPr id="4" name="Content Placeholder 3"/>
          <p:cNvSpPr>
            <a:spLocks noGrp="1"/>
          </p:cNvSpPr>
          <p:nvPr>
            <p:ph idx="4294967295"/>
          </p:nvPr>
        </p:nvSpPr>
        <p:spPr>
          <a:xfrm>
            <a:off x="5292080" y="273050"/>
            <a:ext cx="3851920" cy="5853113"/>
          </a:xfrm>
        </p:spPr>
        <p:txBody>
          <a:bodyPr/>
          <a:lstStyle/>
          <a:p>
            <a:r>
              <a:rPr lang="en-US" dirty="0" err="1" smtClean="0"/>
              <a:t>Fibroadenoma</a:t>
            </a:r>
            <a:r>
              <a:rPr lang="en-US" dirty="0" smtClean="0"/>
              <a:t> of the breast</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FIBROADENOMA OF THE BREAST</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Fibroadenoma</a:t>
            </a:r>
            <a:r>
              <a:rPr lang="en-US" sz="3600" i="1" dirty="0" smtClean="0">
                <a:solidFill>
                  <a:schemeClr val="accent1">
                    <a:satMod val="150000"/>
                  </a:schemeClr>
                </a:solidFill>
                <a:latin typeface="Franklin Gothic Demi" pitchFamily="34" charset="0"/>
              </a:rPr>
              <a:t>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breast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a:t>
            </a:r>
            <a:endParaRPr lang="en-US" sz="2800" i="1" dirty="0">
              <a:solidFill>
                <a:schemeClr val="accent1">
                  <a:satMod val="150000"/>
                </a:schemeClr>
              </a:solidFill>
              <a:latin typeface="Franklin Gothic Demi" pitchFamily="34" charset="0"/>
            </a:endParaRPr>
          </a:p>
        </p:txBody>
      </p:sp>
      <p:sp>
        <p:nvSpPr>
          <p:cNvPr id="4" name="TextBox 3"/>
          <p:cNvSpPr txBox="1"/>
          <p:nvPr/>
        </p:nvSpPr>
        <p:spPr>
          <a:xfrm>
            <a:off x="214313" y="1785938"/>
            <a:ext cx="8643937" cy="4400550"/>
          </a:xfrm>
          <a:prstGeom prst="rect">
            <a:avLst/>
          </a:prstGeom>
          <a:noFill/>
        </p:spPr>
        <p:txBody>
          <a:bodyPr>
            <a:spAutoFit/>
          </a:bodyPr>
          <a:lstStyle/>
          <a:p>
            <a:pPr algn="just" fontAlgn="auto">
              <a:spcBef>
                <a:spcPts val="0"/>
              </a:spcBef>
              <a:spcAft>
                <a:spcPts val="0"/>
              </a:spcAft>
              <a:defRPr/>
            </a:pPr>
            <a:r>
              <a:rPr lang="en-US" sz="2800" dirty="0">
                <a:latin typeface="Franklin Gothic Demi" pitchFamily="34" charset="0"/>
                <a:cs typeface="+mn-cs"/>
              </a:rPr>
              <a:t>A </a:t>
            </a:r>
            <a:r>
              <a:rPr lang="en-US" sz="2800" dirty="0" err="1">
                <a:latin typeface="Franklin Gothic Demi" pitchFamily="34" charset="0"/>
                <a:cs typeface="+mn-cs"/>
              </a:rPr>
              <a:t>tumour</a:t>
            </a:r>
            <a:r>
              <a:rPr lang="en-US" sz="2800" dirty="0">
                <a:latin typeface="Franklin Gothic Demi" pitchFamily="34" charset="0"/>
                <a:cs typeface="+mn-cs"/>
              </a:rPr>
              <a:t> shows proliferation of both glandular tissue and fibrous tissue.</a:t>
            </a:r>
          </a:p>
          <a:p>
            <a:pPr marL="627063" indent="-627063" algn="just" fontAlgn="auto">
              <a:spcBef>
                <a:spcPts val="0"/>
              </a:spcBef>
              <a:spcAft>
                <a:spcPts val="0"/>
              </a:spcAft>
              <a:defRPr/>
            </a:pP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(a) 	Proliferation fibrous tissue is </a:t>
            </a:r>
            <a:r>
              <a:rPr lang="en-US" sz="2800" dirty="0" err="1">
                <a:latin typeface="Franklin Gothic Demi" pitchFamily="34" charset="0"/>
                <a:cs typeface="+mn-cs"/>
              </a:rPr>
              <a:t>invaginating</a:t>
            </a:r>
            <a:r>
              <a:rPr lang="en-US" sz="2800" dirty="0">
                <a:latin typeface="Franklin Gothic Demi" pitchFamily="34" charset="0"/>
                <a:cs typeface="+mn-cs"/>
              </a:rPr>
              <a:t> the ducts causing elongation, compression and distortion of the ducts which have slit-like lumen (</a:t>
            </a:r>
            <a:r>
              <a:rPr lang="en-US" sz="2800" dirty="0" err="1">
                <a:latin typeface="Franklin Gothic Demi" pitchFamily="34" charset="0"/>
                <a:cs typeface="+mn-cs"/>
              </a:rPr>
              <a:t>intracanalicular</a:t>
            </a:r>
            <a:r>
              <a:rPr lang="en-US" sz="2800" dirty="0">
                <a:latin typeface="Franklin Gothic Demi" pitchFamily="34" charset="0"/>
                <a:cs typeface="+mn-cs"/>
              </a:rPr>
              <a:t>).</a:t>
            </a:r>
          </a:p>
          <a:p>
            <a:pPr marL="627063" indent="-627063" algn="just" fontAlgn="auto">
              <a:spcBef>
                <a:spcPts val="0"/>
              </a:spcBef>
              <a:spcAft>
                <a:spcPts val="0"/>
              </a:spcAft>
              <a:defRPr/>
            </a:pP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(b) 	At places fibrous tissue is arranged around the ducts (</a:t>
            </a:r>
            <a:r>
              <a:rPr lang="en-US" sz="2800" dirty="0" err="1">
                <a:latin typeface="Franklin Gothic Demi" pitchFamily="34" charset="0"/>
                <a:cs typeface="+mn-cs"/>
              </a:rPr>
              <a:t>pericanalicular</a:t>
            </a:r>
            <a:r>
              <a:rPr lang="en-US" sz="2800" dirty="0">
                <a:latin typeface="Franklin Gothic Demi" pitchFamily="34" charset="0"/>
                <a:cs typeface="+mn-cs"/>
              </a:rPr>
              <a:t>) and does not </a:t>
            </a:r>
            <a:r>
              <a:rPr lang="en-US" sz="2800" dirty="0" err="1">
                <a:latin typeface="Franklin Gothic Demi" pitchFamily="34" charset="0"/>
                <a:cs typeface="+mn-cs"/>
              </a:rPr>
              <a:t>invaginate</a:t>
            </a:r>
            <a:r>
              <a:rPr lang="en-US" sz="2800" dirty="0">
                <a:latin typeface="Franklin Gothic Demi" pitchFamily="34" charset="0"/>
                <a:cs typeface="+mn-cs"/>
              </a:rPr>
              <a:t>.</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7" descr="ovarianteratoma"/>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285750" y="571500"/>
            <a:ext cx="8647113"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500166" y="0"/>
            <a:ext cx="6324600" cy="5452321"/>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564357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squamous ca 1.jpg"/>
          <p:cNvPicPr>
            <a:picLocks noChangeAspect="1" noChangeArrowheads="1"/>
          </p:cNvPicPr>
          <p:nvPr/>
        </p:nvPicPr>
        <p:blipFill>
          <a:blip r:embed="rId2" cstate="print"/>
          <a:srcRect/>
          <a:stretch>
            <a:fillRect/>
          </a:stretch>
        </p:blipFill>
        <p:spPr bwMode="auto">
          <a:xfrm>
            <a:off x="395536" y="999778"/>
            <a:ext cx="8280920" cy="5858222"/>
          </a:xfrm>
          <a:prstGeom prst="rect">
            <a:avLst/>
          </a:prstGeom>
          <a:noFill/>
        </p:spPr>
      </p:pic>
      <p:sp>
        <p:nvSpPr>
          <p:cNvPr id="3" name="Title 2"/>
          <p:cNvSpPr>
            <a:spLocks noGrp="1"/>
          </p:cNvSpPr>
          <p:nvPr>
            <p:ph type="title" idx="4294967295"/>
          </p:nvPr>
        </p:nvSpPr>
        <p:spPr>
          <a:xfrm>
            <a:off x="0" y="274638"/>
            <a:ext cx="8229600" cy="777875"/>
          </a:xfrm>
        </p:spPr>
        <p:txBody>
          <a:bodyPr>
            <a:normAutofit fontScale="90000"/>
          </a:bodyPr>
          <a:lstStyle/>
          <a:p>
            <a:r>
              <a:rPr lang="en-US" dirty="0" err="1" smtClean="0"/>
              <a:t>Squamous</a:t>
            </a:r>
            <a:r>
              <a:rPr lang="en-US" dirty="0" smtClean="0"/>
              <a:t> cell carcinoma of the skin</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SQUAMOUS CELL CARCINOMA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scc2"/>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545"/>
            </a:stretch>
          </a:blipFill>
          <a:ln w="9525">
            <a:solidFill>
              <a:schemeClr val="tx1"/>
            </a:solidFill>
            <a:miter lim="800000"/>
            <a:headEnd/>
            <a:tailEnd/>
          </a:ln>
          <a:effectLst/>
        </p:spPr>
        <p:txBody>
          <a:bodyPr/>
          <a:lstStyle/>
          <a:p>
            <a:r>
              <a:rPr lang="en-US"/>
              <a:t>SCC</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a:t>
            </a:r>
            <a:r>
              <a:rPr lang="en-US" sz="2800" dirty="0" err="1" smtClean="0"/>
              <a:t>neoplastic</a:t>
            </a:r>
            <a:r>
              <a:rPr lang="en-US" sz="2800" dirty="0" smtClean="0"/>
              <a: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 .                                               </a:t>
            </a:r>
            <a:r>
              <a:rPr lang="en-US" sz="2800" dirty="0" err="1" smtClean="0"/>
              <a:t>Tumour</a:t>
            </a:r>
            <a:r>
              <a:rPr lang="en-US" sz="2800" dirty="0" smtClean="0"/>
              <a:t> cells show </a:t>
            </a:r>
            <a:r>
              <a:rPr lang="en-US" sz="2800" dirty="0" err="1" smtClean="0"/>
              <a:t>pleomorphism,hyperchromatism</a:t>
            </a:r>
            <a:r>
              <a:rPr lang="en-US" sz="2800" dirty="0" smtClean="0"/>
              <a:t> and many mitotic figures .                                     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2" cstate="print"/>
          <a:srcRect/>
          <a:stretch>
            <a:fillRect/>
          </a:stretch>
        </p:blipFill>
        <p:spPr bwMode="auto">
          <a:xfrm>
            <a:off x="0" y="836712"/>
            <a:ext cx="9144000" cy="6021288"/>
          </a:xfrm>
          <a:prstGeom prst="rect">
            <a:avLst/>
          </a:prstGeom>
          <a:noFill/>
        </p:spPr>
      </p:pic>
      <p:sp>
        <p:nvSpPr>
          <p:cNvPr id="3" name="Title 2"/>
          <p:cNvSpPr>
            <a:spLocks noGrp="1"/>
          </p:cNvSpPr>
          <p:nvPr>
            <p:ph type="title" idx="4294967295"/>
          </p:nvPr>
        </p:nvSpPr>
        <p:spPr>
          <a:xfrm>
            <a:off x="0" y="1"/>
            <a:ext cx="8229600" cy="692696"/>
          </a:xfrm>
        </p:spPr>
        <p:txBody>
          <a:bodyPr>
            <a:normAutofit fontScale="90000"/>
          </a:bodyPr>
          <a:lstStyle/>
          <a:p>
            <a:r>
              <a:rPr lang="en-US" dirty="0" smtClean="0"/>
              <a:t>Breast carcinoma</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3" cstate="print"/>
          <a:srcRect/>
          <a:stretch>
            <a:fillRect/>
          </a:stretch>
        </p:blipFill>
        <p:spPr bwMode="auto">
          <a:xfrm>
            <a:off x="285750" y="242888"/>
            <a:ext cx="2857500" cy="6400800"/>
          </a:xfrm>
          <a:prstGeom prst="rect">
            <a:avLst/>
          </a:prstGeom>
          <a:noFill/>
          <a:ln w="9525">
            <a:noFill/>
            <a:miter lim="800000"/>
            <a:headEnd/>
            <a:tailEnd/>
          </a:ln>
        </p:spPr>
      </p:pic>
      <p:sp>
        <p:nvSpPr>
          <p:cNvPr id="4" name="Content Placeholder 3"/>
          <p:cNvSpPr>
            <a:spLocks noGrp="1"/>
          </p:cNvSpPr>
          <p:nvPr>
            <p:ph idx="4294967295"/>
          </p:nvPr>
        </p:nvSpPr>
        <p:spPr>
          <a:xfrm>
            <a:off x="4032250" y="273050"/>
            <a:ext cx="5111750" cy="5853113"/>
          </a:xfrm>
        </p:spPr>
        <p:txBody>
          <a:bodyPr/>
          <a:lstStyle/>
          <a:p>
            <a:r>
              <a:rPr lang="en-US" dirty="0" smtClean="0"/>
              <a:t>Esophageal carcinoma</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3182</TotalTime>
  <Words>1594</Words>
  <Application>Microsoft Office PowerPoint</Application>
  <PresentationFormat>On-screen Show (4:3)</PresentationFormat>
  <Paragraphs>279</Paragraphs>
  <Slides>105</Slides>
  <Notes>76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105</vt:i4>
      </vt:variant>
    </vt:vector>
  </HeadingPairs>
  <TitlesOfParts>
    <vt:vector size="108" baseType="lpstr">
      <vt:lpstr>Office Theme</vt:lpstr>
      <vt:lpstr>Bitmap Image</vt:lpstr>
      <vt:lpstr>Photo Editor Photo</vt:lpstr>
      <vt:lpstr>Foundation block</vt:lpstr>
      <vt:lpstr>Slide 2</vt:lpstr>
      <vt:lpstr>Organ:  Liver         Dx: Fatty Change</vt:lpstr>
      <vt:lpstr>Fatty change of the liver: Section of liver shows:</vt:lpstr>
      <vt:lpstr>Slide 5</vt:lpstr>
      <vt:lpstr> Coagulative necrosis in an infarcted  KIDNEY</vt:lpstr>
      <vt:lpstr>Coagulative necrosis in an infarcted kidney: Section of kidney shows:</vt:lpstr>
      <vt:lpstr>Slide 8</vt:lpstr>
      <vt:lpstr>Slide 9</vt:lpstr>
      <vt:lpstr>Slide 10</vt:lpstr>
      <vt:lpstr>Organ: Skin    Dx: DYSTROPHIC CALCIFICATION</vt:lpstr>
      <vt:lpstr>Dystrophic calification: Section of skin shows:</vt:lpstr>
      <vt:lpstr>Brain atrophy(A)</vt:lpstr>
      <vt:lpstr>Kidney atrophy</vt:lpstr>
      <vt:lpstr>Slide 15</vt:lpstr>
      <vt:lpstr>Slide 16</vt:lpstr>
      <vt:lpstr>Slide 17</vt:lpstr>
      <vt:lpstr> HYPERPLASIA OF THE PROSTATE</vt:lpstr>
      <vt:lpstr>Hyperplasia of the prostate: Section of prostate shows:</vt:lpstr>
      <vt:lpstr>Endometrial hyperplasia</vt:lpstr>
      <vt:lpstr> CYSTIC HYPERPLASIA OF THE ENDOMETRIUM</vt:lpstr>
      <vt:lpstr>Cystic hyperplasia of the endometrium: Section shows fragments of endometrial tissue and blood clot:</vt:lpstr>
      <vt:lpstr>Endocervical squamous metaplasia</vt:lpstr>
      <vt:lpstr>Slide 24</vt:lpstr>
      <vt:lpstr> ACUTE FIBRINOUS PERICARDITIS</vt:lpstr>
      <vt:lpstr>Fibrinous Pericarditis:  Section of Heart shows:</vt:lpstr>
      <vt:lpstr>ACUTE APPENDICITIS</vt:lpstr>
      <vt:lpstr> ACUTE  APPENDICITIS</vt:lpstr>
      <vt:lpstr> ACUTE APPENDICITIS</vt:lpstr>
      <vt:lpstr>Acute Suppurative appendicitis: Cross Section of Appendix shows:</vt:lpstr>
      <vt:lpstr>Skin pilonidal sinus</vt:lpstr>
      <vt:lpstr>FOREIGN BODY REACTION  (PILONIDAL SINUS)</vt:lpstr>
      <vt:lpstr> FOREIGN BODY REACTION  (PILONIDAL SINUS)</vt:lpstr>
      <vt:lpstr>Foreign Body reaction (Pilonidal sinus): Section of Skin Shows:</vt:lpstr>
      <vt:lpstr>Slide 35</vt:lpstr>
      <vt:lpstr>Slide 36</vt:lpstr>
      <vt:lpstr>Brain abscess</vt:lpstr>
      <vt:lpstr>Slide 38</vt:lpstr>
      <vt:lpstr> GRANULATION TISSUE</vt:lpstr>
      <vt:lpstr>Granulation Tissue:   Section of fragments of edematous, loose connective tissue shows: </vt:lpstr>
      <vt:lpstr>Lung , miliary tuberculosis</vt:lpstr>
      <vt:lpstr>Tuberculous Granulomas</vt:lpstr>
      <vt:lpstr>Epitheloid cells in Granuloma</vt:lpstr>
      <vt:lpstr>Miliary tuberculosis of the lung : </vt:lpstr>
      <vt:lpstr>Tuberculous lymphadenitis</vt:lpstr>
      <vt:lpstr> TUBERCULOUS LYMPHADENITIS</vt:lpstr>
      <vt:lpstr>Tuberculous lymphadenitis : Section of a lymph node with connective tissue capsule and lymphoid tissue shows: </vt:lpstr>
      <vt:lpstr>Slide 48</vt:lpstr>
      <vt:lpstr> COLONIC BILHARZIASIS</vt:lpstr>
      <vt:lpstr>SCHISTOSOMIASIS </vt:lpstr>
      <vt:lpstr>Bilharziasis of the rectum: Section of fragments of rectal mucosa shows:</vt:lpstr>
      <vt:lpstr>Cutaneous leishmaniasis</vt:lpstr>
      <vt:lpstr>Slide 53</vt:lpstr>
      <vt:lpstr>Blood vessel thrombosis</vt:lpstr>
      <vt:lpstr> ORGANIZING THROMBUS</vt:lpstr>
      <vt:lpstr>Organizing thrombus: Cross section of blood vessel shows:</vt:lpstr>
      <vt:lpstr>Slide 57</vt:lpstr>
      <vt:lpstr>Slide 58</vt:lpstr>
      <vt:lpstr>Myocardial infarction (recent stage)</vt:lpstr>
      <vt:lpstr> MYOCARDIAL INFARCTION  (LATE STAGE)</vt:lpstr>
      <vt:lpstr>Myocardial infarction: Section of myocardial shows:</vt:lpstr>
      <vt:lpstr>Slide 62</vt:lpstr>
      <vt:lpstr>Chronic venous congestion of the liver (Nutmeg liver)</vt:lpstr>
      <vt:lpstr>  CHRONIC VENOUS CONGESTION </vt:lpstr>
      <vt:lpstr>Chronic venous congestion of the liver: Section of liver shows:</vt:lpstr>
      <vt:lpstr> CHRONIC VENOUS CONGESTION (LUNG)</vt:lpstr>
      <vt:lpstr>Chronic venous congestion of the lung: Section of lung shows:</vt:lpstr>
      <vt:lpstr>Slide 68</vt:lpstr>
      <vt:lpstr>Slide 69</vt:lpstr>
      <vt:lpstr>Slide 70</vt:lpstr>
      <vt:lpstr>Subcutaneous lipoma</vt:lpstr>
      <vt:lpstr>Slide 72</vt:lpstr>
      <vt:lpstr> NEVUS (SKIN)</vt:lpstr>
      <vt:lpstr> NEVUS (SKIN)</vt:lpstr>
      <vt:lpstr>Nevus:  Section of Skin shows:  </vt:lpstr>
      <vt:lpstr>Slide 76</vt:lpstr>
      <vt:lpstr> LEIOMYOMA (UTERINE)</vt:lpstr>
      <vt:lpstr>Leiomyoma: Section of tumour shows:</vt:lpstr>
      <vt:lpstr>Slide 79</vt:lpstr>
      <vt:lpstr> CHONDROMA OF BONE</vt:lpstr>
      <vt:lpstr>Chondroma: Section of tumour shows:</vt:lpstr>
      <vt:lpstr>Slide 82</vt:lpstr>
      <vt:lpstr> HAEMANGIOMA</vt:lpstr>
      <vt:lpstr>Haemangioma: Section of skin shows:</vt:lpstr>
      <vt:lpstr>Slide 85</vt:lpstr>
      <vt:lpstr> FIBROADENOMA OF THE BREAST</vt:lpstr>
      <vt:lpstr>Fibroadenoma of the Breast: Section shows breast tumour:</vt:lpstr>
      <vt:lpstr>Slide 88</vt:lpstr>
      <vt:lpstr>Slide 89</vt:lpstr>
      <vt:lpstr> DERMOID CYST OF THE OVARY (BENIGN CYSTIC TERATOMA OF THE OVARY)</vt:lpstr>
      <vt:lpstr>Dermoid cyst of the ovary: section of the cyst wall shows:</vt:lpstr>
      <vt:lpstr>Squamous cell carcinoma of the skin</vt:lpstr>
      <vt:lpstr> SQUAMOUS CELL CARCINOMA (SKIN)</vt:lpstr>
      <vt:lpstr>Slide 94</vt:lpstr>
      <vt:lpstr>Squamous cell carcinoma of the skin : Section of the skin shows an ulcer covered by inflammatory exudate .</vt:lpstr>
      <vt:lpstr>Breast carcinoma</vt:lpstr>
      <vt:lpstr>Slide 97</vt:lpstr>
      <vt:lpstr>Organ: Colon      Dx: adenocarcinoma</vt:lpstr>
      <vt:lpstr>Slide 99</vt:lpstr>
      <vt:lpstr>Slide 100</vt:lpstr>
      <vt:lpstr>Slide 101</vt:lpstr>
      <vt:lpstr>Adenocarcinoma of the large intestine: Section of large intestine shows:</vt:lpstr>
      <vt:lpstr>Slide 103</vt:lpstr>
      <vt:lpstr> FIBROSARCOMA (SOFT TISSUE)</vt:lpstr>
      <vt:lpstr>Fibrosarcoma: Section of the tumour shows: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Mr. Amer Shafie</cp:lastModifiedBy>
  <cp:revision>135</cp:revision>
  <dcterms:created xsi:type="dcterms:W3CDTF">2010-05-18T06:02:25Z</dcterms:created>
  <dcterms:modified xsi:type="dcterms:W3CDTF">2010-12-07T12:09:54Z</dcterms:modified>
</cp:coreProperties>
</file>