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65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6" r:id="rId23"/>
    <p:sldId id="36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3333FF"/>
    <a:srgbClr val="FF9900"/>
    <a:srgbClr val="FF6600"/>
    <a:srgbClr val="0000CC"/>
    <a:srgbClr val="FF3300"/>
    <a:srgbClr val="009900"/>
    <a:srgbClr val="F40CC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EBC15-EA56-4ABD-9AE8-9E164B356D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jeffhurtblog.com/wp-content/uploads/2009/12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587" y="1362844"/>
            <a:ext cx="4770613" cy="475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roadway BT" pitchFamily="82" charset="0"/>
                <a:ea typeface="+mj-ea"/>
                <a:cs typeface="+mj-cs"/>
              </a:rPr>
              <a:t>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Tissue of Cerebral Hemispheres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3500537"/>
            <a:ext cx="9144000" cy="29527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outermost layer is called gray matter or cortex.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Deeper is located the white matter, composed of fiber tracts (bundles of nerve fibers)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Carrying impulses to and from the cortex.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Located deep within the white matter are masses of grey matter called the basal nuclei .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00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They help the motor cortex in the regulation of voluntary motor activities 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8" descr="File0525a"/>
          <p:cNvPicPr>
            <a:picLocks noChangeAspect="1" noChangeArrowheads="1"/>
          </p:cNvPicPr>
          <p:nvPr/>
        </p:nvPicPr>
        <p:blipFill>
          <a:blip r:embed="rId3" cstate="print"/>
          <a:srcRect t="35130" r="1254" b="16226"/>
          <a:stretch>
            <a:fillRect/>
          </a:stretch>
        </p:blipFill>
        <p:spPr bwMode="auto">
          <a:xfrm>
            <a:off x="1763713" y="900212"/>
            <a:ext cx="5616575" cy="25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CEREBLLUM</a:t>
            </a:r>
          </a:p>
        </p:txBody>
      </p:sp>
      <p:pic>
        <p:nvPicPr>
          <p:cNvPr id="3" name="Picture 5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806450"/>
            <a:ext cx="5716587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4578350"/>
            <a:ext cx="9144000" cy="1708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The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cerebellum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 has 2 hemispheres and a convoluted surface.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has an outer cortex made from gray matter and an inner region of white matter.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Arial" charset="0"/>
                <a:cs typeface="Arial" charset="0"/>
              </a:rPr>
              <a:t>It provides precise coordination for body movements and helps maintain equilibrium.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QUESTION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4 REVIEW!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1327150"/>
            <a:ext cx="9144000" cy="3498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Whish statement of the following is NOT true?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Cerebrum has five major regions.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White matter contains the cell bodies &amp; the processes of the neurons, the neuroglia and the blood vessels.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The innermost layer of cerebrum is called gray matter or cortex.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Cerebellum provides precise coordination for body movements and helps maintain equilibrium.</a:t>
            </a:r>
            <a:endParaRPr lang="en-US" sz="2000" kern="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CORD</a:t>
            </a:r>
          </a:p>
        </p:txBody>
      </p:sp>
      <p:pic>
        <p:nvPicPr>
          <p:cNvPr id="3" name="Picture 13" descr="see65576_1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1074737"/>
            <a:ext cx="3568700" cy="502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7888288" y="396716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16850" y="4373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75300" y="1954213"/>
            <a:ext cx="792162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494337" y="3865563"/>
            <a:ext cx="792163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04788" y="1066800"/>
            <a:ext cx="4735512" cy="5232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It is a two-way conduction pathway to the brain &amp; a major reflex center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42-45 cm long, cylindrical in shape, lies within the vertebral canal.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Extends from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foramen magnum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to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L2 vertebra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Continuous above with medulla oblongata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Caudal tapering end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conus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medullaris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Has 2 enlargements: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cervical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and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lumbosacral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Gives rise to 31 pairs of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spinal nerves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Group of spinal nerves at the end of the spinal cord is called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cauda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equina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CROSS SECTION OF SPINAL CORD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1244600"/>
            <a:ext cx="4584700" cy="49149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The spinal cord is incompletely divided into two equal parts,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anteriorly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short, shallow median fissure and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posteriorly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by a deep narrow septum, the posterior median septum.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Composed of grey matter in the center surrounded by white matter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Calibri" pitchFamily="34" charset="0"/>
                <a:cs typeface="+mn-cs"/>
              </a:rPr>
              <a:t> The arrangement of grey matter resembles the shape of the letter H, having two posterior, two anterior and two lateral horns/columns.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3" descr="see65576_12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486" y="1676400"/>
            <a:ext cx="4406513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59926" y="4140200"/>
            <a:ext cx="922124" cy="34733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88548" y="1712913"/>
            <a:ext cx="856777" cy="34733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152738" y="2433639"/>
            <a:ext cx="946812" cy="879514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PEREPHERAL NERVES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5288" y="3746872"/>
            <a:ext cx="3671887" cy="1841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Cranial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+mn-cs"/>
              </a:rPr>
              <a:t>: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12 pairs, attached to brain, named, and numbered from1-12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" y="1205285"/>
            <a:ext cx="8267700" cy="11061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May be sensory, motor or mixed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Two types: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22800" y="3746501"/>
            <a:ext cx="410527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Spinal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: </a:t>
            </a:r>
            <a:r>
              <a:rPr lang="en-US" sz="2400" kern="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31 pairs, attached to spinal cord named and numbered according to the region of the spinal cord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1993900" y="24384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121400" y="2463800"/>
            <a:ext cx="304800" cy="11811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CRANIAL NERVES</a:t>
            </a:r>
          </a:p>
        </p:txBody>
      </p:sp>
      <p:pic>
        <p:nvPicPr>
          <p:cNvPr id="3" name="Picture 4" descr="NS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3924300" cy="525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5900" y="1052513"/>
            <a:ext cx="4284663" cy="5262979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12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pairs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4 pairs are mixed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trigeminal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(5th)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facial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(7th)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glossopharyngeal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(9th)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vagus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(10th)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5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motor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occulomotor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(3rd)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trochlear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(4th)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alibri" pitchFamily="34" charset="0"/>
              </a:rPr>
              <a:t>abducent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(6th)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accessory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(11th)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 hypoglossal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</a:rPr>
              <a:t>(12th)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3 pairs are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sensory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6600"/>
                </a:solidFill>
                <a:latin typeface="Calibri" pitchFamily="34" charset="0"/>
              </a:rPr>
              <a:t> olfactory 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6600"/>
                </a:solidFill>
                <a:latin typeface="Calibri" pitchFamily="34" charset="0"/>
              </a:rPr>
              <a:t>(1st)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6600"/>
                </a:solidFill>
                <a:latin typeface="Calibri" pitchFamily="34" charset="0"/>
              </a:rPr>
              <a:t> optic 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6600"/>
                </a:solidFill>
                <a:latin typeface="Calibri" pitchFamily="34" charset="0"/>
              </a:rPr>
              <a:t>(2nd)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rgbClr val="006600"/>
                </a:solidFill>
                <a:latin typeface="Calibri" pitchFamily="34" charset="0"/>
              </a:rPr>
              <a:t> vestibulocochlear 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nerve. </a:t>
            </a:r>
            <a:r>
              <a:rPr lang="en-US" sz="2000" dirty="0">
                <a:solidFill>
                  <a:srgbClr val="006600"/>
                </a:solidFill>
                <a:latin typeface="Calibri" pitchFamily="34" charset="0"/>
              </a:rPr>
              <a:t>(8th)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2700" y="3213101"/>
            <a:ext cx="723900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94600" y="2095501"/>
            <a:ext cx="723900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4508501"/>
            <a:ext cx="723900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432301"/>
            <a:ext cx="723900" cy="246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8700" y="1765301"/>
            <a:ext cx="749300" cy="40011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2500" y="2032001"/>
            <a:ext cx="723900" cy="24622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648201"/>
            <a:ext cx="723900" cy="24622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26000" y="4622801"/>
            <a:ext cx="723900" cy="24622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7000" y="2070101"/>
            <a:ext cx="723900" cy="24622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3695701"/>
            <a:ext cx="723900" cy="24622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SPINAL NERVES &amp; NERVE PLEXUES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79388" y="1052513"/>
            <a:ext cx="4379912" cy="5545137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31 pairs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Each spinal nerve is attached by two roots: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D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orsal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(sensory)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Ventral (motor)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uLnTx/>
                <a:uFillTx/>
                <a:latin typeface="Calibri" pitchFamily="34" charset="0"/>
                <a:cs typeface="+mn-cs"/>
              </a:rPr>
              <a:t>Dorsal root bears a sensory ganglion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Each spinal nerve exits from 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intervertebral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foramen and divides into a dorsal and ventral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ramus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rami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contain both sensory and motor fibers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3" descr="C:\Documents and Settings\user\My Documents\My Pictures\800px-Spinal_nerv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51363" y="3860800"/>
            <a:ext cx="4370387" cy="272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Users\user\Pictures\Picture1h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08050"/>
            <a:ext cx="260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SPINAL NERVES &amp; NERVE PLEXUES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4788" y="1060450"/>
            <a:ext cx="4227512" cy="45910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The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dorsal </a:t>
            </a:r>
            <a:r>
              <a:rPr lang="en-US" sz="24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are distributed 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individually.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S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upply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the skin and muscles of the back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the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ventral </a:t>
            </a:r>
            <a:r>
              <a:rPr lang="en-US" sz="2400" b="1" kern="0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rami</a:t>
            </a:r>
            <a:r>
              <a:rPr lang="en-US" sz="2400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form </a:t>
            </a:r>
            <a:r>
              <a:rPr lang="en-US" sz="2400" b="1" kern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plexuses</a:t>
            </a:r>
            <a:r>
              <a:rPr lang="en-US" sz="2400" b="1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kern="0" dirty="0">
                <a:solidFill>
                  <a:srgbClr val="3333FF"/>
                </a:solidFill>
                <a:latin typeface="Calibri" pitchFamily="34" charset="0"/>
                <a:cs typeface="+mn-cs"/>
              </a:rPr>
              <a:t>(except in thoracic region where they form the intercostal </a:t>
            </a:r>
            <a:r>
              <a:rPr lang="en-US" sz="2400" kern="0" dirty="0" smtClean="0">
                <a:solidFill>
                  <a:srgbClr val="3333FF"/>
                </a:solidFill>
                <a:latin typeface="Calibri" pitchFamily="34" charset="0"/>
                <a:cs typeface="+mn-cs"/>
              </a:rPr>
              <a:t>nerves)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Supply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the anterior part of the body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32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" name="Picture 5" descr="C:\Users\user\Pictures\asa.png"/>
          <p:cNvPicPr>
            <a:picLocks noChangeAspect="1" noChangeArrowheads="1"/>
          </p:cNvPicPr>
          <p:nvPr/>
        </p:nvPicPr>
        <p:blipFill>
          <a:blip r:embed="rId3" cstate="print"/>
          <a:srcRect l="7407" t="1286" r="14815" b="998"/>
          <a:stretch>
            <a:fillRect/>
          </a:stretch>
        </p:blipFill>
        <p:spPr bwMode="auto">
          <a:xfrm>
            <a:off x="4800600" y="942975"/>
            <a:ext cx="3851275" cy="482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DERMATOME</a:t>
            </a: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125413" y="1349375"/>
            <a:ext cx="3684587" cy="26765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Dermatome is a segment of skin supplied by one spinal nerve.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cs typeface="+mn-cs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10" descr="see65576_1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3279" y="1281113"/>
            <a:ext cx="5087534" cy="4281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4788" y="1252539"/>
            <a:ext cx="8785225" cy="47799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subdivisions of the nervous system.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the terms: grey matter, white matter, nucleus, ganglion, tract and nerve.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parts of the brain.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Identify the external and internal features of spinal cord.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Enumerate the cranial nerves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Describe the parts and distribution of the spinal nerve.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Define the term ‘dermatome’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List the structures protecting the central nervous system</a:t>
            </a: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PROTECTION OF CNS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647700" y="901700"/>
            <a:ext cx="6985000" cy="27051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CNS IS PROTECTED BY: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Skull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and 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vertebral column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Meninges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(membranes): 3 layers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smtClean="0">
                <a:solidFill>
                  <a:srgbClr val="3333FF"/>
                </a:solidFill>
                <a:latin typeface="Calibri" pitchFamily="34" charset="0"/>
              </a:rPr>
              <a:t>dura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(outermost)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006600"/>
                </a:solidFill>
                <a:latin typeface="Calibri" pitchFamily="34" charset="0"/>
              </a:rPr>
              <a:t>arachnoid</a:t>
            </a:r>
            <a:r>
              <a:rPr lang="en-US" sz="1800" kern="0" dirty="0" smtClean="0">
                <a:solidFill>
                  <a:srgbClr val="006600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(middle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800" kern="0" dirty="0" err="1" smtClean="0">
                <a:solidFill>
                  <a:srgbClr val="C00000"/>
                </a:solidFill>
                <a:latin typeface="Calibri" pitchFamily="34" charset="0"/>
              </a:rPr>
              <a:t>pia</a:t>
            </a:r>
            <a:r>
              <a:rPr lang="en-US" sz="1800" kern="0" dirty="0" smtClean="0">
                <a:solidFill>
                  <a:srgbClr val="C00000"/>
                </a:solidFill>
                <a:latin typeface="Calibri" pitchFamily="34" charset="0"/>
              </a:rPr>
              <a:t> mater </a:t>
            </a:r>
            <a:r>
              <a:rPr lang="en-US" sz="18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(innermost)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Cerebrospinal fluid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in the subarachnoid space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5" descr="File0529"/>
          <p:cNvPicPr>
            <a:picLocks noChangeAspect="1" noChangeArrowheads="1"/>
          </p:cNvPicPr>
          <p:nvPr/>
        </p:nvPicPr>
        <p:blipFill>
          <a:blip r:embed="rId3" cstate="print"/>
          <a:srcRect t="6076" r="6686" b="12021"/>
          <a:stretch>
            <a:fillRect/>
          </a:stretch>
        </p:blipFill>
        <p:spPr bwMode="auto">
          <a:xfrm>
            <a:off x="1041400" y="3444672"/>
            <a:ext cx="7172325" cy="341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667500" y="4445000"/>
            <a:ext cx="1638300" cy="553998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7500" y="4978400"/>
            <a:ext cx="1638300" cy="24622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0" y="5194300"/>
            <a:ext cx="1638300" cy="2462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CEREBRAL FLUID</a:t>
            </a:r>
          </a:p>
        </p:txBody>
      </p:sp>
      <p:pic>
        <p:nvPicPr>
          <p:cNvPr id="3" name="Picture 8" descr="File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77800" y="920750"/>
            <a:ext cx="2174875" cy="193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produced by the choroid plexuses inside the ventricles of brain.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7544" y="3743325"/>
            <a:ext cx="3393256" cy="2246769"/>
          </a:xfrm>
          <a:prstGeom prst="rect">
            <a:avLst/>
          </a:prstGeom>
          <a:solidFill>
            <a:srgbClr val="3333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Most of the CSF drains from the ventricles into the subarachoid space around the brain and spinal cord. A little amount flows down in the central canal of the spinal cord.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19700" y="4932363"/>
            <a:ext cx="3225800" cy="1015663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CSF is constantly drained into the </a:t>
            </a:r>
            <a:r>
              <a:rPr lang="en-US" sz="2000" dirty="0" err="1" smtClean="0">
                <a:latin typeface="Arial" charset="0"/>
                <a:cs typeface="Arial" charset="0"/>
              </a:rPr>
              <a:t>dural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sinuses through the </a:t>
            </a:r>
            <a:r>
              <a:rPr lang="en-US" sz="2000" dirty="0" err="1">
                <a:latin typeface="Arial" charset="0"/>
                <a:cs typeface="Arial" charset="0"/>
              </a:rPr>
              <a:t>arachnoid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villi</a:t>
            </a:r>
            <a:r>
              <a:rPr lang="en-US" sz="2000" dirty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QUESTION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4 REVIEW!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1327150"/>
            <a:ext cx="9144000" cy="34988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Whish statement of the following is true?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Spinal Cord extends from foramen magnum to L2 vertebra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Dermatome is a segment of skin supplied by one spinal nerve.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CSF is constantly produced by the choroid plexuses outside the ventricles of brain.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Spinal Cord is incompletely divided into two equal parts, anteriorly by median fissure and posteriorly by posterior median septum.</a:t>
            </a:r>
            <a:endParaRPr kumimoji="0" lang="en-US" sz="2000" i="0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FUNCTIONS</a:t>
            </a:r>
          </a:p>
        </p:txBody>
      </p:sp>
      <p:pic>
        <p:nvPicPr>
          <p:cNvPr id="6" name="Picture 7" descr="File0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1054100"/>
            <a:ext cx="40386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1925" y="963613"/>
            <a:ext cx="4608513" cy="548798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The nervous system has three functions: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Collection of Sensory Input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:</a:t>
            </a:r>
          </a:p>
          <a:p>
            <a:pPr lvl="2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Identifies changes occurring inside and outside the body by using sensory receptors. These changes are called stimuli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Integration</a:t>
            </a: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: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</a:t>
            </a:r>
          </a:p>
          <a:p>
            <a:pPr lvl="2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Processes, analyses and interprets these changes and makes decisions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Motor Output:</a:t>
            </a:r>
          </a:p>
          <a:p>
            <a:pPr lvl="2" eaLnBrk="1" hangingPunct="1">
              <a:buClrTx/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 It then effects a response by activating muscles or glands (effectors) via motor output</a:t>
            </a:r>
          </a:p>
          <a:p>
            <a:pPr eaLnBrk="1" hangingPunct="1">
              <a:buClrTx/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pic>
        <p:nvPicPr>
          <p:cNvPr id="5" name="Picture 5" descr="File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020" y="933450"/>
            <a:ext cx="365014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7800" y="1412875"/>
            <a:ext cx="5613400" cy="36004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STRUCTURAL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Central Nervous System (CNS)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Brain &amp; Spinal Cord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Peripheral Nervous System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(PNS)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Nerves &amp; Ganglia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ORGANIZATION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8000" y="1412875"/>
            <a:ext cx="4927600" cy="3248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FUNCTIONAL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Sensory Division (Afferent)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v"/>
              <a:tabLst/>
              <a:defRPr/>
            </a:pPr>
            <a:r>
              <a:rPr lang="en-US" sz="2800" kern="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+mn-cs"/>
              </a:rPr>
              <a:t>Motor Division (Efferent)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Autonomic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smtClean="0">
                <a:solidFill>
                  <a:srgbClr val="FF6600"/>
                </a:solidFill>
                <a:latin typeface="Calibri" pitchFamily="34" charset="0"/>
                <a:cs typeface="+mn-cs"/>
              </a:rPr>
              <a:t>Somatic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 descr="File05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56200" y="1009649"/>
            <a:ext cx="3668713" cy="513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6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33FF"/>
                </a:solidFill>
                <a:latin typeface="Calibri" pitchFamily="34" charset="0"/>
              </a:rPr>
              <a:t>NERVOUS TISSUE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2900" y="828675"/>
            <a:ext cx="8051800" cy="542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Nervous tissue is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organized as: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021" b="12453"/>
          <a:stretch>
            <a:fillRect/>
          </a:stretch>
        </p:blipFill>
        <p:spPr>
          <a:xfrm>
            <a:off x="1014089" y="2933701"/>
            <a:ext cx="7077399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3212" y="1493838"/>
            <a:ext cx="4179887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Grey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cell bodies &amp; the processes of the neurons, the neuroglia and the blood vessels.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975224" y="1493838"/>
            <a:ext cx="4067176" cy="1274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White matter: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which contains the processes of the neurons (no cell bodies), the neuroglia and the blood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vessels.</a:t>
            </a:r>
            <a:endParaRPr lang="en-US" sz="24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300" y="2471738"/>
            <a:ext cx="33909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Nucleus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within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2565400"/>
            <a:ext cx="3251200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Ganglion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neurons outside the CNS 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7788" y="5612571"/>
            <a:ext cx="39481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Tract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group of nerve fibers (axons) within the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8" y="5596505"/>
            <a:ext cx="3338512" cy="9787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Nerve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24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group of nerve fibers (axons) outside the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Arial" charset="0"/>
              </a:rPr>
              <a:t>CNS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0" y="122238"/>
            <a:ext cx="3097213" cy="226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338138"/>
            <a:ext cx="2447925" cy="2170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5" cstate="print"/>
          <a:srcRect l="8217" r="1393" b="6761"/>
          <a:stretch>
            <a:fillRect/>
          </a:stretch>
        </p:blipFill>
        <p:spPr bwMode="auto">
          <a:xfrm>
            <a:off x="917575" y="3625851"/>
            <a:ext cx="2409825" cy="1874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7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478" y="3657600"/>
            <a:ext cx="2007171" cy="194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955675"/>
            <a:ext cx="8435975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Subthalamus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362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cerebral hemispheres are connected by a thick bundle of nerve fibers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corpus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callosum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The surface shows ridges of tissue,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grooves called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Divided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4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49" y="15779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2836</TotalTime>
  <Words>1160</Words>
  <Application>Microsoft Office PowerPoint</Application>
  <PresentationFormat>On-screen Show (4:3)</PresentationFormat>
  <Paragraphs>172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Teamwork</vt:lpstr>
      <vt:lpstr>Slide 1</vt:lpstr>
      <vt:lpstr>OBJECTIVES</vt:lpstr>
      <vt:lpstr>FUNCTIONS</vt:lpstr>
      <vt:lpstr>ORGANIZATION</vt:lpstr>
      <vt:lpstr>ORGANIZATION</vt:lpstr>
      <vt:lpstr>NERVOUS TISSUE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Questions!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ksupy</cp:lastModifiedBy>
  <cp:revision>84</cp:revision>
  <dcterms:created xsi:type="dcterms:W3CDTF">2005-03-12T06:42:31Z</dcterms:created>
  <dcterms:modified xsi:type="dcterms:W3CDTF">2011-09-19T05:01:30Z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