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7" r:id="rId9"/>
    <p:sldId id="288" r:id="rId10"/>
    <p:sldId id="292" r:id="rId11"/>
    <p:sldId id="285" r:id="rId12"/>
    <p:sldId id="286" r:id="rId13"/>
    <p:sldId id="289" r:id="rId14"/>
    <p:sldId id="290" r:id="rId15"/>
    <p:sldId id="279" r:id="rId16"/>
    <p:sldId id="291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93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5715000" cy="17526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Ahmed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 Professor of Anatomy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89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AUTONOMIC NERVOUS SYSTEM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PARAVERTEBRAL GANGLIA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2672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They are interconnected to form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sympathetic chains, one on each side of vertebral column.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Number of ganglia: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en-US" b="1" dirty="0" smtClean="0">
                <a:solidFill>
                  <a:srgbClr val="0070C0"/>
                </a:solidFill>
              </a:rPr>
              <a:t> ganglia in cervical part of chain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 to twelve </a:t>
            </a:r>
            <a:r>
              <a:rPr lang="en-US" b="1" dirty="0" smtClean="0">
                <a:solidFill>
                  <a:srgbClr val="0070C0"/>
                </a:solidFill>
              </a:rPr>
              <a:t>ganglia in thoracic part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r>
              <a:rPr lang="en-US" b="1" dirty="0" smtClean="0">
                <a:solidFill>
                  <a:srgbClr val="0070C0"/>
                </a:solidFill>
              </a:rPr>
              <a:t> in lumbar &amp; sacral parts.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 chains end into a common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‘ganglion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b="1" dirty="0" smtClean="0">
                <a:solidFill>
                  <a:srgbClr val="0070C0"/>
                </a:solidFill>
              </a:rPr>
              <a:t>in front of coccyx</a:t>
            </a:r>
          </a:p>
          <a:p>
            <a:endParaRPr lang="en-US" dirty="0"/>
          </a:p>
        </p:txBody>
      </p:sp>
      <p:pic>
        <p:nvPicPr>
          <p:cNvPr id="1026" name="Picture 2" descr="C:\Documents and Settings\user1\My Documents\My Pictures\sympatheti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1158"/>
            <a:ext cx="3886199" cy="5582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1417075" cy="4525963"/>
          </a:xfrm>
        </p:spPr>
      </p:pic>
      <p:sp>
        <p:nvSpPr>
          <p:cNvPr id="5" name="TextBox 4"/>
          <p:cNvSpPr txBox="1"/>
          <p:nvPr/>
        </p:nvSpPr>
        <p:spPr>
          <a:xfrm>
            <a:off x="2667000" y="1676400"/>
            <a:ext cx="5391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in brain stem: nuclei of 3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7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10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in S2 – S4 segments of spinal cord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7432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5975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of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otic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&amp; peripheral ganglia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of peripheral ganglia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4953000"/>
            <a:ext cx="121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2286000" y="1905000"/>
            <a:ext cx="381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590800" y="29718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Arrow 11"/>
          <p:cNvSpPr/>
          <p:nvPr/>
        </p:nvSpPr>
        <p:spPr>
          <a:xfrm>
            <a:off x="2438400" y="40386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667000" y="5181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7200" y="5715000"/>
            <a:ext cx="399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Nucleus: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nomic 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142999"/>
            <a:ext cx="5145880" cy="5581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sympathetic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neurons: 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brain stem: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brain stem, join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7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9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10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cranial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&amp;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otic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peripheral ganglia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(Postganglionic neurons are cells of those ganglia).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head, thorax &amp; abdomen.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2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3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4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sacral segments of spinal cord.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join corresponding sacral spinal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peripheral ganglia in pelvis where they synapse.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peripheral ganglia.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pelvic viscera.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1\Desktop\terminology\terminlology 00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343"/>
            <a:ext cx="6019800" cy="64715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which one of the following sites are located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neurons of the sympathetic nervous system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Brain 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Thoracic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Sacral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Sympathetic chain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924800" y="3962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Regarding the parasympathetic nervous system,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axons are short.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 supplies sweat glands.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neurons are located in the sacral segments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postganglionic neurons are located in the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848600" y="4724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</a:t>
            </a:r>
            <a:r>
              <a:rPr lang="en-US" b="1" i="1" dirty="0" smtClean="0">
                <a:solidFill>
                  <a:srgbClr val="0070C0"/>
                </a:solidFill>
              </a:rPr>
              <a:t>the autonomic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en-US" b="1" i="1" dirty="0" smtClean="0">
                <a:solidFill>
                  <a:srgbClr val="0070C0"/>
                </a:solidFill>
              </a:rPr>
              <a:t>of autonomic nervous system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Trace the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preganglionic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postganglionic neurons </a:t>
            </a:r>
            <a:r>
              <a:rPr lang="en-US" b="1" i="1" dirty="0" smtClean="0">
                <a:solidFill>
                  <a:srgbClr val="0070C0"/>
                </a:solidFill>
              </a:rPr>
              <a:t>in both sympathetic &amp; parasympathetic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Enumerate in brief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effects </a:t>
            </a:r>
            <a:r>
              <a:rPr lang="en-US" b="1" i="1" dirty="0" smtClean="0">
                <a:solidFill>
                  <a:srgbClr val="0070C0"/>
                </a:solidFill>
              </a:rPr>
              <a:t>of sympathetic &amp; parasympathetic system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657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Nerve cells located 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central &amp; peripheral nervous system</a:t>
            </a:r>
            <a:r>
              <a:rPr lang="en-US" b="1" dirty="0" smtClean="0">
                <a:solidFill>
                  <a:srgbClr val="0070C0"/>
                </a:solidFill>
              </a:rPr>
              <a:t> that are concerned with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innervation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involuntary structures:</a:t>
            </a:r>
            <a:r>
              <a:rPr lang="en-US" b="1" dirty="0" smtClean="0">
                <a:solidFill>
                  <a:srgbClr val="0070C0"/>
                </a:solidFill>
              </a:rPr>
              <a:t> viscera, smooth &amp; cardiac muscles, glands.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Function: </a:t>
            </a:r>
            <a:r>
              <a:rPr lang="en-US" b="1" dirty="0" smtClean="0">
                <a:solidFill>
                  <a:srgbClr val="0070C0"/>
                </a:solidFill>
              </a:rPr>
              <a:t>maintains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homeostasis</a:t>
            </a:r>
            <a:r>
              <a:rPr lang="en-US" b="1" dirty="0" smtClean="0">
                <a:solidFill>
                  <a:srgbClr val="0070C0"/>
                </a:solidFill>
              </a:rPr>
              <a:t> of internal environment.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Regulation:</a:t>
            </a:r>
            <a:r>
              <a:rPr lang="en-US" b="1" dirty="0" smtClean="0">
                <a:solidFill>
                  <a:srgbClr val="0070C0"/>
                </a:solidFill>
              </a:rPr>
              <a:t> by hypothalamus.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AUTONOMIC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nomic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905000"/>
            <a:ext cx="3726057" cy="4602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1417075" cy="4525963"/>
          </a:xfrm>
        </p:spPr>
      </p:pic>
      <p:sp>
        <p:nvSpPr>
          <p:cNvPr id="6" name="TextBox 5"/>
          <p:cNvSpPr txBox="1"/>
          <p:nvPr/>
        </p:nvSpPr>
        <p:spPr>
          <a:xfrm>
            <a:off x="2438400" y="1752600"/>
            <a:ext cx="424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lateral horn of spinal cord (T1 – L3)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429000"/>
            <a:ext cx="4751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chain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plexuses surrounding abdominal aorta 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superior &amp; inferior mesenteric)</a:t>
            </a:r>
          </a:p>
        </p:txBody>
      </p:sp>
      <p:sp>
        <p:nvSpPr>
          <p:cNvPr id="9" name="Left Arrow 8"/>
          <p:cNvSpPr/>
          <p:nvPr/>
        </p:nvSpPr>
        <p:spPr>
          <a:xfrm>
            <a:off x="1905000" y="18288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2209800" y="3810000"/>
            <a:ext cx="304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0" y="2514600"/>
            <a:ext cx="12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1905000" y="2667000"/>
            <a:ext cx="5334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48006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1828800" y="5029200"/>
            <a:ext cx="7620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6393" y="1600200"/>
            <a:ext cx="5151214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159042"/>
            <a:ext cx="4800600" cy="5558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sympathetic neurons: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cells of the lateral horn of spinal cord in all thoracic + upper 3 lumbar segments.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join corresponding spinal nerves &amp; reach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the white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They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Synapse with cells of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ganglia located in sympathetic chain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ganglia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sympathetic chain &amp; join again the spinal nerve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grey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 &amp; thorax + blood vessels &amp; sweat glands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Leave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(without synapse)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 (around branches of abdominal aorta) to synapse with their cells.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mesenteric plexuses.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abdominal &amp; pelvic viscera.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641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AUTONOMIC NERVOUS SYSTEM </vt:lpstr>
      <vt:lpstr>OBJECTIVES</vt:lpstr>
      <vt:lpstr>DEFINITION</vt:lpstr>
      <vt:lpstr>STRUCTURE OF AUTONOMIC NERVOUS SYSTEM</vt:lpstr>
      <vt:lpstr>SYMPATHETIC NERVOUS SYSTEM</vt:lpstr>
      <vt:lpstr>SYMPATHETIC NERVOUS SYSTEM</vt:lpstr>
      <vt:lpstr>SYMPATHETIC NERVOUS SYSTEM</vt:lpstr>
      <vt:lpstr>SYMPATHETIC NERVOUS SYSTEM</vt:lpstr>
      <vt:lpstr>SYMPATHETIC NERVOUS SYSTEM</vt:lpstr>
      <vt:lpstr>PARAVERTEBRAL GANGLIA</vt:lpstr>
      <vt:lpstr>PARASYMPATHETIC NERVOUS SYSTEM</vt:lpstr>
      <vt:lpstr>PARASYMPATHETIC NERVOUS SYSTEM</vt:lpstr>
      <vt:lpstr>PARASYMPATHETIC NERVOUS SYSTEM</vt:lpstr>
      <vt:lpstr>Slide 14</vt:lpstr>
      <vt:lpstr>QUESTION 1</vt:lpstr>
      <vt:lpstr>QUESTION 2</vt:lpstr>
      <vt:lpstr>Slide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ksupy</cp:lastModifiedBy>
  <cp:revision>142</cp:revision>
  <dcterms:created xsi:type="dcterms:W3CDTF">2010-01-27T08:25:16Z</dcterms:created>
  <dcterms:modified xsi:type="dcterms:W3CDTF">2011-09-26T06:03:23Z</dcterms:modified>
</cp:coreProperties>
</file>