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317" r:id="rId2"/>
    <p:sldId id="319" r:id="rId3"/>
    <p:sldId id="341" r:id="rId4"/>
    <p:sldId id="344" r:id="rId5"/>
    <p:sldId id="325" r:id="rId6"/>
    <p:sldId id="326" r:id="rId7"/>
    <p:sldId id="258" r:id="rId8"/>
    <p:sldId id="327" r:id="rId9"/>
    <p:sldId id="336" r:id="rId10"/>
    <p:sldId id="337" r:id="rId11"/>
    <p:sldId id="338" r:id="rId12"/>
    <p:sldId id="339" r:id="rId13"/>
    <p:sldId id="340" r:id="rId14"/>
    <p:sldId id="342" r:id="rId15"/>
    <p:sldId id="343" r:id="rId16"/>
    <p:sldId id="329" r:id="rId17"/>
    <p:sldId id="32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339966"/>
    <a:srgbClr val="0066FF"/>
    <a:srgbClr val="FF3300"/>
    <a:srgbClr val="009900"/>
    <a:srgbClr val="CC3399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98" autoAdjust="0"/>
  </p:normalViewPr>
  <p:slideViewPr>
    <p:cSldViewPr>
      <p:cViewPr>
        <p:scale>
          <a:sx n="70" d="100"/>
          <a:sy n="70" d="100"/>
        </p:scale>
        <p:origin x="-5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87AFEC7-B594-4E54-8299-2E55CEBE2688}" type="datetimeFigureOut">
              <a:rPr lang="ar-SA" smtClean="0"/>
              <a:pPr/>
              <a:t>13/10/1432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038E67B-980F-4B8D-BE43-48EB79E9355E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2439FAD-D8E3-4A10-AADC-5DAE22F62D9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322046B-D274-40F9-A385-68F24CEDBF53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islamicfinder.org/gallery/displayimage.php?album=lastup&amp;cat=51&amp;pos=4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3" name="Picture 7" descr="Bismillah_45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667000"/>
            <a:ext cx="5600700" cy="1176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 OF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Antagonist : 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It opposes the action of the prime mover.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Before contraction of prime mover, antagonist must be relaxed.</a:t>
            </a:r>
          </a:p>
          <a:p>
            <a:pPr>
              <a:lnSpc>
                <a:spcPct val="90000"/>
              </a:lnSpc>
            </a:pP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FF0000"/>
                </a:solidFill>
              </a:rPr>
              <a:t>Biceps </a:t>
            </a:r>
            <a:r>
              <a:rPr lang="en-US" b="1" dirty="0" err="1" smtClean="0">
                <a:solidFill>
                  <a:srgbClr val="FF0000"/>
                </a:solidFill>
              </a:rPr>
              <a:t>Femoris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 smtClean="0">
                <a:solidFill>
                  <a:srgbClr val="0070C0"/>
                </a:solidFill>
              </a:rPr>
              <a:t>(Flexor of knee)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opposes the action of quadriceps when the knee joint is extended. </a:t>
            </a:r>
          </a:p>
          <a:p>
            <a:endParaRPr lang="en-US" dirty="0"/>
          </a:p>
        </p:txBody>
      </p:sp>
      <p:pic>
        <p:nvPicPr>
          <p:cNvPr id="5" name="Content Placeholder 4" descr="E56529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51848"/>
          <a:stretch>
            <a:fillRect/>
          </a:stretch>
        </p:blipFill>
        <p:spPr>
          <a:xfrm>
            <a:off x="5486400" y="381000"/>
            <a:ext cx="34290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 descr="Copy of Picture A"/>
          <p:cNvPicPr>
            <a:picLocks noChangeAspect="1" noChangeArrowheads="1"/>
          </p:cNvPicPr>
          <p:nvPr/>
        </p:nvPicPr>
        <p:blipFill>
          <a:blip r:embed="rId3" cstate="print"/>
          <a:srcRect l="45676" r="4167" b="68832"/>
          <a:stretch>
            <a:fillRect/>
          </a:stretch>
        </p:blipFill>
        <p:spPr>
          <a:xfrm>
            <a:off x="4191000" y="5181600"/>
            <a:ext cx="18288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 OF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Synergist :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Prevents unwanted movement in an intermediate joint crossed by the Prime Mover.</a:t>
            </a:r>
          </a:p>
          <a:p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en-US" b="1" dirty="0" smtClean="0">
                <a:solidFill>
                  <a:srgbClr val="0070C0"/>
                </a:solidFill>
              </a:rPr>
              <a:t>Flexors and Extensors of wrist joint contract to fix wrist joint in order that flexors and extensors of fingers works efficiently.</a:t>
            </a:r>
          </a:p>
          <a:p>
            <a:endParaRPr lang="en-US" dirty="0"/>
          </a:p>
        </p:txBody>
      </p:sp>
      <p:pic>
        <p:nvPicPr>
          <p:cNvPr id="2050" name="Picture 2" descr="F:\Student Gray\7. Upper limb\F66122-007-f086.jpg"/>
          <p:cNvPicPr>
            <a:picLocks noChangeAspect="1" noChangeArrowheads="1"/>
          </p:cNvPicPr>
          <p:nvPr/>
        </p:nvPicPr>
        <p:blipFill>
          <a:blip r:embed="rId2" cstate="print"/>
          <a:srcRect b="3641"/>
          <a:stretch>
            <a:fillRect/>
          </a:stretch>
        </p:blipFill>
        <p:spPr bwMode="auto">
          <a:xfrm>
            <a:off x="5105400" y="990600"/>
            <a:ext cx="2667000" cy="4038600"/>
          </a:xfrm>
          <a:prstGeom prst="rect">
            <a:avLst/>
          </a:prstGeom>
          <a:noFill/>
        </p:spPr>
      </p:pic>
      <p:pic>
        <p:nvPicPr>
          <p:cNvPr id="6" name="Picture 3" descr="C:\Documents and Settings\me\My Documents\My Pictures\Picture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5105400"/>
            <a:ext cx="3382769" cy="16240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 OF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38600" cy="49530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Fixator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Its contraction does not produce movement by itself but it stabilizes the origin of the prime mover so that it can act efficiently.</a:t>
            </a:r>
          </a:p>
          <a:p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Muscles attaching the shoulder girdle to the trunk contract to fix shoulder girdle, allowing  deltoid muscle  (taking origin from shoulder girdle) to move shoulder joint (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).</a:t>
            </a:r>
          </a:p>
          <a:p>
            <a:endParaRPr lang="en-US" dirty="0"/>
          </a:p>
        </p:txBody>
      </p:sp>
      <p:pic>
        <p:nvPicPr>
          <p:cNvPr id="1027" name="Picture 3" descr="F:\Student Gray\7. Upper limb\F66122-007-f012.jpg"/>
          <p:cNvPicPr>
            <a:picLocks noChangeAspect="1" noChangeArrowheads="1"/>
          </p:cNvPicPr>
          <p:nvPr/>
        </p:nvPicPr>
        <p:blipFill>
          <a:blip r:embed="rId2" cstate="print"/>
          <a:srcRect l="10804" r="13568" b="2355"/>
          <a:stretch>
            <a:fillRect/>
          </a:stretch>
        </p:blipFill>
        <p:spPr bwMode="auto">
          <a:xfrm>
            <a:off x="4953000" y="1447800"/>
            <a:ext cx="32766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NAMING OF MUSCLES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51816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Size: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or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(large).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Minor or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(small).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Latissimus</a:t>
            </a:r>
            <a:r>
              <a:rPr lang="en-US" b="1" dirty="0" smtClean="0">
                <a:solidFill>
                  <a:srgbClr val="0070C0"/>
                </a:solidFill>
              </a:rPr>
              <a:t> (broad).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b="1" dirty="0" smtClean="0">
                <a:solidFill>
                  <a:srgbClr val="0070C0"/>
                </a:solidFill>
              </a:rPr>
              <a:t> (long).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Brevis</a:t>
            </a:r>
            <a:r>
              <a:rPr lang="en-US" b="1" dirty="0" smtClean="0">
                <a:solidFill>
                  <a:srgbClr val="0070C0"/>
                </a:solidFill>
              </a:rPr>
              <a:t> (short).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Pectoralis</a:t>
            </a:r>
            <a:r>
              <a:rPr lang="en-US" b="1" dirty="0" smtClean="0">
                <a:solidFill>
                  <a:srgbClr val="0070C0"/>
                </a:solidFill>
              </a:rPr>
              <a:t> (pectoral region)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Depth: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Superficialis</a:t>
            </a:r>
            <a:r>
              <a:rPr lang="en-US" b="1" dirty="0" smtClean="0">
                <a:solidFill>
                  <a:srgbClr val="0070C0"/>
                </a:solidFill>
              </a:rPr>
              <a:t> (superficial).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Profundus</a:t>
            </a:r>
            <a:r>
              <a:rPr lang="en-US" b="1" dirty="0" smtClean="0">
                <a:solidFill>
                  <a:srgbClr val="0070C0"/>
                </a:solidFill>
              </a:rPr>
              <a:t> (deep).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Externus</a:t>
            </a:r>
            <a:r>
              <a:rPr lang="en-US" b="1" dirty="0" smtClean="0">
                <a:solidFill>
                  <a:srgbClr val="0070C0"/>
                </a:solidFill>
              </a:rPr>
              <a:t> (external).</a:t>
            </a:r>
          </a:p>
        </p:txBody>
      </p:sp>
      <p:pic>
        <p:nvPicPr>
          <p:cNvPr id="7" name="Picture 2" descr="C:\Documents and Settings\User\My Documents\My Pictures\Picture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35" y="1600200"/>
            <a:ext cx="3829129" cy="50292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NAMING OF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Shape:</a:t>
            </a:r>
            <a:r>
              <a:rPr lang="en-US" b="1" u="sng" dirty="0" smtClean="0">
                <a:solidFill>
                  <a:srgbClr val="0070C0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Deltoid</a:t>
            </a:r>
            <a:r>
              <a:rPr lang="en-US" b="1" dirty="0" smtClean="0">
                <a:solidFill>
                  <a:srgbClr val="0070C0"/>
                </a:solidFill>
              </a:rPr>
              <a:t> (triangular).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Teres</a:t>
            </a:r>
            <a:r>
              <a:rPr lang="en-US" b="1" dirty="0" smtClean="0">
                <a:solidFill>
                  <a:srgbClr val="0070C0"/>
                </a:solidFill>
              </a:rPr>
              <a:t> (rounded)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Rectus </a:t>
            </a:r>
            <a:r>
              <a:rPr lang="en-US" b="1" dirty="0" smtClean="0">
                <a:solidFill>
                  <a:srgbClr val="0070C0"/>
                </a:solidFill>
              </a:rPr>
              <a:t>(straight).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of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Heads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Biceps </a:t>
            </a:r>
            <a:r>
              <a:rPr lang="en-US" b="1" dirty="0" smtClean="0">
                <a:solidFill>
                  <a:srgbClr val="0070C0"/>
                </a:solidFill>
              </a:rPr>
              <a:t>(2 heads).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Triceps </a:t>
            </a:r>
            <a:r>
              <a:rPr lang="en-US" b="1" dirty="0" smtClean="0">
                <a:solidFill>
                  <a:srgbClr val="0070C0"/>
                </a:solidFill>
              </a:rPr>
              <a:t>(3 heads).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Quadriceps </a:t>
            </a:r>
            <a:r>
              <a:rPr lang="en-US" b="1" dirty="0" smtClean="0">
                <a:solidFill>
                  <a:srgbClr val="0070C0"/>
                </a:solidFill>
              </a:rPr>
              <a:t>(4 heads).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Attachments: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Coracobrachialis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(from </a:t>
            </a:r>
            <a:r>
              <a:rPr lang="en-US" b="1" dirty="0" err="1" smtClean="0">
                <a:solidFill>
                  <a:srgbClr val="0070C0"/>
                </a:solidFill>
              </a:rPr>
              <a:t>coracoid</a:t>
            </a:r>
            <a:r>
              <a:rPr lang="en-US" b="1" dirty="0" smtClean="0">
                <a:solidFill>
                  <a:srgbClr val="0070C0"/>
                </a:solidFill>
              </a:rPr>
              <a:t> process to arm).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Flexor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digitorum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flexion of digits.</a:t>
            </a:r>
          </a:p>
          <a:p>
            <a:endParaRPr lang="en-US" dirty="0"/>
          </a:p>
        </p:txBody>
      </p:sp>
      <p:pic>
        <p:nvPicPr>
          <p:cNvPr id="1026" name="Picture 2" descr="C:\Documents and Settings\User\My Documents\My Pictures\Picture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371600"/>
            <a:ext cx="3597060" cy="5486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NERVE SUPPLY</a:t>
            </a:r>
            <a:br>
              <a:rPr lang="en-US" b="1" i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The nerves supplying the skeletal muscles are </a:t>
            </a:r>
            <a:r>
              <a:rPr lang="en-US" b="1" u="sng" dirty="0" smtClean="0">
                <a:solidFill>
                  <a:srgbClr val="7030A0"/>
                </a:solidFill>
              </a:rPr>
              <a:t>Mixed.</a:t>
            </a:r>
          </a:p>
          <a:p>
            <a:r>
              <a:rPr lang="en-US" b="1" dirty="0" smtClean="0"/>
              <a:t>60% are Motor.</a:t>
            </a:r>
          </a:p>
          <a:p>
            <a:r>
              <a:rPr lang="en-US" b="1" dirty="0" smtClean="0"/>
              <a:t>40% are Sensory.</a:t>
            </a:r>
          </a:p>
          <a:p>
            <a:r>
              <a:rPr lang="en-US" b="1" dirty="0" smtClean="0"/>
              <a:t>It contains some Autonomic fibers (Sympathetic).</a:t>
            </a:r>
          </a:p>
          <a:p>
            <a:r>
              <a:rPr lang="en-US" b="1" dirty="0" smtClean="0"/>
              <a:t>The nerve enters the muscle at about the middle point of its deep surface.</a:t>
            </a:r>
          </a:p>
          <a:p>
            <a:endParaRPr lang="en-US" dirty="0"/>
          </a:p>
        </p:txBody>
      </p:sp>
      <p:pic>
        <p:nvPicPr>
          <p:cNvPr id="5" name="Picture 2" descr="C:\Documents and Settings\User\My Documents\Student Gray\7. Upper limb\F66122-007-f0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4421"/>
          <a:stretch>
            <a:fillRect/>
          </a:stretch>
        </p:blipFill>
        <p:spPr bwMode="auto">
          <a:xfrm>
            <a:off x="685800" y="1905000"/>
            <a:ext cx="3881772" cy="4724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200400" y="3657600"/>
            <a:ext cx="5334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5257800" cy="102076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Skeletal muscles are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striated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voluntary</a:t>
            </a:r>
            <a:r>
              <a:rPr lang="en-US" b="1" dirty="0" smtClean="0">
                <a:solidFill>
                  <a:srgbClr val="0070C0"/>
                </a:solidFill>
              </a:rPr>
              <a:t> muscles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attached to </a:t>
            </a:r>
            <a:r>
              <a:rPr lang="en-US" b="1" dirty="0" smtClean="0">
                <a:solidFill>
                  <a:srgbClr val="0070C0"/>
                </a:solidFill>
              </a:rPr>
              <a:t>&amp;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</a:t>
            </a:r>
            <a:r>
              <a:rPr lang="en-US" b="1" dirty="0" smtClean="0">
                <a:solidFill>
                  <a:srgbClr val="0070C0"/>
                </a:solidFill>
              </a:rPr>
              <a:t> the skeleton.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They have 2 attachments: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Their fibers may be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</a:t>
            </a:r>
            <a:r>
              <a:rPr lang="en-US" b="1" dirty="0" smtClean="0">
                <a:solidFill>
                  <a:srgbClr val="0070C0"/>
                </a:solidFill>
              </a:rPr>
              <a:t> or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oblique (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pennate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b="1" dirty="0" smtClean="0">
                <a:solidFill>
                  <a:srgbClr val="0070C0"/>
                </a:solidFill>
              </a:rPr>
              <a:t> to the line of pull.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According to mode of action, they are classified as: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 mover, antagonist, synergist or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fixator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They may be named according to: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size, shape, number of heads, position, attachments, depth or action.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They are supplied by a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mixed</a:t>
            </a:r>
            <a:r>
              <a:rPr lang="en-US" b="1" dirty="0" smtClean="0">
                <a:solidFill>
                  <a:srgbClr val="0070C0"/>
                </a:solidFill>
              </a:rPr>
              <a:t> nerve.</a:t>
            </a: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cs typeface="Arial" charset="0"/>
            </a:endParaRPr>
          </a:p>
        </p:txBody>
      </p:sp>
      <p:pic>
        <p:nvPicPr>
          <p:cNvPr id="11" name="Picture 2" descr="C:\Program Files\Microsoft Office\MEDIA\CAGCAT10\j0281904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81000"/>
            <a:ext cx="8229600" cy="6172200"/>
          </a:xfrm>
          <a:ln w="190500" cap="sq">
            <a:solidFill>
              <a:schemeClr val="accent6">
                <a:lumMod val="75000"/>
              </a:schemeClr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Rectangle 11"/>
          <p:cNvSpPr/>
          <p:nvPr/>
        </p:nvSpPr>
        <p:spPr>
          <a:xfrm>
            <a:off x="1447800" y="2514600"/>
            <a:ext cx="6477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600" y="457200"/>
            <a:ext cx="6292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i="1" dirty="0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SKELETAL MUSCLES</a:t>
            </a:r>
            <a:endParaRPr lang="en-US" sz="4000" b="1" i="1" cap="none" spc="0" dirty="0">
              <a:ln w="11430"/>
              <a:solidFill>
                <a:srgbClr val="00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User\My Documents\My Pictures\Picture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2853330" cy="533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581400" y="2667000"/>
            <a:ext cx="2209800" cy="1754326"/>
          </a:xfrm>
          <a:prstGeom prst="rect">
            <a:avLst/>
          </a:prstGeom>
          <a:solidFill>
            <a:srgbClr val="CC0000"/>
          </a:solidFill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Jamila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Medany</a:t>
            </a:r>
            <a:endParaRPr lang="en-US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10800000" flipV="1">
            <a:off x="6629400" y="2795435"/>
            <a:ext cx="2514600" cy="1200329"/>
          </a:xfrm>
          <a:prstGeom prst="rect">
            <a:avLst/>
          </a:prstGeom>
          <a:solidFill>
            <a:srgbClr val="339966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/>
              <a:t>Dr. </a:t>
            </a:r>
            <a:r>
              <a:rPr lang="en-US" sz="3600" b="1" dirty="0" err="1" smtClean="0"/>
              <a:t>Khaleel</a:t>
            </a:r>
            <a:r>
              <a:rPr lang="en-US" sz="3600" b="1" dirty="0" smtClean="0"/>
              <a:t>  </a:t>
            </a:r>
            <a:r>
              <a:rPr lang="en-US" sz="3600" b="1" dirty="0" err="1" smtClean="0"/>
              <a:t>Alyahya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2895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&amp;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334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9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main criteria </a:t>
            </a:r>
            <a:r>
              <a:rPr lang="en-US" b="1" i="1" dirty="0" smtClean="0">
                <a:solidFill>
                  <a:srgbClr val="0070C0"/>
                </a:solidFill>
              </a:rPr>
              <a:t>of skeletal muscles.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attachments</a:t>
            </a:r>
            <a:r>
              <a:rPr lang="en-US" b="1" i="1" dirty="0" smtClean="0">
                <a:solidFill>
                  <a:srgbClr val="0070C0"/>
                </a:solidFill>
              </a:rPr>
              <a:t> of skeletal muscles.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different directions </a:t>
            </a:r>
            <a:r>
              <a:rPr lang="en-US" b="1" i="1" dirty="0" smtClean="0">
                <a:solidFill>
                  <a:srgbClr val="0070C0"/>
                </a:solidFill>
              </a:rPr>
              <a:t>of skeletal muscle fibers.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mode of action </a:t>
            </a:r>
            <a:r>
              <a:rPr lang="en-US" b="1" i="1" dirty="0" smtClean="0">
                <a:solidFill>
                  <a:srgbClr val="0070C0"/>
                </a:solidFill>
              </a:rPr>
              <a:t>of skeletal muscles.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briefly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naming</a:t>
            </a:r>
            <a:r>
              <a:rPr lang="en-US" b="1" i="1" dirty="0" smtClean="0">
                <a:solidFill>
                  <a:srgbClr val="0070C0"/>
                </a:solidFill>
              </a:rPr>
              <a:t> of skeletal muscles.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briefly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nerve supply </a:t>
            </a:r>
            <a:r>
              <a:rPr lang="en-US" b="1" i="1" dirty="0" smtClean="0">
                <a:solidFill>
                  <a:srgbClr val="0070C0"/>
                </a:solidFill>
              </a:rPr>
              <a:t>of skeletal muscles.</a:t>
            </a:r>
            <a:endParaRPr lang="en-US" b="1" i="1" smtClean="0">
              <a:solidFill>
                <a:srgbClr val="0070C0"/>
              </a:solidFill>
            </a:endParaRPr>
          </a:p>
          <a:p>
            <a:pPr lvl="0">
              <a:buNone/>
            </a:pPr>
            <a:endParaRPr lang="en-US" b="1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rgbClr val="0066FF"/>
                </a:solidFill>
                <a:cs typeface="Arial" charset="0"/>
              </a:rPr>
              <a:t>MUSCULAR  SYSTEM</a:t>
            </a:r>
            <a:endParaRPr lang="en-US" i="1" dirty="0">
              <a:solidFill>
                <a:srgbClr val="0066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>
                <a:cs typeface="Times New Roman" pitchFamily="18" charset="0"/>
              </a:rPr>
              <a:t>Composed of two main types :</a:t>
            </a:r>
          </a:p>
          <a:p>
            <a:r>
              <a:rPr lang="en-US" b="1" u="sng" dirty="0" smtClean="0">
                <a:solidFill>
                  <a:srgbClr val="4C35F9"/>
                </a:solidFill>
                <a:cs typeface="Times New Roman" pitchFamily="18" charset="0"/>
              </a:rPr>
              <a:t>1. Involuntary:</a:t>
            </a:r>
          </a:p>
          <a:p>
            <a:r>
              <a:rPr lang="en-US" b="1" dirty="0" smtClean="0">
                <a:cs typeface="Times New Roman" pitchFamily="18" charset="0"/>
              </a:rPr>
              <a:t>(a) Smooth</a:t>
            </a:r>
            <a:r>
              <a:rPr lang="en-US" dirty="0" smtClean="0">
                <a:cs typeface="Times New Roman" pitchFamily="18" charset="0"/>
              </a:rPr>
              <a:t>: </a:t>
            </a:r>
            <a:r>
              <a:rPr lang="en-US" b="1" i="1" dirty="0" smtClean="0">
                <a:cs typeface="Times New Roman" pitchFamily="18" charset="0"/>
              </a:rPr>
              <a:t>Found in the walls of viscera.</a:t>
            </a:r>
          </a:p>
          <a:p>
            <a:r>
              <a:rPr lang="en-US" b="1" i="1" dirty="0" smtClean="0">
                <a:cs typeface="Times New Roman" pitchFamily="18" charset="0"/>
              </a:rPr>
              <a:t>(b) Cardiac: Found only in the heart.</a:t>
            </a:r>
          </a:p>
          <a:p>
            <a:r>
              <a:rPr lang="en-US" b="1" i="1" dirty="0" smtClean="0">
                <a:solidFill>
                  <a:srgbClr val="4C35F9"/>
                </a:solidFill>
                <a:cs typeface="Times New Roman" pitchFamily="18" charset="0"/>
              </a:rPr>
              <a:t>2. Voluntary (skeletal)</a:t>
            </a:r>
          </a:p>
          <a:p>
            <a:endParaRPr lang="en-US" b="1" i="1" dirty="0" smtClean="0"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" name="Picture 3" descr="5C1DFA8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76019" t="8461" r="9161" b="81348"/>
          <a:stretch>
            <a:fillRect/>
          </a:stretch>
        </p:blipFill>
        <p:spPr bwMode="auto">
          <a:xfrm>
            <a:off x="838200" y="1828800"/>
            <a:ext cx="1911313" cy="158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5C1DFA84"/>
          <p:cNvPicPr>
            <a:picLocks noChangeAspect="1" noChangeArrowheads="1"/>
          </p:cNvPicPr>
          <p:nvPr/>
        </p:nvPicPr>
        <p:blipFill>
          <a:blip r:embed="rId2" cstate="print"/>
          <a:srcRect l="49174" t="7458" r="37376" b="80946"/>
          <a:stretch>
            <a:fillRect/>
          </a:stretch>
        </p:blipFill>
        <p:spPr bwMode="auto">
          <a:xfrm>
            <a:off x="2819400" y="3810000"/>
            <a:ext cx="1585912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4" descr="5C1DFA84"/>
          <p:cNvPicPr>
            <a:picLocks noChangeAspect="1" noChangeArrowheads="1"/>
          </p:cNvPicPr>
          <p:nvPr/>
        </p:nvPicPr>
        <p:blipFill>
          <a:blip r:embed="rId2" cstate="print"/>
          <a:srcRect l="21463" t="9293" r="61707" b="80452"/>
          <a:stretch>
            <a:fillRect/>
          </a:stretch>
        </p:blipFill>
        <p:spPr>
          <a:xfrm>
            <a:off x="323850" y="4365625"/>
            <a:ext cx="2170113" cy="1597025"/>
          </a:xfrm>
          <a:prstGeom prst="rect">
            <a:avLst/>
          </a:prstGeom>
          <a:noFill/>
        </p:spPr>
      </p:pic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684213" y="2060575"/>
            <a:ext cx="11509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/>
              <a:t>SMOOTH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1371600" y="2286000"/>
            <a:ext cx="533400" cy="533400"/>
          </a:xfrm>
          <a:prstGeom prst="straightConnector1">
            <a:avLst/>
          </a:prstGeom>
          <a:ln>
            <a:solidFill>
              <a:srgbClr val="CC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3563938" y="4508500"/>
            <a:ext cx="10080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/>
              <a:t>CARDIAC</a:t>
            </a:r>
          </a:p>
        </p:txBody>
      </p:sp>
      <p:cxnSp>
        <p:nvCxnSpPr>
          <p:cNvPr id="15" name="Straight Arrow Connector 14"/>
          <p:cNvCxnSpPr>
            <a:endCxn id="13" idx="2"/>
          </p:cNvCxnSpPr>
          <p:nvPr/>
        </p:nvCxnSpPr>
        <p:spPr>
          <a:xfrm rot="5400000" flipH="1" flipV="1">
            <a:off x="3741339" y="4931175"/>
            <a:ext cx="471491" cy="181769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187450" y="4508500"/>
            <a:ext cx="11525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b="1" dirty="0"/>
              <a:t>SKELETAL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990600" y="4800600"/>
            <a:ext cx="6096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ar-S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Voluntary.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Striated.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Attached to skeleton.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Produce movement of skeleton.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Supplied by somatic nerves.</a:t>
            </a:r>
          </a:p>
          <a:p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 rot="10800000" flipV="1">
            <a:off x="761998" y="-46167"/>
            <a:ext cx="7162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CRITERIA OF SKELTAL MUSCLES</a:t>
            </a:r>
            <a:endParaRPr lang="ar-SA" sz="3600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1447800" y="2971800"/>
            <a:ext cx="5334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D06CE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524000"/>
            <a:ext cx="4343400" cy="4572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ATTACHMENTS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MOSTLY TWO: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Least</a:t>
            </a:r>
            <a:r>
              <a:rPr lang="en-US" b="1" dirty="0" smtClean="0">
                <a:solidFill>
                  <a:srgbClr val="0070C0"/>
                </a:solidFill>
              </a:rPr>
              <a:t> movable, mostly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fleshy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proximal</a:t>
            </a:r>
            <a:r>
              <a:rPr lang="en-US" b="1" dirty="0" smtClean="0">
                <a:solidFill>
                  <a:srgbClr val="0070C0"/>
                </a:solidFill>
              </a:rPr>
              <a:t> end.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INSERTION: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Most </a:t>
            </a:r>
            <a:r>
              <a:rPr lang="en-US" b="1" dirty="0" smtClean="0">
                <a:solidFill>
                  <a:srgbClr val="0070C0"/>
                </a:solidFill>
              </a:rPr>
              <a:t>movable, mostly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fibrous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distal</a:t>
            </a:r>
            <a:r>
              <a:rPr lang="en-US" b="1" dirty="0" smtClean="0">
                <a:solidFill>
                  <a:srgbClr val="0070C0"/>
                </a:solidFill>
              </a:rPr>
              <a:t> end.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" name="Content Placeholder 5" descr="Picture 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174" b="6452"/>
          <a:stretch>
            <a:fillRect/>
          </a:stretch>
        </p:blipFill>
        <p:spPr bwMode="auto">
          <a:xfrm>
            <a:off x="5049116" y="1600200"/>
            <a:ext cx="3561483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71600"/>
            <a:ext cx="4419600" cy="525780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Muscles are attached to bones, cartilage or ligaments by:</a:t>
            </a:r>
          </a:p>
          <a:p>
            <a:pPr algn="l">
              <a:lnSpc>
                <a:spcPct val="90000"/>
              </a:lnSpc>
            </a:pPr>
            <a:r>
              <a:rPr lang="en-US" sz="2800" b="1" u="sng" dirty="0" smtClean="0">
                <a:solidFill>
                  <a:srgbClr val="0066FF"/>
                </a:solidFill>
              </a:rPr>
              <a:t>(</a:t>
            </a:r>
            <a:r>
              <a:rPr lang="en-US" sz="2800" b="1" u="sng" dirty="0">
                <a:solidFill>
                  <a:srgbClr val="0066FF"/>
                </a:solidFill>
              </a:rPr>
              <a:t>1) Tendons</a:t>
            </a:r>
            <a:r>
              <a:rPr lang="en-US" sz="2800" u="sng" dirty="0">
                <a:solidFill>
                  <a:srgbClr val="0066FF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: </a:t>
            </a:r>
            <a:endParaRPr lang="en-US" sz="2800" dirty="0" smtClean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cords </a:t>
            </a:r>
            <a:r>
              <a:rPr lang="en-US" sz="2800" b="1" dirty="0">
                <a:solidFill>
                  <a:schemeClr val="tx1"/>
                </a:solidFill>
              </a:rPr>
              <a:t>of fibrous tissue.</a:t>
            </a:r>
          </a:p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rgbClr val="339966"/>
                </a:solidFill>
              </a:rPr>
              <a:t>(</a:t>
            </a:r>
            <a:r>
              <a:rPr lang="en-US" sz="2800" b="1" i="1" u="sng" dirty="0" smtClean="0">
                <a:solidFill>
                  <a:srgbClr val="339966"/>
                </a:solidFill>
              </a:rPr>
              <a:t>2) </a:t>
            </a:r>
            <a:r>
              <a:rPr lang="en-US" sz="2800" b="1" i="1" u="sng" dirty="0" err="1">
                <a:solidFill>
                  <a:srgbClr val="339966"/>
                </a:solidFill>
              </a:rPr>
              <a:t>Aponeurosis</a:t>
            </a:r>
            <a:r>
              <a:rPr lang="en-US" sz="2800" b="1" i="1" u="sng" dirty="0">
                <a:solidFill>
                  <a:srgbClr val="339966"/>
                </a:solidFill>
              </a:rPr>
              <a:t> </a:t>
            </a:r>
            <a:r>
              <a:rPr lang="en-US" sz="2800" b="1" dirty="0">
                <a:solidFill>
                  <a:srgbClr val="339966"/>
                </a:solidFill>
              </a:rPr>
              <a:t>:</a:t>
            </a:r>
            <a:r>
              <a:rPr lang="en-US" sz="2800" dirty="0"/>
              <a:t> </a:t>
            </a:r>
            <a:endParaRPr lang="en-US" sz="2800" dirty="0" smtClean="0"/>
          </a:p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A thin and </a:t>
            </a:r>
            <a:r>
              <a:rPr lang="en-US" sz="2800" b="1" dirty="0">
                <a:solidFill>
                  <a:schemeClr val="tx1"/>
                </a:solidFill>
              </a:rPr>
              <a:t>strong sheet of fibrous tissue.</a:t>
            </a:r>
          </a:p>
          <a:p>
            <a:pPr algn="l">
              <a:lnSpc>
                <a:spcPct val="90000"/>
              </a:lnSpc>
            </a:pPr>
            <a:r>
              <a:rPr lang="en-US" sz="2800" b="1" u="sng" dirty="0">
                <a:solidFill>
                  <a:srgbClr val="FF0000"/>
                </a:solidFill>
              </a:rPr>
              <a:t>(3) </a:t>
            </a:r>
            <a:r>
              <a:rPr lang="en-US" sz="2800" b="1" u="sng" dirty="0" err="1">
                <a:solidFill>
                  <a:srgbClr val="FF0000"/>
                </a:solidFill>
              </a:rPr>
              <a:t>Raphe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An </a:t>
            </a:r>
            <a:r>
              <a:rPr lang="en-US" sz="2800" b="1" dirty="0" err="1">
                <a:solidFill>
                  <a:schemeClr val="tx1"/>
                </a:solidFill>
              </a:rPr>
              <a:t>interdigitation</a:t>
            </a:r>
            <a:r>
              <a:rPr lang="en-US" sz="2800" b="1" dirty="0">
                <a:solidFill>
                  <a:schemeClr val="tx1"/>
                </a:solidFill>
              </a:rPr>
              <a:t> of the </a:t>
            </a:r>
            <a:r>
              <a:rPr lang="en-US" sz="2800" b="1" dirty="0" err="1">
                <a:solidFill>
                  <a:schemeClr val="tx1"/>
                </a:solidFill>
              </a:rPr>
              <a:t>tendinous</a:t>
            </a:r>
            <a:r>
              <a:rPr lang="en-US" sz="2800" b="1" dirty="0">
                <a:solidFill>
                  <a:schemeClr val="tx1"/>
                </a:solidFill>
              </a:rPr>
              <a:t> ends of the flat muscles.</a:t>
            </a:r>
          </a:p>
        </p:txBody>
      </p:sp>
      <p:pic>
        <p:nvPicPr>
          <p:cNvPr id="122884" name="Picture 4" descr="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7820" r="4326"/>
          <a:stretch>
            <a:fillRect/>
          </a:stretch>
        </p:blipFill>
        <p:spPr>
          <a:xfrm>
            <a:off x="533400" y="1752601"/>
            <a:ext cx="3962400" cy="4876799"/>
          </a:xfrm>
          <a:ln w="381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828638" y="381000"/>
            <a:ext cx="748673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TYPES OF ATTACHMENTS</a:t>
            </a:r>
            <a:endParaRPr lang="en-US" sz="4400" b="1" i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4114800"/>
            <a:ext cx="228600" cy="22860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H="1">
            <a:off x="2362200" y="3886200"/>
            <a:ext cx="381000" cy="228600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52600" y="6172200"/>
            <a:ext cx="381000" cy="228600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 OF MUSCLE FIBERS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to line of pull: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range of movement</a:t>
            </a:r>
            <a:r>
              <a:rPr lang="en-US" b="1" dirty="0" smtClean="0">
                <a:solidFill>
                  <a:srgbClr val="0070C0"/>
                </a:solidFill>
              </a:rPr>
              <a:t>, less powerful.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Pennate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(oblique to line of pull):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powerful</a:t>
            </a:r>
            <a:r>
              <a:rPr lang="en-US" b="1" dirty="0" smtClean="0">
                <a:solidFill>
                  <a:srgbClr val="0070C0"/>
                </a:solidFill>
              </a:rPr>
              <a:t>, less range of movement.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0070C0"/>
                </a:solidFill>
              </a:rPr>
              <a:t>Unipennate</a:t>
            </a:r>
            <a:r>
              <a:rPr lang="en-US" b="1" i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0070C0"/>
                </a:solidFill>
              </a:rPr>
              <a:t>Bipennate</a:t>
            </a:r>
            <a:r>
              <a:rPr lang="en-US" b="1" i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0070C0"/>
                </a:solidFill>
              </a:rPr>
              <a:t>Multipennate</a:t>
            </a:r>
            <a:r>
              <a:rPr lang="en-US" b="1" i="1" dirty="0" smtClean="0">
                <a:solidFill>
                  <a:srgbClr val="0070C0"/>
                </a:solidFill>
              </a:rPr>
              <a:t>.</a:t>
            </a:r>
            <a:endParaRPr lang="en-US" b="1" i="1" dirty="0">
              <a:solidFill>
                <a:srgbClr val="0070C0"/>
              </a:solidFill>
            </a:endParaRPr>
          </a:p>
        </p:txBody>
      </p:sp>
      <p:pic>
        <p:nvPicPr>
          <p:cNvPr id="28675" name="Picture 3" descr="C:\Documents and Settings\user1\Desktop\muscles\Copy (2) of musc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371600"/>
            <a:ext cx="1971675" cy="281940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</p:pic>
      <p:pic>
        <p:nvPicPr>
          <p:cNvPr id="28676" name="Picture 4" descr="C:\Documents and Settings\user1\Desktop\muscles\Copy of musc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495800"/>
            <a:ext cx="1304925" cy="213360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</p:pic>
      <p:pic>
        <p:nvPicPr>
          <p:cNvPr id="28677" name="Picture 5" descr="C:\Documents and Settings\user1\Desktop\muscles\musc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343400"/>
            <a:ext cx="2276475" cy="228600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</p:pic>
      <p:pic>
        <p:nvPicPr>
          <p:cNvPr id="28678" name="Picture 6" descr="C:\Documents and Settings\user1\Desktop\muscles\Copy (4) of muscl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371600"/>
            <a:ext cx="1085850" cy="2714625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029200" y="4114800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parallel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 OF ACTION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 mover (Agonist) :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It is the chief muscle responsible for a particular movement</a:t>
            </a:r>
          </a:p>
          <a:p>
            <a:pPr>
              <a:lnSpc>
                <a:spcPct val="90000"/>
              </a:lnSpc>
            </a:pP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Quadriceps </a:t>
            </a:r>
            <a:r>
              <a:rPr lang="en-US" b="1" dirty="0" err="1" smtClean="0">
                <a:solidFill>
                  <a:srgbClr val="FF0000"/>
                </a:solidFill>
              </a:rPr>
              <a:t>Femoris</a:t>
            </a:r>
            <a:r>
              <a:rPr lang="en-US" b="1" dirty="0" smtClean="0">
                <a:solidFill>
                  <a:srgbClr val="FF0066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is the prime mover for extension of the knee joint.</a:t>
            </a:r>
          </a:p>
        </p:txBody>
      </p:sp>
      <p:pic>
        <p:nvPicPr>
          <p:cNvPr id="5" name="Content Placeholder 4" descr="7A10496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38869"/>
          <a:stretch>
            <a:fillRect/>
          </a:stretch>
        </p:blipFill>
        <p:spPr>
          <a:xfrm>
            <a:off x="4343400" y="609600"/>
            <a:ext cx="4343400" cy="601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4343400" y="4038600"/>
            <a:ext cx="304800" cy="762000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425</TotalTime>
  <Words>690</Words>
  <Application>Microsoft Office PowerPoint</Application>
  <PresentationFormat>On-screen Show (4:3)</PresentationFormat>
  <Paragraphs>106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Trek</vt:lpstr>
      <vt:lpstr>Slide 1</vt:lpstr>
      <vt:lpstr>Slide 2</vt:lpstr>
      <vt:lpstr>OBJECTIVES</vt:lpstr>
      <vt:lpstr>MUSCULAR  SYSTEM</vt:lpstr>
      <vt:lpstr>I</vt:lpstr>
      <vt:lpstr>ATTACHMENTS</vt:lpstr>
      <vt:lpstr>Slide 7</vt:lpstr>
      <vt:lpstr>DIRECTION OF MUSCLE FIBERS</vt:lpstr>
      <vt:lpstr>MODE OF ACTION</vt:lpstr>
      <vt:lpstr>MODE OF ACTION</vt:lpstr>
      <vt:lpstr>MODE OF ACTION</vt:lpstr>
      <vt:lpstr>MODE OF ACTION</vt:lpstr>
      <vt:lpstr>NAMING OF MUSCLES</vt:lpstr>
      <vt:lpstr>NAMING OF MUSCLES</vt:lpstr>
      <vt:lpstr>NERVE SUPPLY </vt:lpstr>
      <vt:lpstr>SUMMARY</vt:lpstr>
      <vt:lpstr>Slide 17</vt:lpstr>
    </vt:vector>
  </TitlesOfParts>
  <Company>King Khalid University Hospital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Jamila hafizelmedany</cp:lastModifiedBy>
  <cp:revision>69</cp:revision>
  <dcterms:created xsi:type="dcterms:W3CDTF">2010-07-11T08:19:53Z</dcterms:created>
  <dcterms:modified xsi:type="dcterms:W3CDTF">2011-09-11T11:10:53Z</dcterms:modified>
</cp:coreProperties>
</file>