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</p:sldMasterIdLst>
  <p:notesMasterIdLst>
    <p:notesMasterId r:id="rId55"/>
  </p:notesMasterIdLst>
  <p:sldIdLst>
    <p:sldId id="258" r:id="rId19"/>
    <p:sldId id="310" r:id="rId20"/>
    <p:sldId id="270" r:id="rId21"/>
    <p:sldId id="271" r:id="rId22"/>
    <p:sldId id="288" r:id="rId23"/>
    <p:sldId id="295" r:id="rId24"/>
    <p:sldId id="296" r:id="rId25"/>
    <p:sldId id="297" r:id="rId26"/>
    <p:sldId id="272" r:id="rId27"/>
    <p:sldId id="294" r:id="rId28"/>
    <p:sldId id="298" r:id="rId29"/>
    <p:sldId id="299" r:id="rId30"/>
    <p:sldId id="273" r:id="rId31"/>
    <p:sldId id="300" r:id="rId32"/>
    <p:sldId id="274" r:id="rId33"/>
    <p:sldId id="301" r:id="rId34"/>
    <p:sldId id="304" r:id="rId35"/>
    <p:sldId id="302" r:id="rId36"/>
    <p:sldId id="275" r:id="rId37"/>
    <p:sldId id="276" r:id="rId38"/>
    <p:sldId id="306" r:id="rId39"/>
    <p:sldId id="307" r:id="rId40"/>
    <p:sldId id="308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65" r:id="rId49"/>
    <p:sldId id="267" r:id="rId50"/>
    <p:sldId id="291" r:id="rId51"/>
    <p:sldId id="290" r:id="rId52"/>
    <p:sldId id="292" r:id="rId53"/>
    <p:sldId id="311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D87F5"/>
    <a:srgbClr val="7DBFE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9" autoAdjust="0"/>
    <p:restoredTop sz="94640" autoAdjust="0"/>
  </p:normalViewPr>
  <p:slideViewPr>
    <p:cSldViewPr snapToGrid="0">
      <p:cViewPr varScale="1">
        <p:scale>
          <a:sx n="128" d="100"/>
          <a:sy n="128" d="100"/>
        </p:scale>
        <p:origin x="-20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60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58082B-8563-0546-A9AD-B68C7C083F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43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A68445F-13DB-6649-BF06-C7DF1C794824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7692B64-CA2C-3348-AF03-16701AF56A4A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5999715-D3B6-D249-BF82-A6E24594F7F9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4A6B0B-867A-6F45-A6D9-B1CC9EC36662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70A5B62-9342-A343-9A7F-749F901C6E50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891360F-B1CC-A44A-99F1-BC3FFD6138DB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2B74BD9-2B7E-5645-A7DC-9423605724FA}" type="slidenum">
              <a:rPr lang="en-US"/>
              <a:pPr eaLnBrk="1" hangingPunct="1"/>
              <a:t>16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6070A8-D225-7346-9EC2-D9A7F7306908}" type="slidenum">
              <a:rPr lang="en-US"/>
              <a:pPr eaLnBrk="1" hangingPunct="1"/>
              <a:t>17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C4627B-56E5-DA4A-ADFA-D1B3FDC3F8EA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2737F54-83A6-1F4B-9BCC-B5459A3A6291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8711F55-34AF-894D-903A-6EC83209AABF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02A69B0-25C6-D640-84BF-0AEB88858FCD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C6D087-3411-F84F-9775-7BA559B28734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185910-9302-FE46-A5F1-0EB5AB003251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F67326F-2DFB-654C-96C0-B6908E7EDDC6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921BE01-5EC1-4A41-A02D-D5920BFE3D30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E88C18C-0159-3B4E-BAC9-0F4F45988CA6}" type="slidenum">
              <a:rPr lang="en-US"/>
              <a:pPr eaLnBrk="1" hangingPunct="1"/>
              <a:t>25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8111D9D-211C-5A4B-A0C5-DEF1BDC1E310}" type="slidenum">
              <a:rPr lang="en-US"/>
              <a:pPr eaLnBrk="1" hangingPunct="1"/>
              <a:t>26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BE5673D-DE38-9D4B-A27B-68CECD6CE4BB}" type="slidenum">
              <a:rPr lang="en-US"/>
              <a:pPr eaLnBrk="1" hangingPunct="1"/>
              <a:t>27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3A4BBA-C8DB-9F46-8D8B-57E3364B8125}" type="slidenum">
              <a:rPr lang="en-US"/>
              <a:pPr eaLnBrk="1" hangingPunct="1"/>
              <a:t>28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705A98B-FBC0-0D41-BBA4-28431AD8FA69}" type="slidenum">
              <a:rPr lang="en-US"/>
              <a:pPr eaLnBrk="1" hangingPunct="1"/>
              <a:t>29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880E811-49C4-F344-B082-5A221439A90B}" type="slidenum">
              <a:rPr lang="en-US"/>
              <a:pPr eaLnBrk="1" hangingPunct="1"/>
              <a:t>30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95EEF44-7B36-374C-B363-FFFFD1F14A7D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8AEC336-42C7-E943-9958-E1DAE759ADC9}" type="slidenum">
              <a:rPr lang="en-US"/>
              <a:pPr eaLnBrk="1" hangingPunct="1"/>
              <a:t>31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B8B5BF2-CE09-F749-BA9B-22CAD15B060D}" type="slidenum">
              <a:rPr lang="en-US"/>
              <a:pPr eaLnBrk="1" hangingPunct="1"/>
              <a:t>32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49A66EA-99C6-1C44-934F-0A8AE3E83B49}" type="slidenum">
              <a:rPr lang="en-US"/>
              <a:pPr eaLnBrk="1" hangingPunct="1"/>
              <a:t>33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BB1E715-C710-A64C-A931-815F0EC19D71}" type="slidenum">
              <a:rPr lang="en-US"/>
              <a:pPr eaLnBrk="1" hangingPunct="1"/>
              <a:t>34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26E95A-5ACD-A54D-9CEE-D8E230796EE4}" type="slidenum">
              <a:rPr lang="en-US"/>
              <a:pPr eaLnBrk="1" hangingPunct="1"/>
              <a:t>35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DCD6396-5DB7-8A4F-AE39-69FD12C2BE91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239CDB2-9C8B-7545-89C7-4AB4BD50F9FA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A2CA00-C4F8-554A-A31F-7F8B6B0F99A3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5FFE749-51DB-664B-9CFF-F68A54EBCB8E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BD9478A-F9C9-9B4B-AB06-1DA4D944E5D4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65C62AC-0A64-704D-8CBB-7B0EE6C751FB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A65C4-70D1-E047-AEAA-9A22BD007D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1999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2BCDEA-B5DD-F649-B672-DF4B13EC3B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7206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40F37-7E38-3844-B943-304AF95CB6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9408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147A26-FDCD-C94E-BD9B-9C43C27995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8526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0AE9C-9F7B-D04A-9529-3EC194133F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29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97688-546B-5743-9B37-49D2174EA6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6622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2265A-CE50-264E-A06D-970F3255DB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0718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2DF81-AF0E-7A46-A0D3-6D283AD6DF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9120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8517C-88FC-EC49-91BF-0D45B6F92B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4884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CCB7E-42F3-A740-8914-B8BECF66C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2805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E0CCF-C1D5-2640-8047-55E753E9E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0990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33EE45-9A6A-504D-AC23-DCE1CCE429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088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20955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341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DDECB-8FF8-BC41-9DFE-AC4F0F795C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4110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6264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6264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A664B-485B-0D46-BB2C-55DCA37239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9978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561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32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25538"/>
            <a:ext cx="4038600" cy="532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F7AAA-D259-1843-81A1-8CD6CAB811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6136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561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4038600" cy="532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32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2436D-C3F8-DB42-A245-3C8B67D6BF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7643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6C7D09-5105-654B-8FA6-65943A3EF1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3952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92D68-66D9-1447-A184-B1B5DB3578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2754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93E89-A305-6B4C-B743-AEE822F9C2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9691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17D7B-B464-9243-A1D7-1853E50C97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0912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C8C45-8521-4E4B-832C-D09F729159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3646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999C3-2C7F-6A45-B252-305B078A79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8288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CA4B0-A413-904B-9F70-D3E83FFEC6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9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EBB9B0-1312-B340-8DFA-EBDB06FD10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6223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541FC-C046-4142-BFD8-B2E60EA487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8838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DB387-DF8A-9744-A73E-268321A55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6501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28EDD-AF89-BC42-86A8-9C06998327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4602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4983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4983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ADFF47-479A-DE48-B27A-62F996FB07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9805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03834-9DB6-2145-9C1B-BBF83E56F7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5874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714B2-40DE-D444-BF74-CD6E4DC25D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4891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6ADEB-F03E-7F4B-9FE6-F4D99BBE5C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18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6AE52-7E2E-404F-8BD3-F01C83ECC5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8736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AB8726-B55F-7443-BD40-7661A72639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9376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D7474E-769C-5C46-AEAB-66E4D4552A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2458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034F4-7502-C84C-BEBB-54E8EEFF4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059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6CFCA0-7E81-D94C-A62E-ACB7815A7A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1846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7E05D-1142-354B-BEC2-B070D5DEB4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707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D95F1-A208-B640-8CF8-79DC856DE6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5886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AF80F8-4247-0A40-9202-825290F2BD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3672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7400"/>
            <a:ext cx="2057400" cy="4068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7400"/>
            <a:ext cx="6019800" cy="4068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C6C6B-5818-DA49-A7E1-9E6C6E1702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714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FFB7B-C524-6541-9EE4-86C7E1D590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4286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DE7DF-F339-164D-89ED-7D80760386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3906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25373-EAF8-CA48-B3AE-370FDEEA2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2763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FC2EE-E946-0149-9DA6-A71CF0E874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8465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B8F20-31A1-184A-B00E-E7BEEF0BD4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1096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CF1BB-CBA3-6742-AB48-43B8D988E8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6527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E1E4C-4503-2B43-B593-91AD6B98D1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9319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98484-AE06-CF40-BCCE-A259ED9095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6108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3D7E3-6862-E947-A008-652A5E7340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5730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5BD46-F64C-5247-8550-86E04539A6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9571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51FBE-7B63-0644-8E65-FFA2674AFE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1412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C4158-D3A4-E84E-98A6-824D44E6CD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1718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685FD5-1897-7844-BBD8-9091996C70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7782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58B90-78FA-D448-A118-02C64E9871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8964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19578-2698-A742-98CE-2FD016B0BC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2876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B843B-C9CB-9C4F-9EE3-E829FA9A31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0009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10B45-A71C-B44C-A759-AD5A34691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0013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B380E-9679-7B45-9666-6ED116973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6170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6ECD9-5F3B-ED4B-940A-C0ED55ACAB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1595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CD8D7-1D25-5140-957E-12832F560F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1691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DA83A-3A69-1846-A578-7EA957742E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3066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750E4-189C-8246-A377-B3C4D81A5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660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7C202-2FED-0445-A67F-CE59889883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1262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4983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4983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21742-ACAE-604C-98D3-CCF09D99A8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964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B3F0A-2B31-F948-BDEB-4D1FB5E508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241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D2930-3802-2B42-B71B-CA5DCE7C27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0851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6D641-8339-E542-B3E5-D97A5F556A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8224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AAE1D-B9FF-134C-B5B0-129CAA49CC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5486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5EE66-CCDA-4B49-AFA5-7D87EEA40B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27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7E070-5E74-2E42-AFB9-4DEC0154B7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3192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637892-1AB0-6A44-BCC0-36D098BCB5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4298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37396-D2BA-F64E-9073-A9F874054A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589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27946-4028-B947-B53A-BB11F56306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6251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C855C5-0232-FE41-BB1B-7978882F21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5751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A1541-9527-A647-BBE0-19D44E1D7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8868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7400"/>
            <a:ext cx="2057400" cy="4068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7400"/>
            <a:ext cx="6019800" cy="4068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FCD6-910F-BC4B-98ED-E747D2C194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5744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31E8D-D9CC-D140-A1FD-DF9952128A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227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7BB79-E9A3-E24C-8561-F6F399A766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4218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A2CF1C-EF0D-FD4E-BDE3-6040B8D55E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411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806EC-0AAF-A14D-A78B-3B12E52960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6826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03253-B064-D64F-B81A-008CF959D7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0815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A172A-3DFC-4842-B22B-DEFD678B26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7746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4DE70-670E-0344-BDED-7409BDACAF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990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DCFE7-B512-4A4D-8A71-FF04B0061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500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2D2E0-05AD-0647-B66B-617128AAFE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7859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5F7617-BFE4-474D-A634-34AD35FC17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2795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60532-3BAD-3943-9436-04EF7B2E9C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2943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A981E-77FF-264D-B09A-613BD04927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2363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596E4-C676-4B4F-89C6-531021991E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0202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C1565-F460-F542-94F0-0D34BE8097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814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02548-2939-214C-AD23-A0DCF23232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7362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E8115C-78C4-7447-94BD-54F7F57572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7327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39889-A684-7348-89F8-9B8CB92DCA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5869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44C38-D877-5444-BA6B-35933EA5DD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025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23305-726E-D64D-936E-65A073EA0F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8361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5FD73-16A3-D243-87DE-C030550E90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9373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14B78-1C03-8349-A283-8A3D91F9F3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461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2C1181-ABC4-1447-8DEA-5325252369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5467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8187A-0CCC-D84F-93AF-C560CDE4C2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8127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4983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4983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D8C33-D659-F646-BD49-73A3F57B03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1036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69837-4429-FC44-B4AF-D0A1516979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2509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95746-4120-FF42-9989-1BB10B2E34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0122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E23FF-74C4-8A46-93EA-147EFCDF51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1030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286D5-08A5-9F4A-B9D9-9D842FB544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8729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2FA19-71FD-DC41-8BE8-A3BA6FEB58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004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1BEA-5BF6-9543-9CC1-F0FEFB9CD2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1732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022CC-A308-6144-98B5-932EC9BE7B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6359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51C1AE-7F4F-F443-B2F8-28E0B2607F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7798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6A8A3-73CC-EA46-853F-32E4F90FF7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1809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F7DDF7-3C08-AB4A-82D0-EE0FD58FF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9513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616DF-0BA6-C94D-BC9E-DC89E399B5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5123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79527-204E-B044-891E-28D501D27D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045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BE11A-7449-844E-94E1-4BD6DC05C1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2809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7400"/>
            <a:ext cx="2057400" cy="4068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7400"/>
            <a:ext cx="6019800" cy="4068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50429-33C2-0E47-95E1-5924BF1D05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6162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D40DC2-10DC-BF4F-85E9-7C1EB82682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9424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CDDC7-9470-8C40-B261-9C0AAD431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9063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FCA34-3F28-7E4F-85EF-0A03FA1149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5248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4188B-489B-9444-AFD5-9736BDB0D2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0353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B323F-D7CC-5643-8EA3-1CB10F5640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8655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EFEE7-437F-344C-B5A4-969315598E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5522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26C3-76BD-5C4D-A700-549BE080F3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9106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8523A-B3AA-CF4A-AEDE-FA768096C4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996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0E8D6-FAA1-FA45-A064-2C89F9BB6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2269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54473-A504-874E-9185-8724EC8FCD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8202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F6465-5D19-8C4C-BDCC-881606CEAA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9671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0669A-B3A2-B342-BB6F-762ACCFCD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3482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0CFE6-83B2-524A-B1AA-055C8A49FA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9609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A56D58-C96D-8A4F-A506-4A970C697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9030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A05FC-6493-3F43-AE9A-F5ECB82451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6629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384F3-1096-C946-A3D4-E9B6DAA8C8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432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0F9C1E-16A1-3348-BE00-19750D3684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0061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E8D2E7-3831-DC47-B685-BAAA17E37F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9010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2A71F-66F9-3B4B-9BE4-532E19C813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1992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D1689-34A8-F44F-999D-5CD046C03F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6133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88F09-3846-7444-8AFB-5AF7015BAB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0454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9DCC49-BE54-D940-8BB7-57662D8BAD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7469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BD7A7-79D8-EF45-AF34-93E1D07926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5253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CDD0DF-6397-684F-A152-0A81A08AF4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7532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5BB73-CB7C-F44F-B26D-6690A3C0A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757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04800"/>
            <a:ext cx="20955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1341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5345F-A44B-3547-A362-0F5011922D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1872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C148C-DA9C-8B41-9F3F-8720B5F71A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5536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26925-13D8-7242-9F48-6CCE9E09B2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6692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CB7E2-EE37-B240-BCDA-264B2CB070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5143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58A22-11BD-304A-8329-2D51C726E3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5730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9BB6C-A171-054F-99FD-256B69F62D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5429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10E71-D594-9745-ADE0-726CF86A4B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7220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EAA69-DAC7-0D42-A8BB-CEA18A05E9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6769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5DBA4-B596-8543-89EF-16246E7530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8832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46548-B260-2442-AC8F-463DDCCA90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022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D2C14-18D5-F442-A3DE-7A2E60054B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734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1EBDA-9E14-6843-99FE-7AD333425F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629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456EA-DB0B-DA4A-9419-87F245B332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0168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59855-9F91-1245-960B-5ABFDF0C99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4363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2B060-EE20-0247-AB20-6CBD90009E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3848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6E6B2-A890-D64B-A8B5-7DC1744707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214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9B1606-076F-444E-8E45-5A413EF3B1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6495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A2172-B2CC-2746-A902-BB42D3E7D2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7522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E91B1-6D64-1B40-BF4D-C27AFFF12E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2914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23261-30E2-0044-B166-7090CE81AA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1992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44B51-2EE1-4F4E-A210-020BAFDF2E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223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D054B-C954-6145-ADF8-AF5E5ECFFF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0827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CC0312-152A-894A-94C0-D6981BB3F4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6538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41FB0-5BA5-564C-8E8E-B74F75DE08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3705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BFE8DB-8CDA-BA41-B077-2A255A9BA1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4908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F657F4-50C0-F143-9E37-F1F6C07E1E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4776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3935C-5F2A-764F-919D-6FC03AD6B9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9222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79EFE7-A19E-F340-BD24-C6E87F6408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0769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16ACAD-FFA4-8046-9D2A-6D19E8EEE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208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2840E-BF39-3D44-B318-B2CEF4243D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2220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FA3CC-720C-B649-885F-7BD80044E7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4615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B16C0-DB1F-F940-A665-46E57D148F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8992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F6C62-3021-C844-B449-968C67993C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8708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6EF9E-47AF-D448-8C8A-6B338D8B9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1622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07015-23F2-1F49-9D05-8D5F55E866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5679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BE2AF-9F4D-5140-949E-B6D32C3556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878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04800"/>
            <a:ext cx="20955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1341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48F36-D633-AA43-80DE-8176217DDD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1087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672CCD-87C1-DB4A-9213-DBFAA5766D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2689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0E00C-EEF7-E04E-B90F-83390FBA81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4376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55F09-7AAE-144C-A8A6-1E12FDC352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9465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187A6-06C7-FB4A-BF29-04BE1DB0E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8586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5F8721-78F8-3847-B24D-5EAA20F2E9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4180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7011E-55C2-4B46-BFB3-DCAC1D22FE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3249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C8AA-2892-0A4B-99DA-B7E25D404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1014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4D62B3-3138-824C-9181-17D9500051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5635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C93555-2087-654D-B340-C89CFF3A44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5866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FA55E-D375-6046-851D-27F95A777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9628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C8E43-C2D8-A54F-AEDA-0BF3328843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4957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DEC31-A9DF-0A4A-9C24-9B99BF40EC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3357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B12D3-8BD3-A448-AE94-6F0A66D7B9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0784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81E6E-3A4D-9549-AA6C-833E92FC9A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3989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930EB-A082-0248-8769-C13507B4E0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190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5115F-C7EA-2047-8AA0-34E3645F18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53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3DF4A-47C9-BD40-B728-B3AE3D9F27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7472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624B8-03B6-6F49-957E-42A9949560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87204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21C28-CFFB-4949-86A5-DD9D4630B6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6107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627F0-7B5F-1A4E-992F-DD8AF0250D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0589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3A44C-0C6C-614F-A164-6F77469C01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6742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95719-603B-034A-A11C-0331F8245A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33516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C3A68-D5DD-C44A-B789-FF6115DED3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9484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E4A34-4D33-9040-9F0E-DF2E514FB4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78801"/>
      </p:ext>
    </p:extLst>
  </p:cSld>
  <p:clrMapOvr>
    <a:masterClrMapping/>
  </p:clrMapOvr>
  <p:transition xmlns:p14="http://schemas.microsoft.com/office/powerpoint/2010/main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2.xml"/><Relationship Id="rId14" Type="http://schemas.openxmlformats.org/officeDocument/2006/relationships/theme" Target="../theme/theme10.xml"/><Relationship Id="rId15" Type="http://schemas.openxmlformats.org/officeDocument/2006/relationships/image" Target="../media/image10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3" Type="http://schemas.openxmlformats.org/officeDocument/2006/relationships/image" Target="../media/image11.jpeg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13" Type="http://schemas.openxmlformats.org/officeDocument/2006/relationships/image" Target="../media/image12.jpeg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13" Type="http://schemas.openxmlformats.org/officeDocument/2006/relationships/image" Target="../media/image13.jpeg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13" Type="http://schemas.openxmlformats.org/officeDocument/2006/relationships/image" Target="../media/image14.jpeg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13" Type="http://schemas.openxmlformats.org/officeDocument/2006/relationships/image" Target="../media/image16.jpeg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13" Type="http://schemas.openxmlformats.org/officeDocument/2006/relationships/image" Target="../media/image17.jpeg"/><Relationship Id="rId1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13" Type="http://schemas.openxmlformats.org/officeDocument/2006/relationships/image" Target="../media/image18.jpeg"/><Relationship Id="rId1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7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9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D1A5F7-12A6-6146-B511-35A0D247BA12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22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15125" y="6534150"/>
            <a:ext cx="173513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lba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93138" y="6534150"/>
            <a:ext cx="44291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lba" charset="0"/>
              </a:defRPr>
            </a:lvl1pPr>
          </a:lstStyle>
          <a:p>
            <a:fld id="{64C16242-EC66-9D4B-9CE4-EFE420A6CE1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14600"/>
            <a:ext cx="82296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1D5C47-EA58-2042-8117-881CDDB5B5A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7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048000"/>
            <a:ext cx="8229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F58C98-6DFF-1644-BDF8-F1E7E19A8E7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C0BA12-E40C-4249-87AD-7B92056DD18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14600"/>
            <a:ext cx="82296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D2EB77D-E910-E042-90F7-2A65BE1745D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7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048000"/>
            <a:ext cx="8229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AF29FF-3EDC-4940-90C5-8FBE49E570F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5F909B-89E0-7246-A531-C815CDA40AD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14600"/>
            <a:ext cx="82296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C8DD09B-C6E1-F942-A9A4-BC40A605142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7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048000"/>
            <a:ext cx="8229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9F2B0D-1A1D-AD41-877E-746649565F5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E90B211-8342-1241-A18E-C55CEC70D99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5C58C3-44ED-9444-9839-F17777F6A0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9BF4FC-DA09-7542-8FF5-EBC2DE535B9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FC1FA6-3285-1A46-8CEC-26B5B87449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A2777B-4992-644A-8B4A-B0FBCEBFD46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EA1C12-148C-F741-967D-12F5283C46AD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C8A3E1-EBF4-FD4B-8C8E-B107B3E055F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05BA77-AD52-934A-8A37-5D50D9D342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 xmlns:p14="http://schemas.microsoft.com/office/powerpoint/2010/main">
    <p:cut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23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5138" y="315913"/>
            <a:ext cx="7750175" cy="768350"/>
          </a:xfrm>
          <a:solidFill>
            <a:srgbClr val="FF0000"/>
          </a:solidFill>
          <a:ln>
            <a:solidFill>
              <a:schemeClr val="accent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4400" b="1" dirty="0" smtClean="0">
                <a:ea typeface="+mj-ea"/>
              </a:rPr>
              <a:t>JOINTS &amp; MOVEMENTS</a:t>
            </a: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231775" y="5715000"/>
            <a:ext cx="3630613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By DR.SANAA ALSHAARAWY</a:t>
            </a:r>
          </a:p>
        </p:txBody>
      </p:sp>
      <p:pic>
        <p:nvPicPr>
          <p:cNvPr id="6" name="Picture 15" descr="HI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1654175"/>
            <a:ext cx="451485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F0B9853-45FE-A845-A3FE-66E78E0DD9F9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10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071938" y="4919663"/>
            <a:ext cx="4279900" cy="830262"/>
          </a:xfrm>
          <a:solidFill>
            <a:schemeClr val="tx1"/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marL="762000" lvl="1" indent="-304800" eaLnBrk="1" hangingPunct="1">
              <a:buFontTx/>
              <a:buAutoNum type="arabicPeriod" startAt="2"/>
            </a:pP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Cartilaginous joints: Intervertebral discs.</a:t>
            </a:r>
          </a:p>
        </p:txBody>
      </p:sp>
      <p:pic>
        <p:nvPicPr>
          <p:cNvPr id="229382" name="Picture 6" descr="Untitled-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28606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3" name="Picture 7" descr="Untitled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t="7109" r="2158" b="5176"/>
          <a:stretch>
            <a:fillRect/>
          </a:stretch>
        </p:blipFill>
        <p:spPr bwMode="auto">
          <a:xfrm>
            <a:off x="4211638" y="1490663"/>
            <a:ext cx="4392612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91" name="Line 15"/>
          <p:cNvSpPr>
            <a:spLocks noChangeShapeType="1"/>
          </p:cNvSpPr>
          <p:nvPr/>
        </p:nvSpPr>
        <p:spPr bwMode="auto">
          <a:xfrm flipV="1">
            <a:off x="2122488" y="1757363"/>
            <a:ext cx="3121025" cy="808037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9392" name="Line 16"/>
          <p:cNvSpPr>
            <a:spLocks noChangeShapeType="1"/>
          </p:cNvSpPr>
          <p:nvPr/>
        </p:nvSpPr>
        <p:spPr bwMode="auto">
          <a:xfrm>
            <a:off x="2124075" y="2840038"/>
            <a:ext cx="3095625" cy="1152525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9393" name="AutoShape 17"/>
          <p:cNvSpPr>
            <a:spLocks noChangeArrowheads="1"/>
          </p:cNvSpPr>
          <p:nvPr/>
        </p:nvSpPr>
        <p:spPr bwMode="auto">
          <a:xfrm>
            <a:off x="7483475" y="1773238"/>
            <a:ext cx="1003300" cy="401637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2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937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937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93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build="p" bldLvl="2" animBg="1"/>
      <p:bldP spid="229391" grpId="0" animBg="1"/>
      <p:bldP spid="229392" grpId="0" animBg="1"/>
      <p:bldP spid="2293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190B603-D1C6-6041-A60D-F17916EB4C75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11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57688" y="5143500"/>
            <a:ext cx="3784600" cy="523875"/>
          </a:xfrm>
          <a:solidFill>
            <a:schemeClr val="tx1"/>
          </a:solidFill>
        </p:spPr>
        <p:txBody>
          <a:bodyPr>
            <a:spAutoFit/>
          </a:bodyPr>
          <a:lstStyle/>
          <a:p>
            <a:pPr marL="762000" lvl="1" indent="-304800" eaLnBrk="1" hangingPunct="1">
              <a:buFontTx/>
              <a:buAutoNum type="arabicPeriod" startAt="3"/>
            </a:pPr>
            <a:r>
              <a:rPr lang="en-US" b="1">
                <a:solidFill>
                  <a:srgbClr val="FCFCE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Synovial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b="1">
                <a:solidFill>
                  <a:srgbClr val="FCFCE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joints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  <a:r>
              <a:rPr lang="en-US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239624" name="Picture 8" descr="Untitled-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55638"/>
            <a:ext cx="285908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5" name="Picture 9" descr="Untitled-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935038"/>
            <a:ext cx="45370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31" name="Line 15"/>
          <p:cNvSpPr>
            <a:spLocks noChangeShapeType="1"/>
          </p:cNvSpPr>
          <p:nvPr/>
        </p:nvSpPr>
        <p:spPr bwMode="auto">
          <a:xfrm flipV="1">
            <a:off x="2606675" y="1655763"/>
            <a:ext cx="2822575" cy="957262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2" name="Line 16"/>
          <p:cNvSpPr>
            <a:spLocks noChangeShapeType="1"/>
          </p:cNvSpPr>
          <p:nvPr/>
        </p:nvSpPr>
        <p:spPr bwMode="auto">
          <a:xfrm>
            <a:off x="2601913" y="2884488"/>
            <a:ext cx="2695575" cy="1184275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9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39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96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96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96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 build="p" bldLvl="2" animBg="1"/>
      <p:bldP spid="239631" grpId="0" animBg="1"/>
      <p:bldP spid="2396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0A6AF23-4F42-7540-9084-D5F21A206BB3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12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41682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88900"/>
            <a:ext cx="8229600" cy="561975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a typeface="+mj-ea"/>
              </a:rPr>
              <a:t>AS A GENERAL RULE:</a:t>
            </a:r>
            <a:r>
              <a:rPr lang="en-US" dirty="0" smtClean="0">
                <a:ea typeface="+mj-ea"/>
              </a:rPr>
              <a:t> </a:t>
            </a:r>
          </a:p>
        </p:txBody>
      </p:sp>
      <p:pic>
        <p:nvPicPr>
          <p:cNvPr id="241669" name="Picture 5" descr="Untitled-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6" t="2841" r="15271" b="11238"/>
          <a:stretch>
            <a:fillRect/>
          </a:stretch>
        </p:blipFill>
        <p:spPr bwMode="auto">
          <a:xfrm>
            <a:off x="404813" y="1384300"/>
            <a:ext cx="161448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0" name="Picture 6" descr="Untitled-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384300"/>
            <a:ext cx="259873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2" name="Picture 8" descr="Untitled-4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384300"/>
            <a:ext cx="259873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9" name="AutoShape 15"/>
          <p:cNvSpPr>
            <a:spLocks noChangeArrowheads="1"/>
          </p:cNvSpPr>
          <p:nvPr/>
        </p:nvSpPr>
        <p:spPr bwMode="auto">
          <a:xfrm>
            <a:off x="1287463" y="766763"/>
            <a:ext cx="2308225" cy="711200"/>
          </a:xfrm>
          <a:prstGeom prst="wedgeRectCallout">
            <a:avLst>
              <a:gd name="adj1" fmla="val -36315"/>
              <a:gd name="adj2" fmla="val 97991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fibrous joints</a:t>
            </a:r>
            <a:r>
              <a:rPr lang="en-US" sz="2000" b="1" i="1">
                <a:solidFill>
                  <a:srgbClr val="FF3399"/>
                </a:solidFill>
              </a:rPr>
              <a:t> </a:t>
            </a:r>
            <a:r>
              <a:rPr lang="en-US" sz="2000"/>
              <a:t>are</a:t>
            </a:r>
            <a:r>
              <a:rPr lang="en-US" sz="2000" b="1" i="1"/>
              <a:t> </a:t>
            </a:r>
            <a:r>
              <a:rPr lang="en-US" sz="20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immovable</a:t>
            </a:r>
          </a:p>
        </p:txBody>
      </p:sp>
      <p:sp>
        <p:nvSpPr>
          <p:cNvPr id="241680" name="AutoShape 16"/>
          <p:cNvSpPr>
            <a:spLocks noChangeArrowheads="1"/>
          </p:cNvSpPr>
          <p:nvPr/>
        </p:nvSpPr>
        <p:spPr bwMode="auto">
          <a:xfrm>
            <a:off x="4165600" y="766763"/>
            <a:ext cx="2921000" cy="830262"/>
          </a:xfrm>
          <a:prstGeom prst="wedgeRectCallout">
            <a:avLst>
              <a:gd name="adj1" fmla="val -41147"/>
              <a:gd name="adj2" fmla="val 247999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synovial joints</a:t>
            </a:r>
            <a:r>
              <a:rPr lang="en-US" sz="2400" b="1" i="1"/>
              <a:t> </a:t>
            </a:r>
            <a:r>
              <a:rPr lang="en-US" sz="2400"/>
              <a:t>are </a:t>
            </a:r>
            <a:r>
              <a:rPr lang="en-US" sz="24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freely movable</a:t>
            </a:r>
          </a:p>
        </p:txBody>
      </p:sp>
      <p:sp>
        <p:nvSpPr>
          <p:cNvPr id="241681" name="AutoShape 17"/>
          <p:cNvSpPr>
            <a:spLocks noChangeArrowheads="1"/>
          </p:cNvSpPr>
          <p:nvPr/>
        </p:nvSpPr>
        <p:spPr bwMode="auto">
          <a:xfrm>
            <a:off x="4359275" y="4727575"/>
            <a:ext cx="2497138" cy="1320800"/>
          </a:xfrm>
          <a:prstGeom prst="wedgeRectCallout">
            <a:avLst>
              <a:gd name="adj1" fmla="val 55088"/>
              <a:gd name="adj2" fmla="val -154806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2000"/>
              <a:t>most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cartilaginous joints</a:t>
            </a:r>
            <a:r>
              <a:rPr lang="en-US" sz="2000"/>
              <a:t> are </a:t>
            </a:r>
            <a:r>
              <a:rPr lang="en-US" sz="20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slightly movable</a:t>
            </a:r>
            <a:r>
              <a:rPr lang="en-US" sz="2000"/>
              <a:t> </a:t>
            </a:r>
            <a:r>
              <a:rPr lang="en-US" sz="20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(amphiarthroses)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9" grpId="0" animBg="1"/>
      <p:bldP spid="241680" grpId="0" animBg="1"/>
      <p:bldP spid="2416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A50D32D-8B18-BE40-A8A4-4D51E3BFA92D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13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46138" y="188913"/>
            <a:ext cx="4313237" cy="561975"/>
          </a:xfrm>
          <a:solidFill>
            <a:schemeClr val="tx1"/>
          </a:solidFill>
          <a:ln>
            <a:solidFill>
              <a:schemeClr val="accent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ea typeface="+mj-ea"/>
              </a:rPr>
              <a:t>FIBROUS JOINTS</a:t>
            </a:r>
          </a:p>
        </p:txBody>
      </p:sp>
      <p:pic>
        <p:nvPicPr>
          <p:cNvPr id="152580" name="Picture 4" descr="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r="3439" b="3641"/>
          <a:stretch>
            <a:fillRect/>
          </a:stretch>
        </p:blipFill>
        <p:spPr>
          <a:xfrm>
            <a:off x="231775" y="804863"/>
            <a:ext cx="5718175" cy="5746750"/>
          </a:xfrm>
        </p:spPr>
      </p:pic>
      <p:sp>
        <p:nvSpPr>
          <p:cNvPr id="1525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243638" y="871538"/>
            <a:ext cx="2700337" cy="5632450"/>
          </a:xfrm>
          <a:solidFill>
            <a:schemeClr val="tx2"/>
          </a:solidFill>
          <a:ln>
            <a:solidFill>
              <a:schemeClr val="accent2"/>
            </a:solidFill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ea typeface="+mn-ea"/>
              </a:rPr>
              <a:t>In</a:t>
            </a:r>
            <a:r>
              <a:rPr lang="en-US" sz="2400" b="1" dirty="0" smtClean="0">
                <a:ea typeface="+mn-ea"/>
              </a:rPr>
              <a:t> </a:t>
            </a:r>
            <a:r>
              <a:rPr lang="en-US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fibrous joints,</a:t>
            </a:r>
            <a:r>
              <a:rPr lang="en-US" sz="2400" b="1" dirty="0" smtClean="0">
                <a:ea typeface="+mn-ea"/>
              </a:rPr>
              <a:t> </a:t>
            </a:r>
            <a:r>
              <a:rPr lang="en-US" sz="2400" dirty="0" smtClean="0">
                <a:ea typeface="+mn-ea"/>
              </a:rPr>
              <a:t>the bones are united by </a:t>
            </a:r>
            <a:r>
              <a:rPr lang="en-US" sz="2400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fibrous tissue.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ea typeface="+mn-ea"/>
              </a:rPr>
              <a:t>Examples: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u="sng" dirty="0" smtClean="0">
                <a:ea typeface="+mn-ea"/>
              </a:rPr>
              <a:t>A- Skull </a:t>
            </a:r>
            <a:r>
              <a:rPr lang="en-US" sz="2400" b="1" i="1" u="sng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sutures</a:t>
            </a:r>
            <a:r>
              <a:rPr lang="en-US" sz="2400" b="1" i="1" u="sng" dirty="0" smtClean="0">
                <a:solidFill>
                  <a:srgbClr val="FF3399"/>
                </a:solidFill>
                <a:ea typeface="+mn-ea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ea typeface="+mn-ea"/>
              </a:rPr>
              <a:t>In this joint, the irregular edges of  bones interlock and are bound together tightly by fibers tissue, where </a:t>
            </a:r>
            <a:r>
              <a:rPr lang="en-US" sz="2400" u="sng" dirty="0" smtClean="0">
                <a:ea typeface="+mn-ea"/>
              </a:rPr>
              <a:t>no movement</a:t>
            </a:r>
            <a:r>
              <a:rPr lang="en-US" sz="2400" dirty="0" smtClean="0">
                <a:ea typeface="+mn-ea"/>
              </a:rPr>
              <a:t> are allowed. </a:t>
            </a:r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>
            <a:off x="3260725" y="1041400"/>
            <a:ext cx="249238" cy="434975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 type="triangle" w="sm" len="med"/>
          </a:ln>
          <a:effectLst>
            <a:outerShdw dist="63500" dir="7612194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2588" name="AutoShape 12"/>
          <p:cNvSpPr>
            <a:spLocks noChangeArrowheads="1"/>
          </p:cNvSpPr>
          <p:nvPr/>
        </p:nvSpPr>
        <p:spPr bwMode="auto">
          <a:xfrm>
            <a:off x="3879850" y="1762125"/>
            <a:ext cx="692150" cy="323850"/>
          </a:xfrm>
          <a:prstGeom prst="roundRect">
            <a:avLst>
              <a:gd name="adj" fmla="val 16667"/>
            </a:avLst>
          </a:prstGeom>
          <a:solidFill>
            <a:srgbClr val="FF3399">
              <a:alpha val="14902"/>
            </a:srgbClr>
          </a:solidFill>
          <a:ln w="28575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5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 animBg="1"/>
      <p:bldP spid="1525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3D99C18-3315-164A-9320-C51BFE363972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14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548063" y="1000125"/>
            <a:ext cx="5337175" cy="1052513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i="1" u="sng" dirty="0" smtClean="0">
                <a:ea typeface="+mn-ea"/>
              </a:rPr>
              <a:t>B- Inferior tibiofibular joint</a:t>
            </a:r>
            <a:r>
              <a:rPr lang="en-US" sz="2400" dirty="0" smtClean="0">
                <a:ea typeface="+mn-ea"/>
              </a:rPr>
              <a:t>, no or very minimal movement is allowed.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ea typeface="+mn-ea"/>
              </a:rPr>
              <a:t>It is called </a:t>
            </a: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syndesmoses.</a:t>
            </a:r>
            <a:endParaRPr lang="en-US" sz="2400" dirty="0" smtClean="0">
              <a:ea typeface="+mn-ea"/>
            </a:endParaRPr>
          </a:p>
        </p:txBody>
      </p:sp>
      <p:pic>
        <p:nvPicPr>
          <p:cNvPr id="246790" name="Picture 6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" r="3349" b="7872"/>
          <a:stretch>
            <a:fillRect/>
          </a:stretch>
        </p:blipFill>
        <p:spPr bwMode="auto">
          <a:xfrm>
            <a:off x="3736975" y="2497138"/>
            <a:ext cx="51609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5" name="Picture 11" descr="Untitled-4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2232" r="5640" b="3017"/>
          <a:stretch>
            <a:fillRect/>
          </a:stretch>
        </p:blipFill>
        <p:spPr bwMode="auto">
          <a:xfrm>
            <a:off x="300038" y="231775"/>
            <a:ext cx="3043237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6" name="Line 12"/>
          <p:cNvSpPr>
            <a:spLocks noChangeShapeType="1"/>
          </p:cNvSpPr>
          <p:nvPr/>
        </p:nvSpPr>
        <p:spPr bwMode="auto">
          <a:xfrm flipV="1">
            <a:off x="2101850" y="3084513"/>
            <a:ext cx="2606675" cy="2933700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97" name="Line 13"/>
          <p:cNvSpPr>
            <a:spLocks noChangeShapeType="1"/>
          </p:cNvSpPr>
          <p:nvPr/>
        </p:nvSpPr>
        <p:spPr bwMode="auto">
          <a:xfrm flipV="1">
            <a:off x="2197100" y="6086475"/>
            <a:ext cx="3876675" cy="26988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271963" y="228600"/>
            <a:ext cx="3786187" cy="523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/>
              <a:t>FIBROUS JOINTS</a:t>
            </a:r>
            <a:endParaRPr lang="en-US" sz="2800"/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7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7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678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6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46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6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 build="p" animBg="1"/>
      <p:bldP spid="246796" grpId="0" animBg="1"/>
      <p:bldP spid="2467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262F4D9-1DC9-0B47-96CB-ADEE3F855BDC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15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21075" y="66675"/>
            <a:ext cx="5418138" cy="706438"/>
          </a:xfrm>
          <a:solidFill>
            <a:schemeClr val="tx1"/>
          </a:solidFill>
          <a:ln>
            <a:solidFill>
              <a:schemeClr val="accent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ea typeface="+mj-ea"/>
              </a:rPr>
              <a:t>CARTILAGINOUS JOINTS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08413" y="1152525"/>
            <a:ext cx="5045075" cy="1754188"/>
          </a:xfrm>
          <a:solidFill>
            <a:schemeClr val="tx1"/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>
                <a:ea typeface="+mn-ea"/>
              </a:rPr>
              <a:t>In</a:t>
            </a:r>
            <a:r>
              <a:rPr lang="en-US" b="1" dirty="0" smtClean="0">
                <a:ea typeface="+mn-ea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cartilaginous joints,</a:t>
            </a:r>
            <a:r>
              <a:rPr lang="en-US" b="1" dirty="0" smtClean="0">
                <a:ea typeface="+mn-ea"/>
              </a:rPr>
              <a:t> </a:t>
            </a:r>
            <a:r>
              <a:rPr lang="en-US" dirty="0" smtClean="0">
                <a:ea typeface="+mn-ea"/>
              </a:rPr>
              <a:t>the 2 bone ends are connected by 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cartilage.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ea typeface="+mn-ea"/>
              </a:rPr>
              <a:t>Examples: </a:t>
            </a:r>
          </a:p>
          <a:p>
            <a:pPr eaLnBrk="1" hangingPunct="1">
              <a:buFontTx/>
              <a:buAutoNum type="arabicPeriod"/>
              <a:defRPr/>
            </a:pPr>
            <a:r>
              <a:rPr lang="en-US" dirty="0" smtClean="0">
                <a:ea typeface="+mn-ea"/>
              </a:rPr>
              <a:t>P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ubic symphysis</a:t>
            </a:r>
            <a:r>
              <a:rPr lang="en-US" i="1" dirty="0" smtClean="0">
                <a:ea typeface="+mn-ea"/>
              </a:rPr>
              <a:t> </a:t>
            </a:r>
            <a:r>
              <a:rPr lang="en-US" dirty="0" smtClean="0">
                <a:ea typeface="+mn-ea"/>
              </a:rPr>
              <a:t>of the pelvis</a:t>
            </a:r>
            <a:r>
              <a:rPr lang="en-US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(slightly movable</a:t>
            </a:r>
            <a:r>
              <a:rPr lang="en-US" dirty="0" smtClean="0">
                <a:ea typeface="+mn-ea"/>
              </a:rPr>
              <a:t> </a:t>
            </a:r>
            <a:r>
              <a:rPr lang="en-US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(amphiarthroses)</a:t>
            </a:r>
            <a:r>
              <a:rPr lang="en-US" dirty="0" smtClean="0">
                <a:ea typeface="+mn-ea"/>
              </a:rPr>
              <a:t> </a:t>
            </a:r>
          </a:p>
        </p:txBody>
      </p:sp>
      <p:pic>
        <p:nvPicPr>
          <p:cNvPr id="154632" name="Picture 8" descr="Untitled-1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3144838"/>
            <a:ext cx="44799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41" name="Picture 17" descr="Untitled-4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41375"/>
            <a:ext cx="3001963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42" name="Line 18"/>
          <p:cNvSpPr>
            <a:spLocks noChangeShapeType="1"/>
          </p:cNvSpPr>
          <p:nvPr/>
        </p:nvSpPr>
        <p:spPr bwMode="auto">
          <a:xfrm flipV="1">
            <a:off x="1784350" y="3543300"/>
            <a:ext cx="3978275" cy="1588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43" name="Line 19"/>
          <p:cNvSpPr>
            <a:spLocks noChangeShapeType="1"/>
          </p:cNvSpPr>
          <p:nvPr/>
        </p:nvSpPr>
        <p:spPr bwMode="auto">
          <a:xfrm>
            <a:off x="1820863" y="3844925"/>
            <a:ext cx="3230562" cy="1906588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 flipH="1">
            <a:off x="5784850" y="1870075"/>
            <a:ext cx="568325" cy="233045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6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6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54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5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 animBg="1"/>
      <p:bldP spid="154642" grpId="0" animBg="1"/>
      <p:bldP spid="1546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2B961A1-2B85-4241-98A2-1CA5E6FB6721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16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29025" y="4375150"/>
            <a:ext cx="5300663" cy="1616075"/>
          </a:xfrm>
          <a:solidFill>
            <a:schemeClr val="tx1"/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eaLnBrk="1" hangingPunct="1">
              <a:buFontTx/>
              <a:buAutoNum type="arabicPeriod" startAt="2"/>
              <a:defRPr/>
            </a:pPr>
            <a:r>
              <a:rPr lang="en-US" dirty="0" smtClean="0">
                <a:ea typeface="+mn-ea"/>
              </a:rPr>
              <a:t>The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intervertebral discs</a:t>
            </a:r>
            <a:r>
              <a:rPr lang="en-US" dirty="0" smtClean="0">
                <a:ea typeface="+mn-ea"/>
              </a:rPr>
              <a:t> of the vertebral column, where the articulating bone surfaces are connected by pads (discs) of 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fibrocartilage, </a:t>
            </a:r>
            <a:r>
              <a:rPr lang="en-US" dirty="0" smtClean="0">
                <a:ea typeface="+mn-ea"/>
              </a:rPr>
              <a:t>are also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</a:t>
            </a:r>
            <a:r>
              <a:rPr lang="en-US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slightly movable (amphiarthroses) </a:t>
            </a:r>
            <a:r>
              <a:rPr lang="en-US" dirty="0" smtClean="0">
                <a:ea typeface="+mn-ea"/>
              </a:rPr>
              <a:t>. </a:t>
            </a:r>
          </a:p>
        </p:txBody>
      </p:sp>
      <p:pic>
        <p:nvPicPr>
          <p:cNvPr id="250888" name="Picture 8" descr="Untitled-1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765175"/>
            <a:ext cx="46116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96" name="Picture 16" descr="Untitled-4c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75" y="277813"/>
            <a:ext cx="3260725" cy="6321425"/>
          </a:xfrm>
        </p:spPr>
      </p:pic>
      <p:sp>
        <p:nvSpPr>
          <p:cNvPr id="250897" name="Line 17"/>
          <p:cNvSpPr>
            <a:spLocks noChangeShapeType="1"/>
          </p:cNvSpPr>
          <p:nvPr/>
        </p:nvSpPr>
        <p:spPr bwMode="auto">
          <a:xfrm flipV="1">
            <a:off x="1851025" y="1250950"/>
            <a:ext cx="3421063" cy="1238250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98" name="Line 18"/>
          <p:cNvSpPr>
            <a:spLocks noChangeShapeType="1"/>
          </p:cNvSpPr>
          <p:nvPr/>
        </p:nvSpPr>
        <p:spPr bwMode="auto">
          <a:xfrm>
            <a:off x="1887538" y="2789238"/>
            <a:ext cx="3376612" cy="501650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99" name="Line 19"/>
          <p:cNvSpPr>
            <a:spLocks noChangeShapeType="1"/>
          </p:cNvSpPr>
          <p:nvPr/>
        </p:nvSpPr>
        <p:spPr bwMode="auto">
          <a:xfrm flipV="1">
            <a:off x="5186363" y="2319338"/>
            <a:ext cx="366712" cy="209550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50900" name="AutoShape 20"/>
          <p:cNvSpPr>
            <a:spLocks noChangeArrowheads="1"/>
          </p:cNvSpPr>
          <p:nvPr/>
        </p:nvSpPr>
        <p:spPr bwMode="auto">
          <a:xfrm>
            <a:off x="6811963" y="1216025"/>
            <a:ext cx="1482725" cy="430213"/>
          </a:xfrm>
          <a:prstGeom prst="roundRect">
            <a:avLst>
              <a:gd name="adj" fmla="val 16667"/>
            </a:avLst>
          </a:prstGeom>
          <a:solidFill>
            <a:srgbClr val="FF3399">
              <a:alpha val="14902"/>
            </a:srgbClr>
          </a:solidFill>
          <a:ln w="28575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3771900" y="185738"/>
            <a:ext cx="5086350" cy="523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/>
              <a:t>CARTILAGINOUS JOINTS</a:t>
            </a:r>
            <a:endParaRPr lang="en-US" sz="2800"/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508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0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0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3" grpId="0" build="p" animBg="1"/>
      <p:bldP spid="250897" grpId="0" animBg="1"/>
      <p:bldP spid="250898" grpId="0" animBg="1"/>
      <p:bldP spid="2509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B443BB6-C447-044B-A861-E80F437DC68B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17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873125" y="5057775"/>
            <a:ext cx="4184650" cy="1323975"/>
          </a:xfrm>
          <a:solidFill>
            <a:schemeClr val="tx1"/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dirty="0" smtClean="0">
                <a:ea typeface="+mn-ea"/>
              </a:rPr>
              <a:t>The</a:t>
            </a:r>
            <a:r>
              <a:rPr lang="en-US" i="1" dirty="0" smtClean="0">
                <a:solidFill>
                  <a:srgbClr val="FF3399"/>
                </a:solidFill>
                <a:ea typeface="+mn-ea"/>
              </a:rPr>
              <a:t> 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hyaline-cartilage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Epiphysial plates</a:t>
            </a:r>
            <a:r>
              <a:rPr lang="en-US" dirty="0" smtClean="0">
                <a:ea typeface="+mn-ea"/>
              </a:rPr>
              <a:t> of growing long bones are </a:t>
            </a:r>
            <a:r>
              <a:rPr lang="en-US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immovable (synarthroses)</a:t>
            </a:r>
            <a:r>
              <a:rPr lang="en-US" dirty="0" smtClean="0">
                <a:ea typeface="+mn-ea"/>
              </a:rPr>
              <a:t> cartilaginous joints.</a:t>
            </a:r>
          </a:p>
        </p:txBody>
      </p:sp>
      <p:pic>
        <p:nvPicPr>
          <p:cNvPr id="257028" name="Picture 4" descr="Untitled-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01638"/>
            <a:ext cx="5053012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2" name="Picture 8" descr="Untitled-4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388938"/>
            <a:ext cx="3135312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Oval 6"/>
          <p:cNvSpPr>
            <a:spLocks noChangeArrowheads="1"/>
          </p:cNvSpPr>
          <p:nvPr/>
        </p:nvSpPr>
        <p:spPr bwMode="auto">
          <a:xfrm>
            <a:off x="836613" y="522288"/>
            <a:ext cx="3913187" cy="3602037"/>
          </a:xfrm>
          <a:prstGeom prst="ellipse">
            <a:avLst/>
          </a:prstGeom>
          <a:noFill/>
          <a:ln w="38100">
            <a:solidFill>
              <a:srgbClr val="3D87F5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7033" name="Oval 9"/>
          <p:cNvSpPr>
            <a:spLocks noChangeArrowheads="1"/>
          </p:cNvSpPr>
          <p:nvPr/>
        </p:nvSpPr>
        <p:spPr bwMode="auto">
          <a:xfrm>
            <a:off x="6742113" y="3279775"/>
            <a:ext cx="279400" cy="268288"/>
          </a:xfrm>
          <a:prstGeom prst="ellipse">
            <a:avLst/>
          </a:prstGeom>
          <a:noFill/>
          <a:ln w="1905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H="1" flipV="1">
            <a:off x="4208463" y="1058863"/>
            <a:ext cx="2665412" cy="2216150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35" name="Line 11"/>
          <p:cNvSpPr>
            <a:spLocks noChangeShapeType="1"/>
          </p:cNvSpPr>
          <p:nvPr/>
        </p:nvSpPr>
        <p:spPr bwMode="auto">
          <a:xfrm flipH="1">
            <a:off x="3108325" y="3556000"/>
            <a:ext cx="3767138" cy="546100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36" name="Line 12"/>
          <p:cNvSpPr>
            <a:spLocks noChangeShapeType="1"/>
          </p:cNvSpPr>
          <p:nvPr/>
        </p:nvSpPr>
        <p:spPr bwMode="auto">
          <a:xfrm flipV="1">
            <a:off x="2614613" y="1617663"/>
            <a:ext cx="1219200" cy="3440112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57037" name="AutoShape 13"/>
          <p:cNvSpPr>
            <a:spLocks noChangeArrowheads="1"/>
          </p:cNvSpPr>
          <p:nvPr/>
        </p:nvSpPr>
        <p:spPr bwMode="auto">
          <a:xfrm>
            <a:off x="522288" y="769938"/>
            <a:ext cx="1304925" cy="323850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0038" y="4286250"/>
            <a:ext cx="1914525" cy="461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ea typeface="+mn-ea"/>
                <a:cs typeface="+mn-cs"/>
              </a:rPr>
              <a:t>REMEBER !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57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70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70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70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7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7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7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7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7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6" grpId="0" build="p" animBg="1"/>
      <p:bldP spid="257030" grpId="0" animBg="1"/>
      <p:bldP spid="257033" grpId="0" animBg="1"/>
      <p:bldP spid="257034" grpId="0" animBg="1"/>
      <p:bldP spid="257035" grpId="0" animBg="1"/>
      <p:bldP spid="2570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BB598A2-7E05-4940-846B-5A4F20FFE5E0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18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04788" y="4664075"/>
            <a:ext cx="5130800" cy="1016000"/>
          </a:xfrm>
          <a:solidFill>
            <a:schemeClr val="tx1"/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dirty="0" smtClean="0">
                <a:ea typeface="+mn-ea"/>
              </a:rPr>
              <a:t>The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cartilaginous joints</a:t>
            </a:r>
            <a:r>
              <a:rPr lang="en-US" b="1" dirty="0" smtClean="0">
                <a:solidFill>
                  <a:schemeClr val="accent1"/>
                </a:solidFill>
                <a:ea typeface="+mn-ea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between the </a:t>
            </a:r>
            <a:r>
              <a:rPr lang="en-US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first </a:t>
            </a: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ribs and the sternum</a:t>
            </a:r>
            <a:r>
              <a:rPr lang="en-US" dirty="0" smtClean="0">
                <a:solidFill>
                  <a:schemeClr val="accent2"/>
                </a:solidFill>
                <a:ea typeface="+mn-ea"/>
              </a:rPr>
              <a:t> </a:t>
            </a:r>
            <a:r>
              <a:rPr lang="en-US" dirty="0" smtClean="0">
                <a:ea typeface="+mn-ea"/>
              </a:rPr>
              <a:t>are also </a:t>
            </a:r>
            <a:r>
              <a:rPr lang="en-US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immovable (synarthroses)</a:t>
            </a:r>
            <a:r>
              <a:rPr lang="en-US" dirty="0" smtClean="0">
                <a:ea typeface="+mn-ea"/>
              </a:rPr>
              <a:t> 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cartilaginous</a:t>
            </a:r>
            <a:r>
              <a:rPr lang="en-US" dirty="0" smtClean="0">
                <a:ea typeface="+mn-ea"/>
              </a:rPr>
              <a:t> joints.</a:t>
            </a:r>
          </a:p>
        </p:txBody>
      </p:sp>
      <p:pic>
        <p:nvPicPr>
          <p:cNvPr id="252938" name="Picture 10" descr="Untitled-1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96875"/>
            <a:ext cx="4706938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5" name="Picture 17" descr="Untitled-4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388938"/>
            <a:ext cx="3135312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6" name="Line 18"/>
          <p:cNvSpPr>
            <a:spLocks noChangeShapeType="1"/>
          </p:cNvSpPr>
          <p:nvPr/>
        </p:nvSpPr>
        <p:spPr bwMode="auto">
          <a:xfrm flipH="1" flipV="1">
            <a:off x="2316163" y="995363"/>
            <a:ext cx="4630737" cy="449262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 flipH="1">
            <a:off x="2636838" y="1758950"/>
            <a:ext cx="4333875" cy="1598613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948" name="Line 20"/>
          <p:cNvSpPr>
            <a:spLocks noChangeShapeType="1"/>
          </p:cNvSpPr>
          <p:nvPr/>
        </p:nvSpPr>
        <p:spPr bwMode="auto">
          <a:xfrm flipH="1" flipV="1">
            <a:off x="2139950" y="2798763"/>
            <a:ext cx="288925" cy="1858962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52949" name="AutoShape 21"/>
          <p:cNvSpPr>
            <a:spLocks noChangeArrowheads="1"/>
          </p:cNvSpPr>
          <p:nvPr/>
        </p:nvSpPr>
        <p:spPr bwMode="auto">
          <a:xfrm>
            <a:off x="3467100" y="1917700"/>
            <a:ext cx="1104900" cy="665163"/>
          </a:xfrm>
          <a:prstGeom prst="roundRect">
            <a:avLst>
              <a:gd name="adj" fmla="val 16667"/>
            </a:avLst>
          </a:prstGeom>
          <a:solidFill>
            <a:srgbClr val="FF3399">
              <a:alpha val="14902"/>
            </a:srgbClr>
          </a:solidFill>
          <a:ln w="28575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00388" y="3986213"/>
            <a:ext cx="1671637" cy="4000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a typeface="+mn-ea"/>
                <a:cs typeface="+mn-cs"/>
              </a:rPr>
              <a:t>REMEBER !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5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5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29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29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29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2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2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1" grpId="0" build="p" animBg="1"/>
      <p:bldP spid="252946" grpId="0" animBg="1"/>
      <p:bldP spid="252947" grpId="0" animBg="1"/>
      <p:bldP spid="2529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B851888-2F53-D148-A23C-E5D02C1244BF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19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9563"/>
            <a:ext cx="5070475" cy="576262"/>
          </a:xfrm>
          <a:solidFill>
            <a:schemeClr val="tx1"/>
          </a:solidFill>
          <a:ln>
            <a:solidFill>
              <a:schemeClr val="accent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SYNOVIAL JOINTS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42038" y="1419225"/>
            <a:ext cx="2797175" cy="4598988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eaLnBrk="1" hangingPunct="1"/>
            <a:r>
              <a:rPr lang="en-US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Synovial joints</a:t>
            </a:r>
            <a:r>
              <a:rPr lang="en-US" sz="2400" b="1">
                <a:latin typeface="Arial" charset="0"/>
              </a:rPr>
              <a:t> </a:t>
            </a:r>
            <a:r>
              <a:rPr lang="en-US" sz="2400">
                <a:latin typeface="Arial" charset="0"/>
              </a:rPr>
              <a:t>are those in which the articulating bone ends are </a:t>
            </a:r>
            <a:r>
              <a:rPr lang="en-US" sz="24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separated by a joint cavity</a:t>
            </a:r>
            <a:r>
              <a:rPr lang="en-US" sz="2400">
                <a:latin typeface="Arial" charset="0"/>
              </a:rPr>
              <a:t> which  contains a  synovial fluid. </a:t>
            </a:r>
          </a:p>
          <a:p>
            <a:pPr eaLnBrk="1" hangingPunct="1"/>
            <a:r>
              <a:rPr lang="en-US" sz="2400">
                <a:latin typeface="Arial" charset="0"/>
              </a:rPr>
              <a:t>They account for </a:t>
            </a:r>
            <a:r>
              <a:rPr lang="en-US" sz="24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all joints of the limbs.</a:t>
            </a:r>
          </a:p>
        </p:txBody>
      </p:sp>
      <p:pic>
        <p:nvPicPr>
          <p:cNvPr id="156678" name="Picture 6" descr="Untitled-4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22363"/>
            <a:ext cx="2786063" cy="5402262"/>
          </a:xfrm>
        </p:spPr>
      </p:pic>
      <p:pic>
        <p:nvPicPr>
          <p:cNvPr id="156679" name="Picture 7" descr="Untitled-1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25538"/>
            <a:ext cx="3027362" cy="54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0" name="Line 8"/>
          <p:cNvSpPr>
            <a:spLocks noChangeShapeType="1"/>
          </p:cNvSpPr>
          <p:nvPr/>
        </p:nvSpPr>
        <p:spPr bwMode="auto">
          <a:xfrm flipH="1">
            <a:off x="2341563" y="2060575"/>
            <a:ext cx="1509712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1" name="Line 9"/>
          <p:cNvSpPr>
            <a:spLocks noChangeShapeType="1"/>
          </p:cNvSpPr>
          <p:nvPr/>
        </p:nvSpPr>
        <p:spPr bwMode="auto">
          <a:xfrm flipH="1" flipV="1">
            <a:off x="2557463" y="3141663"/>
            <a:ext cx="1366837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2" name="Line 10"/>
          <p:cNvSpPr>
            <a:spLocks noChangeShapeType="1"/>
          </p:cNvSpPr>
          <p:nvPr/>
        </p:nvSpPr>
        <p:spPr bwMode="auto">
          <a:xfrm flipH="1" flipV="1">
            <a:off x="2627313" y="3933825"/>
            <a:ext cx="1296987" cy="14398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66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66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566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5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 animBg="1"/>
      <p:bldP spid="156680" grpId="0" animBg="1"/>
      <p:bldP spid="156681" grpId="0" animBg="1"/>
      <p:bldP spid="1566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0825" y="2014538"/>
            <a:ext cx="4849813" cy="44958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ea typeface="+mn-ea"/>
              </a:rPr>
              <a:t>By the end of the lecture, the student should be able to</a:t>
            </a:r>
            <a:r>
              <a:rPr lang="en-US" sz="2400" dirty="0" smtClean="0">
                <a:solidFill>
                  <a:srgbClr val="FF0000"/>
                </a:solidFill>
                <a:ea typeface="+mn-ea"/>
              </a:rPr>
              <a:t>: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List the functional &amp; structural </a:t>
            </a:r>
            <a:r>
              <a:rPr lang="en-US" sz="2400" u="sng" dirty="0" smtClean="0">
                <a:solidFill>
                  <a:schemeClr val="tx1"/>
                </a:solidFill>
                <a:ea typeface="+mn-ea"/>
              </a:rPr>
              <a:t>classification</a:t>
            </a:r>
            <a:r>
              <a:rPr lang="en-US" sz="2400" dirty="0" smtClean="0">
                <a:solidFill>
                  <a:schemeClr val="tx1"/>
                </a:solidFill>
                <a:ea typeface="+mn-ea"/>
              </a:rPr>
              <a:t> of the joints.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Name the </a:t>
            </a:r>
            <a:r>
              <a:rPr lang="en-US" sz="2400" u="sng" dirty="0" smtClean="0">
                <a:solidFill>
                  <a:schemeClr val="tx1"/>
                </a:solidFill>
                <a:ea typeface="+mn-ea"/>
              </a:rPr>
              <a:t>3 different types</a:t>
            </a:r>
            <a:r>
              <a:rPr lang="en-US" sz="2400" dirty="0" smtClean="0">
                <a:solidFill>
                  <a:schemeClr val="tx1"/>
                </a:solidFill>
                <a:ea typeface="+mn-ea"/>
              </a:rPr>
              <a:t> of joints.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Describe the </a:t>
            </a:r>
            <a:r>
              <a:rPr lang="en-US" sz="2400" u="sng" dirty="0" smtClean="0">
                <a:solidFill>
                  <a:schemeClr val="tx1"/>
                </a:solidFill>
                <a:ea typeface="+mn-ea"/>
              </a:rPr>
              <a:t>structure</a:t>
            </a:r>
            <a:r>
              <a:rPr lang="en-US" sz="2400" dirty="0" smtClean="0">
                <a:solidFill>
                  <a:schemeClr val="tx1"/>
                </a:solidFill>
                <a:ea typeface="+mn-ea"/>
              </a:rPr>
              <a:t> of each type.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Name an</a:t>
            </a:r>
            <a:r>
              <a:rPr lang="en-US" sz="2400" u="sng" dirty="0" smtClean="0">
                <a:solidFill>
                  <a:schemeClr val="tx1"/>
                </a:solidFill>
                <a:ea typeface="+mn-ea"/>
              </a:rPr>
              <a:t> example </a:t>
            </a:r>
            <a:r>
              <a:rPr lang="en-US" sz="2400" dirty="0" smtClean="0">
                <a:solidFill>
                  <a:schemeClr val="tx1"/>
                </a:solidFill>
                <a:ea typeface="+mn-ea"/>
              </a:rPr>
              <a:t>of each type.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</a:rPr>
              <a:t>Describe the </a:t>
            </a:r>
            <a:r>
              <a:rPr lang="en-US" sz="2400" u="sng" dirty="0" smtClean="0">
                <a:solidFill>
                  <a:schemeClr val="tx1"/>
                </a:solidFill>
                <a:ea typeface="+mn-ea"/>
              </a:rPr>
              <a:t>movements</a:t>
            </a:r>
            <a:r>
              <a:rPr lang="en-US" sz="2400" dirty="0" smtClean="0">
                <a:solidFill>
                  <a:schemeClr val="tx1"/>
                </a:solidFill>
                <a:ea typeface="+mn-ea"/>
              </a:rPr>
              <a:t> which occur in each type.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ea typeface="+mj-ea"/>
              </a:rPr>
              <a:t>Objectives</a:t>
            </a:r>
            <a:endParaRPr lang="en-US" b="1" dirty="0">
              <a:solidFill>
                <a:srgbClr val="FF0000"/>
              </a:solidFill>
              <a:ea typeface="+mj-ea"/>
            </a:endParaRPr>
          </a:p>
        </p:txBody>
      </p:sp>
      <p:pic>
        <p:nvPicPr>
          <p:cNvPr id="4" name="Picture 13" descr="BALLS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r="2139" b="6728"/>
          <a:stretch>
            <a:fillRect/>
          </a:stretch>
        </p:blipFill>
        <p:spPr bwMode="auto">
          <a:xfrm>
            <a:off x="5329238" y="1671638"/>
            <a:ext cx="3571875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FC24D92-2723-FF45-BF68-61B6E2173641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20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773113" y="96838"/>
            <a:ext cx="7543800" cy="706437"/>
          </a:xfrm>
          <a:solidFill>
            <a:schemeClr val="tx1"/>
          </a:solidFill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FEATURES OF SYNOVIAL JOINTS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41350" y="5595938"/>
            <a:ext cx="7902575" cy="646112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marL="357188" indent="-357188" algn="ctr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Articular cartilage. </a:t>
            </a:r>
          </a:p>
          <a:p>
            <a:pPr marL="357188" indent="-357188"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ea typeface="+mn-ea"/>
              </a:rPr>
              <a:t>The 2 ends of the bones are covered by articular (hyaline) cartilage.</a:t>
            </a:r>
            <a:endParaRPr lang="en-US" b="1" dirty="0" smtClean="0">
              <a:ea typeface="+mn-ea"/>
            </a:endParaRPr>
          </a:p>
        </p:txBody>
      </p:sp>
      <p:pic>
        <p:nvPicPr>
          <p:cNvPr id="158724" name="Picture 4" descr="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3" y="871538"/>
            <a:ext cx="5743575" cy="4621212"/>
          </a:xfrm>
        </p:spPr>
      </p:pic>
      <p:sp>
        <p:nvSpPr>
          <p:cNvPr id="158731" name="AutoShape 11"/>
          <p:cNvSpPr>
            <a:spLocks noChangeArrowheads="1"/>
          </p:cNvSpPr>
          <p:nvPr/>
        </p:nvSpPr>
        <p:spPr bwMode="auto">
          <a:xfrm>
            <a:off x="4286250" y="2720975"/>
            <a:ext cx="957263" cy="708025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15063" y="1514475"/>
            <a:ext cx="2757487" cy="193833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1- Articular cartilage</a:t>
            </a:r>
          </a:p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2- Fibrous capsule</a:t>
            </a:r>
          </a:p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3- Synovial membrane</a:t>
            </a:r>
          </a:p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4- Joint cavity</a:t>
            </a:r>
          </a:p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5- Extracapsular ligaments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87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7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87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87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build="p" animBg="1"/>
      <p:bldP spid="1587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CE8BC6D-13CE-2A4C-9728-D34641ABACBA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21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257925" y="1042988"/>
            <a:ext cx="2708275" cy="2986087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marL="357188" indent="-357188" algn="ctr" eaLnBrk="1" hangingPunct="1">
              <a:buFontTx/>
              <a:buAutoNum type="arabicPeriod" startAt="2"/>
              <a:defRPr/>
            </a:pP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Fibrous  capsule.</a:t>
            </a:r>
            <a:r>
              <a:rPr lang="en-US" b="1" dirty="0" smtClean="0">
                <a:solidFill>
                  <a:schemeClr val="accent2"/>
                </a:solidFill>
                <a:ea typeface="+mn-ea"/>
              </a:rPr>
              <a:t> </a:t>
            </a:r>
          </a:p>
          <a:p>
            <a:pPr marL="357188" indent="-357188" eaLnBrk="1" hangingPunct="1">
              <a:buFontTx/>
              <a:buNone/>
              <a:defRPr/>
            </a:pPr>
            <a:r>
              <a:rPr lang="en-US" dirty="0" smtClean="0">
                <a:ea typeface="+mn-ea"/>
              </a:rPr>
              <a:t>The joint surfaces are enclosed by a 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capsule</a:t>
            </a:r>
            <a:r>
              <a:rPr lang="en-US" dirty="0" smtClean="0">
                <a:ea typeface="+mn-ea"/>
              </a:rPr>
              <a:t> of fibrous tissue &amp;  </a:t>
            </a:r>
          </a:p>
          <a:p>
            <a:pPr marL="357188" indent="-357188" eaLnBrk="1" hangingPunct="1">
              <a:buFontTx/>
              <a:buNone/>
              <a:defRPr/>
            </a:pPr>
            <a:r>
              <a:rPr lang="en-US" dirty="0" smtClean="0">
                <a:ea typeface="+mn-ea"/>
              </a:rPr>
              <a:t>3. The capsule is lined with a  </a:t>
            </a:r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synovial membrane</a:t>
            </a:r>
            <a:endParaRPr lang="en-US" dirty="0" smtClean="0">
              <a:ea typeface="+mn-ea"/>
            </a:endParaRPr>
          </a:p>
        </p:txBody>
      </p:sp>
      <p:pic>
        <p:nvPicPr>
          <p:cNvPr id="39940" name="Picture 4" descr="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888" y="1095375"/>
            <a:ext cx="5937250" cy="4678363"/>
          </a:xfrm>
        </p:spPr>
      </p:pic>
      <p:sp>
        <p:nvSpPr>
          <p:cNvPr id="261125" name="AutoShape 5"/>
          <p:cNvSpPr>
            <a:spLocks noChangeArrowheads="1"/>
          </p:cNvSpPr>
          <p:nvPr/>
        </p:nvSpPr>
        <p:spPr bwMode="auto">
          <a:xfrm>
            <a:off x="4337050" y="4346575"/>
            <a:ext cx="1435100" cy="530225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8" name="AutoShape 8"/>
          <p:cNvSpPr>
            <a:spLocks noChangeArrowheads="1"/>
          </p:cNvSpPr>
          <p:nvPr/>
        </p:nvSpPr>
        <p:spPr bwMode="auto">
          <a:xfrm>
            <a:off x="4375150" y="3895725"/>
            <a:ext cx="1717675" cy="328613"/>
          </a:xfrm>
          <a:prstGeom prst="roundRect">
            <a:avLst>
              <a:gd name="adj" fmla="val 16667"/>
            </a:avLst>
          </a:prstGeom>
          <a:solidFill>
            <a:srgbClr val="FF3399">
              <a:alpha val="14902"/>
            </a:srgbClr>
          </a:solidFill>
          <a:ln w="28575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11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1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1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build="p" animBg="1"/>
      <p:bldP spid="261125" grpId="0" animBg="1"/>
      <p:bldP spid="2611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DD7BFB-8028-484B-8E5C-A448129E988E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22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6319838" y="3919538"/>
            <a:ext cx="2522537" cy="1692275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marL="177800" indent="-177800" algn="ctr" eaLnBrk="1" hangingPunct="1">
              <a:buFontTx/>
              <a:buNone/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4. Joint cavity</a:t>
            </a:r>
            <a:r>
              <a:rPr lang="en-US" b="1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marL="177800" indent="-177800" eaLnBrk="1" hangingPunct="1"/>
            <a:r>
              <a:rPr lang="en-US">
                <a:latin typeface="Arial" charset="0"/>
              </a:rPr>
              <a:t>Inside the synovial membrane there is a  lubricating (</a:t>
            </a:r>
            <a:r>
              <a:rPr lang="en-US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synovial fluid).</a:t>
            </a:r>
          </a:p>
        </p:txBody>
      </p:sp>
      <p:pic>
        <p:nvPicPr>
          <p:cNvPr id="40964" name="Picture 3" descr="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888" y="1095375"/>
            <a:ext cx="5937250" cy="4678363"/>
          </a:xfrm>
        </p:spPr>
      </p:pic>
      <p:sp>
        <p:nvSpPr>
          <p:cNvPr id="263172" name="AutoShape 4"/>
          <p:cNvSpPr>
            <a:spLocks noChangeArrowheads="1"/>
          </p:cNvSpPr>
          <p:nvPr/>
        </p:nvSpPr>
        <p:spPr bwMode="auto">
          <a:xfrm>
            <a:off x="4348163" y="2014538"/>
            <a:ext cx="1060450" cy="274637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3173" name="AutoShape 5"/>
          <p:cNvSpPr>
            <a:spLocks noChangeArrowheads="1"/>
          </p:cNvSpPr>
          <p:nvPr/>
        </p:nvSpPr>
        <p:spPr bwMode="auto">
          <a:xfrm>
            <a:off x="4286250" y="2489200"/>
            <a:ext cx="1260475" cy="228600"/>
          </a:xfrm>
          <a:prstGeom prst="roundRect">
            <a:avLst>
              <a:gd name="adj" fmla="val 16667"/>
            </a:avLst>
          </a:prstGeom>
          <a:solidFill>
            <a:srgbClr val="FF3399">
              <a:alpha val="14902"/>
            </a:srgbClr>
          </a:solidFill>
          <a:ln w="28575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3174" name="Picture 6" descr="synovial flui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8600" y="246063"/>
            <a:ext cx="2230438" cy="3382962"/>
          </a:xfrm>
          <a:prstGeom prst="rect">
            <a:avLst/>
          </a:prstGeom>
          <a:noFill/>
          <a:effectLst>
            <a:outerShdw dist="107763" dir="8100000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31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31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31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6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0" grpId="0" build="p" animBg="1"/>
      <p:bldP spid="263172" grpId="0" animBg="1"/>
      <p:bldP spid="2631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7FC35D3-E645-7A40-835D-8C7B7D9817E8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23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6500813" y="2266950"/>
            <a:ext cx="2376487" cy="2924175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marL="304800" indent="-304800" eaLnBrk="1" hangingPunct="1">
              <a:buFontTx/>
              <a:buNone/>
            </a:pPr>
            <a:r>
              <a:rPr lang="en-US" b="1">
                <a:solidFill>
                  <a:srgbClr val="F6F7B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5. Reinforcing ligaments. </a:t>
            </a:r>
          </a:p>
          <a:p>
            <a:pPr marL="304800" indent="-304800" eaLnBrk="1" hangingPunct="1">
              <a:buFontTx/>
              <a:buNone/>
            </a:pPr>
            <a:r>
              <a:rPr lang="en-US">
                <a:latin typeface="Arial" charset="0"/>
              </a:rPr>
              <a:t>The fibrous capsule is usually reinforced with </a:t>
            </a:r>
            <a:r>
              <a:rPr lang="en-US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ligaments. (extracapsular ligaments).</a:t>
            </a:r>
          </a:p>
        </p:txBody>
      </p:sp>
      <p:pic>
        <p:nvPicPr>
          <p:cNvPr id="41988" name="Picture 3" descr="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888" y="1095375"/>
            <a:ext cx="5937250" cy="4678363"/>
          </a:xfrm>
        </p:spPr>
      </p:pic>
      <p:sp>
        <p:nvSpPr>
          <p:cNvPr id="265221" name="AutoShape 5"/>
          <p:cNvSpPr>
            <a:spLocks noChangeArrowheads="1"/>
          </p:cNvSpPr>
          <p:nvPr/>
        </p:nvSpPr>
        <p:spPr bwMode="auto">
          <a:xfrm>
            <a:off x="349250" y="2020888"/>
            <a:ext cx="927100" cy="317500"/>
          </a:xfrm>
          <a:prstGeom prst="roundRect">
            <a:avLst>
              <a:gd name="adj" fmla="val 16667"/>
            </a:avLst>
          </a:prstGeom>
          <a:solidFill>
            <a:srgbClr val="FF3399">
              <a:alpha val="14902"/>
            </a:srgbClr>
          </a:solidFill>
          <a:ln w="28575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5222" name="AutoShape 6"/>
          <p:cNvSpPr>
            <a:spLocks noChangeArrowheads="1"/>
          </p:cNvSpPr>
          <p:nvPr/>
        </p:nvSpPr>
        <p:spPr bwMode="auto">
          <a:xfrm>
            <a:off x="365125" y="2636838"/>
            <a:ext cx="927100" cy="317500"/>
          </a:xfrm>
          <a:prstGeom prst="roundRect">
            <a:avLst>
              <a:gd name="adj" fmla="val 16667"/>
            </a:avLst>
          </a:prstGeom>
          <a:solidFill>
            <a:srgbClr val="FF3399">
              <a:alpha val="14902"/>
            </a:srgbClr>
          </a:solidFill>
          <a:ln w="28575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52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52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52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5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5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5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5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5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65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8" grpId="0" build="p" animBg="1"/>
      <p:bldP spid="265221" grpId="0" animBg="1"/>
      <p:bldP spid="2652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D140D33-87C3-CF46-9831-293BED9EF61B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24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29338" y="1009650"/>
            <a:ext cx="2857500" cy="4524375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Based on the </a:t>
            </a:r>
            <a:r>
              <a:rPr lang="en-US" sz="2400" u="sng">
                <a:latin typeface="Arial" charset="0"/>
              </a:rPr>
              <a:t>shape, </a:t>
            </a:r>
            <a:r>
              <a:rPr lang="en-US" sz="2400">
                <a:latin typeface="Arial" charset="0"/>
              </a:rPr>
              <a:t>the synovial joints can be classified as: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lphaLcParenR"/>
            </a:pPr>
            <a:r>
              <a:rPr lang="en-US" sz="2400">
                <a:solidFill>
                  <a:srgbClr val="FCFC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Plane, 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lphaLcParenR"/>
            </a:pPr>
            <a:r>
              <a:rPr lang="en-US" sz="2400">
                <a:solidFill>
                  <a:srgbClr val="FCFC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Hinge, 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lphaLcParenR"/>
            </a:pPr>
            <a:r>
              <a:rPr lang="en-US" sz="2400">
                <a:solidFill>
                  <a:srgbClr val="FCFC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Pivot, 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lphaLcParenR"/>
            </a:pPr>
            <a:r>
              <a:rPr lang="en-US" sz="2400">
                <a:solidFill>
                  <a:srgbClr val="FCFC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Condyloid, 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lphaLcParenR"/>
            </a:pPr>
            <a:r>
              <a:rPr lang="en-US" sz="2400">
                <a:solidFill>
                  <a:srgbClr val="FCFC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Saddle,</a:t>
            </a:r>
            <a:r>
              <a:rPr lang="en-US" sz="2400">
                <a:solidFill>
                  <a:srgbClr val="FCFCE3"/>
                </a:solidFill>
                <a:latin typeface="Arial" charset="0"/>
              </a:rPr>
              <a:t> 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lphaLcParenR"/>
            </a:pPr>
            <a:r>
              <a:rPr lang="en-US" sz="2400">
                <a:solidFill>
                  <a:srgbClr val="FCFC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Ball and socket joint. </a:t>
            </a:r>
          </a:p>
        </p:txBody>
      </p:sp>
      <p:pic>
        <p:nvPicPr>
          <p:cNvPr id="162820" name="Picture 4" descr="File0290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836613"/>
            <a:ext cx="5759450" cy="5151437"/>
          </a:xfrm>
        </p:spPr>
      </p:pic>
      <p:sp>
        <p:nvSpPr>
          <p:cNvPr id="162821" name="AutoShape 5"/>
          <p:cNvSpPr>
            <a:spLocks noChangeArrowheads="1"/>
          </p:cNvSpPr>
          <p:nvPr/>
        </p:nvSpPr>
        <p:spPr bwMode="auto">
          <a:xfrm>
            <a:off x="468313" y="2563813"/>
            <a:ext cx="863600" cy="288925"/>
          </a:xfrm>
          <a:prstGeom prst="roundRect">
            <a:avLst>
              <a:gd name="adj" fmla="val 16667"/>
            </a:avLst>
          </a:prstGeom>
          <a:solidFill>
            <a:schemeClr val="accent1">
              <a:alpha val="38823"/>
            </a:schemeClr>
          </a:soli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822" name="AutoShape 6"/>
          <p:cNvSpPr>
            <a:spLocks noChangeArrowheads="1"/>
          </p:cNvSpPr>
          <p:nvPr/>
        </p:nvSpPr>
        <p:spPr bwMode="auto">
          <a:xfrm>
            <a:off x="1692275" y="2995613"/>
            <a:ext cx="935038" cy="288925"/>
          </a:xfrm>
          <a:prstGeom prst="roundRect">
            <a:avLst>
              <a:gd name="adj" fmla="val 16667"/>
            </a:avLst>
          </a:prstGeom>
          <a:solidFill>
            <a:schemeClr val="accent1">
              <a:alpha val="38823"/>
            </a:schemeClr>
          </a:soli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823" name="AutoShape 7"/>
          <p:cNvSpPr>
            <a:spLocks noChangeArrowheads="1"/>
          </p:cNvSpPr>
          <p:nvPr/>
        </p:nvSpPr>
        <p:spPr bwMode="auto">
          <a:xfrm>
            <a:off x="3276600" y="3571875"/>
            <a:ext cx="935038" cy="217488"/>
          </a:xfrm>
          <a:prstGeom prst="roundRect">
            <a:avLst>
              <a:gd name="adj" fmla="val 16667"/>
            </a:avLst>
          </a:prstGeom>
          <a:solidFill>
            <a:schemeClr val="accent1">
              <a:alpha val="38823"/>
            </a:schemeClr>
          </a:soli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824" name="AutoShape 8"/>
          <p:cNvSpPr>
            <a:spLocks noChangeArrowheads="1"/>
          </p:cNvSpPr>
          <p:nvPr/>
        </p:nvSpPr>
        <p:spPr bwMode="auto">
          <a:xfrm>
            <a:off x="468313" y="4868863"/>
            <a:ext cx="1150937" cy="215900"/>
          </a:xfrm>
          <a:prstGeom prst="roundRect">
            <a:avLst>
              <a:gd name="adj" fmla="val 16667"/>
            </a:avLst>
          </a:prstGeom>
          <a:solidFill>
            <a:schemeClr val="accent1">
              <a:alpha val="38823"/>
            </a:schemeClr>
          </a:soli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825" name="AutoShape 9"/>
          <p:cNvSpPr>
            <a:spLocks noChangeArrowheads="1"/>
          </p:cNvSpPr>
          <p:nvPr/>
        </p:nvSpPr>
        <p:spPr bwMode="auto">
          <a:xfrm>
            <a:off x="1908175" y="5372100"/>
            <a:ext cx="935038" cy="288925"/>
          </a:xfrm>
          <a:prstGeom prst="roundRect">
            <a:avLst>
              <a:gd name="adj" fmla="val 16667"/>
            </a:avLst>
          </a:prstGeom>
          <a:solidFill>
            <a:schemeClr val="accent1">
              <a:alpha val="38823"/>
            </a:schemeClr>
          </a:soli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826" name="AutoShape 10"/>
          <p:cNvSpPr>
            <a:spLocks noChangeArrowheads="1"/>
          </p:cNvSpPr>
          <p:nvPr/>
        </p:nvSpPr>
        <p:spPr bwMode="auto">
          <a:xfrm>
            <a:off x="3421063" y="5732463"/>
            <a:ext cx="1366837" cy="217487"/>
          </a:xfrm>
          <a:prstGeom prst="roundRect">
            <a:avLst>
              <a:gd name="adj" fmla="val 16667"/>
            </a:avLst>
          </a:prstGeom>
          <a:solidFill>
            <a:schemeClr val="accent1">
              <a:alpha val="38823"/>
            </a:schemeClr>
          </a:soli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71538" y="271463"/>
            <a:ext cx="7586662" cy="46196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a typeface="+mn-ea"/>
                <a:cs typeface="+mn-cs"/>
              </a:rPr>
              <a:t>TYPES OF SYNOVIAL JOINTS BASED ON SHAPE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28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28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28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bldLvl="2" animBg="1"/>
      <p:bldP spid="162821" grpId="0" animBg="1"/>
      <p:bldP spid="162821" grpId="1" animBg="1"/>
      <p:bldP spid="162822" grpId="0" animBg="1"/>
      <p:bldP spid="162822" grpId="1" animBg="1"/>
      <p:bldP spid="162823" grpId="0" animBg="1"/>
      <p:bldP spid="162823" grpId="1" animBg="1"/>
      <p:bldP spid="162824" grpId="0" animBg="1"/>
      <p:bldP spid="162824" grpId="1" animBg="1"/>
      <p:bldP spid="162825" grpId="0" animBg="1"/>
      <p:bldP spid="162825" grpId="1" animBg="1"/>
      <p:bldP spid="1628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DFE5C9-6338-1646-9EBA-9BFA29A51DDF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25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419100"/>
            <a:ext cx="3614737" cy="561975"/>
          </a:xfrm>
          <a:solidFill>
            <a:srgbClr val="FF0000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2">
                    <a:lumMod val="10000"/>
                    <a:lumOff val="90000"/>
                  </a:schemeClr>
                </a:solidFill>
                <a:ea typeface="+mj-ea"/>
              </a:rPr>
              <a:t>PLANE JOINTS</a:t>
            </a:r>
          </a:p>
        </p:txBody>
      </p:sp>
      <p:pic>
        <p:nvPicPr>
          <p:cNvPr id="164869" name="Picture 5" descr="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4513" y="188913"/>
            <a:ext cx="3333750" cy="5700712"/>
          </a:xfrm>
        </p:spPr>
      </p:pic>
      <p:pic>
        <p:nvPicPr>
          <p:cNvPr id="164868" name="Picture 4" descr="23"/>
          <p:cNvPicPr>
            <a:picLocks noChangeAspect="1" noChangeArrowheads="1"/>
          </p:cNvPicPr>
          <p:nvPr/>
        </p:nvPicPr>
        <p:blipFill>
          <a:blip r:embed="rId4"/>
          <a:srcRect t="2275" r="10072" b="5428"/>
          <a:stretch>
            <a:fillRect/>
          </a:stretch>
        </p:blipFill>
        <p:spPr bwMode="auto">
          <a:xfrm>
            <a:off x="3851275" y="3068638"/>
            <a:ext cx="3529013" cy="3671887"/>
          </a:xfrm>
          <a:prstGeom prst="rect">
            <a:avLst/>
          </a:prstGeom>
          <a:noFill/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6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700213"/>
            <a:ext cx="3606800" cy="2092325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In a</a:t>
            </a:r>
            <a:r>
              <a:rPr lang="en-US" b="1" dirty="0" smtClean="0">
                <a:ea typeface="+mn-ea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plane joint,</a:t>
            </a:r>
            <a:r>
              <a:rPr lang="en-US" dirty="0" smtClean="0">
                <a:ea typeface="+mn-ea"/>
              </a:rPr>
              <a:t> the articular surfaces are 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flat,</a:t>
            </a:r>
            <a:r>
              <a:rPr lang="en-US" dirty="0" smtClean="0">
                <a:ea typeface="+mn-ea"/>
              </a:rPr>
              <a:t> and only </a:t>
            </a:r>
            <a:r>
              <a:rPr lang="en-US" u="sng" dirty="0" smtClean="0">
                <a:ea typeface="+mn-ea"/>
              </a:rPr>
              <a:t>short slipping or gliding</a:t>
            </a:r>
            <a:r>
              <a:rPr lang="en-US" dirty="0" smtClean="0">
                <a:ea typeface="+mn-ea"/>
              </a:rPr>
              <a:t> movements are allowed.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Example: The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intercarpal joints of the wrist.</a:t>
            </a:r>
            <a:endParaRPr lang="en-US" dirty="0" smtClean="0">
              <a:ea typeface="+mn-ea"/>
            </a:endParaRPr>
          </a:p>
        </p:txBody>
      </p:sp>
      <p:sp>
        <p:nvSpPr>
          <p:cNvPr id="164870" name="Oval 6"/>
          <p:cNvSpPr>
            <a:spLocks noChangeArrowheads="1"/>
          </p:cNvSpPr>
          <p:nvPr/>
        </p:nvSpPr>
        <p:spPr bwMode="auto">
          <a:xfrm>
            <a:off x="5651500" y="3140075"/>
            <a:ext cx="1584325" cy="14414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1" name="Line 7"/>
          <p:cNvSpPr>
            <a:spLocks noChangeShapeType="1"/>
          </p:cNvSpPr>
          <p:nvPr/>
        </p:nvSpPr>
        <p:spPr bwMode="auto">
          <a:xfrm flipH="1">
            <a:off x="7956550" y="4076700"/>
            <a:ext cx="287338" cy="433388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sm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48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nimBg="1"/>
      <p:bldP spid="164870" grpId="0" animBg="1"/>
      <p:bldP spid="16487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B44CAC-6EAA-F74C-9ED1-71B49CC5BFDF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26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19100"/>
            <a:ext cx="3500438" cy="561975"/>
          </a:xfrm>
          <a:solidFill>
            <a:srgbClr val="FF0000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2">
                    <a:lumMod val="10000"/>
                    <a:lumOff val="90000"/>
                  </a:schemeClr>
                </a:solidFill>
                <a:ea typeface="+mj-ea"/>
              </a:rPr>
              <a:t>HINGE JOINTS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98600"/>
            <a:ext cx="3663950" cy="3600450"/>
          </a:xfr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In a</a:t>
            </a:r>
            <a:r>
              <a:rPr lang="en-US" b="1" dirty="0" smtClean="0">
                <a:ea typeface="+mn-ea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hinge joint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,</a:t>
            </a:r>
            <a:r>
              <a:rPr lang="en-US" dirty="0" smtClean="0">
                <a:ea typeface="+mn-ea"/>
              </a:rPr>
              <a:t> the cylindrical end of one bone fits into a trough-shaped surface on another bone.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Movement is allowed in just 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one plane,</a:t>
            </a:r>
            <a:r>
              <a:rPr lang="en-US" dirty="0" smtClean="0">
                <a:ea typeface="+mn-ea"/>
              </a:rPr>
              <a:t> like a hinge.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Hinge joints are  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Uniaxial ;</a:t>
            </a:r>
            <a:r>
              <a:rPr lang="en-US" dirty="0" smtClean="0">
                <a:ea typeface="+mn-ea"/>
              </a:rPr>
              <a:t> they allow movement around one axis only.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Examples: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elbow &amp; ankle joints,</a:t>
            </a:r>
            <a:r>
              <a:rPr lang="en-US" dirty="0" smtClean="0">
                <a:ea typeface="+mn-ea"/>
              </a:rPr>
              <a:t> the interphalangeal joints of the fingers. </a:t>
            </a:r>
          </a:p>
        </p:txBody>
      </p:sp>
      <p:pic>
        <p:nvPicPr>
          <p:cNvPr id="166917" name="Picture 5" descr="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60350"/>
            <a:ext cx="35369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4" descr="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t="6117" r="5734"/>
          <a:stretch>
            <a:fillRect/>
          </a:stretch>
        </p:blipFill>
        <p:spPr>
          <a:xfrm>
            <a:off x="3995738" y="3284538"/>
            <a:ext cx="3314700" cy="3313112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66918" name="Oval 6"/>
          <p:cNvSpPr>
            <a:spLocks noChangeArrowheads="1"/>
          </p:cNvSpPr>
          <p:nvPr/>
        </p:nvSpPr>
        <p:spPr bwMode="auto">
          <a:xfrm>
            <a:off x="5651500" y="3282950"/>
            <a:ext cx="1584325" cy="16589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19" name="Line 7"/>
          <p:cNvSpPr>
            <a:spLocks noChangeShapeType="1"/>
          </p:cNvSpPr>
          <p:nvPr/>
        </p:nvSpPr>
        <p:spPr bwMode="auto">
          <a:xfrm flipV="1">
            <a:off x="7092950" y="3141663"/>
            <a:ext cx="431800" cy="431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sm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66920" name="Line 8"/>
          <p:cNvSpPr>
            <a:spLocks noChangeShapeType="1"/>
          </p:cNvSpPr>
          <p:nvPr/>
        </p:nvSpPr>
        <p:spPr bwMode="auto">
          <a:xfrm flipV="1">
            <a:off x="5364163" y="3789363"/>
            <a:ext cx="2160587" cy="2873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66921" name="Text Box 9"/>
          <p:cNvSpPr txBox="1">
            <a:spLocks noChangeArrowheads="1"/>
          </p:cNvSpPr>
          <p:nvPr/>
        </p:nvSpPr>
        <p:spPr bwMode="auto">
          <a:xfrm rot="-399694">
            <a:off x="4478338" y="3860800"/>
            <a:ext cx="11731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Axis of movement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9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69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6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build="p" animBg="1"/>
      <p:bldP spid="166918" grpId="0" animBg="1"/>
      <p:bldP spid="166918" grpId="1" animBg="1"/>
      <p:bldP spid="166921" grpId="0"/>
      <p:bldP spid="16692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740FAC-1DE1-BD47-B21B-EE45AE30F8D5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27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185738"/>
            <a:ext cx="3014663" cy="722312"/>
          </a:xfrm>
          <a:solidFill>
            <a:srgbClr val="FF0000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2">
                    <a:lumMod val="10000"/>
                    <a:lumOff val="90000"/>
                  </a:schemeClr>
                </a:solidFill>
                <a:ea typeface="+mj-ea"/>
              </a:rPr>
              <a:t>PIVOT JOINT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443038"/>
            <a:ext cx="2517775" cy="46482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In </a:t>
            </a:r>
            <a:r>
              <a:rPr lang="en-US" b="1" dirty="0" smtClean="0">
                <a:ea typeface="+mn-ea"/>
              </a:rPr>
              <a:t>a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pivot joint</a:t>
            </a:r>
            <a:r>
              <a:rPr lang="en-US" dirty="0" smtClean="0">
                <a:ea typeface="+mn-ea"/>
              </a:rPr>
              <a:t>, the rounded end of one bone fits into a  ring of bone (or  ligaments).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Because the rotating bone can turn only around its long axis, pivot  joints are also </a:t>
            </a:r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Uniaxial </a:t>
            </a:r>
            <a:r>
              <a:rPr lang="en-US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</a:t>
            </a:r>
            <a:r>
              <a:rPr lang="en-US" dirty="0" smtClean="0">
                <a:ea typeface="+mn-ea"/>
              </a:rPr>
              <a:t>joints.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Examples: 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proximal radioulnar joint</a:t>
            </a:r>
            <a:endParaRPr lang="en-US" dirty="0" smtClean="0">
              <a:ea typeface="+mn-ea"/>
            </a:endParaRPr>
          </a:p>
        </p:txBody>
      </p:sp>
      <p:pic>
        <p:nvPicPr>
          <p:cNvPr id="168965" name="Picture 5" descr="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60350"/>
            <a:ext cx="35369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4" descr="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133725" y="3284538"/>
            <a:ext cx="4175125" cy="3232150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68966" name="Line 6"/>
          <p:cNvSpPr>
            <a:spLocks noChangeShapeType="1"/>
          </p:cNvSpPr>
          <p:nvPr/>
        </p:nvSpPr>
        <p:spPr bwMode="auto">
          <a:xfrm flipH="1" flipV="1">
            <a:off x="7812088" y="3213100"/>
            <a:ext cx="504825" cy="2159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sm" len="med"/>
          </a:ln>
          <a:effectLst>
            <a:outerShdw dist="52363" dir="20757825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68967" name="Oval 7"/>
          <p:cNvSpPr>
            <a:spLocks noChangeArrowheads="1"/>
          </p:cNvSpPr>
          <p:nvPr/>
        </p:nvSpPr>
        <p:spPr bwMode="auto">
          <a:xfrm>
            <a:off x="5580063" y="4221163"/>
            <a:ext cx="1871662" cy="19462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8" name="Line 8"/>
          <p:cNvSpPr>
            <a:spLocks noChangeShapeType="1"/>
          </p:cNvSpPr>
          <p:nvPr/>
        </p:nvSpPr>
        <p:spPr bwMode="auto">
          <a:xfrm>
            <a:off x="6813550" y="3997325"/>
            <a:ext cx="42863" cy="224472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63500" dir="18412194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6229350" y="3340100"/>
            <a:ext cx="1084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Axis of movement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9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build="p" animBg="1"/>
      <p:bldP spid="168967" grpId="0" animBg="1"/>
      <p:bldP spid="168967" grpId="1" animBg="1"/>
      <p:bldP spid="1689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1410EC4-ED7C-F64C-AFFF-70FF5FF2EB23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28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03200"/>
            <a:ext cx="4572000" cy="561975"/>
          </a:xfrm>
          <a:solidFill>
            <a:srgbClr val="FF0000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2">
                    <a:lumMod val="10000"/>
                    <a:lumOff val="90000"/>
                  </a:schemeClr>
                </a:solidFill>
                <a:ea typeface="+mj-ea"/>
              </a:rPr>
              <a:t>CONDYLOID JOINTS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1475" y="981075"/>
            <a:ext cx="3429000" cy="5386388"/>
          </a:xfrm>
          <a:solidFill>
            <a:schemeClr val="tx1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ea typeface="+mn-ea"/>
              </a:rPr>
              <a:t>In </a:t>
            </a:r>
            <a:r>
              <a:rPr lang="en-US" b="1" dirty="0" smtClean="0">
                <a:ea typeface="+mn-ea"/>
              </a:rPr>
              <a:t>a </a:t>
            </a:r>
            <a:r>
              <a:rPr lang="en-US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condyloid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 joint,</a:t>
            </a:r>
            <a:r>
              <a:rPr lang="en-US" dirty="0" smtClean="0">
                <a:ea typeface="+mn-ea"/>
              </a:rPr>
              <a:t> the egg-shaped articular surface of one bone fits into an oval concavity in another.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ea typeface="+mn-ea"/>
              </a:rPr>
              <a:t>Both of these articular surfaces are 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oval.</a:t>
            </a:r>
            <a:r>
              <a:rPr lang="en-US" dirty="0" smtClean="0">
                <a:ea typeface="+mn-ea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ea typeface="+mn-ea"/>
              </a:rPr>
              <a:t>Movement occurs around </a:t>
            </a:r>
            <a:r>
              <a:rPr lang="en-US" b="1" i="1" u="sng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two axes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,</a:t>
            </a:r>
            <a:r>
              <a:rPr lang="en-US" dirty="0" smtClean="0">
                <a:ea typeface="+mn-ea"/>
              </a:rPr>
              <a:t> hence these joints are </a:t>
            </a:r>
            <a:r>
              <a:rPr lang="en-US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biaxial,</a:t>
            </a:r>
            <a:r>
              <a:rPr lang="en-US" dirty="0" smtClean="0">
                <a:ea typeface="+mn-ea"/>
              </a:rPr>
              <a:t> as in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knuckle (metacarpophalangeal) joints.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ea typeface="+mn-ea"/>
              </a:rPr>
              <a:t>Condyloid joints allow the moving bone to move: </a:t>
            </a:r>
          </a:p>
          <a:p>
            <a:pPr marL="762000" lvl="1" indent="-304800" eaLnBrk="1" hangingPunct="1">
              <a:lnSpc>
                <a:spcPct val="80000"/>
              </a:lnSpc>
              <a:buFontTx/>
              <a:buAutoNum type="alphaLcParenR"/>
              <a:defRPr/>
            </a:pPr>
            <a:r>
              <a:rPr lang="en-US" sz="2000" dirty="0" smtClean="0"/>
              <a:t>from side to side and </a:t>
            </a:r>
          </a:p>
          <a:p>
            <a:pPr marL="762000" lvl="1" indent="-304800" eaLnBrk="1" hangingPunct="1">
              <a:lnSpc>
                <a:spcPct val="80000"/>
              </a:lnSpc>
              <a:buFontTx/>
              <a:buAutoNum type="alphaLcParenR"/>
              <a:defRPr/>
            </a:pPr>
            <a:r>
              <a:rPr lang="en-US" sz="2000" dirty="0" smtClean="0"/>
              <a:t>back and forth,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ea typeface="+mn-ea"/>
              </a:rPr>
              <a:t>but the bone cannot rotate around its long axis. </a:t>
            </a:r>
          </a:p>
        </p:txBody>
      </p:sp>
      <p:pic>
        <p:nvPicPr>
          <p:cNvPr id="171013" name="Picture 5" descr="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188913"/>
            <a:ext cx="357822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4" descr="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057650" y="3213100"/>
            <a:ext cx="3224213" cy="3384550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71014" name="Oval 6"/>
          <p:cNvSpPr>
            <a:spLocks noChangeArrowheads="1"/>
          </p:cNvSpPr>
          <p:nvPr/>
        </p:nvSpPr>
        <p:spPr bwMode="auto">
          <a:xfrm rot="-1628981">
            <a:off x="5514975" y="3173413"/>
            <a:ext cx="1584325" cy="19462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 flipH="1" flipV="1">
            <a:off x="8099425" y="5373688"/>
            <a:ext cx="504825" cy="2159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sm" len="med"/>
          </a:ln>
          <a:effectLst>
            <a:outerShdw dist="52363" dir="20757825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1016" name="Line 8"/>
          <p:cNvSpPr>
            <a:spLocks noChangeShapeType="1"/>
          </p:cNvSpPr>
          <p:nvPr/>
        </p:nvSpPr>
        <p:spPr bwMode="auto">
          <a:xfrm flipH="1">
            <a:off x="5826125" y="4335463"/>
            <a:ext cx="1057275" cy="59848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40161" dir="17306097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4394200" y="3536950"/>
            <a:ext cx="1084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Axes of movement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5772150" y="4567238"/>
            <a:ext cx="1166813" cy="18732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45791" dir="19578596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0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4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 bldLvl="2" animBg="1"/>
      <p:bldP spid="171014" grpId="0" animBg="1"/>
      <p:bldP spid="171014" grpId="1" animBg="1"/>
      <p:bldP spid="1710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3CBB717-210A-2145-A392-97CD71373BA0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29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63563"/>
            <a:ext cx="3692525" cy="561975"/>
          </a:xfrm>
          <a:solidFill>
            <a:srgbClr val="FF0000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2">
                    <a:lumMod val="10000"/>
                    <a:lumOff val="90000"/>
                  </a:schemeClr>
                </a:solidFill>
                <a:ea typeface="+mj-ea"/>
              </a:rPr>
              <a:t>SADDLE JOINTS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885950"/>
            <a:ext cx="3833813" cy="2986088"/>
          </a:xfrm>
          <a:solidFill>
            <a:schemeClr val="tx1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In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saddle joints,</a:t>
            </a:r>
            <a:r>
              <a:rPr lang="en-US" b="1" dirty="0" smtClean="0">
                <a:ea typeface="+mn-ea"/>
              </a:rPr>
              <a:t> </a:t>
            </a:r>
            <a:r>
              <a:rPr lang="en-US" dirty="0" smtClean="0">
                <a:ea typeface="+mn-ea"/>
              </a:rPr>
              <a:t>each articular surface has both convex and concave areas, like a saddle.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These </a:t>
            </a:r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biaxial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</a:t>
            </a:r>
            <a:r>
              <a:rPr lang="en-US" dirty="0" smtClean="0">
                <a:ea typeface="+mn-ea"/>
              </a:rPr>
              <a:t>joints allow essentially the same movements as condyloid joints.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Example: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carpometacarpal joint</a:t>
            </a:r>
            <a:r>
              <a:rPr lang="en-US" dirty="0" smtClean="0">
                <a:ea typeface="+mn-ea"/>
              </a:rPr>
              <a:t> of the thumb.</a:t>
            </a:r>
          </a:p>
        </p:txBody>
      </p:sp>
      <p:pic>
        <p:nvPicPr>
          <p:cNvPr id="173061" name="Picture 5" descr="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404813"/>
            <a:ext cx="34099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Picture 4" descr="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98950" y="3284538"/>
            <a:ext cx="2944813" cy="3313112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73062" name="Oval 6"/>
          <p:cNvSpPr>
            <a:spLocks noChangeArrowheads="1"/>
          </p:cNvSpPr>
          <p:nvPr/>
        </p:nvSpPr>
        <p:spPr bwMode="auto">
          <a:xfrm rot="-1628981">
            <a:off x="5226050" y="3205163"/>
            <a:ext cx="1439863" cy="19462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6" name="Line 10"/>
          <p:cNvSpPr>
            <a:spLocks noChangeShapeType="1"/>
          </p:cNvSpPr>
          <p:nvPr/>
        </p:nvSpPr>
        <p:spPr bwMode="auto">
          <a:xfrm flipH="1">
            <a:off x="7899400" y="4808538"/>
            <a:ext cx="584200" cy="130175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sm" len="med"/>
          </a:ln>
          <a:effectLst>
            <a:outerShdw dist="63500" dir="19387806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 flipH="1">
            <a:off x="5356225" y="3897313"/>
            <a:ext cx="1181100" cy="4651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40161" dir="17306097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3068" name="Text Box 12"/>
          <p:cNvSpPr txBox="1">
            <a:spLocks noChangeArrowheads="1"/>
          </p:cNvSpPr>
          <p:nvPr/>
        </p:nvSpPr>
        <p:spPr bwMode="auto">
          <a:xfrm>
            <a:off x="4349750" y="3792538"/>
            <a:ext cx="1084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Axes of movement</a:t>
            </a:r>
          </a:p>
        </p:txBody>
      </p:sp>
      <p:sp>
        <p:nvSpPr>
          <p:cNvPr id="173069" name="Line 13"/>
          <p:cNvSpPr>
            <a:spLocks noChangeShapeType="1"/>
          </p:cNvSpPr>
          <p:nvPr/>
        </p:nvSpPr>
        <p:spPr bwMode="auto">
          <a:xfrm flipV="1">
            <a:off x="5959475" y="3673475"/>
            <a:ext cx="31750" cy="82232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45791" dir="19578596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 animBg="1"/>
      <p:bldP spid="173062" grpId="0" animBg="1"/>
      <p:bldP spid="173062" grpId="1" animBg="1"/>
      <p:bldP spid="1730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07DF1C9-AF15-4C4D-B814-068E87B35D8B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3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66738" y="188913"/>
            <a:ext cx="3905250" cy="561975"/>
          </a:xfrm>
          <a:ln>
            <a:solidFill>
              <a:srgbClr val="FCFCE3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 smtClean="0">
                <a:solidFill>
                  <a:schemeClr val="accent2"/>
                </a:solidFill>
                <a:ea typeface="+mj-ea"/>
              </a:rPr>
              <a:t>WHAT IS A JOINT ?</a:t>
            </a:r>
            <a:endParaRPr lang="en-US" sz="2800" i="1" dirty="0" smtClean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14913" y="1757363"/>
            <a:ext cx="3929062" cy="4376737"/>
          </a:xfrm>
          <a:ln w="28575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Every bone in the body forms a</a:t>
            </a:r>
            <a:r>
              <a:rPr lang="en-US" sz="2400" b="1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joint</a:t>
            </a:r>
            <a:r>
              <a:rPr lang="en-US" sz="2400" b="1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2400">
                <a:latin typeface="Arial" charset="0"/>
              </a:rPr>
              <a:t>with at least one or more  bone, (except the hyoid bone in the neck). </a:t>
            </a:r>
          </a:p>
          <a:p>
            <a:pPr eaLnBrk="1" hangingPunct="1"/>
            <a:r>
              <a:rPr lang="en-US" sz="2400" b="1" u="sng">
                <a:latin typeface="Arial" charset="0"/>
              </a:rPr>
              <a:t>Joints </a:t>
            </a:r>
            <a:r>
              <a:rPr lang="en-US" sz="2400" u="sng">
                <a:latin typeface="Arial" charset="0"/>
              </a:rPr>
              <a:t>have </a:t>
            </a:r>
            <a:r>
              <a:rPr lang="en-US" sz="2400" b="1" i="1" u="sng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two functions: </a:t>
            </a:r>
          </a:p>
          <a:p>
            <a:pPr lvl="1" eaLnBrk="1" hangingPunct="1"/>
            <a:r>
              <a:rPr lang="en-US" sz="2400">
                <a:latin typeface="Arial" charset="0"/>
              </a:rPr>
              <a:t>They hold the bones together </a:t>
            </a:r>
            <a:r>
              <a:rPr lang="en-US" sz="24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securely.</a:t>
            </a:r>
          </a:p>
          <a:p>
            <a:pPr lvl="1" eaLnBrk="1" hangingPunct="1"/>
            <a:r>
              <a:rPr lang="en-US" sz="2400">
                <a:latin typeface="Arial" charset="0"/>
              </a:rPr>
              <a:t>Also it give the rigid skeleton </a:t>
            </a:r>
            <a:r>
              <a:rPr lang="en-US" sz="24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mobility.</a:t>
            </a:r>
          </a:p>
        </p:txBody>
      </p:sp>
      <p:pic>
        <p:nvPicPr>
          <p:cNvPr id="146436" name="Picture 4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8" t="4541" r="4791" b="2592"/>
          <a:stretch>
            <a:fillRect/>
          </a:stretch>
        </p:blipFill>
        <p:spPr bwMode="auto">
          <a:xfrm>
            <a:off x="614363" y="1643063"/>
            <a:ext cx="38004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655638" y="6196013"/>
            <a:ext cx="345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i="1">
                <a:solidFill>
                  <a:schemeClr val="accent2"/>
                </a:solidFill>
              </a:rPr>
              <a:t>X-ray of the knee joint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3588" y="857250"/>
            <a:ext cx="2728912" cy="46196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a typeface="+mn-ea"/>
                <a:cs typeface="+mn-cs"/>
              </a:rPr>
              <a:t>INTRODUCTION</a:t>
            </a:r>
          </a:p>
        </p:txBody>
      </p:sp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2071688" y="1900238"/>
            <a:ext cx="1947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Femur</a:t>
            </a:r>
          </a:p>
        </p:txBody>
      </p:sp>
      <p:sp>
        <p:nvSpPr>
          <p:cNvPr id="21513" name="TextBox 9"/>
          <p:cNvSpPr txBox="1">
            <a:spLocks noChangeArrowheads="1"/>
          </p:cNvSpPr>
          <p:nvPr/>
        </p:nvSpPr>
        <p:spPr bwMode="auto">
          <a:xfrm>
            <a:off x="1971675" y="2928938"/>
            <a:ext cx="2257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Patella</a:t>
            </a: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2243138" y="5314950"/>
            <a:ext cx="842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Tibia</a:t>
            </a:r>
          </a:p>
        </p:txBody>
      </p:sp>
      <p:sp>
        <p:nvSpPr>
          <p:cNvPr id="21515" name="TextBox 11"/>
          <p:cNvSpPr txBox="1">
            <a:spLocks noChangeArrowheads="1"/>
          </p:cNvSpPr>
          <p:nvPr/>
        </p:nvSpPr>
        <p:spPr bwMode="auto">
          <a:xfrm>
            <a:off x="3543300" y="5414963"/>
            <a:ext cx="94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Fibula</a:t>
            </a: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242888" y="871538"/>
            <a:ext cx="5129212" cy="4619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It is a meeting of two or more bones.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4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4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4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animBg="1"/>
      <p:bldP spid="1464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9F1C987-639B-404C-AD3F-26827A424A63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30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" y="252413"/>
            <a:ext cx="5243513" cy="522287"/>
          </a:xfrm>
          <a:solidFill>
            <a:srgbClr val="FF0000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tx2">
                    <a:lumMod val="10000"/>
                    <a:lumOff val="90000"/>
                  </a:schemeClr>
                </a:solidFill>
                <a:ea typeface="+mj-ea"/>
              </a:rPr>
              <a:t>BALL-AND-SOCKET JOINTS</a:t>
            </a:r>
          </a:p>
        </p:txBody>
      </p:sp>
      <p:pic>
        <p:nvPicPr>
          <p:cNvPr id="175109" name="Picture 5" descr="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r="6348"/>
          <a:stretch>
            <a:fillRect/>
          </a:stretch>
        </p:blipFill>
        <p:spPr bwMode="auto">
          <a:xfrm>
            <a:off x="5457825" y="301625"/>
            <a:ext cx="3443288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8" name="Picture 4" descr="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627313" y="3494088"/>
            <a:ext cx="4537075" cy="3173412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1450" y="942975"/>
            <a:ext cx="2514600" cy="4748213"/>
          </a:xfrm>
          <a:solidFill>
            <a:schemeClr val="tx1"/>
          </a:solidFill>
          <a:effectLst>
            <a:outerShdw blurRad="63500" dist="107763" dir="189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In a</a:t>
            </a:r>
            <a:r>
              <a:rPr lang="en-US" b="1" dirty="0" smtClean="0">
                <a:ea typeface="+mn-ea"/>
              </a:rPr>
              <a:t> </a:t>
            </a:r>
            <a:r>
              <a:rPr lang="en-US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ball-and-socket joint</a:t>
            </a:r>
            <a:r>
              <a:rPr lang="en-US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,</a:t>
            </a:r>
            <a:r>
              <a:rPr lang="en-US" dirty="0" smtClean="0">
                <a:ea typeface="+mn-ea"/>
              </a:rPr>
              <a:t> the spherical head of one bone fits into a round socket in another.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I t is a </a:t>
            </a:r>
            <a:r>
              <a:rPr lang="en-US" b="1" i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multiaxial</a:t>
            </a:r>
            <a:r>
              <a:rPr lang="en-US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 </a:t>
            </a:r>
            <a:r>
              <a:rPr lang="en-US" dirty="0" smtClean="0">
                <a:ea typeface="+mn-ea"/>
              </a:rPr>
              <a:t>joints allow movement in all axes, including rotation, and are the most freely movable joints.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</a:rPr>
              <a:t>Examples:</a:t>
            </a:r>
            <a:r>
              <a:rPr lang="en-US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</a:t>
            </a:r>
            <a:r>
              <a:rPr lang="en-US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shoulder</a:t>
            </a:r>
            <a:r>
              <a:rPr lang="en-US" dirty="0" smtClean="0">
                <a:ea typeface="+mn-ea"/>
              </a:rPr>
              <a:t> and </a:t>
            </a:r>
            <a:r>
              <a:rPr lang="en-US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hip</a:t>
            </a:r>
            <a:r>
              <a:rPr lang="en-US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.</a:t>
            </a:r>
            <a:endParaRPr lang="en-US" dirty="0" smtClean="0">
              <a:ea typeface="+mn-ea"/>
            </a:endParaRPr>
          </a:p>
        </p:txBody>
      </p:sp>
      <p:sp>
        <p:nvSpPr>
          <p:cNvPr id="175110" name="Oval 6"/>
          <p:cNvSpPr>
            <a:spLocks noChangeArrowheads="1"/>
          </p:cNvSpPr>
          <p:nvPr/>
        </p:nvSpPr>
        <p:spPr bwMode="auto">
          <a:xfrm rot="-1628981">
            <a:off x="5372100" y="3087688"/>
            <a:ext cx="1773238" cy="26717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7"/>
          <p:cNvSpPr>
            <a:spLocks noChangeShapeType="1"/>
          </p:cNvSpPr>
          <p:nvPr/>
        </p:nvSpPr>
        <p:spPr bwMode="auto">
          <a:xfrm flipV="1">
            <a:off x="6445250" y="981075"/>
            <a:ext cx="647700" cy="28575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 type="triangle" w="sm" len="med"/>
          </a:ln>
          <a:effectLst>
            <a:outerShdw dist="40161" dir="15093903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0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510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 animBg="1"/>
      <p:bldP spid="175110" grpId="0" animBg="1"/>
      <p:bldP spid="1751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74A4010-1B3F-2446-A3B8-18E81D07229C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31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pic>
        <p:nvPicPr>
          <p:cNvPr id="136194" name="Picture 2" descr="File0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5138" r="64174" b="9590"/>
          <a:stretch>
            <a:fillRect/>
          </a:stretch>
        </p:blipFill>
        <p:spPr bwMode="auto">
          <a:xfrm>
            <a:off x="214313" y="1528763"/>
            <a:ext cx="2386012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>
          <a:xfrm>
            <a:off x="185738" y="885825"/>
            <a:ext cx="6715125" cy="628650"/>
          </a:xfrm>
          <a:solidFill>
            <a:schemeClr val="tx1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400" dirty="0" smtClean="0">
                <a:ea typeface="+mj-ea"/>
              </a:rPr>
              <a:t>FLEXION, EXTENSION &amp; HYPEREXTENSION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613" y="231775"/>
            <a:ext cx="3414712" cy="64611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MOVEMENTS</a:t>
            </a:r>
          </a:p>
        </p:txBody>
      </p:sp>
      <p:pic>
        <p:nvPicPr>
          <p:cNvPr id="7" name="Picture 2" descr="File011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1" t="4964" r="32968" b="7620"/>
          <a:stretch>
            <a:fillRect/>
          </a:stretch>
        </p:blipFill>
        <p:spPr>
          <a:xfrm>
            <a:off x="2686050" y="1485900"/>
            <a:ext cx="2014538" cy="5057775"/>
          </a:xfrm>
        </p:spPr>
      </p:pic>
      <p:pic>
        <p:nvPicPr>
          <p:cNvPr id="8" name="Picture 7" descr="Untitled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6" t="3926" r="8234" b="7263"/>
          <a:stretch>
            <a:fillRect/>
          </a:stretch>
        </p:blipFill>
        <p:spPr bwMode="auto">
          <a:xfrm>
            <a:off x="7400925" y="188913"/>
            <a:ext cx="15716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ile01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4089" r="56087" b="46898"/>
          <a:stretch>
            <a:fillRect/>
          </a:stretch>
        </p:blipFill>
        <p:spPr bwMode="auto">
          <a:xfrm>
            <a:off x="4714875" y="1914525"/>
            <a:ext cx="26289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Box 9"/>
          <p:cNvSpPr txBox="1">
            <a:spLocks noChangeArrowheads="1"/>
          </p:cNvSpPr>
          <p:nvPr/>
        </p:nvSpPr>
        <p:spPr bwMode="auto">
          <a:xfrm>
            <a:off x="219075" y="6005513"/>
            <a:ext cx="2319338" cy="8302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</a:rPr>
              <a:t>Decreasing angle of joint and brings 2 bones closer together.</a:t>
            </a:r>
          </a:p>
        </p:txBody>
      </p:sp>
      <p:sp>
        <p:nvSpPr>
          <p:cNvPr id="50186" name="TextBox 10"/>
          <p:cNvSpPr txBox="1">
            <a:spLocks noChangeArrowheads="1"/>
          </p:cNvSpPr>
          <p:nvPr/>
        </p:nvSpPr>
        <p:spPr bwMode="auto">
          <a:xfrm>
            <a:off x="2743200" y="6018213"/>
            <a:ext cx="1924050" cy="739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00"/>
                </a:solidFill>
              </a:rPr>
              <a:t>Increasing angle between 2 bones or parts of the body.  </a:t>
            </a:r>
          </a:p>
        </p:txBody>
      </p:sp>
      <p:sp>
        <p:nvSpPr>
          <p:cNvPr id="50187" name="TextBox 12"/>
          <p:cNvSpPr txBox="1">
            <a:spLocks noChangeArrowheads="1"/>
          </p:cNvSpPr>
          <p:nvPr/>
        </p:nvSpPr>
        <p:spPr bwMode="auto">
          <a:xfrm>
            <a:off x="7424738" y="5786438"/>
            <a:ext cx="1719262" cy="1016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00"/>
                </a:solidFill>
              </a:rPr>
              <a:t>More increasing the angle between 2 bones or parts of body</a:t>
            </a:r>
            <a:r>
              <a:rPr lang="en-US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EA9D3B5-5FF3-0744-BD09-24E02F3D7188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32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pic>
        <p:nvPicPr>
          <p:cNvPr id="140290" name="Picture 2" descr="File0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8385" r="51848" b="54855"/>
          <a:stretch>
            <a:fillRect/>
          </a:stretch>
        </p:blipFill>
        <p:spPr bwMode="auto">
          <a:xfrm>
            <a:off x="5072063" y="1014413"/>
            <a:ext cx="34575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4371975" y="242888"/>
            <a:ext cx="4600575" cy="831850"/>
          </a:xfrm>
          <a:solidFill>
            <a:schemeClr val="tx1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ABDUCTION, ADDUCTION, CIRCUMDUCTION</a:t>
            </a:r>
          </a:p>
        </p:txBody>
      </p:sp>
      <p:pic>
        <p:nvPicPr>
          <p:cNvPr id="6" name="Picture 2" descr="File01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3844" r="3415" b="8987"/>
          <a:stretch>
            <a:fillRect/>
          </a:stretch>
        </p:blipFill>
        <p:spPr bwMode="auto">
          <a:xfrm>
            <a:off x="357188" y="857250"/>
            <a:ext cx="3686175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128713" y="371475"/>
            <a:ext cx="2200275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ROTATION</a:t>
            </a: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5103813" y="5691188"/>
            <a:ext cx="4040187" cy="9540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 u="sng">
                <a:solidFill>
                  <a:srgbClr val="00FF00"/>
                </a:solidFill>
              </a:rPr>
              <a:t>Abduction : </a:t>
            </a:r>
            <a:r>
              <a:rPr lang="en-US" sz="1400">
                <a:solidFill>
                  <a:srgbClr val="FFFF00"/>
                </a:solidFill>
              </a:rPr>
              <a:t>moving of a limb away from midline,also in fanning of fingers or toes . </a:t>
            </a:r>
            <a:r>
              <a:rPr lang="en-US" sz="1400" b="1" u="sng">
                <a:solidFill>
                  <a:srgbClr val="00FF00"/>
                </a:solidFill>
              </a:rPr>
              <a:t>Adduction : </a:t>
            </a:r>
            <a:r>
              <a:rPr lang="en-US" sz="1400">
                <a:solidFill>
                  <a:srgbClr val="FFFF00"/>
                </a:solidFill>
              </a:rPr>
              <a:t>the opposite of abduction, movement of a limb toward body midline.</a:t>
            </a: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2838450"/>
            <a:ext cx="4052888" cy="1200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 movement of a bone around its longitudinal axis as in ball &amp; socket j.and atlas around dense of axis as in shaking head </a:t>
            </a:r>
            <a:r>
              <a:rPr lang="ja-JP" altLang="en-US">
                <a:solidFill>
                  <a:srgbClr val="FFFF00"/>
                </a:solidFill>
              </a:rPr>
              <a:t>“</a:t>
            </a:r>
            <a:r>
              <a:rPr lang="en-US">
                <a:solidFill>
                  <a:srgbClr val="FFFF00"/>
                </a:solidFill>
              </a:rPr>
              <a:t>No</a:t>
            </a:r>
            <a:r>
              <a:rPr lang="ja-JP" altLang="en-US">
                <a:solidFill>
                  <a:srgbClr val="FFFF00"/>
                </a:solidFill>
              </a:rPr>
              <a:t>”</a:t>
            </a:r>
            <a:r>
              <a:rPr lang="en-US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File0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t="11530" r="11523" b="74669"/>
          <a:stretch>
            <a:fillRect/>
          </a:stretch>
        </p:blipFill>
        <p:spPr bwMode="auto">
          <a:xfrm>
            <a:off x="4757738" y="1928813"/>
            <a:ext cx="4386262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/>
          <p:cNvSpPr>
            <a:spLocks noGrp="1" noChangeArrowheads="1"/>
          </p:cNvSpPr>
          <p:nvPr>
            <p:ph type="title"/>
          </p:nvPr>
        </p:nvSpPr>
        <p:spPr>
          <a:xfrm>
            <a:off x="5357813" y="188913"/>
            <a:ext cx="3328987" cy="131127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INVERSION AND EVERSION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D01E29-190E-FA41-B91C-3961A51D56A0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33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pic>
        <p:nvPicPr>
          <p:cNvPr id="6" name="Picture 2" descr="File0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t="51849" r="57292" b="26959"/>
          <a:stretch>
            <a:fillRect/>
          </a:stretch>
        </p:blipFill>
        <p:spPr bwMode="auto">
          <a:xfrm>
            <a:off x="242888" y="1671638"/>
            <a:ext cx="447198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1450" y="228600"/>
            <a:ext cx="4429125" cy="9540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DORSIFLEXION AND PLANTAR FLEXION</a:t>
            </a:r>
          </a:p>
        </p:txBody>
      </p:sp>
      <p:sp>
        <p:nvSpPr>
          <p:cNvPr id="52231" name="TextBox 7"/>
          <p:cNvSpPr txBox="1">
            <a:spLocks noChangeArrowheads="1"/>
          </p:cNvSpPr>
          <p:nvPr/>
        </p:nvSpPr>
        <p:spPr bwMode="auto">
          <a:xfrm>
            <a:off x="0" y="5842000"/>
            <a:ext cx="4654550" cy="1076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u="sng">
                <a:solidFill>
                  <a:srgbClr val="00FF00"/>
                </a:solidFill>
              </a:rPr>
              <a:t>Dorsiflexion : </a:t>
            </a:r>
            <a:r>
              <a:rPr lang="en-US" sz="1600">
                <a:solidFill>
                  <a:srgbClr val="FFFF00"/>
                </a:solidFill>
              </a:rPr>
              <a:t>up movement of the foot at ankle j. as standing on heel.</a:t>
            </a:r>
          </a:p>
          <a:p>
            <a:pPr eaLnBrk="1" hangingPunct="1"/>
            <a:r>
              <a:rPr lang="en-US" sz="1600" b="1" u="sng">
                <a:solidFill>
                  <a:srgbClr val="00FF00"/>
                </a:solidFill>
              </a:rPr>
              <a:t>Plantar flexion : </a:t>
            </a:r>
            <a:r>
              <a:rPr lang="en-US" sz="1600">
                <a:solidFill>
                  <a:srgbClr val="FFFF00"/>
                </a:solidFill>
              </a:rPr>
              <a:t>down movement of foot as in pointing the toes.</a:t>
            </a:r>
          </a:p>
        </p:txBody>
      </p:sp>
      <p:sp>
        <p:nvSpPr>
          <p:cNvPr id="52232" name="TextBox 8"/>
          <p:cNvSpPr txBox="1">
            <a:spLocks noChangeArrowheads="1"/>
          </p:cNvSpPr>
          <p:nvPr/>
        </p:nvSpPr>
        <p:spPr bwMode="auto">
          <a:xfrm>
            <a:off x="4776788" y="5827713"/>
            <a:ext cx="4367212" cy="6461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>
                <a:solidFill>
                  <a:srgbClr val="00FF00"/>
                </a:solidFill>
              </a:rPr>
              <a:t>Inversion : </a:t>
            </a:r>
            <a:r>
              <a:rPr lang="en-US">
                <a:solidFill>
                  <a:srgbClr val="FFFF00"/>
                </a:solidFill>
              </a:rPr>
              <a:t>turning sole of foot medially.</a:t>
            </a:r>
          </a:p>
          <a:p>
            <a:pPr eaLnBrk="1" hangingPunct="1"/>
            <a:r>
              <a:rPr lang="en-US" b="1" u="sng">
                <a:solidFill>
                  <a:srgbClr val="00FF00"/>
                </a:solidFill>
              </a:rPr>
              <a:t>Eversion </a:t>
            </a:r>
            <a:r>
              <a:rPr lang="en-US">
                <a:solidFill>
                  <a:srgbClr val="FFFF00"/>
                </a:solidFill>
              </a:rPr>
              <a:t>: turning sole of foot laterally.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AB17F3D-0C9C-BD48-BB42-95EEDD0B63D9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34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pic>
        <p:nvPicPr>
          <p:cNvPr id="204802" name="Picture 2" descr="File0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3" t="32065" r="9370" b="51399"/>
          <a:stretch>
            <a:fillRect/>
          </a:stretch>
        </p:blipFill>
        <p:spPr bwMode="auto">
          <a:xfrm>
            <a:off x="257175" y="1152525"/>
            <a:ext cx="8529638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1228725" y="274638"/>
            <a:ext cx="7015163" cy="56197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SUPINATION AND PRONATION</a:t>
            </a:r>
          </a:p>
        </p:txBody>
      </p:sp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5240338" y="1282700"/>
            <a:ext cx="3425825" cy="6461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Rotation of forearm laterally so that the palm faces anteriorlly.</a:t>
            </a:r>
          </a:p>
        </p:txBody>
      </p:sp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5335588" y="5281613"/>
            <a:ext cx="3467100" cy="923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Rotation of of forearm medially so that the palm faces posteriorly.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2CF85A-9811-7E4E-A04D-A3B4B5749257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35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pic>
        <p:nvPicPr>
          <p:cNvPr id="208898" name="Picture 2" descr="File0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8" t="54001" r="14922" b="27884"/>
          <a:stretch>
            <a:fillRect/>
          </a:stretch>
        </p:blipFill>
        <p:spPr bwMode="auto">
          <a:xfrm>
            <a:off x="954088" y="1055688"/>
            <a:ext cx="73802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274638"/>
            <a:ext cx="7372350" cy="73977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OPPOSITION</a:t>
            </a:r>
          </a:p>
        </p:txBody>
      </p:sp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1050925" y="5199063"/>
            <a:ext cx="7178675" cy="12017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00"/>
                </a:solidFill>
              </a:rPr>
              <a:t>A movement of The thumb to touch the tips of other fingers. It occurs in </a:t>
            </a:r>
            <a:r>
              <a:rPr lang="en-US" sz="2400">
                <a:solidFill>
                  <a:srgbClr val="00FF00"/>
                </a:solidFill>
              </a:rPr>
              <a:t>Saddle joint </a:t>
            </a:r>
            <a:r>
              <a:rPr lang="en-US" sz="2400">
                <a:solidFill>
                  <a:srgbClr val="FFFF00"/>
                </a:solidFill>
              </a:rPr>
              <a:t>of </a:t>
            </a:r>
            <a:r>
              <a:rPr lang="en-US" sz="2400">
                <a:solidFill>
                  <a:srgbClr val="00FF00"/>
                </a:solidFill>
              </a:rPr>
              <a:t>1</a:t>
            </a:r>
            <a:r>
              <a:rPr lang="en-US" sz="2400" baseline="30000">
                <a:solidFill>
                  <a:srgbClr val="00FF00"/>
                </a:solidFill>
              </a:rPr>
              <a:t>st</a:t>
            </a:r>
            <a:r>
              <a:rPr lang="en-US" sz="2400">
                <a:solidFill>
                  <a:srgbClr val="00FF00"/>
                </a:solidFill>
              </a:rPr>
              <a:t>  Carpo-metacarpal joint of the thumb</a:t>
            </a:r>
            <a:r>
              <a:rPr lang="en-US" sz="2400">
                <a:solidFill>
                  <a:srgbClr val="FFFF00"/>
                </a:solidFill>
              </a:rPr>
              <a:t>. 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996950"/>
            <a:ext cx="8229600" cy="3848100"/>
          </a:xfrm>
        </p:spPr>
        <p:txBody>
          <a:bodyPr/>
          <a:lstStyle/>
          <a:p>
            <a:r>
              <a:rPr lang="en-US" sz="8000" b="1">
                <a:solidFill>
                  <a:srgbClr val="00FF00"/>
                </a:solidFill>
                <a:latin typeface="Andalus" charset="0"/>
                <a:cs typeface="Andalus" charset="0"/>
              </a:rPr>
              <a:t>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316F9B-1C18-1D44-B3BF-1C113F5F3AA5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36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</p:spTree>
  </p:cSld>
  <p:clrMapOvr>
    <a:masterClrMapping/>
  </p:clrMapOvr>
  <p:transition xmlns:p14="http://schemas.microsoft.com/office/powerpoint/2010/main">
    <p:cut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793674B-1F65-A34B-B234-221BA7A8BA19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4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4073525" cy="682625"/>
          </a:xfrm>
          <a:solidFill>
            <a:schemeClr val="tx1"/>
          </a:solidFill>
          <a:ln>
            <a:solidFill>
              <a:schemeClr val="accent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bg1">
                    <a:lumMod val="20000"/>
                    <a:lumOff val="80000"/>
                  </a:schemeClr>
                </a:solidFill>
                <a:ea typeface="+mj-ea"/>
              </a:rPr>
              <a:t>CLASSIFICATION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85738" y="5243513"/>
            <a:ext cx="5114925" cy="1422400"/>
          </a:xfrm>
          <a:solidFill>
            <a:schemeClr val="tx2"/>
          </a:solidFill>
        </p:spPr>
        <p:txBody>
          <a:bodyPr>
            <a:spAutoFit/>
          </a:bodyPr>
          <a:lstStyle/>
          <a:p>
            <a:pPr marL="361950" indent="-361950" eaLnBrk="1" hangingPunct="1">
              <a:lnSpc>
                <a:spcPct val="80000"/>
              </a:lnSpc>
              <a:buFontTx/>
              <a:buNone/>
            </a:pPr>
            <a:r>
              <a:rPr lang="en-US" sz="2400">
                <a:latin typeface="Arial" charset="0"/>
              </a:rPr>
              <a:t>Joints could be classified by two ways:</a:t>
            </a:r>
          </a:p>
          <a:p>
            <a:pPr marL="361950" indent="-361950" eaLnBrk="1" hangingPunct="1">
              <a:lnSpc>
                <a:spcPct val="80000"/>
              </a:lnSpc>
            </a:pPr>
            <a:r>
              <a:rPr lang="en-US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According to function </a:t>
            </a:r>
            <a:r>
              <a:rPr lang="en-US" sz="2400">
                <a:latin typeface="Arial" charset="0"/>
              </a:rPr>
              <a:t>Or  </a:t>
            </a:r>
          </a:p>
          <a:p>
            <a:pPr marL="361950" indent="-361950" eaLnBrk="1" hangingPunct="1">
              <a:lnSpc>
                <a:spcPct val="80000"/>
              </a:lnSpc>
            </a:pPr>
            <a:r>
              <a:rPr lang="en-US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According to structure.</a:t>
            </a: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148491" name="Picture 11" descr="Untitled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6388" y="258763"/>
            <a:ext cx="3484562" cy="6199187"/>
          </a:xfrm>
        </p:spPr>
      </p:pic>
      <p:pic>
        <p:nvPicPr>
          <p:cNvPr id="148493" name="Picture 13" descr="Untitled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5" t="4262" r="32140" b="6796"/>
          <a:stretch>
            <a:fillRect/>
          </a:stretch>
        </p:blipFill>
        <p:spPr bwMode="auto">
          <a:xfrm>
            <a:off x="2011363" y="1027113"/>
            <a:ext cx="2044700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4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84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84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8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906A8C7-C3DD-4D4D-9C7E-EE7D7A74331C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5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0" y="163513"/>
            <a:ext cx="7231063" cy="587375"/>
          </a:xfrm>
          <a:solidFill>
            <a:srgbClr val="FF0000"/>
          </a:solidFill>
          <a:ln>
            <a:solidFill>
              <a:schemeClr val="accent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bg1">
                    <a:lumMod val="20000"/>
                    <a:lumOff val="80000"/>
                  </a:schemeClr>
                </a:solidFill>
                <a:ea typeface="+mj-ea"/>
              </a:rPr>
              <a:t>I- FUNCTIONAL CLASSIFICATION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42963" y="5300663"/>
            <a:ext cx="6729412" cy="1236662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>
                <a:latin typeface="Arial" charset="0"/>
              </a:rPr>
              <a:t>The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functional </a:t>
            </a:r>
            <a:r>
              <a:rPr lang="en-US">
                <a:latin typeface="Arial" charset="0"/>
              </a:rPr>
              <a:t>classification depends on the </a:t>
            </a:r>
            <a:r>
              <a:rPr lang="en-US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amount of movement</a:t>
            </a:r>
            <a:r>
              <a:rPr lang="en-US">
                <a:latin typeface="Arial" charset="0"/>
              </a:rPr>
              <a:t>  allowed by the joint.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u="sng">
                <a:latin typeface="Arial" charset="0"/>
              </a:rPr>
              <a:t>On this basis, there are: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b="1">
                <a:solidFill>
                  <a:srgbClr val="E8E8E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Synarthroses</a:t>
            </a:r>
            <a:r>
              <a:rPr lang="en-US">
                <a:latin typeface="Arial" charset="0"/>
              </a:rPr>
              <a:t> or </a:t>
            </a:r>
            <a:r>
              <a:rPr lang="en-US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immovable joints: Skull sutures.</a:t>
            </a:r>
          </a:p>
        </p:txBody>
      </p:sp>
      <p:pic>
        <p:nvPicPr>
          <p:cNvPr id="183300" name="Picture 4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4642" r="2309" b="3900"/>
          <a:stretch>
            <a:fillRect/>
          </a:stretch>
        </p:blipFill>
        <p:spPr bwMode="auto">
          <a:xfrm>
            <a:off x="3962400" y="804863"/>
            <a:ext cx="4992688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6" name="Line 10"/>
          <p:cNvSpPr>
            <a:spLocks noChangeShapeType="1"/>
          </p:cNvSpPr>
          <p:nvPr/>
        </p:nvSpPr>
        <p:spPr bwMode="auto">
          <a:xfrm flipH="1" flipV="1">
            <a:off x="5292725" y="2279650"/>
            <a:ext cx="287338" cy="433388"/>
          </a:xfrm>
          <a:prstGeom prst="line">
            <a:avLst/>
          </a:prstGeom>
          <a:noFill/>
          <a:ln w="63500">
            <a:solidFill>
              <a:srgbClr val="FF33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231775" y="1247775"/>
            <a:ext cx="3597275" cy="26781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ea typeface="+mn-ea"/>
                <a:cs typeface="+mn-cs"/>
              </a:rPr>
              <a:t>1-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Synarthroses</a:t>
            </a:r>
            <a:r>
              <a:rPr lang="en-US" sz="2400" dirty="0">
                <a:ea typeface="+mn-ea"/>
                <a:cs typeface="+mn-cs"/>
              </a:rPr>
              <a:t> or </a:t>
            </a:r>
            <a:r>
              <a:rPr lang="en-US" sz="2400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immovable joints,</a:t>
            </a:r>
          </a:p>
          <a:p>
            <a:pPr>
              <a:defRPr/>
            </a:pPr>
            <a:r>
              <a:rPr lang="en-US" sz="2400" dirty="0">
                <a:ea typeface="+mn-ea"/>
                <a:cs typeface="+mn-cs"/>
              </a:rPr>
              <a:t>2-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Amphiarthroses</a:t>
            </a:r>
            <a:r>
              <a:rPr lang="en-US" sz="2400" dirty="0">
                <a:ea typeface="+mn-ea"/>
                <a:cs typeface="+mn-cs"/>
              </a:rPr>
              <a:t> or </a:t>
            </a:r>
            <a:r>
              <a:rPr lang="en-US" sz="2400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slightly movable joints.</a:t>
            </a:r>
            <a:r>
              <a:rPr lang="en-US" sz="2400" dirty="0"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2400" dirty="0">
                <a:ea typeface="+mn-ea"/>
                <a:cs typeface="+mn-cs"/>
              </a:rPr>
              <a:t>3-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Diarthroses</a:t>
            </a:r>
            <a:r>
              <a:rPr lang="en-US" sz="2400" dirty="0">
                <a:solidFill>
                  <a:schemeClr val="tx2">
                    <a:lumMod val="10000"/>
                    <a:lumOff val="9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400" dirty="0">
                <a:ea typeface="+mn-ea"/>
                <a:cs typeface="+mn-cs"/>
              </a:rPr>
              <a:t>or </a:t>
            </a:r>
            <a:r>
              <a:rPr lang="en-US" sz="2400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freely movable joints. </a:t>
            </a:r>
          </a:p>
          <a:p>
            <a:pPr>
              <a:defRPr/>
            </a:pPr>
            <a:endParaRPr lang="en-US" sz="2400" dirty="0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2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2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32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32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6D4549F-91E4-C546-911D-37EEA9880E7B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6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87375" y="5734050"/>
            <a:ext cx="7983538" cy="781050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FontTx/>
              <a:buAutoNum type="arabicPeriod" startAt="2"/>
              <a:defRPr/>
            </a:pPr>
            <a:r>
              <a:rPr lang="en-US" sz="2800" b="1" dirty="0" smtClean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Amphiarthroses</a:t>
            </a:r>
            <a:r>
              <a:rPr lang="en-US" sz="2800" dirty="0" smtClean="0">
                <a:ea typeface="+mn-ea"/>
              </a:rPr>
              <a:t> or </a:t>
            </a:r>
            <a:r>
              <a:rPr lang="en-US" sz="2800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slightly movable joints, e.g. Symphysis pubis.</a:t>
            </a:r>
            <a:r>
              <a:rPr lang="en-US" sz="2800" dirty="0" smtClean="0">
                <a:ea typeface="+mn-ea"/>
              </a:rPr>
              <a:t> </a:t>
            </a:r>
          </a:p>
        </p:txBody>
      </p:sp>
      <p:pic>
        <p:nvPicPr>
          <p:cNvPr id="231430" name="Picture 6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5716" r="4796" b="2867"/>
          <a:stretch>
            <a:fillRect/>
          </a:stretch>
        </p:blipFill>
        <p:spPr bwMode="auto">
          <a:xfrm>
            <a:off x="395288" y="341313"/>
            <a:ext cx="8285162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1" name="Line 7"/>
          <p:cNvSpPr>
            <a:spLocks noChangeShapeType="1"/>
          </p:cNvSpPr>
          <p:nvPr/>
        </p:nvSpPr>
        <p:spPr bwMode="auto">
          <a:xfrm flipH="1">
            <a:off x="3059113" y="4076700"/>
            <a:ext cx="0" cy="503238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 type="triangle" w="sm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14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14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314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14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23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7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9D51EB2-40A1-CB4D-8DE4-36A44F418920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7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600825" y="2279650"/>
            <a:ext cx="2271713" cy="1865313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FontTx/>
              <a:buAutoNum type="arabicPeriod" startAt="3"/>
            </a:pPr>
            <a:r>
              <a:rPr lang="en-US" sz="2400" b="1">
                <a:solidFill>
                  <a:srgbClr val="E8E8E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Diarthroses</a:t>
            </a:r>
            <a:r>
              <a:rPr lang="en-US" sz="2400">
                <a:solidFill>
                  <a:srgbClr val="E8E8E8"/>
                </a:solidFill>
                <a:latin typeface="Arial" charset="0"/>
              </a:rPr>
              <a:t> </a:t>
            </a:r>
            <a:r>
              <a:rPr lang="en-US" sz="2400">
                <a:latin typeface="Arial" charset="0"/>
              </a:rPr>
              <a:t>or </a:t>
            </a:r>
            <a:r>
              <a:rPr lang="en-US" sz="24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freely movable joints, (synovial joint) </a:t>
            </a:r>
          </a:p>
        </p:txBody>
      </p:sp>
      <p:pic>
        <p:nvPicPr>
          <p:cNvPr id="233480" name="Picture 8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2380" r="2704" b="6334"/>
          <a:stretch>
            <a:fillRect/>
          </a:stretch>
        </p:blipFill>
        <p:spPr bwMode="auto">
          <a:xfrm>
            <a:off x="258763" y="231775"/>
            <a:ext cx="6100762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81" name="Oval 9"/>
          <p:cNvSpPr>
            <a:spLocks noChangeArrowheads="1"/>
          </p:cNvSpPr>
          <p:nvPr/>
        </p:nvSpPr>
        <p:spPr bwMode="auto">
          <a:xfrm>
            <a:off x="2051050" y="1957388"/>
            <a:ext cx="2940050" cy="2941637"/>
          </a:xfrm>
          <a:prstGeom prst="ellipse">
            <a:avLst/>
          </a:prstGeom>
          <a:noFill/>
          <a:ln w="57150">
            <a:solidFill>
              <a:srgbClr val="FF3399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34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33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5" grpId="0" build="p" animBg="1"/>
      <p:bldP spid="2334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63CF2E-F573-3B41-98E6-943286E23A01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8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488" y="5994400"/>
            <a:ext cx="5957887" cy="682625"/>
          </a:xfr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Freely movable joints</a:t>
            </a:r>
            <a:r>
              <a:rPr lang="en-US" sz="2400" dirty="0" smtClean="0">
                <a:ea typeface="+mn-ea"/>
              </a:rPr>
              <a:t> predominate in the </a:t>
            </a:r>
            <a:r>
              <a:rPr lang="en-US" sz="2400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limbs,</a:t>
            </a:r>
            <a:r>
              <a:rPr lang="en-US" sz="2400" dirty="0" smtClean="0">
                <a:ea typeface="+mn-ea"/>
              </a:rPr>
              <a:t> where mobility is important. </a:t>
            </a:r>
          </a:p>
        </p:txBody>
      </p:sp>
      <p:pic>
        <p:nvPicPr>
          <p:cNvPr id="235530" name="Picture 10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t="1691" r="13231" b="4472"/>
          <a:stretch>
            <a:fillRect/>
          </a:stretch>
        </p:blipFill>
        <p:spPr bwMode="auto">
          <a:xfrm>
            <a:off x="3157538" y="258763"/>
            <a:ext cx="2401887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31" name="Picture 11" descr="Untitled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t="3064" r="8061"/>
          <a:stretch>
            <a:fillRect/>
          </a:stretch>
        </p:blipFill>
        <p:spPr bwMode="auto">
          <a:xfrm>
            <a:off x="6415088" y="314325"/>
            <a:ext cx="247015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4788" y="423863"/>
            <a:ext cx="2728912" cy="3046412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Immovable &amp; slightly movable joints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accent2"/>
                </a:solidFill>
                <a:ea typeface="+mn-ea"/>
                <a:cs typeface="+mn-cs"/>
              </a:rPr>
              <a:t>are restricted mainly to the </a:t>
            </a:r>
            <a:r>
              <a:rPr lang="en-US" sz="2400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axial skeleton</a:t>
            </a:r>
            <a:r>
              <a:rPr lang="en-US" sz="2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,</a:t>
            </a:r>
            <a:r>
              <a:rPr lang="en-US" sz="2400" b="1" i="1" dirty="0">
                <a:solidFill>
                  <a:schemeClr val="accent2"/>
                </a:solidFill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accent2"/>
                </a:solidFill>
                <a:ea typeface="+mn-ea"/>
                <a:cs typeface="+mn-cs"/>
              </a:rPr>
              <a:t>where firm attachments and protection of internal organs are </a:t>
            </a:r>
            <a:r>
              <a:rPr lang="en-US" sz="2400" dirty="0">
                <a:solidFill>
                  <a:srgbClr val="FFFF00"/>
                </a:solidFill>
                <a:ea typeface="+mn-ea"/>
                <a:cs typeface="+mn-cs"/>
              </a:rPr>
              <a:t>priorities.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43225" y="1500188"/>
            <a:ext cx="1343025" cy="1428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6000750" y="4700588"/>
            <a:ext cx="1428750" cy="12573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4950619" y="4121944"/>
            <a:ext cx="2986088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355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lba"/>
              </a:rPr>
              <a:t>Prof. Saeed Makarem</a:t>
            </a:r>
          </a:p>
        </p:txBody>
      </p:sp>
      <p:sp>
        <p:nvSpPr>
          <p:cNvPr id="2765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F7E822E-9601-FA49-9050-3B8C16159789}" type="slidenum">
              <a:rPr lang="en-US">
                <a:solidFill>
                  <a:schemeClr val="bg1"/>
                </a:solidFill>
                <a:latin typeface="Alba" charset="0"/>
              </a:rPr>
              <a:pPr eaLnBrk="1" hangingPunct="1"/>
              <a:t>9</a:t>
            </a:fld>
            <a:endParaRPr lang="en-US">
              <a:solidFill>
                <a:schemeClr val="bg1"/>
              </a:solidFill>
              <a:latin typeface="Alba" charset="0"/>
            </a:endParaRPr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85788" y="115888"/>
            <a:ext cx="7453312" cy="561975"/>
          </a:xfrm>
          <a:solidFill>
            <a:srgbClr val="FF0000"/>
          </a:solidFill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a typeface="+mj-ea"/>
              </a:rPr>
              <a:t>II- STRUCTURAL CLASSIFICATION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14325" y="4086225"/>
            <a:ext cx="8556625" cy="2579688"/>
          </a:xfrm>
          <a:solidFill>
            <a:schemeClr val="tx1"/>
          </a:solidFill>
          <a:ln w="28575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marL="357188" indent="-357188" eaLnBrk="1" hangingPunct="1"/>
            <a:r>
              <a:rPr lang="en-US">
                <a:latin typeface="Arial" charset="0"/>
              </a:rPr>
              <a:t>This classification depends upon the tissue  which connects the bones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  <a:r>
              <a:rPr lang="en-US">
                <a:latin typeface="Arial" charset="0"/>
              </a:rPr>
              <a:t> </a:t>
            </a:r>
          </a:p>
          <a:p>
            <a:pPr marL="357188" indent="-357188" eaLnBrk="1" hangingPunct="1"/>
            <a:r>
              <a:rPr lang="en-US">
                <a:latin typeface="Arial" charset="0"/>
              </a:rPr>
              <a:t>There are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three types</a:t>
            </a:r>
            <a:r>
              <a:rPr lang="en-US">
                <a:latin typeface="Arial" charset="0"/>
              </a:rPr>
              <a:t> of joints:</a:t>
            </a:r>
          </a:p>
          <a:p>
            <a:pPr marL="357188" indent="-357188" eaLnBrk="1" hangingPunct="1"/>
            <a:r>
              <a:rPr lang="en-US">
                <a:latin typeface="Arial" charset="0"/>
              </a:rPr>
              <a:t>A.  </a:t>
            </a:r>
            <a:r>
              <a:rPr lang="en-US" b="1" i="1">
                <a:solidFill>
                  <a:srgbClr val="FF0000"/>
                </a:solidFill>
                <a:latin typeface="Arial" charset="0"/>
              </a:rPr>
              <a:t>F</a:t>
            </a: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</a:t>
            </a:r>
            <a:r>
              <a:rPr lang="en-US" b="1" i="1">
                <a:solidFill>
                  <a:srgbClr val="FF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brous,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  <a:p>
            <a:pPr marL="357188" indent="-357188" eaLnBrk="1" hangingPunct="1"/>
            <a:r>
              <a:rPr lang="en-US" b="1" i="1">
                <a:solidFill>
                  <a:srgbClr val="FF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B.  Cartilage,</a:t>
            </a:r>
            <a:r>
              <a:rPr lang="en-US">
                <a:latin typeface="Arial" charset="0"/>
              </a:rPr>
              <a:t> or, </a:t>
            </a:r>
          </a:p>
          <a:p>
            <a:pPr marL="357188" indent="-357188" eaLnBrk="1" hangingPunct="1"/>
            <a:r>
              <a:rPr lang="en-US" b="1" i="1">
                <a:solidFill>
                  <a:srgbClr val="FF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C. Synovial joint, where a joint cavity</a:t>
            </a:r>
            <a:r>
              <a:rPr lang="en-US">
                <a:latin typeface="Arial" charset="0"/>
              </a:rPr>
              <a:t> separates the bones. </a:t>
            </a:r>
          </a:p>
          <a:p>
            <a:pPr marL="357188" indent="-357188" eaLnBrk="1" hangingPunct="1"/>
            <a:r>
              <a:rPr lang="en-US">
                <a:latin typeface="Arial" charset="0"/>
              </a:rPr>
              <a:t>They are called: </a:t>
            </a:r>
          </a:p>
          <a:p>
            <a:pPr marL="536575" lvl="1" indent="277813" eaLnBrk="1" hangingPunct="1">
              <a:buFontTx/>
              <a:buAutoNum type="arabicPeriod"/>
            </a:pP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Fibrous joints: Skull sutures</a:t>
            </a:r>
            <a:r>
              <a:rPr lang="en-US" sz="1800" b="1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150537" name="Picture 9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7529" b="9442"/>
          <a:stretch>
            <a:fillRect/>
          </a:stretch>
        </p:blipFill>
        <p:spPr bwMode="auto">
          <a:xfrm>
            <a:off x="4211638" y="836613"/>
            <a:ext cx="44640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8" name="Picture 10" descr="Untitled-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6" t="2841" r="15271" b="11238"/>
          <a:stretch>
            <a:fillRect/>
          </a:stretch>
        </p:blipFill>
        <p:spPr bwMode="auto">
          <a:xfrm>
            <a:off x="827088" y="1339850"/>
            <a:ext cx="165576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47" name="Line 19"/>
          <p:cNvSpPr>
            <a:spLocks noChangeShapeType="1"/>
          </p:cNvSpPr>
          <p:nvPr/>
        </p:nvSpPr>
        <p:spPr bwMode="auto">
          <a:xfrm flipV="1">
            <a:off x="2051050" y="1125538"/>
            <a:ext cx="3457575" cy="431800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48" name="Line 20"/>
          <p:cNvSpPr>
            <a:spLocks noChangeShapeType="1"/>
          </p:cNvSpPr>
          <p:nvPr/>
        </p:nvSpPr>
        <p:spPr bwMode="auto">
          <a:xfrm>
            <a:off x="2051050" y="2205038"/>
            <a:ext cx="3241675" cy="1439862"/>
          </a:xfrm>
          <a:prstGeom prst="line">
            <a:avLst/>
          </a:prstGeom>
          <a:noFill/>
          <a:ln w="38100">
            <a:solidFill>
              <a:srgbClr val="3D87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49" name="AutoShape 21"/>
          <p:cNvSpPr>
            <a:spLocks noChangeArrowheads="1"/>
          </p:cNvSpPr>
          <p:nvPr/>
        </p:nvSpPr>
        <p:spPr bwMode="auto">
          <a:xfrm>
            <a:off x="7159625" y="2441575"/>
            <a:ext cx="1003300" cy="446088"/>
          </a:xfrm>
          <a:prstGeom prst="roundRect">
            <a:avLst>
              <a:gd name="adj" fmla="val 16667"/>
            </a:avLst>
          </a:prstGeom>
          <a:solidFill>
            <a:schemeClr val="accent1">
              <a:alpha val="14902"/>
            </a:schemeClr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5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5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5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5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0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0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 bldLvl="2" animBg="1"/>
      <p:bldP spid="150547" grpId="0" animBg="1"/>
      <p:bldP spid="150548" grpId="0" animBg="1"/>
      <p:bldP spid="150549" grpId="0" animBg="1"/>
    </p:bldLst>
  </p:timing>
</p:sld>
</file>

<file path=ppt/theme/theme1.xml><?xml version="1.0" encoding="utf-8"?>
<a:theme xmlns:a="http://schemas.openxmlformats.org/drawingml/2006/main" name="simple">
  <a:themeElements>
    <a:clrScheme name="simple 9">
      <a:dk1>
        <a:srgbClr val="C0C0C0"/>
      </a:dk1>
      <a:lt1>
        <a:srgbClr val="FFFFFF"/>
      </a:lt1>
      <a:dk2>
        <a:srgbClr val="CC9900"/>
      </a:dk2>
      <a:lt2>
        <a:srgbClr val="FFFFCC"/>
      </a:lt2>
      <a:accent1>
        <a:srgbClr val="FF3300"/>
      </a:accent1>
      <a:accent2>
        <a:srgbClr val="FFCC66"/>
      </a:accent2>
      <a:accent3>
        <a:srgbClr val="E2CAAA"/>
      </a:accent3>
      <a:accent4>
        <a:srgbClr val="DADADA"/>
      </a:accent4>
      <a:accent5>
        <a:srgbClr val="FFADAA"/>
      </a:accent5>
      <a:accent6>
        <a:srgbClr val="E7B95C"/>
      </a:accent6>
      <a:hlink>
        <a:srgbClr val="008080"/>
      </a:hlink>
      <a:folHlink>
        <a:srgbClr val="3399FF"/>
      </a:folHlink>
    </a:clrScheme>
    <a:fontScheme name="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mp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angle edges">
  <a:themeElements>
    <a:clrScheme name="angle edges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angle ed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gle edg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 edg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 edg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 edg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 edg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 edg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 edg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 edg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 edg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 edg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 edg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 edg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 edg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 edg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 edg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 edg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colormaster">
  <a:themeElements>
    <a:clrScheme name="9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colormaster">
  <a:themeElements>
    <a:clrScheme name="10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1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colormaster">
  <a:themeElements>
    <a:clrScheme name="11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1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colormaster">
  <a:themeElements>
    <a:clrScheme name="12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1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colormaster">
  <a:themeElements>
    <a:clrScheme name="1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1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colormaster">
  <a:themeElements>
    <a:clrScheme name="14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1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colormaster">
  <a:themeElements>
    <a:clrScheme name="15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1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colormaster">
  <a:themeElements>
    <a:clrScheme name="16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1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lormaster">
  <a:themeElements>
    <a:clrScheme name="">
      <a:dk1>
        <a:srgbClr val="000000"/>
      </a:dk1>
      <a:lt1>
        <a:srgbClr val="CC9900"/>
      </a:lt1>
      <a:dk2>
        <a:srgbClr val="7E5D00"/>
      </a:dk2>
      <a:lt2>
        <a:srgbClr val="C0C0C0"/>
      </a:lt2>
      <a:accent1>
        <a:srgbClr val="FF3300"/>
      </a:accent1>
      <a:accent2>
        <a:srgbClr val="FFCC66"/>
      </a:accent2>
      <a:accent3>
        <a:srgbClr val="E2CAAA"/>
      </a:accent3>
      <a:accent4>
        <a:srgbClr val="000000"/>
      </a:accent4>
      <a:accent5>
        <a:srgbClr val="FFADAA"/>
      </a:accent5>
      <a:accent6>
        <a:srgbClr val="E7B95C"/>
      </a:accent6>
      <a:hlink>
        <a:srgbClr val="008080"/>
      </a:hlink>
      <a:folHlink>
        <a:srgbClr val="3399FF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">
      <a:dk1>
        <a:srgbClr val="000000"/>
      </a:dk1>
      <a:lt1>
        <a:srgbClr val="CC9900"/>
      </a:lt1>
      <a:dk2>
        <a:srgbClr val="7E5D00"/>
      </a:dk2>
      <a:lt2>
        <a:srgbClr val="C0C0C0"/>
      </a:lt2>
      <a:accent1>
        <a:srgbClr val="FF3300"/>
      </a:accent1>
      <a:accent2>
        <a:srgbClr val="FFCC66"/>
      </a:accent2>
      <a:accent3>
        <a:srgbClr val="E2CAAA"/>
      </a:accent3>
      <a:accent4>
        <a:srgbClr val="000000"/>
      </a:accent4>
      <a:accent5>
        <a:srgbClr val="FFADAA"/>
      </a:accent5>
      <a:accent6>
        <a:srgbClr val="E7B95C"/>
      </a:accent6>
      <a:hlink>
        <a:srgbClr val="008080"/>
      </a:hlink>
      <a:folHlink>
        <a:srgbClr val="3399FF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">
      <a:dk1>
        <a:srgbClr val="C0C0C0"/>
      </a:dk1>
      <a:lt1>
        <a:srgbClr val="FFFFFF"/>
      </a:lt1>
      <a:dk2>
        <a:srgbClr val="993300"/>
      </a:dk2>
      <a:lt2>
        <a:srgbClr val="FFCC99"/>
      </a:lt2>
      <a:accent1>
        <a:srgbClr val="FF9900"/>
      </a:accent1>
      <a:accent2>
        <a:srgbClr val="CC0000"/>
      </a:accent2>
      <a:accent3>
        <a:srgbClr val="CAADAA"/>
      </a:accent3>
      <a:accent4>
        <a:srgbClr val="DADADA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">
      <a:dk1>
        <a:srgbClr val="000000"/>
      </a:dk1>
      <a:lt1>
        <a:srgbClr val="993300"/>
      </a:lt1>
      <a:dk2>
        <a:srgbClr val="4C1900"/>
      </a:dk2>
      <a:lt2>
        <a:srgbClr val="C0C0C0"/>
      </a:lt2>
      <a:accent1>
        <a:srgbClr val="FF9900"/>
      </a:accent1>
      <a:accent2>
        <a:srgbClr val="CC0000"/>
      </a:accent2>
      <a:accent3>
        <a:srgbClr val="CAAD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">
      <a:dk1>
        <a:srgbClr val="000000"/>
      </a:dk1>
      <a:lt1>
        <a:srgbClr val="993300"/>
      </a:lt1>
      <a:dk2>
        <a:srgbClr val="4C1900"/>
      </a:dk2>
      <a:lt2>
        <a:srgbClr val="C0C0C0"/>
      </a:lt2>
      <a:accent1>
        <a:srgbClr val="FF9900"/>
      </a:accent1>
      <a:accent2>
        <a:srgbClr val="CC0000"/>
      </a:accent2>
      <a:accent3>
        <a:srgbClr val="CAAD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">
      <a:dk1>
        <a:srgbClr val="C0C0C0"/>
      </a:dk1>
      <a:lt1>
        <a:srgbClr val="FFFFFF"/>
      </a:lt1>
      <a:dk2>
        <a:srgbClr val="3366CC"/>
      </a:dk2>
      <a:lt2>
        <a:srgbClr val="CCECFF"/>
      </a:lt2>
      <a:accent1>
        <a:srgbClr val="FF3399"/>
      </a:accent1>
      <a:accent2>
        <a:srgbClr val="99CCFF"/>
      </a:accent2>
      <a:accent3>
        <a:srgbClr val="ADB8E2"/>
      </a:accent3>
      <a:accent4>
        <a:srgbClr val="DADADA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">
      <a:dk1>
        <a:srgbClr val="000000"/>
      </a:dk1>
      <a:lt1>
        <a:srgbClr val="3366CC"/>
      </a:lt1>
      <a:dk2>
        <a:srgbClr val="003399"/>
      </a:dk2>
      <a:lt2>
        <a:srgbClr val="C0C0C0"/>
      </a:lt2>
      <a:accent1>
        <a:srgbClr val="FF3399"/>
      </a:accent1>
      <a:accent2>
        <a:srgbClr val="99CCFF"/>
      </a:accent2>
      <a:accent3>
        <a:srgbClr val="ADB8E2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">
      <a:dk1>
        <a:srgbClr val="000000"/>
      </a:dk1>
      <a:lt1>
        <a:srgbClr val="3366CC"/>
      </a:lt1>
      <a:dk2>
        <a:srgbClr val="003399"/>
      </a:dk2>
      <a:lt2>
        <a:srgbClr val="C0C0C0"/>
      </a:lt2>
      <a:accent1>
        <a:srgbClr val="FF3399"/>
      </a:accent1>
      <a:accent2>
        <a:srgbClr val="99CCFF"/>
      </a:accent2>
      <a:accent3>
        <a:srgbClr val="ADB8E2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092</Template>
  <TotalTime>1640</TotalTime>
  <Words>1313</Words>
  <Application>Microsoft Macintosh PowerPoint</Application>
  <PresentationFormat>On-screen Show (4:3)</PresentationFormat>
  <Paragraphs>216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36</vt:i4>
      </vt:variant>
    </vt:vector>
  </HeadingPairs>
  <TitlesOfParts>
    <vt:vector size="57" baseType="lpstr">
      <vt:lpstr>Arial</vt:lpstr>
      <vt:lpstr>Alba</vt:lpstr>
      <vt:lpstr>Andalus</vt:lpstr>
      <vt:lpstr>simple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angle edges</vt:lpstr>
      <vt:lpstr>9_colormaster</vt:lpstr>
      <vt:lpstr>10_colormaster</vt:lpstr>
      <vt:lpstr>11_colormaster</vt:lpstr>
      <vt:lpstr>12_colormaster</vt:lpstr>
      <vt:lpstr>13_colormaster</vt:lpstr>
      <vt:lpstr>14_colormaster</vt:lpstr>
      <vt:lpstr>15_colormaster</vt:lpstr>
      <vt:lpstr>16_colormaster</vt:lpstr>
      <vt:lpstr>JOINTS &amp; MOVEMENTS</vt:lpstr>
      <vt:lpstr>Objectives</vt:lpstr>
      <vt:lpstr>WHAT IS A JOINT ?</vt:lpstr>
      <vt:lpstr>CLASSIFICATION</vt:lpstr>
      <vt:lpstr>I- FUNCTIONAL CLASSIFICATION</vt:lpstr>
      <vt:lpstr>PowerPoint Presentation</vt:lpstr>
      <vt:lpstr>PowerPoint Presentation</vt:lpstr>
      <vt:lpstr>PowerPoint Presentation</vt:lpstr>
      <vt:lpstr>II- STRUCTURAL CLASSIFICATION</vt:lpstr>
      <vt:lpstr>PowerPoint Presentation</vt:lpstr>
      <vt:lpstr>PowerPoint Presentation</vt:lpstr>
      <vt:lpstr>AS A GENERAL RULE: </vt:lpstr>
      <vt:lpstr>FIBROUS JOINTS</vt:lpstr>
      <vt:lpstr>PowerPoint Presentation</vt:lpstr>
      <vt:lpstr>CARTILAGINOUS JOINTS</vt:lpstr>
      <vt:lpstr>PowerPoint Presentation</vt:lpstr>
      <vt:lpstr>PowerPoint Presentation</vt:lpstr>
      <vt:lpstr>PowerPoint Presentation</vt:lpstr>
      <vt:lpstr>SYNOVIAL JOINTS</vt:lpstr>
      <vt:lpstr>FEATURES OF SYNOVIAL JOINTS</vt:lpstr>
      <vt:lpstr>PowerPoint Presentation</vt:lpstr>
      <vt:lpstr>PowerPoint Presentation</vt:lpstr>
      <vt:lpstr>PowerPoint Presentation</vt:lpstr>
      <vt:lpstr>PowerPoint Presentation</vt:lpstr>
      <vt:lpstr>PLANE JOINTS</vt:lpstr>
      <vt:lpstr>HINGE JOINTS</vt:lpstr>
      <vt:lpstr>PIVOT JOINT</vt:lpstr>
      <vt:lpstr>CONDYLOID JOINTS</vt:lpstr>
      <vt:lpstr>SADDLE JOINTS</vt:lpstr>
      <vt:lpstr>BALL-AND-SOCKET JOINTS</vt:lpstr>
      <vt:lpstr>FLEXION, EXTENSION &amp; HYPEREXTENSION</vt:lpstr>
      <vt:lpstr>ABDUCTION, ADDUCTION, CIRCUMDUCTION</vt:lpstr>
      <vt:lpstr>INVERSION AND EVERSION</vt:lpstr>
      <vt:lpstr>SUPINATION AND PRONATION</vt:lpstr>
      <vt:lpstr>OPPOSITION</vt:lpstr>
      <vt:lpstr>THE END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Joints</dc:title>
  <dc:subject>Anatomy</dc:subject>
  <dc:creator>Prof. Saeed Abuel Makarem</dc:creator>
  <cp:lastModifiedBy>User</cp:lastModifiedBy>
  <cp:revision>70</cp:revision>
  <dcterms:created xsi:type="dcterms:W3CDTF">2006-09-12T07:26:29Z</dcterms:created>
  <dcterms:modified xsi:type="dcterms:W3CDTF">2011-09-13T08:48:50Z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oints">
    <vt:lpwstr>Prof. Saeed Abuel Makarem</vt:lpwstr>
  </property>
</Properties>
</file>