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sldIdLst>
    <p:sldId id="256" r:id="rId2"/>
    <p:sldId id="265" r:id="rId3"/>
    <p:sldId id="353" r:id="rId4"/>
    <p:sldId id="267" r:id="rId5"/>
    <p:sldId id="359" r:id="rId6"/>
    <p:sldId id="378" r:id="rId7"/>
    <p:sldId id="331" r:id="rId8"/>
    <p:sldId id="335" r:id="rId9"/>
    <p:sldId id="268" r:id="rId10"/>
    <p:sldId id="360" r:id="rId11"/>
    <p:sldId id="361" r:id="rId12"/>
    <p:sldId id="362" r:id="rId13"/>
    <p:sldId id="373" r:id="rId14"/>
    <p:sldId id="375" r:id="rId15"/>
    <p:sldId id="376" r:id="rId16"/>
    <p:sldId id="367" r:id="rId17"/>
    <p:sldId id="368" r:id="rId18"/>
    <p:sldId id="369" r:id="rId19"/>
    <p:sldId id="377" r:id="rId20"/>
    <p:sldId id="370" r:id="rId21"/>
    <p:sldId id="372" r:id="rId22"/>
    <p:sldId id="26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66FFFF"/>
    <a:srgbClr val="00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2" autoAdjust="0"/>
  </p:normalViewPr>
  <p:slideViewPr>
    <p:cSldViewPr>
      <p:cViewPr>
        <p:scale>
          <a:sx n="70" d="100"/>
          <a:sy n="70" d="100"/>
        </p:scale>
        <p:origin x="-3560" y="-1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174B1B-6AA9-1242-80A3-C9C618C7CF16}" type="datetimeFigureOut">
              <a:rPr lang="en-US"/>
              <a:pPr/>
              <a:t>9/17/11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037497-1A54-B247-985C-065890FC4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77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53869CF-4928-ED4D-AB92-C9813FDB90C5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947DE60-C5F2-EA47-9264-DB79755FCAA1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82ECE2-2690-444F-95AD-BDE1C34F0A6D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Al examination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584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4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65BA7-B06D-2B4B-AF05-24DFB5F91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1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10621-D587-C444-A575-19011D0964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866EB-5FFA-8C4F-A387-355A89B80B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0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E57F2-118D-164A-9D13-666D4FC3E9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0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79A6B10-8653-A944-AFA7-13C07180550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7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C4FFA17E-5615-1E40-9EF5-AF1F9CA1A5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4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3E153-2FDC-E54E-BFAE-36DAD10641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7C8C4-3E27-F543-B254-98D5DEB53F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FA4CB-3BDD-B147-8413-859E81DB95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0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DAF48-731E-F741-9361-318345A74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91B1F-274D-2B4E-AD10-C3BC44E64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6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35389-9A30-6141-9103-A214F45329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0D677-B7D6-4F49-9ED7-E4DB046475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8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837D5-E27A-3541-85B1-8A169B692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3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73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3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573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FFFCEF2-2941-FA4C-8ADA-30D5F90899B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6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7" r:id="rId13"/>
    <p:sldLayoutId id="21474840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000250"/>
            <a:ext cx="35814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713" cy="346075"/>
          </a:xfrm>
        </p:spPr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CEREBRUM 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836613"/>
            <a:ext cx="3097212" cy="5184775"/>
          </a:xfrm>
          <a:ln>
            <a:solidFill>
              <a:srgbClr val="FFC000"/>
            </a:solidFill>
          </a:ln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 smtClean="0">
                <a:ea typeface="+mn-ea"/>
              </a:rPr>
              <a:t>The </a:t>
            </a:r>
            <a:r>
              <a:rPr lang="en-US" sz="2000" dirty="0">
                <a:ea typeface="+mn-ea"/>
              </a:rPr>
              <a:t>largest part of the </a:t>
            </a:r>
            <a:r>
              <a:rPr lang="en-US" sz="2000" dirty="0" smtClean="0">
                <a:ea typeface="+mn-ea"/>
              </a:rPr>
              <a:t>brain, has two hemispheres 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 smtClean="0">
                <a:ea typeface="+mn-ea"/>
              </a:rPr>
              <a:t>The cerebral hemispheres are connected by a thick bundle of nerve fibers called </a:t>
            </a:r>
            <a:r>
              <a:rPr lang="en-US" sz="2000" b="1" dirty="0" smtClean="0">
                <a:solidFill>
                  <a:srgbClr val="FF6600"/>
                </a:solidFill>
                <a:ea typeface="+mn-ea"/>
              </a:rPr>
              <a:t>corpus callosum</a:t>
            </a:r>
            <a:endParaRPr lang="en-US" sz="2000" dirty="0" smtClean="0">
              <a:ea typeface="+mn-ea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 smtClean="0">
                <a:ea typeface="+mn-ea"/>
              </a:rPr>
              <a:t> The surface shows ridges of </a:t>
            </a:r>
            <a:r>
              <a:rPr lang="en-US" sz="2000" dirty="0">
                <a:ea typeface="+mn-ea"/>
              </a:rPr>
              <a:t>tissue, called </a:t>
            </a:r>
            <a:r>
              <a:rPr lang="en-US" sz="2000" b="1" dirty="0" err="1" smtClean="0">
                <a:solidFill>
                  <a:srgbClr val="FF6600"/>
                </a:solidFill>
                <a:ea typeface="+mn-ea"/>
              </a:rPr>
              <a:t>gyri</a:t>
            </a:r>
            <a:r>
              <a:rPr lang="en-US" sz="2000" b="1" dirty="0" smtClean="0">
                <a:solidFill>
                  <a:srgbClr val="FF6600"/>
                </a:solidFill>
                <a:ea typeface="+mn-ea"/>
              </a:rPr>
              <a:t>, </a:t>
            </a:r>
            <a:r>
              <a:rPr lang="en-US" sz="2000" dirty="0" smtClean="0">
                <a:ea typeface="+mn-ea"/>
              </a:rPr>
              <a:t>separated </a:t>
            </a:r>
            <a:r>
              <a:rPr lang="en-US" sz="2000" dirty="0">
                <a:ea typeface="+mn-ea"/>
              </a:rPr>
              <a:t>by grooves called </a:t>
            </a:r>
            <a:r>
              <a:rPr lang="en-US" sz="2000" b="1" dirty="0" err="1">
                <a:solidFill>
                  <a:srgbClr val="FF6600"/>
                </a:solidFill>
                <a:ea typeface="+mn-ea"/>
              </a:rPr>
              <a:t>sulci</a:t>
            </a:r>
            <a:endParaRPr lang="en-US" sz="2000" b="1" dirty="0">
              <a:solidFill>
                <a:srgbClr val="FF6600"/>
              </a:solidFill>
              <a:ea typeface="+mn-ea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 smtClean="0">
                <a:ea typeface="+mn-ea"/>
              </a:rPr>
              <a:t>Divided into  </a:t>
            </a:r>
            <a:r>
              <a:rPr lang="en-US" sz="2000" dirty="0" smtClean="0">
                <a:solidFill>
                  <a:srgbClr val="FF6600"/>
                </a:solidFill>
                <a:ea typeface="+mn-ea"/>
              </a:rPr>
              <a:t>4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ea typeface="+mn-ea"/>
              </a:rPr>
              <a:t>lobes</a:t>
            </a:r>
            <a:r>
              <a:rPr lang="en-US" sz="2000" dirty="0" smtClean="0">
                <a:ea typeface="+mn-ea"/>
              </a:rPr>
              <a:t> by </a:t>
            </a:r>
            <a:r>
              <a:rPr lang="en-US" sz="2000" dirty="0">
                <a:ea typeface="+mn-ea"/>
              </a:rPr>
              <a:t>deeper </a:t>
            </a:r>
            <a:r>
              <a:rPr lang="en-US" sz="2000" dirty="0" smtClean="0">
                <a:ea typeface="+mn-ea"/>
              </a:rPr>
              <a:t>grooves</a:t>
            </a:r>
            <a:endParaRPr lang="en-US" sz="2000" b="1" dirty="0">
              <a:solidFill>
                <a:srgbClr val="FF6600"/>
              </a:solidFill>
              <a:ea typeface="+mn-ea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sz="1800" dirty="0">
              <a:ea typeface="+mn-ea"/>
            </a:endParaRPr>
          </a:p>
        </p:txBody>
      </p:sp>
      <p:pic>
        <p:nvPicPr>
          <p:cNvPr id="14340" name="Picture 7" descr="File05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81075"/>
            <a:ext cx="51117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7812088" y="3860800"/>
            <a:ext cx="792162" cy="369888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3779838" y="3429000"/>
            <a:ext cx="1106487" cy="369888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7380288" y="1268413"/>
            <a:ext cx="10080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3924300" y="1125538"/>
            <a:ext cx="1008063" cy="3683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18487" cy="490537"/>
          </a:xfrm>
        </p:spPr>
        <p:txBody>
          <a:bodyPr/>
          <a:lstStyle/>
          <a:p>
            <a:r>
              <a:rPr lang="en-US" sz="2800">
                <a:latin typeface="Arial" charset="0"/>
                <a:cs typeface="Arial" charset="0"/>
              </a:rPr>
              <a:t>TISSUE OF THE CEREBRAL HEMISPHERES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3429000"/>
            <a:ext cx="8424862" cy="2952750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sz="2400">
                <a:latin typeface="Arial" charset="0"/>
                <a:cs typeface="Arial" charset="0"/>
              </a:rPr>
              <a:t>The outermost layer is called </a:t>
            </a:r>
            <a:r>
              <a:rPr lang="en-US" sz="2400" b="1">
                <a:solidFill>
                  <a:srgbClr val="FF6600"/>
                </a:solidFill>
                <a:latin typeface="Arial" charset="0"/>
                <a:cs typeface="Arial" charset="0"/>
              </a:rPr>
              <a:t>gray matter</a:t>
            </a:r>
            <a:r>
              <a:rPr lang="en-US" sz="2400">
                <a:latin typeface="Arial" charset="0"/>
                <a:cs typeface="Arial" charset="0"/>
              </a:rPr>
              <a:t> or cortex</a:t>
            </a:r>
          </a:p>
          <a:p>
            <a:r>
              <a:rPr lang="en-US" sz="2400">
                <a:latin typeface="Arial" charset="0"/>
                <a:cs typeface="Arial" charset="0"/>
              </a:rPr>
              <a:t>Deeper is located the </a:t>
            </a:r>
            <a:r>
              <a:rPr lang="en-US" sz="2400">
                <a:solidFill>
                  <a:srgbClr val="FF6600"/>
                </a:solidFill>
                <a:latin typeface="Arial" charset="0"/>
                <a:cs typeface="Arial" charset="0"/>
              </a:rPr>
              <a:t>white matter</a:t>
            </a:r>
            <a:r>
              <a:rPr lang="en-US" sz="2400">
                <a:latin typeface="Arial" charset="0"/>
                <a:cs typeface="Arial" charset="0"/>
              </a:rPr>
              <a:t>, composed of </a:t>
            </a:r>
            <a:r>
              <a:rPr lang="en-US" sz="2400" u="sng">
                <a:latin typeface="Arial" charset="0"/>
                <a:cs typeface="Arial" charset="0"/>
              </a:rPr>
              <a:t>fiber tracts</a:t>
            </a:r>
            <a:r>
              <a:rPr lang="en-US" sz="2400">
                <a:latin typeface="Arial" charset="0"/>
                <a:cs typeface="Arial" charset="0"/>
              </a:rPr>
              <a:t> (bundles of nerve fibers), carrying impulses to and from the cortex</a:t>
            </a:r>
          </a:p>
          <a:p>
            <a:r>
              <a:rPr lang="en-US" sz="2400">
                <a:latin typeface="Arial" charset="0"/>
                <a:cs typeface="Arial" charset="0"/>
              </a:rPr>
              <a:t>Located deep within the white matter are masses of grey matter called the </a:t>
            </a:r>
            <a:r>
              <a:rPr lang="en-US" sz="2400" b="1">
                <a:solidFill>
                  <a:srgbClr val="FF6600"/>
                </a:solidFill>
                <a:latin typeface="Arial" charset="0"/>
                <a:cs typeface="Arial" charset="0"/>
              </a:rPr>
              <a:t>basal nuclei</a:t>
            </a:r>
            <a:r>
              <a:rPr lang="en-US" sz="2400">
                <a:latin typeface="Arial" charset="0"/>
                <a:cs typeface="Arial" charset="0"/>
              </a:rPr>
              <a:t> . They help the motor cortex in the regulation of voluntary motor activities </a:t>
            </a:r>
          </a:p>
        </p:txBody>
      </p:sp>
      <p:pic>
        <p:nvPicPr>
          <p:cNvPr id="15364" name="Picture 8" descr="File052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0" r="1254" b="16226"/>
          <a:stretch>
            <a:fillRect/>
          </a:stretch>
        </p:blipFill>
        <p:spPr bwMode="auto">
          <a:xfrm>
            <a:off x="1763713" y="765175"/>
            <a:ext cx="56165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346075"/>
          </a:xfrm>
        </p:spPr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CEREBELLUM</a:t>
            </a:r>
          </a:p>
        </p:txBody>
      </p:sp>
      <p:pic>
        <p:nvPicPr>
          <p:cNvPr id="16387" name="Picture 5" descr="File05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92150"/>
            <a:ext cx="57165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Freeform 7" descr="Dark upward diagonal"/>
          <p:cNvSpPr>
            <a:spLocks/>
          </p:cNvSpPr>
          <p:nvPr/>
        </p:nvSpPr>
        <p:spPr bwMode="auto">
          <a:xfrm>
            <a:off x="4500563" y="2708275"/>
            <a:ext cx="1439862" cy="1152525"/>
          </a:xfrm>
          <a:custGeom>
            <a:avLst/>
            <a:gdLst>
              <a:gd name="T0" fmla="*/ 2147483647 w 1215"/>
              <a:gd name="T1" fmla="*/ 2147483647 h 1026"/>
              <a:gd name="T2" fmla="*/ 2147483647 w 1215"/>
              <a:gd name="T3" fmla="*/ 0 h 1026"/>
              <a:gd name="T4" fmla="*/ 2147483647 w 1215"/>
              <a:gd name="T5" fmla="*/ 2147483647 h 1026"/>
              <a:gd name="T6" fmla="*/ 2147483647 w 1215"/>
              <a:gd name="T7" fmla="*/ 2147483647 h 1026"/>
              <a:gd name="T8" fmla="*/ 2147483647 w 1215"/>
              <a:gd name="T9" fmla="*/ 2147483647 h 1026"/>
              <a:gd name="T10" fmla="*/ 2147483647 w 1215"/>
              <a:gd name="T11" fmla="*/ 2147483647 h 1026"/>
              <a:gd name="T12" fmla="*/ 2147483647 w 1215"/>
              <a:gd name="T13" fmla="*/ 2147483647 h 1026"/>
              <a:gd name="T14" fmla="*/ 2147483647 w 1215"/>
              <a:gd name="T15" fmla="*/ 2147483647 h 1026"/>
              <a:gd name="T16" fmla="*/ 2147483647 w 1215"/>
              <a:gd name="T17" fmla="*/ 2147483647 h 1026"/>
              <a:gd name="T18" fmla="*/ 2147483647 w 1215"/>
              <a:gd name="T19" fmla="*/ 2147483647 h 1026"/>
              <a:gd name="T20" fmla="*/ 2147483647 w 1215"/>
              <a:gd name="T21" fmla="*/ 2147483647 h 1026"/>
              <a:gd name="T22" fmla="*/ 2147483647 w 1215"/>
              <a:gd name="T23" fmla="*/ 2147483647 h 1026"/>
              <a:gd name="T24" fmla="*/ 0 w 1215"/>
              <a:gd name="T25" fmla="*/ 2147483647 h 1026"/>
              <a:gd name="T26" fmla="*/ 2147483647 w 1215"/>
              <a:gd name="T27" fmla="*/ 2147483647 h 1026"/>
              <a:gd name="T28" fmla="*/ 2147483647 w 1215"/>
              <a:gd name="T29" fmla="*/ 2147483647 h 1026"/>
              <a:gd name="T30" fmla="*/ 2147483647 w 1215"/>
              <a:gd name="T31" fmla="*/ 2147483647 h 1026"/>
              <a:gd name="T32" fmla="*/ 2147483647 w 1215"/>
              <a:gd name="T33" fmla="*/ 2147483647 h 1026"/>
              <a:gd name="T34" fmla="*/ 2147483647 w 1215"/>
              <a:gd name="T35" fmla="*/ 2147483647 h 1026"/>
              <a:gd name="T36" fmla="*/ 2147483647 w 1215"/>
              <a:gd name="T37" fmla="*/ 2147483647 h 1026"/>
              <a:gd name="T38" fmla="*/ 2147483647 w 1215"/>
              <a:gd name="T39" fmla="*/ 2147483647 h 1026"/>
              <a:gd name="T40" fmla="*/ 2147483647 w 1215"/>
              <a:gd name="T41" fmla="*/ 2147483647 h 1026"/>
              <a:gd name="T42" fmla="*/ 2147483647 w 1215"/>
              <a:gd name="T43" fmla="*/ 2147483647 h 1026"/>
              <a:gd name="T44" fmla="*/ 2147483647 w 1215"/>
              <a:gd name="T45" fmla="*/ 2147483647 h 1026"/>
              <a:gd name="T46" fmla="*/ 2147483647 w 1215"/>
              <a:gd name="T47" fmla="*/ 2147483647 h 1026"/>
              <a:gd name="T48" fmla="*/ 2147483647 w 1215"/>
              <a:gd name="T49" fmla="*/ 2147483647 h 1026"/>
              <a:gd name="T50" fmla="*/ 2147483647 w 1215"/>
              <a:gd name="T51" fmla="*/ 2147483647 h 1026"/>
              <a:gd name="T52" fmla="*/ 2147483647 w 1215"/>
              <a:gd name="T53" fmla="*/ 2147483647 h 1026"/>
              <a:gd name="T54" fmla="*/ 2147483647 w 1215"/>
              <a:gd name="T55" fmla="*/ 2147483647 h 1026"/>
              <a:gd name="T56" fmla="*/ 2147483647 w 1215"/>
              <a:gd name="T57" fmla="*/ 2147483647 h 1026"/>
              <a:gd name="T58" fmla="*/ 2147483647 w 1215"/>
              <a:gd name="T59" fmla="*/ 2147483647 h 1026"/>
              <a:gd name="T60" fmla="*/ 2147483647 w 1215"/>
              <a:gd name="T61" fmla="*/ 2147483647 h 1026"/>
              <a:gd name="T62" fmla="*/ 2147483647 w 1215"/>
              <a:gd name="T63" fmla="*/ 2147483647 h 1026"/>
              <a:gd name="T64" fmla="*/ 2147483647 w 1215"/>
              <a:gd name="T65" fmla="*/ 2147483647 h 1026"/>
              <a:gd name="T66" fmla="*/ 2147483647 w 1215"/>
              <a:gd name="T67" fmla="*/ 2147483647 h 1026"/>
              <a:gd name="T68" fmla="*/ 2147483647 w 1215"/>
              <a:gd name="T69" fmla="*/ 2147483647 h 1026"/>
              <a:gd name="T70" fmla="*/ 2147483647 w 1215"/>
              <a:gd name="T71" fmla="*/ 2147483647 h 1026"/>
              <a:gd name="T72" fmla="*/ 2147483647 w 1215"/>
              <a:gd name="T73" fmla="*/ 2147483647 h 1026"/>
              <a:gd name="T74" fmla="*/ 2147483647 w 1215"/>
              <a:gd name="T75" fmla="*/ 0 h 1026"/>
              <a:gd name="T76" fmla="*/ 2147483647 w 1215"/>
              <a:gd name="T77" fmla="*/ 2147483647 h 102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15"/>
              <a:gd name="T118" fmla="*/ 0 h 1026"/>
              <a:gd name="T119" fmla="*/ 1215 w 1215"/>
              <a:gd name="T120" fmla="*/ 1026 h 102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15" h="1026">
                <a:moveTo>
                  <a:pt x="558" y="27"/>
                </a:moveTo>
                <a:cubicBezTo>
                  <a:pt x="544" y="18"/>
                  <a:pt x="523" y="0"/>
                  <a:pt x="504" y="0"/>
                </a:cubicBezTo>
                <a:cubicBezTo>
                  <a:pt x="446" y="0"/>
                  <a:pt x="349" y="28"/>
                  <a:pt x="288" y="36"/>
                </a:cubicBezTo>
                <a:cubicBezTo>
                  <a:pt x="213" y="61"/>
                  <a:pt x="250" y="43"/>
                  <a:pt x="180" y="90"/>
                </a:cubicBezTo>
                <a:cubicBezTo>
                  <a:pt x="171" y="96"/>
                  <a:pt x="153" y="108"/>
                  <a:pt x="153" y="108"/>
                </a:cubicBezTo>
                <a:cubicBezTo>
                  <a:pt x="105" y="180"/>
                  <a:pt x="168" y="93"/>
                  <a:pt x="108" y="153"/>
                </a:cubicBezTo>
                <a:cubicBezTo>
                  <a:pt x="95" y="166"/>
                  <a:pt x="70" y="217"/>
                  <a:pt x="63" y="234"/>
                </a:cubicBezTo>
                <a:cubicBezTo>
                  <a:pt x="55" y="251"/>
                  <a:pt x="51" y="270"/>
                  <a:pt x="45" y="288"/>
                </a:cubicBezTo>
                <a:cubicBezTo>
                  <a:pt x="42" y="297"/>
                  <a:pt x="36" y="315"/>
                  <a:pt x="36" y="315"/>
                </a:cubicBezTo>
                <a:cubicBezTo>
                  <a:pt x="43" y="371"/>
                  <a:pt x="44" y="389"/>
                  <a:pt x="54" y="441"/>
                </a:cubicBezTo>
                <a:cubicBezTo>
                  <a:pt x="60" y="471"/>
                  <a:pt x="72" y="531"/>
                  <a:pt x="72" y="531"/>
                </a:cubicBezTo>
                <a:cubicBezTo>
                  <a:pt x="59" y="582"/>
                  <a:pt x="49" y="601"/>
                  <a:pt x="18" y="648"/>
                </a:cubicBezTo>
                <a:cubicBezTo>
                  <a:pt x="8" y="663"/>
                  <a:pt x="1" y="722"/>
                  <a:pt x="0" y="729"/>
                </a:cubicBezTo>
                <a:cubicBezTo>
                  <a:pt x="12" y="827"/>
                  <a:pt x="15" y="841"/>
                  <a:pt x="72" y="909"/>
                </a:cubicBezTo>
                <a:cubicBezTo>
                  <a:pt x="79" y="917"/>
                  <a:pt x="82" y="929"/>
                  <a:pt x="90" y="936"/>
                </a:cubicBezTo>
                <a:cubicBezTo>
                  <a:pt x="114" y="957"/>
                  <a:pt x="144" y="972"/>
                  <a:pt x="171" y="990"/>
                </a:cubicBezTo>
                <a:cubicBezTo>
                  <a:pt x="180" y="996"/>
                  <a:pt x="189" y="1002"/>
                  <a:pt x="198" y="1008"/>
                </a:cubicBezTo>
                <a:cubicBezTo>
                  <a:pt x="207" y="1014"/>
                  <a:pt x="225" y="1026"/>
                  <a:pt x="225" y="1026"/>
                </a:cubicBezTo>
                <a:cubicBezTo>
                  <a:pt x="293" y="1020"/>
                  <a:pt x="308" y="1024"/>
                  <a:pt x="360" y="1008"/>
                </a:cubicBezTo>
                <a:cubicBezTo>
                  <a:pt x="399" y="996"/>
                  <a:pt x="453" y="967"/>
                  <a:pt x="495" y="963"/>
                </a:cubicBezTo>
                <a:cubicBezTo>
                  <a:pt x="621" y="952"/>
                  <a:pt x="561" y="958"/>
                  <a:pt x="675" y="945"/>
                </a:cubicBezTo>
                <a:cubicBezTo>
                  <a:pt x="729" y="927"/>
                  <a:pt x="783" y="918"/>
                  <a:pt x="837" y="900"/>
                </a:cubicBezTo>
                <a:cubicBezTo>
                  <a:pt x="855" y="894"/>
                  <a:pt x="875" y="893"/>
                  <a:pt x="891" y="882"/>
                </a:cubicBezTo>
                <a:cubicBezTo>
                  <a:pt x="953" y="841"/>
                  <a:pt x="924" y="853"/>
                  <a:pt x="972" y="837"/>
                </a:cubicBezTo>
                <a:cubicBezTo>
                  <a:pt x="981" y="828"/>
                  <a:pt x="989" y="818"/>
                  <a:pt x="999" y="810"/>
                </a:cubicBezTo>
                <a:cubicBezTo>
                  <a:pt x="1016" y="797"/>
                  <a:pt x="1053" y="774"/>
                  <a:pt x="1053" y="774"/>
                </a:cubicBezTo>
                <a:cubicBezTo>
                  <a:pt x="1078" y="736"/>
                  <a:pt x="1115" y="711"/>
                  <a:pt x="1143" y="675"/>
                </a:cubicBezTo>
                <a:cubicBezTo>
                  <a:pt x="1156" y="658"/>
                  <a:pt x="1167" y="639"/>
                  <a:pt x="1179" y="621"/>
                </a:cubicBezTo>
                <a:cubicBezTo>
                  <a:pt x="1185" y="612"/>
                  <a:pt x="1197" y="594"/>
                  <a:pt x="1197" y="594"/>
                </a:cubicBezTo>
                <a:cubicBezTo>
                  <a:pt x="1215" y="505"/>
                  <a:pt x="1211" y="544"/>
                  <a:pt x="1197" y="396"/>
                </a:cubicBezTo>
                <a:cubicBezTo>
                  <a:pt x="1196" y="381"/>
                  <a:pt x="1186" y="343"/>
                  <a:pt x="1170" y="333"/>
                </a:cubicBezTo>
                <a:cubicBezTo>
                  <a:pt x="1139" y="314"/>
                  <a:pt x="1092" y="317"/>
                  <a:pt x="1062" y="297"/>
                </a:cubicBezTo>
                <a:cubicBezTo>
                  <a:pt x="1004" y="259"/>
                  <a:pt x="939" y="238"/>
                  <a:pt x="873" y="216"/>
                </a:cubicBezTo>
                <a:cubicBezTo>
                  <a:pt x="818" y="198"/>
                  <a:pt x="782" y="160"/>
                  <a:pt x="738" y="126"/>
                </a:cubicBezTo>
                <a:cubicBezTo>
                  <a:pt x="721" y="113"/>
                  <a:pt x="684" y="90"/>
                  <a:pt x="684" y="90"/>
                </a:cubicBezTo>
                <a:cubicBezTo>
                  <a:pt x="632" y="13"/>
                  <a:pt x="701" y="104"/>
                  <a:pt x="639" y="54"/>
                </a:cubicBezTo>
                <a:cubicBezTo>
                  <a:pt x="631" y="47"/>
                  <a:pt x="629" y="34"/>
                  <a:pt x="621" y="27"/>
                </a:cubicBezTo>
                <a:cubicBezTo>
                  <a:pt x="605" y="14"/>
                  <a:pt x="584" y="11"/>
                  <a:pt x="567" y="0"/>
                </a:cubicBezTo>
                <a:cubicBezTo>
                  <a:pt x="532" y="12"/>
                  <a:pt x="533" y="2"/>
                  <a:pt x="558" y="27"/>
                </a:cubicBezTo>
                <a:close/>
              </a:path>
            </a:pathLst>
          </a:custGeom>
          <a:pattFill prst="dkUpDiag">
            <a:fgClr>
              <a:schemeClr val="accent1">
                <a:alpha val="38823"/>
              </a:schemeClr>
            </a:fgClr>
            <a:bgClr>
              <a:schemeClr val="bg1">
                <a:alpha val="38823"/>
              </a:schemeClr>
            </a:bgClr>
          </a:pattFill>
          <a:ln w="28575" cmpd="sng">
            <a:solidFill>
              <a:srgbClr val="F40CC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187450" y="4581525"/>
            <a:ext cx="6697663" cy="19383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000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+mn-ea"/>
              </a:rPr>
              <a:t>The</a:t>
            </a:r>
            <a:r>
              <a:rPr lang="en-US" sz="2400" b="1" dirty="0">
                <a:solidFill>
                  <a:srgbClr val="FF6600"/>
                </a:solidFill>
                <a:ea typeface="+mn-ea"/>
              </a:rPr>
              <a:t> cerebellum</a:t>
            </a:r>
            <a:r>
              <a:rPr lang="en-US" sz="2400" dirty="0">
                <a:ea typeface="+mn-ea"/>
              </a:rPr>
              <a:t> has 2 hemispheres and a convoluted surface. It has an outer cortex made from gray matter and an inner region of white matter. It provides precise coordination for body movements and helps maintain equilibrium.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Arial" charset="0"/>
                <a:cs typeface="Arial" charset="0"/>
              </a:rPr>
              <a:t>Spinal Cord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838200"/>
            <a:ext cx="5040312" cy="575945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  <a:cs typeface="Arial" charset="0"/>
              </a:rPr>
              <a:t>It is a two-way conduction pathway to the brain &amp; a major reflex center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  <a:cs typeface="Arial" charset="0"/>
              </a:rPr>
              <a:t>42-45 cm long, cylindrical in shape, lies within the vertebral canal. 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  <a:cs typeface="Arial" charset="0"/>
              </a:rPr>
              <a:t>Extends from </a:t>
            </a:r>
            <a:r>
              <a:rPr lang="en-US" sz="2200" b="1">
                <a:solidFill>
                  <a:srgbClr val="FFC000"/>
                </a:solidFill>
                <a:latin typeface="Arial" charset="0"/>
                <a:cs typeface="Arial" charset="0"/>
              </a:rPr>
              <a:t>foramen magnum </a:t>
            </a:r>
            <a:r>
              <a:rPr lang="en-US" sz="2200">
                <a:latin typeface="Arial" charset="0"/>
                <a:cs typeface="Arial" charset="0"/>
              </a:rPr>
              <a:t>to </a:t>
            </a:r>
            <a:r>
              <a:rPr lang="en-US" sz="2200" b="1">
                <a:solidFill>
                  <a:srgbClr val="FFC000"/>
                </a:solidFill>
                <a:latin typeface="Arial" charset="0"/>
                <a:cs typeface="Arial" charset="0"/>
              </a:rPr>
              <a:t>L2 vertebra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  <a:cs typeface="Arial" charset="0"/>
              </a:rPr>
              <a:t>Continuous above with </a:t>
            </a:r>
            <a:r>
              <a:rPr lang="en-US" sz="2200">
                <a:solidFill>
                  <a:srgbClr val="FFC000"/>
                </a:solidFill>
                <a:latin typeface="Arial" charset="0"/>
                <a:cs typeface="Arial" charset="0"/>
              </a:rPr>
              <a:t>medulla oblongata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  <a:cs typeface="Arial" charset="0"/>
              </a:rPr>
              <a:t>Caudal tapering end is called </a:t>
            </a:r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conus medullaris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  <a:cs typeface="Arial" charset="0"/>
              </a:rPr>
              <a:t>Has 2 enlargements: </a:t>
            </a:r>
            <a:r>
              <a:rPr lang="en-US" sz="2200" b="1">
                <a:solidFill>
                  <a:srgbClr val="FFFF00"/>
                </a:solidFill>
                <a:latin typeface="Arial" charset="0"/>
                <a:cs typeface="Arial" charset="0"/>
              </a:rPr>
              <a:t>cervical</a:t>
            </a:r>
            <a:r>
              <a:rPr lang="en-US" sz="2200">
                <a:latin typeface="Arial" charset="0"/>
                <a:cs typeface="Arial" charset="0"/>
              </a:rPr>
              <a:t> and </a:t>
            </a:r>
            <a:r>
              <a:rPr lang="en-US" sz="2200" b="1">
                <a:solidFill>
                  <a:srgbClr val="FFFF00"/>
                </a:solidFill>
                <a:latin typeface="Arial" charset="0"/>
                <a:cs typeface="Arial" charset="0"/>
              </a:rPr>
              <a:t>lumbosacral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  <a:cs typeface="Arial" charset="0"/>
              </a:rPr>
              <a:t>Gives rise to 31 pairs of </a:t>
            </a:r>
            <a:r>
              <a:rPr lang="en-US" sz="2200" b="1">
                <a:solidFill>
                  <a:srgbClr val="FFFF00"/>
                </a:solidFill>
                <a:latin typeface="Arial" charset="0"/>
                <a:cs typeface="Arial" charset="0"/>
              </a:rPr>
              <a:t>spinal nerves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  <a:cs typeface="Arial" charset="0"/>
              </a:rPr>
              <a:t>Group of spinal nerves at the end of the spinal cord is called </a:t>
            </a:r>
            <a:r>
              <a:rPr lang="en-US" sz="2200" b="1">
                <a:solidFill>
                  <a:srgbClr val="FF6600"/>
                </a:solidFill>
                <a:latin typeface="Arial" charset="0"/>
                <a:cs typeface="Arial" charset="0"/>
              </a:rPr>
              <a:t>cauda equina</a:t>
            </a:r>
            <a:r>
              <a:rPr lang="en-US" sz="220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7412" name="Picture 13" descr="see65576_1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25538"/>
            <a:ext cx="33528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8027988" y="378936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auto">
          <a:xfrm>
            <a:off x="7956550" y="42211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AutoShape 8"/>
          <p:cNvSpPr>
            <a:spLocks noChangeArrowheads="1"/>
          </p:cNvSpPr>
          <p:nvPr/>
        </p:nvSpPr>
        <p:spPr bwMode="auto">
          <a:xfrm>
            <a:off x="5795963" y="191611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5651500" y="37893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Arial" charset="0"/>
                <a:cs typeface="Arial" charset="0"/>
              </a:rPr>
              <a:t>Cross Section of Spinal Cord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4267200" cy="5867400"/>
          </a:xfrm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2400" dirty="0" smtClean="0">
                <a:ea typeface="+mn-ea"/>
              </a:rPr>
              <a:t>The spinal cord is incompletely divided into two equal parts, </a:t>
            </a:r>
            <a:r>
              <a:rPr lang="en-US" sz="2400" dirty="0" err="1" smtClean="0">
                <a:solidFill>
                  <a:srgbClr val="FF0000"/>
                </a:solidFill>
                <a:ea typeface="+mn-ea"/>
              </a:rPr>
              <a:t>anteriorly</a:t>
            </a:r>
            <a:r>
              <a:rPr lang="en-US" sz="2400" dirty="0" smtClean="0">
                <a:ea typeface="+mn-ea"/>
              </a:rPr>
              <a:t> by a short, shallow </a:t>
            </a:r>
            <a:r>
              <a:rPr lang="en-US" sz="2400" b="1" dirty="0" smtClean="0">
                <a:solidFill>
                  <a:srgbClr val="FF0000"/>
                </a:solidFill>
                <a:ea typeface="+mn-ea"/>
              </a:rPr>
              <a:t>median fissure </a:t>
            </a:r>
            <a:r>
              <a:rPr lang="en-US" sz="2400" dirty="0" smtClean="0">
                <a:ea typeface="+mn-ea"/>
              </a:rPr>
              <a:t>and </a:t>
            </a:r>
            <a:r>
              <a:rPr lang="en-US" sz="2400" dirty="0" err="1" smtClean="0">
                <a:solidFill>
                  <a:srgbClr val="FF00FF"/>
                </a:solidFill>
                <a:ea typeface="+mn-ea"/>
              </a:rPr>
              <a:t>posteriorly</a:t>
            </a:r>
            <a:r>
              <a:rPr lang="en-US" sz="2400" dirty="0" smtClean="0">
                <a:ea typeface="+mn-ea"/>
              </a:rPr>
              <a:t> by a deep narrow septum, the </a:t>
            </a:r>
            <a:r>
              <a:rPr lang="en-US" sz="2400" b="1" dirty="0" smtClean="0">
                <a:solidFill>
                  <a:srgbClr val="FF00FF"/>
                </a:solidFill>
                <a:ea typeface="+mn-ea"/>
              </a:rPr>
              <a:t>posterior median septum.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</a:rPr>
              <a:t>Composed of </a:t>
            </a:r>
            <a:r>
              <a:rPr lang="en-US" sz="2400" b="1" dirty="0" smtClean="0">
                <a:solidFill>
                  <a:srgbClr val="FFFF00"/>
                </a:solidFill>
                <a:ea typeface="+mn-ea"/>
              </a:rPr>
              <a:t>grey matter </a:t>
            </a:r>
            <a:r>
              <a:rPr lang="en-US" sz="2400" dirty="0" smtClean="0">
                <a:ea typeface="+mn-ea"/>
              </a:rPr>
              <a:t>in the centre surrounded by </a:t>
            </a:r>
            <a:r>
              <a:rPr lang="en-US" sz="2400" b="1" dirty="0" smtClean="0">
                <a:solidFill>
                  <a:srgbClr val="FFFF00"/>
                </a:solidFill>
                <a:ea typeface="+mn-ea"/>
              </a:rPr>
              <a:t>white matter</a:t>
            </a:r>
            <a:endParaRPr lang="en-US" sz="2400" dirty="0" smtClean="0">
              <a:solidFill>
                <a:srgbClr val="FFFF00"/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</a:rPr>
              <a:t> The arrangement of grey matter resembles the shape of the letter H, having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two </a:t>
            </a:r>
            <a:r>
              <a:rPr lang="en-US" sz="2400" b="1" dirty="0" smtClean="0">
                <a:solidFill>
                  <a:srgbClr val="FFFF00"/>
                </a:solidFill>
                <a:ea typeface="+mn-ea"/>
              </a:rPr>
              <a:t>posterior</a:t>
            </a:r>
            <a:r>
              <a:rPr lang="en-US" sz="2400" b="1" dirty="0" smtClean="0">
                <a:ea typeface="+mn-ea"/>
              </a:rPr>
              <a:t>,</a:t>
            </a:r>
            <a:r>
              <a:rPr lang="en-US" sz="2400" dirty="0" smtClean="0">
                <a:ea typeface="+mn-ea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two </a:t>
            </a:r>
            <a:r>
              <a:rPr lang="en-US" sz="2400" b="1" dirty="0" smtClean="0">
                <a:solidFill>
                  <a:srgbClr val="FFFF00"/>
                </a:solidFill>
                <a:ea typeface="+mn-ea"/>
              </a:rPr>
              <a:t>anterior</a:t>
            </a:r>
            <a:r>
              <a:rPr lang="en-US" sz="2400" b="1" dirty="0" smtClean="0"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and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two </a:t>
            </a:r>
            <a:r>
              <a:rPr lang="en-US" sz="2400" b="1" dirty="0" smtClean="0">
                <a:solidFill>
                  <a:srgbClr val="FFFF00"/>
                </a:solidFill>
                <a:ea typeface="+mn-ea"/>
              </a:rPr>
              <a:t>lateral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horns/columns.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2200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1800" dirty="0" smtClean="0"/>
          </a:p>
        </p:txBody>
      </p:sp>
      <p:pic>
        <p:nvPicPr>
          <p:cNvPr id="18436" name="Picture 13" descr="see65576_120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692650" cy="312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AutoShape 8"/>
          <p:cNvSpPr>
            <a:spLocks noChangeArrowheads="1"/>
          </p:cNvSpPr>
          <p:nvPr/>
        </p:nvSpPr>
        <p:spPr bwMode="auto">
          <a:xfrm>
            <a:off x="7812088" y="3860800"/>
            <a:ext cx="1008062" cy="369888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5867400" y="1484313"/>
            <a:ext cx="936625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7956550" y="2205038"/>
            <a:ext cx="792163" cy="93662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144000" cy="719138"/>
          </a:xfrm>
        </p:spPr>
        <p:txBody>
          <a:bodyPr/>
          <a:lstStyle/>
          <a:p>
            <a:r>
              <a:rPr lang="en-US" sz="3600" b="1">
                <a:solidFill>
                  <a:srgbClr val="FFFF00"/>
                </a:solidFill>
                <a:latin typeface="Arial" charset="0"/>
                <a:cs typeface="Arial" charset="0"/>
              </a:rPr>
              <a:t>Peripheral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95288" y="4076700"/>
            <a:ext cx="3671887" cy="18002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Cranial</a:t>
            </a:r>
            <a:r>
              <a:rPr lang="en-US" sz="2800">
                <a:latin typeface="Arial" charset="0"/>
                <a:cs typeface="Arial" charset="0"/>
              </a:rPr>
              <a:t>: 12 pairs, attached to brain, named, and numbered from1-12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7688" y="1204913"/>
            <a:ext cx="4105275" cy="1719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2"/>
              </a:buBlip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May be </a:t>
            </a:r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sensory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motor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or </a:t>
            </a:r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mixed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2"/>
              </a:buBlip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Two types: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87900" y="3213100"/>
            <a:ext cx="4105275" cy="2690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2"/>
              </a:buBlip>
            </a:pPr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Spinal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: 31 pairs, attached to spinal cord named and numbered according to the region of the spinal cord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87675" y="2636838"/>
            <a:ext cx="1800225" cy="720725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835150" y="2781301"/>
            <a:ext cx="1368425" cy="10795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NS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3924300" cy="52562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092950" y="1341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827088" y="404813"/>
            <a:ext cx="3419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CRANIAL NERVES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39750" y="1052513"/>
            <a:ext cx="3960813" cy="52625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</a:t>
            </a:r>
            <a:r>
              <a:rPr lang="en-US" sz="2400"/>
              <a:t>12 pairs</a:t>
            </a:r>
          </a:p>
          <a:p>
            <a:pPr eaLnBrk="1" hangingPunct="1">
              <a:buFontTx/>
              <a:buChar char="•"/>
            </a:pPr>
            <a:r>
              <a:rPr lang="en-US" sz="2000"/>
              <a:t> </a:t>
            </a:r>
            <a:r>
              <a:rPr lang="en-US" sz="2400">
                <a:solidFill>
                  <a:srgbClr val="FFFF00"/>
                </a:solidFill>
              </a:rPr>
              <a:t>4 pairs are mixed</a:t>
            </a:r>
          </a:p>
          <a:p>
            <a:pPr lvl="1" eaLnBrk="1" hangingPunct="1">
              <a:buFontTx/>
              <a:buChar char="•"/>
            </a:pPr>
            <a:r>
              <a:rPr lang="en-US" sz="2000">
                <a:ea typeface="ＭＳ Ｐゴシック" charset="0"/>
              </a:rPr>
              <a:t> trigeminal n. (5th)</a:t>
            </a:r>
          </a:p>
          <a:p>
            <a:pPr lvl="1" eaLnBrk="1" hangingPunct="1">
              <a:buFontTx/>
              <a:buChar char="•"/>
            </a:pPr>
            <a:r>
              <a:rPr lang="en-US" sz="2000">
                <a:ea typeface="ＭＳ Ｐゴシック" charset="0"/>
              </a:rPr>
              <a:t> facial n. (7th)</a:t>
            </a:r>
          </a:p>
          <a:p>
            <a:pPr lvl="1" eaLnBrk="1" hangingPunct="1">
              <a:buFontTx/>
              <a:buChar char="•"/>
            </a:pPr>
            <a:r>
              <a:rPr lang="en-US" sz="2000">
                <a:ea typeface="ＭＳ Ｐゴシック" charset="0"/>
              </a:rPr>
              <a:t> glossopharyngeal n. (9th)</a:t>
            </a:r>
          </a:p>
          <a:p>
            <a:pPr lvl="1" eaLnBrk="1" hangingPunct="1">
              <a:buFontTx/>
              <a:buChar char="•"/>
            </a:pPr>
            <a:r>
              <a:rPr lang="en-US" sz="2000">
                <a:ea typeface="ＭＳ Ｐゴシック" charset="0"/>
              </a:rPr>
              <a:t> vagus n. (10th)</a:t>
            </a:r>
          </a:p>
          <a:p>
            <a:pPr eaLnBrk="1" hangingPunct="1">
              <a:buFontTx/>
              <a:buChar char="•"/>
            </a:pPr>
            <a:r>
              <a:rPr lang="en-US" sz="2000"/>
              <a:t> </a:t>
            </a:r>
            <a:r>
              <a:rPr lang="en-US" sz="2400">
                <a:solidFill>
                  <a:srgbClr val="FFFF00"/>
                </a:solidFill>
              </a:rPr>
              <a:t>5 pairs are motor:</a:t>
            </a:r>
          </a:p>
          <a:p>
            <a:pPr lvl="1" eaLnBrk="1" hangingPunct="1">
              <a:buFontTx/>
              <a:buChar char="•"/>
            </a:pPr>
            <a:r>
              <a:rPr lang="en-US" sz="2000">
                <a:ea typeface="ＭＳ Ｐゴシック" charset="0"/>
              </a:rPr>
              <a:t> occulomotor n. (3rd)</a:t>
            </a:r>
          </a:p>
          <a:p>
            <a:pPr lvl="1" eaLnBrk="1" hangingPunct="1">
              <a:buFontTx/>
              <a:buChar char="•"/>
            </a:pPr>
            <a:r>
              <a:rPr lang="en-US" sz="2000">
                <a:ea typeface="ＭＳ Ｐゴシック" charset="0"/>
              </a:rPr>
              <a:t> trochlear n. (4th)</a:t>
            </a:r>
          </a:p>
          <a:p>
            <a:pPr lvl="1" eaLnBrk="1" hangingPunct="1">
              <a:buFontTx/>
              <a:buChar char="•"/>
            </a:pPr>
            <a:r>
              <a:rPr lang="en-US" sz="2000">
                <a:ea typeface="ＭＳ Ｐゴシック" charset="0"/>
              </a:rPr>
              <a:t> abducent n. (6th)</a:t>
            </a:r>
          </a:p>
          <a:p>
            <a:pPr lvl="1" eaLnBrk="1" hangingPunct="1">
              <a:buFontTx/>
              <a:buChar char="•"/>
            </a:pPr>
            <a:r>
              <a:rPr lang="en-US" sz="2000">
                <a:ea typeface="ＭＳ Ｐゴシック" charset="0"/>
              </a:rPr>
              <a:t> accessory n. (11th)</a:t>
            </a:r>
          </a:p>
          <a:p>
            <a:pPr lvl="1" eaLnBrk="1" hangingPunct="1">
              <a:buFontTx/>
              <a:buChar char="•"/>
            </a:pPr>
            <a:r>
              <a:rPr lang="en-US" sz="2000">
                <a:ea typeface="ＭＳ Ｐゴシック" charset="0"/>
              </a:rPr>
              <a:t> hypoglossal n. (12th)</a:t>
            </a:r>
          </a:p>
          <a:p>
            <a:pPr eaLnBrk="1" hangingPunct="1">
              <a:buFontTx/>
              <a:buChar char="•"/>
            </a:pPr>
            <a:r>
              <a:rPr lang="en-US" sz="2000"/>
              <a:t> </a:t>
            </a:r>
            <a:r>
              <a:rPr lang="en-US" sz="2400">
                <a:solidFill>
                  <a:srgbClr val="FFFF00"/>
                </a:solidFill>
              </a:rPr>
              <a:t>3 pairs are sensory: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>
                <a:ea typeface="ＭＳ Ｐゴシック" charset="0"/>
              </a:rPr>
              <a:t> olfactory n. (1st)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>
                <a:ea typeface="ＭＳ Ｐゴシック" charset="0"/>
              </a:rPr>
              <a:t> optic n. (2nd)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>
                <a:ea typeface="ＭＳ Ｐゴシック" charset="0"/>
              </a:rPr>
              <a:t> vestibulocochlear n. (8th)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</p:spPr>
        <p:txBody>
          <a:bodyPr/>
          <a:lstStyle/>
          <a:p>
            <a:r>
              <a:rPr lang="en-US" sz="3600" b="1">
                <a:latin typeface="Arial" charset="0"/>
                <a:cs typeface="Arial" charset="0"/>
              </a:rPr>
              <a:t>Spinal Nerves and Nerve Plexuses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1052513"/>
            <a:ext cx="4038600" cy="5545137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</a:rPr>
              <a:t>31 pairs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</a:rPr>
              <a:t>Each spinal nerve is attached by </a:t>
            </a:r>
            <a:r>
              <a:rPr lang="en-US" sz="2400" b="1" dirty="0" smtClean="0">
                <a:solidFill>
                  <a:srgbClr val="FF6600"/>
                </a:solidFill>
                <a:ea typeface="+mn-ea"/>
              </a:rPr>
              <a:t>two roots: </a:t>
            </a:r>
            <a:r>
              <a:rPr lang="en-US" sz="2400" b="1" dirty="0" smtClean="0">
                <a:solidFill>
                  <a:srgbClr val="FF00FF"/>
                </a:solidFill>
                <a:ea typeface="+mn-ea"/>
              </a:rPr>
              <a:t>dorsal (sensory) </a:t>
            </a:r>
            <a:r>
              <a:rPr lang="en-US" sz="2400" dirty="0" smtClean="0">
                <a:solidFill>
                  <a:schemeClr val="tx2"/>
                </a:solidFill>
                <a:ea typeface="+mn-ea"/>
              </a:rPr>
              <a:t>&amp; </a:t>
            </a:r>
            <a:r>
              <a:rPr lang="en-US" sz="2400" b="1" dirty="0" smtClean="0">
                <a:solidFill>
                  <a:srgbClr val="FF00FF"/>
                </a:solidFill>
                <a:ea typeface="+mn-ea"/>
              </a:rPr>
              <a:t>ventral (motor)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400" b="1" dirty="0" smtClean="0">
                <a:ea typeface="+mn-ea"/>
              </a:rPr>
              <a:t>Dorsal root bears a </a:t>
            </a:r>
            <a:r>
              <a:rPr lang="en-US" sz="2400" b="1" dirty="0" smtClean="0">
                <a:solidFill>
                  <a:srgbClr val="FFFF00"/>
                </a:solidFill>
                <a:ea typeface="+mn-ea"/>
              </a:rPr>
              <a:t>sensory ganglion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</a:rPr>
              <a:t> Each spinal nerve exits from the </a:t>
            </a:r>
            <a:r>
              <a:rPr lang="en-US" sz="2400" dirty="0" err="1" smtClean="0">
                <a:solidFill>
                  <a:schemeClr val="tx2"/>
                </a:solidFill>
                <a:ea typeface="+mn-ea"/>
              </a:rPr>
              <a:t>intervertebral</a:t>
            </a:r>
            <a:r>
              <a:rPr lang="en-US" sz="2400" dirty="0" smtClean="0">
                <a:solidFill>
                  <a:schemeClr val="tx2"/>
                </a:solidFill>
                <a:ea typeface="+mn-ea"/>
              </a:rPr>
              <a:t> foramen and divides into a </a:t>
            </a:r>
            <a:r>
              <a:rPr lang="en-US" sz="2400" b="1" dirty="0" smtClean="0">
                <a:solidFill>
                  <a:srgbClr val="FF00FF"/>
                </a:solidFill>
                <a:ea typeface="+mn-ea"/>
              </a:rPr>
              <a:t>dorsal and ventral ramus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</a:rPr>
              <a:t>The </a:t>
            </a:r>
            <a:r>
              <a:rPr lang="en-US" sz="2400" dirty="0" err="1" smtClean="0">
                <a:solidFill>
                  <a:schemeClr val="tx2"/>
                </a:solidFill>
                <a:ea typeface="+mn-ea"/>
              </a:rPr>
              <a:t>rami</a:t>
            </a:r>
            <a:r>
              <a:rPr lang="en-US" sz="2400" dirty="0" smtClean="0">
                <a:solidFill>
                  <a:schemeClr val="tx2"/>
                </a:solidFill>
                <a:ea typeface="+mn-ea"/>
              </a:rPr>
              <a:t> contain both sensory and motor fibers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dirty="0">
              <a:ea typeface="+mn-ea"/>
            </a:endParaRPr>
          </a:p>
        </p:txBody>
      </p:sp>
      <p:pic>
        <p:nvPicPr>
          <p:cNvPr id="21508" name="Picture 3" descr="C:\Documents and Settings\user\My Documents\My Pictures\800px-Spinal_nerve.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860800"/>
            <a:ext cx="4370387" cy="272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6156325" y="4076700"/>
            <a:ext cx="7207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00"/>
                </a:solidFill>
              </a:rPr>
              <a:t>DRG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4572000" y="5589588"/>
            <a:ext cx="72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00"/>
                </a:solidFill>
              </a:rPr>
              <a:t>Ventral ramus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4500563" y="4221163"/>
            <a:ext cx="72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00"/>
                </a:solidFill>
              </a:rPr>
              <a:t>Dorsal ramus</a:t>
            </a:r>
          </a:p>
        </p:txBody>
      </p:sp>
      <p:pic>
        <p:nvPicPr>
          <p:cNvPr id="21512" name="Picture 11" descr="C:\Users\user\Pictures\Picture1h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26098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388" y="260350"/>
            <a:ext cx="4032250" cy="38893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 </a:t>
            </a:r>
            <a:r>
              <a:rPr lang="en-US" sz="2400" b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dorsal </a:t>
            </a:r>
            <a:r>
              <a:rPr lang="en-US" sz="2400" b="1" kern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rami</a:t>
            </a:r>
            <a:r>
              <a:rPr lang="en-US" sz="2400" kern="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are distributed individually, supply the skin and muscles of the back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the </a:t>
            </a:r>
            <a:r>
              <a:rPr lang="en-US" sz="2400" b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ventral </a:t>
            </a:r>
            <a:r>
              <a:rPr lang="en-US" sz="2400" b="1" kern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rami</a:t>
            </a:r>
            <a:r>
              <a:rPr lang="en-US" sz="2400" kern="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form </a:t>
            </a:r>
            <a:r>
              <a:rPr lang="en-U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plexuses (</a:t>
            </a: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except in thoracic region where they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form</a:t>
            </a: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the </a:t>
            </a: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intercostal nerves</a:t>
            </a: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), and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supply</a:t>
            </a: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the anterior part of the body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5" descr="C:\Users\user\Pictures\asa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286" r="14815" b="998"/>
          <a:stretch>
            <a:fillRect/>
          </a:stretch>
        </p:blipFill>
        <p:spPr>
          <a:xfrm>
            <a:off x="4356100" y="333375"/>
            <a:ext cx="4537075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11" descr="C:\Users\user\Pictures\Picture1h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2376488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858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Arial" charset="0"/>
                <a:cs typeface="Arial" charset="0"/>
              </a:rPr>
              <a:t>Dermatomes</a:t>
            </a:r>
          </a:p>
        </p:txBody>
      </p:sp>
      <p:sp>
        <p:nvSpPr>
          <p:cNvPr id="2662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1628775"/>
            <a:ext cx="2663825" cy="2879725"/>
          </a:xfrm>
          <a:ln>
            <a:solidFill>
              <a:srgbClr val="FF66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The segment of skin supplied by </a:t>
            </a:r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one spinal nerve </a:t>
            </a:r>
            <a:r>
              <a:rPr lang="en-US" sz="2800">
                <a:latin typeface="Arial" charset="0"/>
                <a:cs typeface="Arial" charset="0"/>
              </a:rPr>
              <a:t>is called a </a:t>
            </a:r>
            <a:r>
              <a:rPr lang="ja-JP" altLang="en-US" sz="2800">
                <a:latin typeface="Arial" charset="0"/>
                <a:cs typeface="Arial" charset="0"/>
              </a:rPr>
              <a:t>‘</a:t>
            </a:r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Dermatome</a:t>
            </a:r>
            <a:r>
              <a:rPr lang="ja-JP" alt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’</a:t>
            </a:r>
            <a:endParaRPr lang="en-US" sz="2800" b="1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Arial" charset="0"/>
                <a:cs typeface="Arial" charset="0"/>
              </a:rPr>
              <a:t> </a:t>
            </a:r>
            <a:endParaRPr lang="en-US" sz="280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pic>
        <p:nvPicPr>
          <p:cNvPr id="23556" name="Picture 10" descr="see65576_121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052513"/>
            <a:ext cx="5561013" cy="467995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57338"/>
            <a:ext cx="9144000" cy="1511300"/>
          </a:xfrm>
        </p:spPr>
        <p:txBody>
          <a:bodyPr/>
          <a:lstStyle/>
          <a:p>
            <a:pPr eaLnBrk="1" hangingPunct="1"/>
            <a:r>
              <a:rPr lang="en-US" sz="5400" b="1">
                <a:latin typeface="Arial Rounded MT Bold" charset="0"/>
                <a:cs typeface="Arial" charset="0"/>
              </a:rPr>
              <a:t>The Nervous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346075"/>
          </a:xfrm>
        </p:spPr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PROTECTION OF THE CNS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724400"/>
            <a:ext cx="4325938" cy="1944688"/>
          </a:xfrm>
        </p:spPr>
        <p:txBody>
          <a:bodyPr/>
          <a:lstStyle/>
          <a:p>
            <a:pPr>
              <a:buFontTx/>
              <a:buNone/>
            </a:pPr>
            <a:r>
              <a:rPr lang="en-US" sz="1000">
                <a:latin typeface="Arial" charset="0"/>
                <a:cs typeface="Arial" charset="0"/>
              </a:rPr>
              <a:t>	</a:t>
            </a:r>
            <a:r>
              <a:rPr lang="en-US" sz="1800">
                <a:latin typeface="Arial" charset="0"/>
                <a:cs typeface="Arial" charset="0"/>
              </a:rPr>
              <a:t>THE CNS IS PROTECTED BY:</a:t>
            </a:r>
          </a:p>
          <a:p>
            <a:r>
              <a:rPr lang="en-US" sz="1800">
                <a:latin typeface="Arial" charset="0"/>
                <a:cs typeface="Arial" charset="0"/>
              </a:rPr>
              <a:t>Skull and the vertebral column (bone)</a:t>
            </a:r>
          </a:p>
          <a:p>
            <a:r>
              <a:rPr lang="en-US" sz="1800" b="1">
                <a:solidFill>
                  <a:srgbClr val="FF6600"/>
                </a:solidFill>
                <a:latin typeface="Arial" charset="0"/>
                <a:cs typeface="Arial" charset="0"/>
              </a:rPr>
              <a:t>Meninges</a:t>
            </a:r>
            <a:r>
              <a:rPr lang="en-US" sz="1800">
                <a:latin typeface="Arial" charset="0"/>
                <a:cs typeface="Arial" charset="0"/>
              </a:rPr>
              <a:t> (membranes): 3 layers</a:t>
            </a:r>
          </a:p>
          <a:p>
            <a:r>
              <a:rPr lang="en-US" sz="1800" b="1">
                <a:solidFill>
                  <a:srgbClr val="FF6600"/>
                </a:solidFill>
                <a:latin typeface="Arial" charset="0"/>
                <a:cs typeface="Arial" charset="0"/>
              </a:rPr>
              <a:t>Cerebrospinal fluid</a:t>
            </a:r>
            <a:r>
              <a:rPr lang="en-US" sz="1800">
                <a:latin typeface="Arial" charset="0"/>
                <a:cs typeface="Arial" charset="0"/>
              </a:rPr>
              <a:t>  in the subarachnoid space</a:t>
            </a:r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4724400"/>
            <a:ext cx="3455987" cy="1944688"/>
          </a:xfrm>
        </p:spPr>
        <p:txBody>
          <a:bodyPr/>
          <a:lstStyle/>
          <a:p>
            <a:pPr>
              <a:buFontTx/>
              <a:buNone/>
            </a:pPr>
            <a:r>
              <a:rPr lang="en-US" sz="1000">
                <a:latin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buFont typeface="Wingdings" charset="0"/>
              <a:buChar char="•"/>
            </a:pPr>
            <a:r>
              <a:rPr lang="en-US" sz="1800" b="1">
                <a:solidFill>
                  <a:srgbClr val="FF6600"/>
                </a:solidFill>
                <a:latin typeface="Arial" charset="0"/>
                <a:cs typeface="Arial" charset="0"/>
              </a:rPr>
              <a:t>dura mater</a:t>
            </a:r>
            <a:r>
              <a:rPr lang="en-US" sz="1800">
                <a:latin typeface="Arial" charset="0"/>
                <a:cs typeface="Arial" charset="0"/>
              </a:rPr>
              <a:t> (outermost)</a:t>
            </a:r>
          </a:p>
          <a:p>
            <a:pPr>
              <a:buFont typeface="Wingdings" charset="0"/>
              <a:buChar char="•"/>
            </a:pPr>
            <a:r>
              <a:rPr lang="en-US" sz="1800" b="1">
                <a:solidFill>
                  <a:srgbClr val="FF6600"/>
                </a:solidFill>
                <a:latin typeface="Arial" charset="0"/>
                <a:cs typeface="Arial" charset="0"/>
              </a:rPr>
              <a:t>arachnoid mater</a:t>
            </a:r>
            <a:r>
              <a:rPr lang="en-US" sz="1800">
                <a:latin typeface="Arial" charset="0"/>
                <a:cs typeface="Arial" charset="0"/>
              </a:rPr>
              <a:t> (middle</a:t>
            </a:r>
          </a:p>
          <a:p>
            <a:r>
              <a:rPr lang="en-US" sz="1800" b="1">
                <a:solidFill>
                  <a:srgbClr val="FF6600"/>
                </a:solidFill>
                <a:latin typeface="Arial" charset="0"/>
                <a:cs typeface="Arial" charset="0"/>
              </a:rPr>
              <a:t>pia mater</a:t>
            </a:r>
            <a:r>
              <a:rPr lang="en-US" sz="1800">
                <a:latin typeface="Arial" charset="0"/>
                <a:cs typeface="Arial" charset="0"/>
              </a:rPr>
              <a:t> (innermost)</a:t>
            </a:r>
          </a:p>
        </p:txBody>
      </p:sp>
      <p:pic>
        <p:nvPicPr>
          <p:cNvPr id="24581" name="Picture 5" descr="File05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 r="6686" b="12021"/>
          <a:stretch>
            <a:fillRect/>
          </a:stretch>
        </p:blipFill>
        <p:spPr bwMode="auto">
          <a:xfrm>
            <a:off x="611188" y="765175"/>
            <a:ext cx="8135937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8027988" y="2133600"/>
            <a:ext cx="574675" cy="439738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7092950" y="2565400"/>
            <a:ext cx="1295400" cy="23812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13"/>
          <p:cNvSpPr>
            <a:spLocks noChangeArrowheads="1"/>
          </p:cNvSpPr>
          <p:nvPr/>
        </p:nvSpPr>
        <p:spPr bwMode="auto">
          <a:xfrm>
            <a:off x="7019925" y="2781300"/>
            <a:ext cx="863600" cy="207963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427538" y="5445125"/>
            <a:ext cx="1008062" cy="1444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27538" y="5589588"/>
            <a:ext cx="936625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27538" y="5589588"/>
            <a:ext cx="936625" cy="5032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84213" y="3429000"/>
            <a:ext cx="12954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8"/>
            <a:ext cx="8213725" cy="404812"/>
          </a:xfrm>
        </p:spPr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CEREBROSPINAL FLUID</a:t>
            </a:r>
          </a:p>
        </p:txBody>
      </p:sp>
      <p:pic>
        <p:nvPicPr>
          <p:cNvPr id="25603" name="Picture 8" descr="File0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674688"/>
            <a:ext cx="6611937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23850" y="908050"/>
            <a:ext cx="2174875" cy="19383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ea typeface="+mn-ea"/>
              </a:rPr>
              <a:t>CSF is constantly produced by the </a:t>
            </a:r>
            <a:r>
              <a:rPr lang="en-US" sz="2000" dirty="0">
                <a:solidFill>
                  <a:srgbClr val="FFFF00"/>
                </a:solidFill>
                <a:ea typeface="+mn-ea"/>
              </a:rPr>
              <a:t>choroid plexuses </a:t>
            </a:r>
            <a:r>
              <a:rPr lang="en-US" sz="2000" dirty="0">
                <a:ea typeface="+mn-ea"/>
              </a:rPr>
              <a:t>inside the ventricles of brain.</a:t>
            </a:r>
          </a:p>
        </p:txBody>
      </p:sp>
      <p:sp>
        <p:nvSpPr>
          <p:cNvPr id="25605" name="AutoShape 11"/>
          <p:cNvSpPr>
            <a:spLocks noChangeArrowheads="1"/>
          </p:cNvSpPr>
          <p:nvPr/>
        </p:nvSpPr>
        <p:spPr bwMode="auto">
          <a:xfrm>
            <a:off x="5708650" y="3908425"/>
            <a:ext cx="1071563" cy="2857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68313" y="3933825"/>
            <a:ext cx="3024187" cy="25542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ea typeface="+mn-ea"/>
              </a:rPr>
              <a:t>Most of the CSF drains from the ventricles into the </a:t>
            </a:r>
            <a:r>
              <a:rPr lang="en-US" sz="2000" dirty="0" err="1">
                <a:ea typeface="+mn-ea"/>
              </a:rPr>
              <a:t>subarachoid</a:t>
            </a:r>
            <a:r>
              <a:rPr lang="en-US" sz="2000" dirty="0">
                <a:ea typeface="+mn-ea"/>
              </a:rPr>
              <a:t> space around the brain and spinal cord. A little amount flows down in the central canal of the spinal cord.</a:t>
            </a:r>
          </a:p>
        </p:txBody>
      </p:sp>
      <p:sp>
        <p:nvSpPr>
          <p:cNvPr id="25607" name="AutoShape 15"/>
          <p:cNvSpPr>
            <a:spLocks noChangeArrowheads="1"/>
          </p:cNvSpPr>
          <p:nvPr/>
        </p:nvSpPr>
        <p:spPr bwMode="auto">
          <a:xfrm>
            <a:off x="5343525" y="4410075"/>
            <a:ext cx="904875" cy="4000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16"/>
          <p:cNvSpPr>
            <a:spLocks noChangeShapeType="1"/>
          </p:cNvSpPr>
          <p:nvPr/>
        </p:nvSpPr>
        <p:spPr bwMode="auto">
          <a:xfrm>
            <a:off x="4686300" y="4071938"/>
            <a:ext cx="4763" cy="823912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Freeform 18"/>
          <p:cNvSpPr>
            <a:spLocks/>
          </p:cNvSpPr>
          <p:nvPr/>
        </p:nvSpPr>
        <p:spPr bwMode="auto">
          <a:xfrm>
            <a:off x="4732338" y="3833813"/>
            <a:ext cx="768350" cy="255587"/>
          </a:xfrm>
          <a:custGeom>
            <a:avLst/>
            <a:gdLst>
              <a:gd name="T0" fmla="*/ 2147483647 w 484"/>
              <a:gd name="T1" fmla="*/ 2147483647 h 161"/>
              <a:gd name="T2" fmla="*/ 2147483647 w 484"/>
              <a:gd name="T3" fmla="*/ 2147483647 h 161"/>
              <a:gd name="T4" fmla="*/ 2147483647 w 484"/>
              <a:gd name="T5" fmla="*/ 2147483647 h 161"/>
              <a:gd name="T6" fmla="*/ 2147483647 w 484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484"/>
              <a:gd name="T13" fmla="*/ 0 h 161"/>
              <a:gd name="T14" fmla="*/ 484 w 484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4" h="161">
                <a:moveTo>
                  <a:pt x="4" y="138"/>
                </a:moveTo>
                <a:cubicBezTo>
                  <a:pt x="2" y="149"/>
                  <a:pt x="0" y="161"/>
                  <a:pt x="43" y="156"/>
                </a:cubicBezTo>
                <a:cubicBezTo>
                  <a:pt x="86" y="151"/>
                  <a:pt x="192" y="131"/>
                  <a:pt x="265" y="105"/>
                </a:cubicBezTo>
                <a:cubicBezTo>
                  <a:pt x="338" y="79"/>
                  <a:pt x="449" y="20"/>
                  <a:pt x="484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Freeform 19"/>
          <p:cNvSpPr>
            <a:spLocks/>
          </p:cNvSpPr>
          <p:nvPr/>
        </p:nvSpPr>
        <p:spPr bwMode="auto">
          <a:xfrm>
            <a:off x="5700713" y="1671638"/>
            <a:ext cx="147637" cy="176212"/>
          </a:xfrm>
          <a:custGeom>
            <a:avLst/>
            <a:gdLst>
              <a:gd name="T0" fmla="*/ 0 w 93"/>
              <a:gd name="T1" fmla="*/ 0 h 111"/>
              <a:gd name="T2" fmla="*/ 2147483647 w 93"/>
              <a:gd name="T3" fmla="*/ 2147483647 h 111"/>
              <a:gd name="T4" fmla="*/ 2147483647 w 93"/>
              <a:gd name="T5" fmla="*/ 2147483647 h 111"/>
              <a:gd name="T6" fmla="*/ 0 60000 65536"/>
              <a:gd name="T7" fmla="*/ 0 60000 65536"/>
              <a:gd name="T8" fmla="*/ 0 60000 65536"/>
              <a:gd name="T9" fmla="*/ 0 w 93"/>
              <a:gd name="T10" fmla="*/ 0 h 111"/>
              <a:gd name="T11" fmla="*/ 93 w 93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111">
                <a:moveTo>
                  <a:pt x="0" y="0"/>
                </a:moveTo>
                <a:cubicBezTo>
                  <a:pt x="16" y="13"/>
                  <a:pt x="33" y="27"/>
                  <a:pt x="48" y="45"/>
                </a:cubicBezTo>
                <a:cubicBezTo>
                  <a:pt x="63" y="63"/>
                  <a:pt x="86" y="105"/>
                  <a:pt x="93" y="111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Freeform 20"/>
          <p:cNvSpPr>
            <a:spLocks/>
          </p:cNvSpPr>
          <p:nvPr/>
        </p:nvSpPr>
        <p:spPr bwMode="auto">
          <a:xfrm>
            <a:off x="4662488" y="1138238"/>
            <a:ext cx="209550" cy="33337"/>
          </a:xfrm>
          <a:custGeom>
            <a:avLst/>
            <a:gdLst>
              <a:gd name="T0" fmla="*/ 0 w 132"/>
              <a:gd name="T1" fmla="*/ 2147483647 h 21"/>
              <a:gd name="T2" fmla="*/ 2147483647 w 132"/>
              <a:gd name="T3" fmla="*/ 0 h 21"/>
              <a:gd name="T4" fmla="*/ 2147483647 w 132"/>
              <a:gd name="T5" fmla="*/ 2147483647 h 21"/>
              <a:gd name="T6" fmla="*/ 0 60000 65536"/>
              <a:gd name="T7" fmla="*/ 0 60000 65536"/>
              <a:gd name="T8" fmla="*/ 0 60000 65536"/>
              <a:gd name="T9" fmla="*/ 0 w 132"/>
              <a:gd name="T10" fmla="*/ 0 h 21"/>
              <a:gd name="T11" fmla="*/ 132 w 132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1">
                <a:moveTo>
                  <a:pt x="0" y="21"/>
                </a:moveTo>
                <a:cubicBezTo>
                  <a:pt x="10" y="10"/>
                  <a:pt x="20" y="0"/>
                  <a:pt x="42" y="0"/>
                </a:cubicBezTo>
                <a:cubicBezTo>
                  <a:pt x="64" y="0"/>
                  <a:pt x="120" y="17"/>
                  <a:pt x="132" y="21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Freeform 21"/>
          <p:cNvSpPr>
            <a:spLocks/>
          </p:cNvSpPr>
          <p:nvPr/>
        </p:nvSpPr>
        <p:spPr bwMode="auto">
          <a:xfrm>
            <a:off x="4425950" y="2882900"/>
            <a:ext cx="209550" cy="596900"/>
          </a:xfrm>
          <a:custGeom>
            <a:avLst/>
            <a:gdLst>
              <a:gd name="T0" fmla="*/ 0 w 132"/>
              <a:gd name="T1" fmla="*/ 0 h 376"/>
              <a:gd name="T2" fmla="*/ 2147483647 w 132"/>
              <a:gd name="T3" fmla="*/ 2147483647 h 376"/>
              <a:gd name="T4" fmla="*/ 2147483647 w 132"/>
              <a:gd name="T5" fmla="*/ 2147483647 h 376"/>
              <a:gd name="T6" fmla="*/ 0 60000 65536"/>
              <a:gd name="T7" fmla="*/ 0 60000 65536"/>
              <a:gd name="T8" fmla="*/ 0 60000 65536"/>
              <a:gd name="T9" fmla="*/ 0 w 132"/>
              <a:gd name="T10" fmla="*/ 0 h 376"/>
              <a:gd name="T11" fmla="*/ 132 w 132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376">
                <a:moveTo>
                  <a:pt x="0" y="0"/>
                </a:moveTo>
                <a:cubicBezTo>
                  <a:pt x="21" y="60"/>
                  <a:pt x="42" y="121"/>
                  <a:pt x="64" y="184"/>
                </a:cubicBezTo>
                <a:cubicBezTo>
                  <a:pt x="86" y="247"/>
                  <a:pt x="122" y="345"/>
                  <a:pt x="132" y="376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5219700" y="4868863"/>
            <a:ext cx="2447925" cy="16319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ea typeface="+mn-ea"/>
              </a:rPr>
              <a:t>CSF is constantly drained into the </a:t>
            </a:r>
            <a:r>
              <a:rPr lang="en-US" sz="2000" dirty="0" err="1">
                <a:ea typeface="+mn-ea"/>
              </a:rPr>
              <a:t>dural</a:t>
            </a:r>
            <a:r>
              <a:rPr lang="en-US" sz="2000" dirty="0">
                <a:ea typeface="+mn-ea"/>
              </a:rPr>
              <a:t>  sinuses through the </a:t>
            </a:r>
            <a:r>
              <a:rPr lang="en-US" sz="2000" dirty="0" err="1">
                <a:ea typeface="+mn-ea"/>
              </a:rPr>
              <a:t>arachnoid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villi</a:t>
            </a:r>
            <a:r>
              <a:rPr lang="en-US" sz="2000" dirty="0">
                <a:ea typeface="+mn-ea"/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animBg="1"/>
      <p:bldP spid="63502" grpId="0" animBg="1"/>
      <p:bldP spid="635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thumb_flower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3056" r="14285" b="8292"/>
          <a:stretch>
            <a:fillRect/>
          </a:stretch>
        </p:blipFill>
        <p:spPr bwMode="auto">
          <a:xfrm>
            <a:off x="2214563" y="857250"/>
            <a:ext cx="500062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6"/>
          <p:cNvSpPr>
            <a:spLocks noChangeArrowheads="1" noChangeShapeType="1" noTextEdit="1"/>
          </p:cNvSpPr>
          <p:nvPr/>
        </p:nvSpPr>
        <p:spPr bwMode="auto">
          <a:xfrm>
            <a:off x="2500313" y="2714625"/>
            <a:ext cx="4400550" cy="7985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nl-NL" sz="4400" kern="10" spc="-4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Matisse ITC"/>
                <a:ea typeface="Matisse ITC"/>
                <a:cs typeface="Matisse ITC"/>
              </a:rPr>
              <a:t>Thank  U &amp; Good luck</a:t>
            </a:r>
            <a:endParaRPr lang="en-US" sz="4400" kern="10" spc="-44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blurRad="63500" dist="125724" dir="18900000" algn="ctr" rotWithShape="0">
                  <a:srgbClr val="000099">
                    <a:alpha val="74998"/>
                  </a:srgbClr>
                </a:outerShdw>
              </a:effectLst>
              <a:latin typeface="Matisse ITC"/>
              <a:ea typeface="Matisse ITC"/>
              <a:cs typeface="Matisse IT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en-US" sz="4000" b="1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496728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 b="1" i="1">
                <a:latin typeface="Arial" charset="0"/>
                <a:cs typeface="Arial" charset="0"/>
              </a:rPr>
              <a:t>At the end of the lecture, the students should be able to:</a:t>
            </a:r>
          </a:p>
          <a:p>
            <a:r>
              <a:rPr lang="en-US" sz="2400">
                <a:latin typeface="Arial" charset="0"/>
                <a:cs typeface="Arial" charset="0"/>
              </a:rPr>
              <a:t>List the subdivisions of the nervous system</a:t>
            </a:r>
          </a:p>
          <a:p>
            <a:r>
              <a:rPr lang="en-US" sz="2400">
                <a:latin typeface="Arial" charset="0"/>
                <a:cs typeface="Arial" charset="0"/>
              </a:rPr>
              <a:t>Define the terms: grey matter, white matter, nucleus, ganglion, tract and nerve.</a:t>
            </a:r>
          </a:p>
          <a:p>
            <a:r>
              <a:rPr lang="en-US" sz="2400">
                <a:latin typeface="Arial" charset="0"/>
                <a:cs typeface="Arial" charset="0"/>
              </a:rPr>
              <a:t>List the parts of the brain.</a:t>
            </a:r>
          </a:p>
          <a:p>
            <a:r>
              <a:rPr lang="en-US" sz="2400">
                <a:latin typeface="Arial" charset="0"/>
                <a:cs typeface="Arial" charset="0"/>
              </a:rPr>
              <a:t>Identify the external and internal features of spinal cord.</a:t>
            </a:r>
          </a:p>
          <a:p>
            <a:r>
              <a:rPr lang="en-US" sz="2400">
                <a:latin typeface="Arial" charset="0"/>
                <a:cs typeface="Arial" charset="0"/>
              </a:rPr>
              <a:t>Enumerate the cranial nerves</a:t>
            </a:r>
          </a:p>
          <a:p>
            <a:r>
              <a:rPr lang="en-US" sz="2400">
                <a:latin typeface="Arial" charset="0"/>
                <a:cs typeface="Arial" charset="0"/>
              </a:rPr>
              <a:t>Describe the parts and distribution of the spinal nerve.</a:t>
            </a:r>
          </a:p>
          <a:p>
            <a:r>
              <a:rPr lang="en-US" sz="2400">
                <a:latin typeface="Arial" charset="0"/>
                <a:cs typeface="Arial" charset="0"/>
              </a:rPr>
              <a:t>Define the term </a:t>
            </a:r>
            <a:r>
              <a:rPr lang="ja-JP" altLang="en-US" sz="2400">
                <a:latin typeface="Arial" charset="0"/>
                <a:cs typeface="Arial" charset="0"/>
              </a:rPr>
              <a:t>‘</a:t>
            </a:r>
            <a:r>
              <a:rPr lang="en-US" sz="2400">
                <a:latin typeface="Arial" charset="0"/>
                <a:cs typeface="Arial" charset="0"/>
              </a:rPr>
              <a:t>dermatome</a:t>
            </a:r>
            <a:r>
              <a:rPr lang="ja-JP" altLang="en-US" sz="2400">
                <a:latin typeface="Arial" charset="0"/>
                <a:cs typeface="Arial" charset="0"/>
              </a:rPr>
              <a:t>’</a:t>
            </a:r>
            <a:endParaRPr lang="en-US" sz="2400">
              <a:latin typeface="Arial" charset="0"/>
              <a:cs typeface="Arial" charset="0"/>
            </a:endParaRPr>
          </a:p>
          <a:p>
            <a:r>
              <a:rPr lang="en-US" sz="2400">
                <a:latin typeface="Arial" charset="0"/>
                <a:cs typeface="Arial" charset="0"/>
              </a:rPr>
              <a:t>List the structures protecting the central nervous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88913"/>
            <a:ext cx="4608513" cy="645477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smtClean="0">
                <a:ea typeface="+mn-ea"/>
              </a:rPr>
              <a:t>The nervous system has three functions: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Collection of sensory input</a:t>
            </a:r>
            <a:r>
              <a:rPr lang="en-US" dirty="0" smtClean="0"/>
              <a:t>: Identifies changes occurring inside and outside the body by using sensory receptors. These changes are called stimuli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Integration</a:t>
            </a:r>
            <a:r>
              <a:rPr lang="en-US" dirty="0" smtClean="0"/>
              <a:t>: Processes, analyses and interprets these changes and makes decisions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 It then </a:t>
            </a:r>
            <a:r>
              <a:rPr lang="en-US" b="1" dirty="0" smtClean="0">
                <a:solidFill>
                  <a:srgbClr val="FFFF00"/>
                </a:solidFill>
              </a:rPr>
              <a:t>effects a response </a:t>
            </a:r>
            <a:r>
              <a:rPr lang="en-US" dirty="0" smtClean="0"/>
              <a:t>by activating muscles or glands (effectors) via motor output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8195" name="Picture 7" descr="File05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773238"/>
            <a:ext cx="3987800" cy="2657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ile05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42592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075613" cy="504825"/>
          </a:xfrm>
        </p:spPr>
        <p:txBody>
          <a:bodyPr/>
          <a:lstStyle/>
          <a:p>
            <a:r>
              <a:rPr lang="en-US" sz="3200" b="1">
                <a:solidFill>
                  <a:srgbClr val="FFFF00"/>
                </a:solidFill>
                <a:latin typeface="Arial" charset="0"/>
                <a:cs typeface="Arial" charset="0"/>
              </a:rPr>
              <a:t>ORGANIZATION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42988" y="1412875"/>
            <a:ext cx="3313112" cy="360045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rgbClr val="FFFF00"/>
                </a:solidFill>
                <a:ea typeface="+mn-ea"/>
              </a:rPr>
              <a:t>STRUCTURAL</a:t>
            </a:r>
          </a:p>
          <a:p>
            <a:pPr>
              <a:buFont typeface="Wingdings" pitchFamily="2" charset="2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FFC000"/>
                </a:solidFill>
                <a:ea typeface="+mn-ea"/>
              </a:rPr>
              <a:t>Central Nervous System (CNS): Brain &amp; Spinal cord</a:t>
            </a:r>
            <a:endParaRPr lang="en-US" sz="2400" b="1" dirty="0">
              <a:solidFill>
                <a:srgbClr val="FFC000"/>
              </a:solidFill>
              <a:ea typeface="+mn-ea"/>
            </a:endParaRPr>
          </a:p>
          <a:p>
            <a:pPr>
              <a:buFont typeface="Wingdings" pitchFamily="2" charset="2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FFFF00"/>
                </a:solidFill>
                <a:ea typeface="+mn-ea"/>
              </a:rPr>
              <a:t>Peripheral Nervous System (PNS):  Nerves &amp; ganglia</a:t>
            </a:r>
            <a:endParaRPr lang="en-US" sz="2400" b="1" dirty="0">
              <a:solidFill>
                <a:srgbClr val="FFFF00"/>
              </a:solidFill>
              <a:ea typeface="+mn-ea"/>
            </a:endParaRPr>
          </a:p>
          <a:p>
            <a:pPr>
              <a:buFontTx/>
              <a:buNone/>
              <a:defRPr/>
            </a:pPr>
            <a:endParaRPr lang="en-US" sz="2800" dirty="0" smtClean="0">
              <a:solidFill>
                <a:srgbClr val="FFFF00"/>
              </a:solidFill>
              <a:ea typeface="+mn-ea"/>
            </a:endParaRPr>
          </a:p>
        </p:txBody>
      </p:sp>
      <p:sp>
        <p:nvSpPr>
          <p:cNvPr id="9221" name="AutoShape 9"/>
          <p:cNvSpPr>
            <a:spLocks noChangeArrowheads="1"/>
          </p:cNvSpPr>
          <p:nvPr/>
        </p:nvSpPr>
        <p:spPr bwMode="auto">
          <a:xfrm>
            <a:off x="4716463" y="1341438"/>
            <a:ext cx="474662" cy="647700"/>
          </a:xfrm>
          <a:prstGeom prst="roundRect">
            <a:avLst>
              <a:gd name="adj" fmla="val 16667"/>
            </a:avLst>
          </a:prstGeom>
          <a:solidFill>
            <a:srgbClr val="FFC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AutoShape 10"/>
          <p:cNvSpPr>
            <a:spLocks noChangeArrowheads="1"/>
          </p:cNvSpPr>
          <p:nvPr/>
        </p:nvSpPr>
        <p:spPr bwMode="auto">
          <a:xfrm>
            <a:off x="8101013" y="2349500"/>
            <a:ext cx="587375" cy="6477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5364163" y="1700213"/>
            <a:ext cx="474662" cy="433387"/>
          </a:xfrm>
          <a:prstGeom prst="roundRect">
            <a:avLst>
              <a:gd name="adj" fmla="val 16667"/>
            </a:avLst>
          </a:prstGeom>
          <a:solidFill>
            <a:srgbClr val="FFC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5364163" y="1196975"/>
            <a:ext cx="474662" cy="287338"/>
          </a:xfrm>
          <a:prstGeom prst="roundRect">
            <a:avLst>
              <a:gd name="adj" fmla="val 16667"/>
            </a:avLst>
          </a:prstGeom>
          <a:solidFill>
            <a:srgbClr val="FFC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596188" y="3716338"/>
            <a:ext cx="474662" cy="433387"/>
          </a:xfrm>
          <a:prstGeom prst="roundRect">
            <a:avLst>
              <a:gd name="adj" fmla="val 16667"/>
            </a:avLst>
          </a:prstGeom>
          <a:solidFill>
            <a:schemeClr val="accent5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308850" y="1196975"/>
            <a:ext cx="474663" cy="431800"/>
          </a:xfrm>
          <a:prstGeom prst="roundRect">
            <a:avLst>
              <a:gd name="adj" fmla="val 16667"/>
            </a:avLst>
          </a:prstGeom>
          <a:solidFill>
            <a:schemeClr val="accent5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55650" y="1125538"/>
            <a:ext cx="3106738" cy="2590800"/>
          </a:xfrm>
          <a:ln>
            <a:solidFill>
              <a:srgbClr val="FF6600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</a:rPr>
              <a:t>FUNCTIONAL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400" b="1" dirty="0" smtClean="0">
                <a:ea typeface="+mn-ea"/>
              </a:rPr>
              <a:t>Sensory division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400" b="1" dirty="0" smtClean="0">
                <a:ea typeface="+mn-ea"/>
              </a:rPr>
              <a:t>Motor division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b="1" dirty="0" smtClean="0"/>
              <a:t>Autonomic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b="1" dirty="0" smtClean="0"/>
              <a:t>Somatic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dirty="0">
              <a:ea typeface="+mn-ea"/>
            </a:endParaRPr>
          </a:p>
        </p:txBody>
      </p:sp>
      <p:pic>
        <p:nvPicPr>
          <p:cNvPr id="10243" name="Picture 11" descr="File05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476250"/>
            <a:ext cx="4321175" cy="604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051050" y="333375"/>
            <a:ext cx="5905500" cy="476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Nervous tissue is organized as:</a:t>
            </a:r>
          </a:p>
        </p:txBody>
      </p:sp>
      <p:pic>
        <p:nvPicPr>
          <p:cNvPr id="1126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" b="12453"/>
          <a:stretch>
            <a:fillRect/>
          </a:stretch>
        </p:blipFill>
        <p:spPr>
          <a:xfrm>
            <a:off x="1331913" y="2997200"/>
            <a:ext cx="6696075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468313" y="1341438"/>
            <a:ext cx="3708400" cy="1568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Grey matter</a:t>
            </a:r>
            <a:r>
              <a:rPr lang="en-US" sz="2400" dirty="0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 which contains the cell bodies &amp; the processes of the neurons, the </a:t>
            </a:r>
            <a:r>
              <a:rPr lang="en-US" sz="2400" dirty="0" err="1">
                <a:latin typeface="Arial" pitchFamily="34" charset="0"/>
                <a:ea typeface="+mn-ea"/>
                <a:cs typeface="Arial" pitchFamily="34" charset="0"/>
              </a:rPr>
              <a:t>neuroglia</a:t>
            </a: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 and the blood vessels.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076825" y="1341438"/>
            <a:ext cx="3348038" cy="1570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White matter: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which contains the processes of the neurons (no cell bodies), the </a:t>
            </a:r>
            <a:r>
              <a:rPr lang="en-US" sz="2400" dirty="0" err="1">
                <a:latin typeface="Arial" pitchFamily="34" charset="0"/>
                <a:ea typeface="+mn-ea"/>
                <a:cs typeface="Arial" pitchFamily="34" charset="0"/>
              </a:rPr>
              <a:t>neuroglia</a:t>
            </a: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 and the blood vessels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3938" y="404813"/>
            <a:ext cx="1619250" cy="1914525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A group of neurons within the CNS is called a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nucleus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288" y="333375"/>
            <a:ext cx="2447925" cy="1619250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A group of neurons outside the CNS is called a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ganglion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4888" y="2852738"/>
            <a:ext cx="2735262" cy="1323975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A group of nerve fibers (axons) within the CNS is called a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tract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388" y="4365625"/>
            <a:ext cx="1944687" cy="2209800"/>
          </a:xfrm>
          <a:prstGeom prst="rect">
            <a:avLst/>
          </a:prstGeom>
          <a:ln w="28575">
            <a:solidFill>
              <a:srgbClr val="66FFF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A group of nerve fibers (axons) outside the CNS is called a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nerve </a:t>
            </a:r>
          </a:p>
        </p:txBody>
      </p:sp>
      <p:pic>
        <p:nvPicPr>
          <p:cNvPr id="12294" name="Picture 4" descr="http://upload.wikimedia.org/wikipedia/commons/thumb/c/c0/Medulla_spinalis_-_Substantia_grisea_-_English.svg/400px-Medulla_spinalis_-_Substantia_grisea_-_Englis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3097213" cy="21605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8" descr="http://www.humanneurophysiology.com/images/fig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2447925" cy="217011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10" descr="http://www.health.com/health/static/hw/media/medical/hw/hwkb17_032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r="1393" b="6761"/>
          <a:stretch>
            <a:fillRect/>
          </a:stretch>
        </p:blipFill>
        <p:spPr bwMode="auto">
          <a:xfrm>
            <a:off x="2124075" y="4365625"/>
            <a:ext cx="2870200" cy="2232025"/>
          </a:xfrm>
          <a:prstGeom prst="rect">
            <a:avLst/>
          </a:prstGeom>
          <a:noFill/>
          <a:ln w="2857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14" descr="http://img.tfd.com/MosbyMD/thumb/optic_ner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49725"/>
            <a:ext cx="2735262" cy="264795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3132138" y="3141663"/>
            <a:ext cx="2663825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i="1">
                <a:latin typeface="Bauhaus 93" charset="0"/>
              </a:rPr>
              <a:t>Remember…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1692275" y="3644900"/>
            <a:ext cx="287338" cy="2159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692275" y="3213100"/>
            <a:ext cx="287338" cy="2159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74675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Arial" charset="0"/>
                <a:cs typeface="Arial" charset="0"/>
              </a:rPr>
              <a:t>The Brain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196975"/>
            <a:ext cx="2665413" cy="2519363"/>
          </a:xfrm>
          <a:ln>
            <a:solidFill>
              <a:srgbClr val="FFC0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smtClean="0">
                <a:ea typeface="+mn-ea"/>
              </a:rPr>
              <a:t>Large mass of nervous tissue located in the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cranial cavity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smtClean="0">
                <a:ea typeface="+mn-ea"/>
              </a:rPr>
              <a:t>Has four major regions: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2800" dirty="0" smtClean="0">
              <a:ea typeface="+mn-ea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6588125" y="1052513"/>
            <a:ext cx="2016125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Cerebrum </a:t>
            </a:r>
            <a:r>
              <a:rPr lang="en-US" sz="2000" dirty="0">
                <a:ea typeface="+mn-ea"/>
              </a:rPr>
              <a:t>(Cerebral hemispheres)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659563" y="4437063"/>
            <a:ext cx="2160587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Cerebellum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611188" y="5229225"/>
            <a:ext cx="6337300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00"/>
                </a:solidFill>
              </a:rPr>
              <a:t>Brainstem: </a:t>
            </a:r>
            <a:r>
              <a:rPr lang="en-US" sz="2000"/>
              <a:t>Midbrain, Pons &amp; Medulla oblongata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6659563" y="2420938"/>
            <a:ext cx="2305050" cy="1631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Diencephalon: </a:t>
            </a:r>
            <a:r>
              <a:rPr lang="en-US" sz="2000" dirty="0">
                <a:ea typeface="+mn-ea"/>
              </a:rPr>
              <a:t>Thalamus, Hypothalamus, </a:t>
            </a:r>
            <a:r>
              <a:rPr lang="en-US" sz="2000" dirty="0" err="1">
                <a:ea typeface="+mn-ea"/>
              </a:rPr>
              <a:t>Subthalamus</a:t>
            </a:r>
            <a:r>
              <a:rPr lang="en-US" sz="2000" dirty="0">
                <a:ea typeface="+mn-ea"/>
              </a:rPr>
              <a:t> &amp; </a:t>
            </a:r>
            <a:r>
              <a:rPr lang="en-US" sz="2000" dirty="0" err="1">
                <a:ea typeface="+mn-ea"/>
              </a:rPr>
              <a:t>Epithalamus</a:t>
            </a:r>
            <a:endParaRPr lang="en-US" sz="2000" dirty="0">
              <a:ea typeface="+mn-ea"/>
            </a:endParaRPr>
          </a:p>
        </p:txBody>
      </p:sp>
      <p:pic>
        <p:nvPicPr>
          <p:cNvPr id="13320" name="Picture 5" descr="C:\Users\user\Pictures\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73238"/>
            <a:ext cx="34099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5508625" y="1773238"/>
            <a:ext cx="1079500" cy="576262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59338" y="2997200"/>
            <a:ext cx="1728787" cy="71438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724525" y="3716338"/>
            <a:ext cx="935038" cy="792162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356100" y="4652963"/>
            <a:ext cx="1079500" cy="215900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420269" y="4004469"/>
            <a:ext cx="1584325" cy="1008063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771775" y="3357563"/>
            <a:ext cx="2016125" cy="1943100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1510</TotalTime>
  <Words>985</Words>
  <Application>Microsoft Macintosh PowerPoint</Application>
  <PresentationFormat>On-screen Show (4:3)</PresentationFormat>
  <Paragraphs>119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Wingdings</vt:lpstr>
      <vt:lpstr>Calibri</vt:lpstr>
      <vt:lpstr>Arial Rounded MT Bold</vt:lpstr>
      <vt:lpstr>Bauhaus 93</vt:lpstr>
      <vt:lpstr>Beam</vt:lpstr>
      <vt:lpstr>PowerPoint Presentation</vt:lpstr>
      <vt:lpstr>The Nervous System</vt:lpstr>
      <vt:lpstr>Objectives</vt:lpstr>
      <vt:lpstr>PowerPoint Presentation</vt:lpstr>
      <vt:lpstr>ORGANIZATION</vt:lpstr>
      <vt:lpstr>PowerPoint Presentation</vt:lpstr>
      <vt:lpstr>PowerPoint Presentation</vt:lpstr>
      <vt:lpstr>PowerPoint Presentation</vt:lpstr>
      <vt:lpstr>The Brain</vt:lpstr>
      <vt:lpstr>CEREBRUM </vt:lpstr>
      <vt:lpstr>TISSUE OF THE CEREBRAL HEMISPHERES</vt:lpstr>
      <vt:lpstr>CEREBELLUM</vt:lpstr>
      <vt:lpstr>Spinal Cord</vt:lpstr>
      <vt:lpstr>Cross Section of Spinal Cord</vt:lpstr>
      <vt:lpstr>Peripheral Nerves</vt:lpstr>
      <vt:lpstr>PowerPoint Presentation</vt:lpstr>
      <vt:lpstr>Spinal Nerves and Nerve Plexuses</vt:lpstr>
      <vt:lpstr>PowerPoint Presentation</vt:lpstr>
      <vt:lpstr>Dermatomes</vt:lpstr>
      <vt:lpstr>PROTECTION OF THE CNS</vt:lpstr>
      <vt:lpstr>CEREBROSPINAL FLUID</vt:lpstr>
      <vt:lpstr>PowerPoint Presentation</vt:lpstr>
    </vt:vector>
  </TitlesOfParts>
  <Company>Maxwell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subject>General Anatomy</dc:subject>
  <dc:creator>Dr. Zeenat Zaidi</dc:creator>
  <cp:lastModifiedBy>User</cp:lastModifiedBy>
  <cp:revision>106</cp:revision>
  <dcterms:created xsi:type="dcterms:W3CDTF">2007-03-08T08:01:34Z</dcterms:created>
  <dcterms:modified xsi:type="dcterms:W3CDTF">2011-09-17T12:33:18Z</dcterms:modified>
</cp:coreProperties>
</file>