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11" r:id="rId2"/>
    <p:sldId id="315" r:id="rId3"/>
    <p:sldId id="276" r:id="rId4"/>
    <p:sldId id="278" r:id="rId5"/>
    <p:sldId id="312" r:id="rId6"/>
    <p:sldId id="277" r:id="rId7"/>
    <p:sldId id="288" r:id="rId8"/>
    <p:sldId id="289" r:id="rId9"/>
    <p:sldId id="293" r:id="rId10"/>
    <p:sldId id="294" r:id="rId11"/>
    <p:sldId id="295" r:id="rId12"/>
    <p:sldId id="308" r:id="rId13"/>
    <p:sldId id="306" r:id="rId14"/>
    <p:sldId id="313" r:id="rId15"/>
    <p:sldId id="314" r:id="rId16"/>
    <p:sldId id="290" r:id="rId17"/>
    <p:sldId id="29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5050"/>
    <a:srgbClr val="FF0066"/>
    <a:srgbClr val="0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7EB5C7-D845-6247-ACBA-648C506278BF}" type="datetimeFigureOut">
              <a:rPr lang="en-US"/>
              <a:pPr/>
              <a:t>9/26/11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64DD50-92F3-0A48-BC2C-A13FFD174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2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061C53-45D3-264B-8C5E-ACD3D98DCB02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ECDEB-6C6B-3741-950C-69ED48708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3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2D0EC-BC68-8641-AAFD-EF877892D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86929-3AAD-DB44-9056-1004CB854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5662C-72E1-884E-A8BF-9208EFA83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25AB-27D1-3641-9E6F-DBE0797A0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4F15E-A11C-874E-8DB3-A97CB37DF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42C06-D0EE-9E46-9C69-7AE7381E1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DA84A-8C3D-654B-ACEA-D2C6339C1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1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73CE8-B0A9-A542-8D3E-87FEBF6B7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F09F-799C-D64F-AA5D-080FF281A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B57E-E140-9C4D-8E53-E266820F7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5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B7C7D-CFBC-0A48-9491-2100F75FB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D01E-4857-414B-A519-A8E96A44F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BE56071-F2BF-8D46-B876-5A7ACA7CA3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8313" y="1700213"/>
            <a:ext cx="8229600" cy="252095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Britannic Bold" pitchFamily="34" charset="0"/>
                <a:ea typeface="+mj-ea"/>
                <a:cs typeface="Times New Roman" pitchFamily="18" charset="0"/>
              </a:rPr>
              <a:t>Autonomic Nervous System </a:t>
            </a:r>
            <a:endParaRPr lang="en-US" sz="5400" dirty="0" smtClean="0">
              <a:latin typeface="Britannic Bold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Parasympathetic Ganglia</a:t>
            </a:r>
            <a:endParaRPr lang="en-US" sz="3200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767138" cy="5113338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>
                <a:latin typeface="Calibri" charset="0"/>
                <a:cs typeface="Arial" charset="0"/>
              </a:rPr>
              <a:t>Multiple, small, located nearer the viscera</a:t>
            </a:r>
          </a:p>
          <a:p>
            <a:r>
              <a:rPr lang="en-US">
                <a:solidFill>
                  <a:srgbClr val="FFFF00"/>
                </a:solidFill>
                <a:latin typeface="Calibri" charset="0"/>
                <a:cs typeface="Arial" charset="0"/>
              </a:rPr>
              <a:t>Ganglia supplying structures in head &amp; neck</a:t>
            </a:r>
            <a:r>
              <a:rPr lang="en-US">
                <a:latin typeface="Calibri" charset="0"/>
                <a:cs typeface="Arial" charset="0"/>
              </a:rPr>
              <a:t>: (</a:t>
            </a:r>
            <a:r>
              <a:rPr lang="en-US" b="1">
                <a:latin typeface="Calibri" charset="0"/>
                <a:cs typeface="Arial" charset="0"/>
              </a:rPr>
              <a:t>ciliary</a:t>
            </a:r>
            <a:r>
              <a:rPr lang="en-US">
                <a:latin typeface="Calibri" charset="0"/>
                <a:cs typeface="Arial" charset="0"/>
              </a:rPr>
              <a:t>, </a:t>
            </a:r>
            <a:r>
              <a:rPr lang="en-US" b="1">
                <a:latin typeface="Calibri" charset="0"/>
                <a:cs typeface="Arial" charset="0"/>
              </a:rPr>
              <a:t>otic</a:t>
            </a:r>
            <a:r>
              <a:rPr lang="en-US">
                <a:latin typeface="Calibri" charset="0"/>
                <a:cs typeface="Arial" charset="0"/>
              </a:rPr>
              <a:t>, </a:t>
            </a:r>
            <a:r>
              <a:rPr lang="en-US" b="1">
                <a:latin typeface="Calibri" charset="0"/>
                <a:cs typeface="Arial" charset="0"/>
              </a:rPr>
              <a:t>pterygopalatine</a:t>
            </a:r>
            <a:r>
              <a:rPr lang="en-US">
                <a:latin typeface="Calibri" charset="0"/>
                <a:cs typeface="Arial" charset="0"/>
              </a:rPr>
              <a:t> &amp; </a:t>
            </a:r>
            <a:r>
              <a:rPr lang="en-US" b="1">
                <a:latin typeface="Calibri" charset="0"/>
                <a:cs typeface="Arial" charset="0"/>
              </a:rPr>
              <a:t>submandibular</a:t>
            </a:r>
            <a:r>
              <a:rPr lang="en-US">
                <a:latin typeface="Calibri" charset="0"/>
                <a:cs typeface="Arial" charset="0"/>
              </a:rPr>
              <a:t>). </a:t>
            </a:r>
          </a:p>
          <a:p>
            <a:r>
              <a:rPr lang="en-US">
                <a:solidFill>
                  <a:srgbClr val="FFFF00"/>
                </a:solidFill>
                <a:latin typeface="Calibri" charset="0"/>
                <a:cs typeface="Arial" charset="0"/>
              </a:rPr>
              <a:t>Ganglia supplying thoracic, abdominal &amp; pelvic viscera</a:t>
            </a:r>
            <a:r>
              <a:rPr lang="en-US">
                <a:latin typeface="Calibri" charset="0"/>
                <a:cs typeface="Arial" charset="0"/>
              </a:rPr>
              <a:t>. 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6818" r="16302" b="7813"/>
          <a:stretch>
            <a:fillRect/>
          </a:stretch>
        </p:blipFill>
        <p:spPr>
          <a:xfrm>
            <a:off x="4572000" y="836613"/>
            <a:ext cx="3744913" cy="5199062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196975"/>
            <a:ext cx="3744912" cy="48958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400" u="sng" dirty="0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Preganglionic neurons </a:t>
            </a:r>
            <a:r>
              <a:rPr lang="en-US" sz="2400" dirty="0" smtClean="0">
                <a:latin typeface="Calibri" pitchFamily="34" charset="0"/>
                <a:ea typeface="+mn-ea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lateral gray horn</a:t>
            </a:r>
            <a:r>
              <a:rPr lang="en-US" sz="2400" dirty="0" smtClean="0">
                <a:latin typeface="Calibri" pitchFamily="34" charset="0"/>
                <a:ea typeface="+mn-ea"/>
              </a:rPr>
              <a:t> of T1-L2 segments of spinal cord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Thoracolumbar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  outflow)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latin typeface="Calibri" pitchFamily="34" charset="0"/>
                <a:ea typeface="+mn-ea"/>
              </a:rPr>
              <a:t>Has multiple, large ganglia located nearer the central nervous system as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Prevertebral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Paravertebral</a:t>
            </a:r>
            <a:endParaRPr lang="en-US" sz="28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400" dirty="0" smtClean="0">
              <a:solidFill>
                <a:srgbClr val="FF0000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331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 b="9848"/>
          <a:stretch>
            <a:fillRect/>
          </a:stretch>
        </p:blipFill>
        <p:spPr>
          <a:xfrm>
            <a:off x="4500563" y="765175"/>
            <a:ext cx="4186237" cy="56642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76825" y="2636838"/>
            <a:ext cx="4318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56400" y="5595938"/>
            <a:ext cx="12700" cy="68262"/>
          </a:xfrm>
          <a:custGeom>
            <a:avLst/>
            <a:gdLst>
              <a:gd name="connsiteX0" fmla="*/ 0 w 13648"/>
              <a:gd name="connsiteY0" fmla="*/ 68239 h 68239"/>
              <a:gd name="connsiteX1" fmla="*/ 13648 w 13648"/>
              <a:gd name="connsiteY1" fmla="*/ 0 h 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48" h="68239">
                <a:moveTo>
                  <a:pt x="0" y="68239"/>
                </a:moveTo>
                <a:lnTo>
                  <a:pt x="13648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604250" cy="576262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Sympathetic Divisions</a:t>
            </a:r>
          </a:p>
        </p:txBody>
      </p:sp>
      <p:pic>
        <p:nvPicPr>
          <p:cNvPr id="13" name="Content Placeholder 4" descr="177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" b="5000"/>
          <a:stretch>
            <a:fillRect/>
          </a:stretch>
        </p:blipFill>
        <p:spPr bwMode="auto">
          <a:xfrm>
            <a:off x="4427538" y="765175"/>
            <a:ext cx="4603750" cy="5688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1774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" b="5000"/>
          <a:stretch>
            <a:fillRect/>
          </a:stretch>
        </p:blipFill>
        <p:spPr>
          <a:xfrm>
            <a:off x="4833938" y="1027113"/>
            <a:ext cx="4130675" cy="5103812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Prevertebral Ganglia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066800"/>
            <a:ext cx="4030663" cy="53149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Unpaired, not segmentally arranged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Located in abdomen, anterior to the vertebral column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Main ganglia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Celiac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Superior mesenteric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Inferior mesenteric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Aorticorenal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01013" y="3933825"/>
            <a:ext cx="762000" cy="312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01013" y="4292600"/>
            <a:ext cx="685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01013" y="5084763"/>
            <a:ext cx="685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5292725" y="4941888"/>
            <a:ext cx="935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aorticrenal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64163" y="4941888"/>
            <a:ext cx="792162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6156325" y="4581525"/>
            <a:ext cx="503238" cy="5032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3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Paravertebral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Ganglia</a:t>
            </a:r>
            <a:endParaRPr lang="en-US" sz="3200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9530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>
                <a:latin typeface="Arial" charset="0"/>
                <a:cs typeface="Arial" charset="0"/>
              </a:rPr>
              <a:t>Consist of the right and left 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sympathetic chains </a:t>
            </a:r>
            <a:r>
              <a:rPr lang="en-US" sz="2400">
                <a:latin typeface="Arial" charset="0"/>
                <a:cs typeface="Arial" charset="0"/>
              </a:rPr>
              <a:t>or trunks.</a:t>
            </a:r>
            <a:r>
              <a:rPr lang="en-US" sz="24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one on each side of vertebral column. </a:t>
            </a:r>
          </a:p>
          <a:p>
            <a:pPr>
              <a:buFont typeface="Wingdings" charset="0"/>
              <a:buChar char="q"/>
            </a:pPr>
            <a:r>
              <a:rPr lang="en-US" sz="2400">
                <a:latin typeface="Arial" charset="0"/>
                <a:cs typeface="Arial" charset="0"/>
              </a:rPr>
              <a:t>Number of ganglia:</a:t>
            </a:r>
          </a:p>
          <a:p>
            <a:pPr marL="914400" lvl="1" indent="-51435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Three in cervical part of chain</a:t>
            </a:r>
          </a:p>
          <a:p>
            <a:pPr marL="914400" lvl="1" indent="-51435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Eleven to twelve in thoracic part</a:t>
            </a:r>
          </a:p>
          <a:p>
            <a:pPr marL="914400" lvl="1" indent="-514350">
              <a:buFontTx/>
              <a:buAutoNum type="arabicPeriod"/>
            </a:pPr>
            <a:r>
              <a:rPr lang="en-US" sz="2000">
                <a:latin typeface="Arial" charset="0"/>
                <a:cs typeface="Arial" charset="0"/>
              </a:rPr>
              <a:t>Four in lumbar &amp; sacral parts each</a:t>
            </a:r>
          </a:p>
          <a:p>
            <a:r>
              <a:rPr lang="en-US" sz="2400">
                <a:latin typeface="Arial" charset="0"/>
                <a:cs typeface="Arial" charset="0"/>
              </a:rPr>
              <a:t>The chains end into a common </a:t>
            </a:r>
            <a:r>
              <a:rPr lang="ja-JP" alt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‘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ganglion impar</a:t>
            </a:r>
            <a:r>
              <a:rPr lang="ja-JP" alt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latin typeface="Arial" charset="0"/>
                <a:cs typeface="Arial" charset="0"/>
              </a:rPr>
              <a:t>in front of coccyx</a:t>
            </a:r>
          </a:p>
          <a:p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15364" name="Picture 7" descr="st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990600"/>
            <a:ext cx="3429000" cy="4943475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549275"/>
            <a:ext cx="3384550" cy="5256213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Preganglionic fibers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 </a:t>
            </a:r>
            <a:r>
              <a:rPr lang="en-US" dirty="0" smtClean="0">
                <a:ea typeface="+mn-ea"/>
              </a:rPr>
              <a:t>leave the spinal cord</a:t>
            </a:r>
            <a:r>
              <a:rPr lang="en-US" dirty="0" smtClean="0">
                <a:latin typeface="Calibri" pitchFamily="34" charset="0"/>
                <a:ea typeface="+mn-ea"/>
              </a:rPr>
              <a:t> in the ventral roots of the spinal nerve, travel through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spinal nerve, </a:t>
            </a:r>
            <a:r>
              <a:rPr lang="en-US" dirty="0" smtClean="0">
                <a:latin typeface="Calibri" pitchFamily="34" charset="0"/>
                <a:ea typeface="+mn-ea"/>
              </a:rPr>
              <a:t>and then join the sympathetic chain via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white ramus communicantes.</a:t>
            </a:r>
            <a:r>
              <a:rPr lang="en-US" dirty="0" smtClean="0">
                <a:latin typeface="Calibri" pitchFamily="34" charset="0"/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latin typeface="Calibri" pitchFamily="34" charset="0"/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5" name="Content Placeholder 3" descr="autonomic 00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052513"/>
            <a:ext cx="4752975" cy="4176712"/>
          </a:xfrm>
          <a:ln w="38100" cap="sq">
            <a:solidFill>
              <a:srgbClr val="FFFF00"/>
            </a:solidFill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308850" y="4365625"/>
            <a:ext cx="1223963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238750" y="2827338"/>
            <a:ext cx="2109788" cy="611187"/>
          </a:xfrm>
          <a:custGeom>
            <a:avLst/>
            <a:gdLst>
              <a:gd name="connsiteX0" fmla="*/ 29571 w 2110854"/>
              <a:gd name="connsiteY0" fmla="*/ 106908 h 611875"/>
              <a:gd name="connsiteX1" fmla="*/ 2275 w 2110854"/>
              <a:gd name="connsiteY1" fmla="*/ 325272 h 611875"/>
              <a:gd name="connsiteX2" fmla="*/ 15923 w 2110854"/>
              <a:gd name="connsiteY2" fmla="*/ 489045 h 611875"/>
              <a:gd name="connsiteX3" fmla="*/ 84162 w 2110854"/>
              <a:gd name="connsiteY3" fmla="*/ 598227 h 611875"/>
              <a:gd name="connsiteX4" fmla="*/ 398060 w 2110854"/>
              <a:gd name="connsiteY4" fmla="*/ 407158 h 611875"/>
              <a:gd name="connsiteX5" fmla="*/ 398060 w 2110854"/>
              <a:gd name="connsiteY5" fmla="*/ 407158 h 611875"/>
              <a:gd name="connsiteX6" fmla="*/ 711959 w 2110854"/>
              <a:gd name="connsiteY6" fmla="*/ 202442 h 611875"/>
              <a:gd name="connsiteX7" fmla="*/ 957619 w 2110854"/>
              <a:gd name="connsiteY7" fmla="*/ 52317 h 611875"/>
              <a:gd name="connsiteX8" fmla="*/ 1230574 w 2110854"/>
              <a:gd name="connsiteY8" fmla="*/ 11373 h 611875"/>
              <a:gd name="connsiteX9" fmla="*/ 1640007 w 2110854"/>
              <a:gd name="connsiteY9" fmla="*/ 120555 h 611875"/>
              <a:gd name="connsiteX10" fmla="*/ 1899314 w 2110854"/>
              <a:gd name="connsiteY10" fmla="*/ 243385 h 611875"/>
              <a:gd name="connsiteX11" fmla="*/ 2076735 w 2110854"/>
              <a:gd name="connsiteY11" fmla="*/ 338920 h 611875"/>
              <a:gd name="connsiteX12" fmla="*/ 2104031 w 2110854"/>
              <a:gd name="connsiteY12" fmla="*/ 489045 h 61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0854" h="611875">
                <a:moveTo>
                  <a:pt x="29571" y="106908"/>
                </a:moveTo>
                <a:cubicBezTo>
                  <a:pt x="17060" y="184245"/>
                  <a:pt x="4550" y="261583"/>
                  <a:pt x="2275" y="325272"/>
                </a:cubicBezTo>
                <a:cubicBezTo>
                  <a:pt x="0" y="388961"/>
                  <a:pt x="2275" y="443553"/>
                  <a:pt x="15923" y="489045"/>
                </a:cubicBezTo>
                <a:cubicBezTo>
                  <a:pt x="29571" y="534537"/>
                  <a:pt x="20472" y="611875"/>
                  <a:pt x="84162" y="598227"/>
                </a:cubicBezTo>
                <a:cubicBezTo>
                  <a:pt x="147852" y="584579"/>
                  <a:pt x="398060" y="407158"/>
                  <a:pt x="398060" y="407158"/>
                </a:cubicBezTo>
                <a:lnTo>
                  <a:pt x="398060" y="407158"/>
                </a:lnTo>
                <a:lnTo>
                  <a:pt x="711959" y="202442"/>
                </a:lnTo>
                <a:cubicBezTo>
                  <a:pt x="805219" y="143302"/>
                  <a:pt x="871183" y="84162"/>
                  <a:pt x="957619" y="52317"/>
                </a:cubicBezTo>
                <a:cubicBezTo>
                  <a:pt x="1044055" y="20472"/>
                  <a:pt x="1116843" y="0"/>
                  <a:pt x="1230574" y="11373"/>
                </a:cubicBezTo>
                <a:cubicBezTo>
                  <a:pt x="1344305" y="22746"/>
                  <a:pt x="1528550" y="81886"/>
                  <a:pt x="1640007" y="120555"/>
                </a:cubicBezTo>
                <a:cubicBezTo>
                  <a:pt x="1751464" y="159224"/>
                  <a:pt x="1826526" y="206991"/>
                  <a:pt x="1899314" y="243385"/>
                </a:cubicBezTo>
                <a:cubicBezTo>
                  <a:pt x="1972102" y="279779"/>
                  <a:pt x="2042616" y="297977"/>
                  <a:pt x="2076735" y="338920"/>
                </a:cubicBezTo>
                <a:cubicBezTo>
                  <a:pt x="2110854" y="379863"/>
                  <a:pt x="2107442" y="434454"/>
                  <a:pt x="2104031" y="4890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46863" y="3289300"/>
            <a:ext cx="695325" cy="666750"/>
          </a:xfrm>
          <a:custGeom>
            <a:avLst/>
            <a:gdLst>
              <a:gd name="connsiteX0" fmla="*/ 696036 w 696036"/>
              <a:gd name="connsiteY0" fmla="*/ 0 h 666466"/>
              <a:gd name="connsiteX1" fmla="*/ 586853 w 696036"/>
              <a:gd name="connsiteY1" fmla="*/ 245660 h 666466"/>
              <a:gd name="connsiteX2" fmla="*/ 532262 w 696036"/>
              <a:gd name="connsiteY2" fmla="*/ 327547 h 666466"/>
              <a:gd name="connsiteX3" fmla="*/ 436728 w 696036"/>
              <a:gd name="connsiteY3" fmla="*/ 450377 h 666466"/>
              <a:gd name="connsiteX4" fmla="*/ 272955 w 696036"/>
              <a:gd name="connsiteY4" fmla="*/ 559559 h 666466"/>
              <a:gd name="connsiteX5" fmla="*/ 150125 w 696036"/>
              <a:gd name="connsiteY5" fmla="*/ 655093 h 666466"/>
              <a:gd name="connsiteX6" fmla="*/ 0 w 696036"/>
              <a:gd name="connsiteY6" fmla="*/ 627797 h 6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6" h="666466">
                <a:moveTo>
                  <a:pt x="696036" y="0"/>
                </a:moveTo>
                <a:cubicBezTo>
                  <a:pt x="655092" y="95534"/>
                  <a:pt x="614149" y="191069"/>
                  <a:pt x="586853" y="245660"/>
                </a:cubicBezTo>
                <a:cubicBezTo>
                  <a:pt x="559557" y="300251"/>
                  <a:pt x="557283" y="293428"/>
                  <a:pt x="532262" y="327547"/>
                </a:cubicBezTo>
                <a:cubicBezTo>
                  <a:pt x="507241" y="361666"/>
                  <a:pt x="479946" y="411708"/>
                  <a:pt x="436728" y="450377"/>
                </a:cubicBezTo>
                <a:cubicBezTo>
                  <a:pt x="393510" y="489046"/>
                  <a:pt x="320722" y="525440"/>
                  <a:pt x="272955" y="559559"/>
                </a:cubicBezTo>
                <a:cubicBezTo>
                  <a:pt x="225188" y="593678"/>
                  <a:pt x="195617" y="643720"/>
                  <a:pt x="150125" y="655093"/>
                </a:cubicBezTo>
                <a:cubicBezTo>
                  <a:pt x="104633" y="666466"/>
                  <a:pt x="22746" y="641445"/>
                  <a:pt x="0" y="62779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924175"/>
            <a:ext cx="2592388" cy="3457575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ea typeface="+mn-ea"/>
              </a:rPr>
              <a:t>Leave the sympathetic chain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(without synapse), enter the 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  <a:ea typeface="+mn-ea"/>
              </a:rPr>
              <a:t>prevertebral ganglia </a:t>
            </a:r>
            <a:r>
              <a:rPr lang="en-US" sz="2000" dirty="0" smtClean="0">
                <a:latin typeface="Calibri" pitchFamily="34" charset="0"/>
                <a:ea typeface="+mn-ea"/>
              </a:rPr>
              <a:t>to synapse.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rPr>
              <a:t>Postganglionic axons </a:t>
            </a:r>
            <a:r>
              <a:rPr lang="en-US" sz="2000" dirty="0" smtClean="0">
                <a:latin typeface="Calibri" pitchFamily="34" charset="0"/>
                <a:ea typeface="+mn-ea"/>
              </a:rPr>
              <a:t>supply </a:t>
            </a:r>
            <a:r>
              <a:rPr lang="en-US" sz="2000" i="1" dirty="0" smtClean="0">
                <a:latin typeface="Calibri" pitchFamily="34" charset="0"/>
                <a:ea typeface="+mn-ea"/>
              </a:rPr>
              <a:t>abdominal &amp; pelvic viscera.</a:t>
            </a:r>
            <a:endParaRPr lang="en-US" sz="2000" dirty="0" smtClean="0">
              <a:latin typeface="Calibri" pitchFamily="34" charset="0"/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7675" y="260350"/>
            <a:ext cx="5910263" cy="2232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Ascend,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descend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or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remain at the same level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and synapse with cells of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paravertebral ganglia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(postganglionic neurons) whose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axons (postganglionic fibers)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leave the sympathetic chain &amp; join again the spinal nerve 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(via </a:t>
            </a:r>
            <a:r>
              <a:rPr 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grey ramus communicantes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)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 to supply </a:t>
            </a:r>
            <a:r>
              <a:rPr lang="en-US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structures in head &amp; neck,  thorax + blood vessels &amp; sweat glands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0825" y="404813"/>
            <a:ext cx="2376488" cy="2016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n-ea"/>
                <a:cs typeface="Arial" pitchFamily="34" charset="0"/>
              </a:rPr>
              <a:t>Within the sympathetic chain, the preganglionic fibers may: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27313" y="1628775"/>
            <a:ext cx="288925" cy="2159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08175" y="2420938"/>
            <a:ext cx="215900" cy="36036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Content Placeholder 3" descr="autonomic 00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636838"/>
            <a:ext cx="5905500" cy="3816350"/>
          </a:xfrm>
          <a:ln w="38100" cap="sq">
            <a:solidFill>
              <a:srgbClr val="FFFF00"/>
            </a:solidFill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0" name="Freeform 9"/>
          <p:cNvSpPr/>
          <p:nvPr/>
        </p:nvSpPr>
        <p:spPr>
          <a:xfrm>
            <a:off x="5895975" y="3405188"/>
            <a:ext cx="382588" cy="1849437"/>
          </a:xfrm>
          <a:custGeom>
            <a:avLst/>
            <a:gdLst>
              <a:gd name="connsiteX0" fmla="*/ 382137 w 382137"/>
              <a:gd name="connsiteY0" fmla="*/ 1849272 h 1849272"/>
              <a:gd name="connsiteX1" fmla="*/ 191068 w 382137"/>
              <a:gd name="connsiteY1" fmla="*/ 1835624 h 1849272"/>
              <a:gd name="connsiteX2" fmla="*/ 68239 w 382137"/>
              <a:gd name="connsiteY2" fmla="*/ 1794681 h 1849272"/>
              <a:gd name="connsiteX3" fmla="*/ 0 w 382137"/>
              <a:gd name="connsiteY3" fmla="*/ 1712794 h 1849272"/>
              <a:gd name="connsiteX4" fmla="*/ 0 w 382137"/>
              <a:gd name="connsiteY4" fmla="*/ 1712794 h 1849272"/>
              <a:gd name="connsiteX5" fmla="*/ 40943 w 382137"/>
              <a:gd name="connsiteY5" fmla="*/ 1617260 h 1849272"/>
              <a:gd name="connsiteX6" fmla="*/ 163773 w 382137"/>
              <a:gd name="connsiteY6" fmla="*/ 1412544 h 1849272"/>
              <a:gd name="connsiteX7" fmla="*/ 259307 w 382137"/>
              <a:gd name="connsiteY7" fmla="*/ 1180532 h 1849272"/>
              <a:gd name="connsiteX8" fmla="*/ 232012 w 382137"/>
              <a:gd name="connsiteY8" fmla="*/ 402609 h 1849272"/>
              <a:gd name="connsiteX9" fmla="*/ 245660 w 382137"/>
              <a:gd name="connsiteY9" fmla="*/ 61415 h 1849272"/>
              <a:gd name="connsiteX10" fmla="*/ 272955 w 382137"/>
              <a:gd name="connsiteY10" fmla="*/ 34120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137" h="1849272">
                <a:moveTo>
                  <a:pt x="382137" y="1849272"/>
                </a:moveTo>
                <a:cubicBezTo>
                  <a:pt x="312760" y="1846997"/>
                  <a:pt x="243384" y="1844723"/>
                  <a:pt x="191068" y="1835624"/>
                </a:cubicBezTo>
                <a:cubicBezTo>
                  <a:pt x="138752" y="1826526"/>
                  <a:pt x="100084" y="1815153"/>
                  <a:pt x="68239" y="1794681"/>
                </a:cubicBezTo>
                <a:cubicBezTo>
                  <a:pt x="36394" y="1774209"/>
                  <a:pt x="0" y="1712794"/>
                  <a:pt x="0" y="1712794"/>
                </a:cubicBezTo>
                <a:lnTo>
                  <a:pt x="0" y="1712794"/>
                </a:lnTo>
                <a:cubicBezTo>
                  <a:pt x="6824" y="1696872"/>
                  <a:pt x="13648" y="1667302"/>
                  <a:pt x="40943" y="1617260"/>
                </a:cubicBezTo>
                <a:cubicBezTo>
                  <a:pt x="68238" y="1567218"/>
                  <a:pt x="127379" y="1485332"/>
                  <a:pt x="163773" y="1412544"/>
                </a:cubicBezTo>
                <a:cubicBezTo>
                  <a:pt x="200167" y="1339756"/>
                  <a:pt x="247934" y="1348854"/>
                  <a:pt x="259307" y="1180532"/>
                </a:cubicBezTo>
                <a:cubicBezTo>
                  <a:pt x="270680" y="1012210"/>
                  <a:pt x="234286" y="589128"/>
                  <a:pt x="232012" y="402609"/>
                </a:cubicBezTo>
                <a:cubicBezTo>
                  <a:pt x="229738" y="216090"/>
                  <a:pt x="238836" y="122830"/>
                  <a:pt x="245660" y="61415"/>
                </a:cubicBezTo>
                <a:cubicBezTo>
                  <a:pt x="252484" y="0"/>
                  <a:pt x="262719" y="17060"/>
                  <a:pt x="272955" y="3412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38863" y="5308600"/>
            <a:ext cx="207962" cy="901700"/>
          </a:xfrm>
          <a:custGeom>
            <a:avLst/>
            <a:gdLst>
              <a:gd name="connsiteX0" fmla="*/ 206990 w 206990"/>
              <a:gd name="connsiteY0" fmla="*/ 0 h 900752"/>
              <a:gd name="connsiteX1" fmla="*/ 125103 w 206990"/>
              <a:gd name="connsiteY1" fmla="*/ 68239 h 900752"/>
              <a:gd name="connsiteX2" fmla="*/ 70512 w 206990"/>
              <a:gd name="connsiteY2" fmla="*/ 136478 h 900752"/>
              <a:gd name="connsiteX3" fmla="*/ 15921 w 206990"/>
              <a:gd name="connsiteY3" fmla="*/ 245660 h 900752"/>
              <a:gd name="connsiteX4" fmla="*/ 2274 w 206990"/>
              <a:gd name="connsiteY4" fmla="*/ 450376 h 900752"/>
              <a:gd name="connsiteX5" fmla="*/ 2274 w 206990"/>
              <a:gd name="connsiteY5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90" h="900752">
                <a:moveTo>
                  <a:pt x="206990" y="0"/>
                </a:moveTo>
                <a:cubicBezTo>
                  <a:pt x="177419" y="22746"/>
                  <a:pt x="147849" y="45493"/>
                  <a:pt x="125103" y="68239"/>
                </a:cubicBezTo>
                <a:cubicBezTo>
                  <a:pt x="102357" y="90985"/>
                  <a:pt x="88709" y="106908"/>
                  <a:pt x="70512" y="136478"/>
                </a:cubicBezTo>
                <a:cubicBezTo>
                  <a:pt x="52315" y="166048"/>
                  <a:pt x="27294" y="193344"/>
                  <a:pt x="15921" y="245660"/>
                </a:cubicBezTo>
                <a:cubicBezTo>
                  <a:pt x="4548" y="297976"/>
                  <a:pt x="4549" y="341194"/>
                  <a:pt x="2274" y="450376"/>
                </a:cubicBezTo>
                <a:cubicBezTo>
                  <a:pt x="0" y="559558"/>
                  <a:pt x="1137" y="730155"/>
                  <a:pt x="2274" y="900752"/>
                </a:cubicBezTo>
              </a:path>
            </a:pathLst>
          </a:cu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060950" y="5265738"/>
            <a:ext cx="1298575" cy="377825"/>
          </a:xfrm>
          <a:custGeom>
            <a:avLst/>
            <a:gdLst>
              <a:gd name="connsiteX0" fmla="*/ 1298813 w 1298813"/>
              <a:gd name="connsiteY0" fmla="*/ 15922 h 377588"/>
              <a:gd name="connsiteX1" fmla="*/ 1080449 w 1298813"/>
              <a:gd name="connsiteY1" fmla="*/ 2274 h 377588"/>
              <a:gd name="connsiteX2" fmla="*/ 862084 w 1298813"/>
              <a:gd name="connsiteY2" fmla="*/ 29569 h 377588"/>
              <a:gd name="connsiteX3" fmla="*/ 657368 w 1298813"/>
              <a:gd name="connsiteY3" fmla="*/ 70513 h 377588"/>
              <a:gd name="connsiteX4" fmla="*/ 411708 w 1298813"/>
              <a:gd name="connsiteY4" fmla="*/ 220638 h 377588"/>
              <a:gd name="connsiteX5" fmla="*/ 56866 w 1298813"/>
              <a:gd name="connsiteY5" fmla="*/ 357116 h 377588"/>
              <a:gd name="connsiteX6" fmla="*/ 70514 w 1298813"/>
              <a:gd name="connsiteY6" fmla="*/ 343468 h 3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813" h="377588">
                <a:moveTo>
                  <a:pt x="1298813" y="15922"/>
                </a:moveTo>
                <a:cubicBezTo>
                  <a:pt x="1226025" y="7961"/>
                  <a:pt x="1153237" y="0"/>
                  <a:pt x="1080449" y="2274"/>
                </a:cubicBezTo>
                <a:cubicBezTo>
                  <a:pt x="1007661" y="4548"/>
                  <a:pt x="932597" y="18196"/>
                  <a:pt x="862084" y="29569"/>
                </a:cubicBezTo>
                <a:cubicBezTo>
                  <a:pt x="791571" y="40942"/>
                  <a:pt x="732431" y="38668"/>
                  <a:pt x="657368" y="70513"/>
                </a:cubicBezTo>
                <a:cubicBezTo>
                  <a:pt x="582305" y="102358"/>
                  <a:pt x="511792" y="172871"/>
                  <a:pt x="411708" y="220638"/>
                </a:cubicBezTo>
                <a:cubicBezTo>
                  <a:pt x="311624" y="268405"/>
                  <a:pt x="113732" y="336644"/>
                  <a:pt x="56866" y="357116"/>
                </a:cubicBezTo>
                <a:cubicBezTo>
                  <a:pt x="0" y="377588"/>
                  <a:pt x="65965" y="348017"/>
                  <a:pt x="70514" y="343468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69025" y="5145088"/>
            <a:ext cx="136525" cy="109537"/>
          </a:xfrm>
          <a:custGeom>
            <a:avLst/>
            <a:gdLst>
              <a:gd name="connsiteX0" fmla="*/ 136478 w 136478"/>
              <a:gd name="connsiteY0" fmla="*/ 109182 h 109182"/>
              <a:gd name="connsiteX1" fmla="*/ 54591 w 136478"/>
              <a:gd name="connsiteY1" fmla="*/ 54591 h 109182"/>
              <a:gd name="connsiteX2" fmla="*/ 0 w 136478"/>
              <a:gd name="connsiteY2" fmla="*/ 0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78" h="109182">
                <a:moveTo>
                  <a:pt x="136478" y="109182"/>
                </a:moveTo>
                <a:cubicBezTo>
                  <a:pt x="106907" y="90985"/>
                  <a:pt x="77337" y="72788"/>
                  <a:pt x="54591" y="54591"/>
                </a:cubicBezTo>
                <a:cubicBezTo>
                  <a:pt x="31845" y="36394"/>
                  <a:pt x="0" y="0"/>
                  <a:pt x="0" y="0"/>
                </a:cubicBez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113463" y="4546600"/>
            <a:ext cx="1692275" cy="598488"/>
          </a:xfrm>
          <a:custGeom>
            <a:avLst/>
            <a:gdLst>
              <a:gd name="connsiteX0" fmla="*/ 0 w 1692322"/>
              <a:gd name="connsiteY0" fmla="*/ 502693 h 598227"/>
              <a:gd name="connsiteX1" fmla="*/ 177421 w 1692322"/>
              <a:gd name="connsiteY1" fmla="*/ 502693 h 598227"/>
              <a:gd name="connsiteX2" fmla="*/ 395785 w 1692322"/>
              <a:gd name="connsiteY2" fmla="*/ 448102 h 598227"/>
              <a:gd name="connsiteX3" fmla="*/ 545910 w 1692322"/>
              <a:gd name="connsiteY3" fmla="*/ 311624 h 598227"/>
              <a:gd name="connsiteX4" fmla="*/ 668740 w 1692322"/>
              <a:gd name="connsiteY4" fmla="*/ 161499 h 598227"/>
              <a:gd name="connsiteX5" fmla="*/ 777922 w 1692322"/>
              <a:gd name="connsiteY5" fmla="*/ 25021 h 598227"/>
              <a:gd name="connsiteX6" fmla="*/ 955343 w 1692322"/>
              <a:gd name="connsiteY6" fmla="*/ 11373 h 598227"/>
              <a:gd name="connsiteX7" fmla="*/ 1146412 w 1692322"/>
              <a:gd name="connsiteY7" fmla="*/ 79612 h 598227"/>
              <a:gd name="connsiteX8" fmla="*/ 1323833 w 1692322"/>
              <a:gd name="connsiteY8" fmla="*/ 188794 h 598227"/>
              <a:gd name="connsiteX9" fmla="*/ 1473958 w 1692322"/>
              <a:gd name="connsiteY9" fmla="*/ 352567 h 598227"/>
              <a:gd name="connsiteX10" fmla="*/ 1692322 w 1692322"/>
              <a:gd name="connsiteY10" fmla="*/ 598227 h 59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2322" h="598227">
                <a:moveTo>
                  <a:pt x="0" y="502693"/>
                </a:moveTo>
                <a:cubicBezTo>
                  <a:pt x="55728" y="507242"/>
                  <a:pt x="111457" y="511791"/>
                  <a:pt x="177421" y="502693"/>
                </a:cubicBezTo>
                <a:cubicBezTo>
                  <a:pt x="243385" y="493595"/>
                  <a:pt x="334370" y="479947"/>
                  <a:pt x="395785" y="448102"/>
                </a:cubicBezTo>
                <a:cubicBezTo>
                  <a:pt x="457200" y="416257"/>
                  <a:pt x="500417" y="359391"/>
                  <a:pt x="545910" y="311624"/>
                </a:cubicBezTo>
                <a:cubicBezTo>
                  <a:pt x="591403" y="263857"/>
                  <a:pt x="630071" y="209266"/>
                  <a:pt x="668740" y="161499"/>
                </a:cubicBezTo>
                <a:cubicBezTo>
                  <a:pt x="707409" y="113732"/>
                  <a:pt x="730155" y="50042"/>
                  <a:pt x="777922" y="25021"/>
                </a:cubicBezTo>
                <a:cubicBezTo>
                  <a:pt x="825689" y="0"/>
                  <a:pt x="893928" y="2274"/>
                  <a:pt x="955343" y="11373"/>
                </a:cubicBezTo>
                <a:cubicBezTo>
                  <a:pt x="1016758" y="20472"/>
                  <a:pt x="1084997" y="50042"/>
                  <a:pt x="1146412" y="79612"/>
                </a:cubicBezTo>
                <a:cubicBezTo>
                  <a:pt x="1207827" y="109182"/>
                  <a:pt x="1269242" y="143302"/>
                  <a:pt x="1323833" y="188794"/>
                </a:cubicBezTo>
                <a:cubicBezTo>
                  <a:pt x="1378424" y="234286"/>
                  <a:pt x="1412543" y="284328"/>
                  <a:pt x="1473958" y="352567"/>
                </a:cubicBezTo>
                <a:cubicBezTo>
                  <a:pt x="1535373" y="420806"/>
                  <a:pt x="1613847" y="509516"/>
                  <a:pt x="1692322" y="598227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Neurotransmitters of the Autonomic Nervous System</a:t>
            </a:r>
            <a:endParaRPr lang="en-US" sz="3200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3394075" cy="5068887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err="1" smtClean="0">
                <a:solidFill>
                  <a:srgbClr val="FF0066"/>
                </a:solidFill>
                <a:ea typeface="+mn-ea"/>
              </a:rPr>
              <a:t>preganglionic</a:t>
            </a:r>
            <a:r>
              <a:rPr lang="en-US" dirty="0" smtClean="0">
                <a:solidFill>
                  <a:srgbClr val="FF0066"/>
                </a:solidFill>
                <a:ea typeface="+mn-ea"/>
              </a:rPr>
              <a:t> axons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Acetylcholine for both divisions (cholinergic)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FF0066"/>
                </a:solidFill>
                <a:ea typeface="+mn-ea"/>
              </a:rPr>
              <a:t>postganglionic axons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Sympathetic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mostly </a:t>
            </a:r>
            <a:r>
              <a:rPr lang="en-US" dirty="0" err="1" smtClean="0"/>
              <a:t>norepinephrine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Parasympathetic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acetylcholine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18436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9" b="16933"/>
          <a:stretch>
            <a:fillRect/>
          </a:stretch>
        </p:blipFill>
        <p:spPr>
          <a:xfrm>
            <a:off x="3563938" y="1412875"/>
            <a:ext cx="5216525" cy="2232025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Content Placeholder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1" b="21568"/>
          <a:stretch>
            <a:fillRect/>
          </a:stretch>
        </p:blipFill>
        <p:spPr bwMode="auto">
          <a:xfrm>
            <a:off x="3563938" y="3716338"/>
            <a:ext cx="5235575" cy="2376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a typeface="+mn-ea"/>
            </a:endParaRPr>
          </a:p>
        </p:txBody>
      </p:sp>
      <p:pic>
        <p:nvPicPr>
          <p:cNvPr id="19459" name="Picture 4" descr="0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12109"/>
          <a:stretch>
            <a:fillRect/>
          </a:stretch>
        </p:blipFill>
        <p:spPr bwMode="auto">
          <a:xfrm>
            <a:off x="4643438" y="549275"/>
            <a:ext cx="4165600" cy="5688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1\Desktop\terminology\terminlology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4248150" cy="5688013"/>
          </a:xfrm>
          <a:ln w="38100" cap="sq">
            <a:solidFill>
              <a:srgbClr val="000000"/>
            </a:solidFill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219200" y="4495800"/>
            <a:ext cx="6515100" cy="64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nl-NL" sz="4400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8"/>
                    </a:srgbClr>
                  </a:outerShdw>
                </a:effectLst>
                <a:latin typeface="Lucida Console"/>
                <a:ea typeface="Lucida Console"/>
                <a:cs typeface="Lucida Console"/>
              </a:rPr>
              <a:t>Thank U &amp; Good Luck</a:t>
            </a:r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>
                    <a:alpha val="74998"/>
                  </a:srgbClr>
                </a:outerShdw>
              </a:effectLst>
              <a:latin typeface="Lucida Console"/>
              <a:ea typeface="Lucida Console"/>
              <a:cs typeface="Lucida Console"/>
            </a:endParaRPr>
          </a:p>
        </p:txBody>
      </p:sp>
      <p:pic>
        <p:nvPicPr>
          <p:cNvPr id="20483" name="Picture 3" descr="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44640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900" b="1">
                <a:solidFill>
                  <a:srgbClr val="C00000"/>
                </a:solidFill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374062" cy="44513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At the end of the lecture, students should be able to: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800" i="1">
                <a:latin typeface="Arial" charset="0"/>
                <a:cs typeface="Arial" charset="0"/>
              </a:rPr>
              <a:t>Define the autonomic nervous system.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800" i="1">
                <a:latin typeface="Arial" charset="0"/>
                <a:cs typeface="Arial" charset="0"/>
              </a:rPr>
              <a:t>Describe the structure of autonomic nervous system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800" i="1">
                <a:latin typeface="Arial" charset="0"/>
                <a:cs typeface="Arial" charset="0"/>
              </a:rPr>
              <a:t>Trace the preganglionic &amp; postganglionic neurons in both sympathetic &amp; parasympathetic nervous system.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n-US" sz="2800" i="1">
                <a:latin typeface="Arial" charset="0"/>
                <a:cs typeface="Arial" charset="0"/>
              </a:rPr>
              <a:t>Enumerate in brief the main effects of sympathetic &amp; parasympathetic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Autonomic Nervous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34575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The division of nervous system concerned with the innervation and control of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visceral organs</a:t>
            </a:r>
            <a:r>
              <a:rPr lang="en-US" dirty="0" smtClean="0">
                <a:ea typeface="+mn-ea"/>
              </a:rPr>
              <a:t>,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smooth muscle</a:t>
            </a:r>
            <a:r>
              <a:rPr lang="en-US" dirty="0" smtClean="0">
                <a:ea typeface="+mn-ea"/>
              </a:rPr>
              <a:t> and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glands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Primary function is to maintain </a:t>
            </a:r>
            <a:r>
              <a:rPr lang="en-US" dirty="0" smtClean="0">
                <a:solidFill>
                  <a:srgbClr val="FF0066"/>
                </a:solidFill>
                <a:ea typeface="+mn-ea"/>
              </a:rPr>
              <a:t>homeostasis of the internal environment.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Its activity is regulated by </a:t>
            </a:r>
            <a:r>
              <a:rPr lang="en-US" dirty="0" smtClean="0">
                <a:solidFill>
                  <a:srgbClr val="FF0066"/>
                </a:solidFill>
                <a:ea typeface="+mn-ea"/>
              </a:rPr>
              <a:t>hypothalamus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  <a:cs typeface="Arial" charset="0"/>
              </a:rPr>
              <a:t>Organization of the Autonomic Nervous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7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Distributed both in the 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central and peripheral nervous system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Like the somatic nervous system, it has 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afferent </a:t>
            </a:r>
            <a:r>
              <a:rPr lang="en-US" sz="2800">
                <a:latin typeface="Arial" charset="0"/>
                <a:cs typeface="Arial" charset="0"/>
              </a:rPr>
              <a:t>&amp; 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efferent </a:t>
            </a:r>
            <a:r>
              <a:rPr lang="en-US" sz="2800">
                <a:latin typeface="Arial" charset="0"/>
                <a:cs typeface="Arial" charset="0"/>
              </a:rPr>
              <a:t>neurons and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 interneurons</a:t>
            </a:r>
            <a:endParaRPr lang="en-US" sz="280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It is divided into </a:t>
            </a:r>
            <a:r>
              <a:rPr lang="en-US" sz="2800" b="1" u="sng">
                <a:solidFill>
                  <a:srgbClr val="FF0066"/>
                </a:solidFill>
                <a:latin typeface="Arial" charset="0"/>
                <a:cs typeface="Arial" charset="0"/>
              </a:rPr>
              <a:t>sympathetic</a:t>
            </a:r>
            <a:r>
              <a:rPr lang="en-US" sz="2800">
                <a:latin typeface="Arial" charset="0"/>
                <a:cs typeface="Arial" charset="0"/>
              </a:rPr>
              <a:t> and </a:t>
            </a:r>
            <a:r>
              <a:rPr lang="en-US" sz="2800" b="1" u="sng">
                <a:solidFill>
                  <a:srgbClr val="FF0066"/>
                </a:solidFill>
                <a:latin typeface="Arial" charset="0"/>
                <a:cs typeface="Arial" charset="0"/>
              </a:rPr>
              <a:t>parasympathetic</a:t>
            </a:r>
            <a:r>
              <a:rPr lang="en-US" sz="2800">
                <a:latin typeface="Arial" charset="0"/>
                <a:cs typeface="Arial" charset="0"/>
              </a:rPr>
              <a:t> parts</a:t>
            </a:r>
          </a:p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Both divisions operate in conjunction with one another (have 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antagonistic</a:t>
            </a:r>
            <a:r>
              <a:rPr lang="en-US" sz="2800">
                <a:latin typeface="Arial" charset="0"/>
                <a:cs typeface="Arial" charset="0"/>
              </a:rPr>
              <a:t> control over the viscus) to maintain a stable internal environment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774700"/>
          </a:xfrm>
        </p:spPr>
        <p:txBody>
          <a:bodyPr/>
          <a:lstStyle/>
          <a:p>
            <a:r>
              <a:rPr lang="en-US" sz="3600" b="1">
                <a:latin typeface="Arial" charset="0"/>
                <a:cs typeface="Arial" charset="0"/>
              </a:rPr>
              <a:t>Somatic versus Autonomic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032250" cy="5472112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Afferent pathway is similar in both systems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Impulses originate in the receptors and conveyed to </a:t>
            </a:r>
            <a:r>
              <a:rPr lang="en-US" dirty="0" err="1" smtClean="0">
                <a:ea typeface="+mn-ea"/>
              </a:rPr>
              <a:t>interneurons</a:t>
            </a:r>
            <a:r>
              <a:rPr lang="en-US" dirty="0" smtClean="0">
                <a:ea typeface="+mn-ea"/>
              </a:rPr>
              <a:t> in the spinal cord 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cell bodies</a:t>
            </a:r>
            <a:r>
              <a:rPr lang="en-US" dirty="0" smtClean="0">
                <a:ea typeface="+mn-ea"/>
              </a:rPr>
              <a:t> of the afferent neurons are located in the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sensory ganglia</a:t>
            </a: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7172" name="Content Placeholder 4" descr="an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4248" r="1003" b="12152"/>
          <a:stretch>
            <a:fillRect/>
          </a:stretch>
        </p:blipFill>
        <p:spPr>
          <a:xfrm>
            <a:off x="4284663" y="1989138"/>
            <a:ext cx="4686300" cy="3240087"/>
          </a:xfrm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7847013" y="1628775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Autonomic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284663" y="162877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Somatic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 b="1">
                <a:solidFill>
                  <a:srgbClr val="FF0066"/>
                </a:solidFill>
                <a:latin typeface="Arial" charset="0"/>
                <a:cs typeface="Arial" charset="0"/>
              </a:rPr>
              <a:t>efferent</a:t>
            </a:r>
            <a:r>
              <a:rPr lang="en-US" sz="2400">
                <a:latin typeface="Arial" charset="0"/>
                <a:cs typeface="Arial" charset="0"/>
              </a:rPr>
              <a:t> pathway is made up of preganglionic and postganglionic neurons</a:t>
            </a: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The cell bodies of the 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preganglionic</a:t>
            </a:r>
            <a:r>
              <a:rPr lang="en-US" sz="2400">
                <a:latin typeface="Arial" charset="0"/>
                <a:cs typeface="Arial" charset="0"/>
              </a:rPr>
              <a:t> neurons are located in the </a:t>
            </a:r>
            <a:r>
              <a:rPr lang="en-US" sz="2400">
                <a:solidFill>
                  <a:srgbClr val="FF0066"/>
                </a:solidFill>
                <a:latin typeface="Arial" charset="0"/>
                <a:cs typeface="Arial" charset="0"/>
              </a:rPr>
              <a:t>brain and spinal cord</a:t>
            </a:r>
            <a:r>
              <a:rPr lang="en-US" sz="2400">
                <a:latin typeface="Arial" charset="0"/>
                <a:cs typeface="Arial" charset="0"/>
              </a:rPr>
              <a:t>. Their axons synapse with the 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postganglionic</a:t>
            </a:r>
            <a:r>
              <a:rPr lang="en-US" sz="2400">
                <a:latin typeface="Arial" charset="0"/>
                <a:cs typeface="Arial" charset="0"/>
              </a:rPr>
              <a:t> neurons whose cell bodies are located in the </a:t>
            </a:r>
            <a:r>
              <a:rPr lang="en-US" sz="2400">
                <a:solidFill>
                  <a:srgbClr val="FF0066"/>
                </a:solidFill>
                <a:latin typeface="Arial" charset="0"/>
                <a:cs typeface="Arial" charset="0"/>
              </a:rPr>
              <a:t>autonomic gangl</a:t>
            </a:r>
            <a:r>
              <a:rPr 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ia </a:t>
            </a:r>
          </a:p>
        </p:txBody>
      </p:sp>
      <p:pic>
        <p:nvPicPr>
          <p:cNvPr id="8195" name="Content Placehold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b="21568"/>
          <a:stretch>
            <a:fillRect/>
          </a:stretch>
        </p:blipFill>
        <p:spPr bwMode="auto">
          <a:xfrm>
            <a:off x="971550" y="2492375"/>
            <a:ext cx="7345363" cy="38893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85225" cy="1295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 smtClean="0">
                <a:ea typeface="+mn-ea"/>
              </a:rPr>
              <a:t>Based on the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anatomical</a:t>
            </a:r>
            <a:r>
              <a:rPr lang="en-US" sz="2800" dirty="0" smtClean="0">
                <a:ea typeface="+mn-ea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physiological</a:t>
            </a:r>
            <a:r>
              <a:rPr lang="en-US" sz="2800" dirty="0" smtClean="0">
                <a:ea typeface="+mn-ea"/>
              </a:rPr>
              <a:t> and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pharmacological</a:t>
            </a:r>
            <a:r>
              <a:rPr lang="en-US" sz="2800" dirty="0" smtClean="0">
                <a:ea typeface="+mn-ea"/>
              </a:rPr>
              <a:t> characteristics, the autonomic nervous system is divided into: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+mn-ea"/>
            </a:endParaRPr>
          </a:p>
        </p:txBody>
      </p:sp>
      <p:pic>
        <p:nvPicPr>
          <p:cNvPr id="9219" name="Picture 5" descr="C:\Documents and Settings\user\My Documents\My Pictures\a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673475" cy="2514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C:\Documents and Settings\user\My Documents\My Pictures\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36576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0825" y="4149725"/>
            <a:ext cx="4033838" cy="2232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Sympathetic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Activated during exercise, excitement, and emergencies. 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“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fight, flight, or fright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”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.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47813" y="1844675"/>
            <a:ext cx="3708400" cy="2016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Parasympathetic: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Concerned with conserving energy. 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“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rest and digest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”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2"/>
              </a:buBlip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1151732" y="2385218"/>
            <a:ext cx="431800" cy="360363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27088" y="1484313"/>
            <a:ext cx="431800" cy="266541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6463" y="549275"/>
            <a:ext cx="4032250" cy="8461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Parasympathetic Divisions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16463" y="1412875"/>
            <a:ext cx="4032250" cy="4824413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Issues from 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brain &amp; S</a:t>
            </a:r>
            <a:r>
              <a:rPr lang="en-US" sz="2800" b="1" baseline="-2500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-S</a:t>
            </a:r>
            <a:r>
              <a:rPr lang="en-US" sz="2800" b="1" baseline="-25000">
                <a:solidFill>
                  <a:srgbClr val="FFFF00"/>
                </a:solidFill>
                <a:latin typeface="Arial" charset="0"/>
                <a:cs typeface="Arial" charset="0"/>
              </a:rPr>
              <a:t>4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cs typeface="Arial" charset="0"/>
              </a:rPr>
              <a:t>segments of spinal cord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 (craniosacral outflow)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Ganglia are located </a:t>
            </a:r>
            <a:r>
              <a:rPr lang="en-US" sz="2800">
                <a:solidFill>
                  <a:srgbClr val="FFFF00"/>
                </a:solidFill>
                <a:latin typeface="Arial" charset="0"/>
                <a:cs typeface="Arial" charset="0"/>
              </a:rPr>
              <a:t>near or within the viscera </a:t>
            </a:r>
            <a:r>
              <a:rPr 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(longer preganglionic fiber)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750" y="549275"/>
            <a:ext cx="4032250" cy="863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Sympathetic Divisions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1341438"/>
            <a:ext cx="4032250" cy="48958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Issues from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-L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segments of spinal cord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(thoracolumbar outflow)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Ganglia are located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 to the CNS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(longer postganglionic fiber)</a:t>
            </a:r>
          </a:p>
        </p:txBody>
      </p:sp>
      <p:pic>
        <p:nvPicPr>
          <p:cNvPr id="10246" name="Picture 6" descr="C:\Documents and Settings\Free User\My Documents\My Pictures\a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29225"/>
            <a:ext cx="31257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Documents and Settings\Free User\My Documents\My Pictures\q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29225"/>
            <a:ext cx="30972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836613"/>
            <a:ext cx="4872037" cy="58324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Cranial Outflow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Emerges from brain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b="1" u="sng" dirty="0" err="1" smtClean="0">
                <a:solidFill>
                  <a:srgbClr val="FFFF00"/>
                </a:solidFill>
                <a:ea typeface="+mn-ea"/>
              </a:rPr>
              <a:t>Preganglionic</a:t>
            </a:r>
            <a:r>
              <a:rPr lang="en-US" sz="2000" b="1" u="sng" dirty="0" smtClean="0">
                <a:solidFill>
                  <a:srgbClr val="FFFF00"/>
                </a:solidFill>
                <a:ea typeface="+mn-ea"/>
              </a:rPr>
              <a:t> neurons</a:t>
            </a:r>
            <a:r>
              <a:rPr lang="en-US" sz="2000" b="1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located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nuclei of the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,7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 9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&amp;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cranial nerves,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</a:t>
            </a:r>
            <a:r>
              <a:rPr lang="en-US" sz="2000" dirty="0" smtClean="0">
                <a:ea typeface="+mn-ea"/>
              </a:rPr>
              <a:t>n the brain stem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b="1" u="sng" dirty="0" smtClean="0">
                <a:solidFill>
                  <a:srgbClr val="FFFF00"/>
                </a:solidFill>
                <a:ea typeface="+mn-ea"/>
              </a:rPr>
              <a:t>Preganglionic fibers</a:t>
            </a:r>
            <a:r>
              <a:rPr lang="en-US" sz="2000" b="1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are carried by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,7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 9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&amp;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 cranial nerves </a:t>
            </a:r>
            <a:r>
              <a:rPr lang="en-US" sz="2000" dirty="0" smtClean="0">
                <a:ea typeface="+mn-ea"/>
              </a:rPr>
              <a:t>and supply organs of the head, neck, thorax, and abdomen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Sacral Outflow 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ea typeface="+mn-ea"/>
              </a:rPr>
              <a:t>Emerges from 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S</a:t>
            </a:r>
            <a:r>
              <a:rPr lang="en-US" sz="2000" baseline="-25000" dirty="0" smtClean="0">
                <a:solidFill>
                  <a:srgbClr val="FFFF00"/>
                </a:solidFill>
                <a:ea typeface="+mn-ea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-S</a:t>
            </a:r>
            <a:r>
              <a:rPr lang="en-US" sz="2000" baseline="-25000" dirty="0" smtClean="0">
                <a:solidFill>
                  <a:srgbClr val="FFFF00"/>
                </a:solidFill>
                <a:ea typeface="+mn-ea"/>
              </a:rPr>
              <a:t>4</a:t>
            </a:r>
            <a:endParaRPr lang="en-US" sz="20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u="sng" dirty="0" err="1" smtClean="0">
                <a:solidFill>
                  <a:srgbClr val="FFFF00"/>
                </a:solidFill>
                <a:ea typeface="+mn-ea"/>
              </a:rPr>
              <a:t>Preganglionic</a:t>
            </a:r>
            <a:r>
              <a:rPr lang="en-US" sz="2000" u="sng" dirty="0" smtClean="0">
                <a:solidFill>
                  <a:srgbClr val="FFFF00"/>
                </a:solidFill>
                <a:ea typeface="+mn-ea"/>
              </a:rPr>
              <a:t> neurons </a:t>
            </a:r>
            <a:r>
              <a:rPr lang="en-US" sz="2000" dirty="0" smtClean="0">
                <a:ea typeface="+mn-ea"/>
              </a:rPr>
              <a:t>located in 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lateral horn of spinal gray matter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u="sng" dirty="0" smtClean="0">
                <a:solidFill>
                  <a:srgbClr val="FFFF00"/>
                </a:solidFill>
                <a:ea typeface="+mn-ea"/>
              </a:rPr>
              <a:t>Preganglionic fibers </a:t>
            </a:r>
            <a:r>
              <a:rPr lang="en-US" sz="2000" dirty="0" smtClean="0">
                <a:ea typeface="+mn-ea"/>
              </a:rPr>
              <a:t>carried by </a:t>
            </a:r>
            <a:r>
              <a:rPr lang="en-US" sz="2000" dirty="0" smtClean="0">
                <a:solidFill>
                  <a:srgbClr val="FF33CC"/>
                </a:solidFill>
                <a:ea typeface="+mn-ea"/>
              </a:rPr>
              <a:t>sacral spinal nerves </a:t>
            </a:r>
            <a:r>
              <a:rPr lang="en-US" sz="2000" dirty="0" smtClean="0">
                <a:ea typeface="+mn-ea"/>
              </a:rPr>
              <a:t>to supply organs of the pelvis and lower abdomen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6818" r="16302" b="7813"/>
          <a:stretch>
            <a:fillRect/>
          </a:stretch>
        </p:blipFill>
        <p:spPr>
          <a:xfrm>
            <a:off x="5076825" y="1196975"/>
            <a:ext cx="3810000" cy="50292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580063" y="1196975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5963" y="4292600"/>
            <a:ext cx="530225" cy="48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883525" cy="846138"/>
          </a:xfrm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  <a:cs typeface="Arial" charset="0"/>
              </a:rPr>
              <a:t>Parasympathetic Division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1062</TotalTime>
  <Words>740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Britannic Bold</vt:lpstr>
      <vt:lpstr>Times New Roman</vt:lpstr>
      <vt:lpstr>Beam</vt:lpstr>
      <vt:lpstr>Autonomic Nervous System </vt:lpstr>
      <vt:lpstr>OBJECTIVES</vt:lpstr>
      <vt:lpstr>Autonomic Nervous System</vt:lpstr>
      <vt:lpstr>Organization of the Autonomic Nervous System</vt:lpstr>
      <vt:lpstr>Somatic versus Autonomic System</vt:lpstr>
      <vt:lpstr>PowerPoint Presentation</vt:lpstr>
      <vt:lpstr>PowerPoint Presentation</vt:lpstr>
      <vt:lpstr>Parasympathetic Divisions</vt:lpstr>
      <vt:lpstr>Parasympathetic Division</vt:lpstr>
      <vt:lpstr>Parasympathetic Ganglia</vt:lpstr>
      <vt:lpstr>Sympathetic Divisions</vt:lpstr>
      <vt:lpstr>Prevertebral Ganglia</vt:lpstr>
      <vt:lpstr>Paravertebral Ganglia</vt:lpstr>
      <vt:lpstr>PowerPoint Presentation</vt:lpstr>
      <vt:lpstr>PowerPoint Presentation</vt:lpstr>
      <vt:lpstr>Neurotransmitters of the Autonomic Nervous System</vt:lpstr>
      <vt:lpstr>PowerPoint Presentation</vt:lpstr>
      <vt:lpstr>PowerPoint Presentation</vt:lpstr>
    </vt:vector>
  </TitlesOfParts>
  <Company>Maxwell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</dc:title>
  <dc:creator>Dr. Zeenat Zaidi</dc:creator>
  <cp:lastModifiedBy>User</cp:lastModifiedBy>
  <cp:revision>72</cp:revision>
  <dcterms:created xsi:type="dcterms:W3CDTF">2007-03-28T15:39:30Z</dcterms:created>
  <dcterms:modified xsi:type="dcterms:W3CDTF">2011-09-26T12:26:03Z</dcterms:modified>
</cp:coreProperties>
</file>