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2" r:id="rId1"/>
  </p:sldMasterIdLst>
  <p:notesMasterIdLst>
    <p:notesMasterId r:id="rId23"/>
  </p:notesMasterIdLst>
  <p:handoutMasterIdLst>
    <p:handoutMasterId r:id="rId24"/>
  </p:handoutMasterIdLst>
  <p:sldIdLst>
    <p:sldId id="367" r:id="rId2"/>
    <p:sldId id="298" r:id="rId3"/>
    <p:sldId id="369" r:id="rId4"/>
    <p:sldId id="396" r:id="rId5"/>
    <p:sldId id="360" r:id="rId6"/>
    <p:sldId id="299" r:id="rId7"/>
    <p:sldId id="393" r:id="rId8"/>
    <p:sldId id="391" r:id="rId9"/>
    <p:sldId id="390" r:id="rId10"/>
    <p:sldId id="394" r:id="rId11"/>
    <p:sldId id="370" r:id="rId12"/>
    <p:sldId id="371" r:id="rId13"/>
    <p:sldId id="373" r:id="rId14"/>
    <p:sldId id="374" r:id="rId15"/>
    <p:sldId id="375" r:id="rId16"/>
    <p:sldId id="397" r:id="rId17"/>
    <p:sldId id="398" r:id="rId18"/>
    <p:sldId id="399" r:id="rId19"/>
    <p:sldId id="377" r:id="rId20"/>
    <p:sldId id="378" r:id="rId21"/>
    <p:sldId id="38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CC"/>
    <a:srgbClr val="CC0066"/>
    <a:srgbClr val="FFCCFF"/>
    <a:srgbClr val="FF99CC"/>
    <a:srgbClr val="74A8FC"/>
    <a:srgbClr val="FF0000"/>
    <a:srgbClr val="FDB5E8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651" autoAdjust="0"/>
  </p:normalViewPr>
  <p:slideViewPr>
    <p:cSldViewPr>
      <p:cViewPr>
        <p:scale>
          <a:sx n="70" d="100"/>
          <a:sy n="70" d="100"/>
        </p:scale>
        <p:origin x="-2408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741CB-A2C5-D04A-855F-825718337CB5}" type="datetimeFigureOut">
              <a:rPr lang="en-US"/>
              <a:pPr/>
              <a:t>9/26/11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8C29B9-B1B0-0F44-818A-5F9BC5E0C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E23169-C50C-A946-AC4F-B7CDCFE258B2}" type="datetimeFigureOut">
              <a:rPr lang="en-US"/>
              <a:pPr/>
              <a:t>9/26/11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A8AB88-E32B-1842-91CB-A69394A79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0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E3191F0-3028-3B47-BAAE-965A793EFBD6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70878DB-B7CB-9B4E-BC75-7C977A8AB48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79855-AA29-B44C-9C45-AF472BB76EF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26FD-1067-9543-A0D4-1BF3888A42F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2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ABF1CF-24FC-5F47-816C-2619E1E09DD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0409B-4666-074C-A9C3-49AA6D9F8DC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4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4BB78B9-2FAE-C74B-BF55-EFB7F0D4677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3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F5047-ED3D-7B41-ACB8-CBBED268F99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1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0E065-0669-CE4D-8FAC-003E744436A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0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1BC07-7BFC-F242-A1DF-09048DE3998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10CEA-E253-614E-8C22-CDE24E6ECAF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0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68FF0-04F4-B74C-A88C-9E0A0F4CA0F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4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C5BC8A6-0AFF-5C40-AD74-2CE2647061B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9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cs typeface="Majalla UI" charset="0"/>
              </a:defRPr>
            </a:lvl1pPr>
          </a:lstStyle>
          <a:p>
            <a:fld id="{C646C537-FF2E-4B45-93D1-60EFFA8F7874}" type="slidenum">
              <a:rPr lang="ar-sa"/>
              <a:pPr/>
              <a:t>‹#›</a:t>
            </a:fld>
            <a:endParaRPr lang="en-US"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7" r:id="rId2"/>
    <p:sldLayoutId id="2147484146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7" r:id="rId9"/>
    <p:sldLayoutId id="2147484143" r:id="rId10"/>
    <p:sldLayoutId id="2147484144" r:id="rId11"/>
    <p:sldLayoutId id="21474841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268760"/>
            <a:ext cx="7086600" cy="2880320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sz="4800" i="1" cap="all" smtClean="0">
                <a:ln w="0"/>
                <a:solidFill>
                  <a:srgbClr val="CC0066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Cardiovascular system</a:t>
            </a:r>
            <a:r>
              <a:rPr sz="4800" i="1" cap="all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/>
            </a:r>
            <a:br>
              <a:rPr sz="4800" i="1" cap="all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</a:br>
            <a:endParaRPr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4" descr="H&amp; 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b="10701"/>
          <a:stretch>
            <a:fillRect/>
          </a:stretch>
        </p:blipFill>
        <p:spPr>
          <a:xfrm>
            <a:off x="642938" y="692150"/>
            <a:ext cx="4505325" cy="2879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0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6136" y="764704"/>
            <a:ext cx="3024336" cy="489654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Two</a:t>
            </a:r>
            <a:r>
              <a:rPr lang="en-U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 </a:t>
            </a:r>
            <a:r>
              <a:rPr lang="en-US" sz="2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Semilunar (</a:t>
            </a:r>
            <a:r>
              <a:rPr lang="en-US" sz="2400" b="1" i="1" dirty="0" smtClean="0">
                <a:solidFill>
                  <a:srgbClr val="C00000"/>
                </a:solidFill>
                <a:ea typeface="+mn-ea"/>
              </a:rPr>
              <a:t>Pulmonary &amp; Aortic) </a:t>
            </a:r>
            <a:endParaRPr lang="en-US" sz="2400" b="1" i="1" dirty="0" smtClean="0">
              <a:solidFill>
                <a:srgbClr val="00B0F0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i="1" dirty="0" smtClean="0">
                <a:ea typeface="+mn-ea"/>
              </a:rPr>
              <a:t>between the right and left ventricles respectively and the great arteries leaving the heart.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i="1" dirty="0" smtClean="0">
                <a:ea typeface="+mn-ea"/>
              </a:rPr>
              <a:t>They allow the flow of blood from the ventricles to these arteries.</a:t>
            </a:r>
          </a:p>
        </p:txBody>
      </p:sp>
      <p:pic>
        <p:nvPicPr>
          <p:cNvPr id="6" name="Picture 7" descr="F29E1D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30391" r="15385" b="14130"/>
          <a:stretch>
            <a:fillRect/>
          </a:stretch>
        </p:blipFill>
        <p:spPr bwMode="auto">
          <a:xfrm>
            <a:off x="642938" y="3571875"/>
            <a:ext cx="4429125" cy="3014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57625" y="5214938"/>
            <a:ext cx="1000125" cy="142875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9063" y="4714875"/>
            <a:ext cx="1143000" cy="1428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6F8E533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500188"/>
            <a:ext cx="5000625" cy="5091112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Content Placeholder 4"/>
          <p:cNvSpPr>
            <a:spLocks noGrp="1"/>
          </p:cNvSpPr>
          <p:nvPr>
            <p:ph sz="quarter" idx="4"/>
          </p:nvPr>
        </p:nvSpPr>
        <p:spPr>
          <a:xfrm>
            <a:off x="5508625" y="1412875"/>
            <a:ext cx="3330575" cy="4879975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i="1" dirty="0" smtClean="0">
                <a:solidFill>
                  <a:srgbClr val="FF0000"/>
                </a:solidFill>
                <a:ea typeface="+mn-ea"/>
              </a:rPr>
              <a:t>Arteries:</a:t>
            </a:r>
            <a:r>
              <a:rPr lang="en-US" sz="2800" b="1" i="1" dirty="0" smtClean="0">
                <a:ea typeface="+mn-ea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i="1" dirty="0" smtClean="0">
                <a:ea typeface="+mn-ea"/>
              </a:rPr>
              <a:t>Thick walled, do not have valves.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i="1" dirty="0" smtClean="0">
                <a:ea typeface="+mn-ea"/>
              </a:rPr>
              <a:t>The smallest arteries are </a:t>
            </a:r>
            <a:r>
              <a:rPr lang="en-US" sz="2400" b="1" i="1" dirty="0" smtClean="0">
                <a:solidFill>
                  <a:srgbClr val="FF0066"/>
                </a:solidFill>
                <a:ea typeface="+mn-ea"/>
              </a:rPr>
              <a:t>arterioles.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i="1" dirty="0" smtClean="0">
                <a:solidFill>
                  <a:srgbClr val="0070C0"/>
                </a:solidFill>
                <a:ea typeface="+mn-ea"/>
              </a:rPr>
              <a:t>Veins: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Thin walled.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Many of them possess </a:t>
            </a:r>
            <a:r>
              <a:rPr lang="en-US" sz="2800" b="1" i="1" dirty="0" smtClean="0">
                <a:solidFill>
                  <a:srgbClr val="C00000"/>
                </a:solidFill>
                <a:ea typeface="+mn-ea"/>
              </a:rPr>
              <a:t>valves.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The smallest veins are </a:t>
            </a:r>
            <a:r>
              <a:rPr lang="en-US" sz="2800" b="1" i="1" dirty="0" smtClean="0">
                <a:solidFill>
                  <a:srgbClr val="0070C0"/>
                </a:solidFill>
                <a:ea typeface="+mn-ea"/>
              </a:rPr>
              <a:t>venules.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i="1" dirty="0" smtClean="0">
                <a:solidFill>
                  <a:srgbClr val="C00000"/>
                </a:solidFill>
                <a:ea typeface="+mn-ea"/>
              </a:rPr>
              <a:t>Capillaries</a:t>
            </a:r>
            <a:r>
              <a:rPr lang="en-US" sz="2800" b="1" dirty="0" smtClean="0">
                <a:solidFill>
                  <a:srgbClr val="C00000"/>
                </a:solidFill>
                <a:ea typeface="+mn-ea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0151" y="622429"/>
            <a:ext cx="6503703" cy="646331"/>
          </a:xfrm>
          <a:prstGeom prst="rect">
            <a:avLst/>
          </a:prstGeom>
          <a:solidFill>
            <a:srgbClr val="FF7C80"/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i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BLOOD</a:t>
            </a:r>
            <a:r>
              <a:rPr lang="en-US" sz="3600" b="1" i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 </a:t>
            </a:r>
            <a:r>
              <a:rPr lang="en-US" sz="3600" i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VESSELS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3375" y="5214938"/>
            <a:ext cx="428625" cy="2143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7250" y="5286375"/>
            <a:ext cx="357188" cy="142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00313" y="6357938"/>
            <a:ext cx="500062" cy="142875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sz="quarter" idx="4"/>
          </p:nvPr>
        </p:nvSpPr>
        <p:spPr>
          <a:xfrm>
            <a:off x="5076825" y="1714500"/>
            <a:ext cx="3095625" cy="3659188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i="1">
                <a:latin typeface="Constantia" charset="0"/>
              </a:rPr>
              <a:t>They transport blood from the </a:t>
            </a:r>
            <a:r>
              <a:rPr lang="en-US" sz="2800" b="1" i="1">
                <a:solidFill>
                  <a:srgbClr val="FF0000"/>
                </a:solidFill>
                <a:latin typeface="Constantia" charset="0"/>
              </a:rPr>
              <a:t>heart</a:t>
            </a:r>
            <a:r>
              <a:rPr lang="en-US" sz="2800" i="1">
                <a:latin typeface="Constantia" charset="0"/>
              </a:rPr>
              <a:t> and distribute it to the various tissues of the body through their branches.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6056" y="476673"/>
            <a:ext cx="3096344" cy="64633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n-ea"/>
              </a:rPr>
              <a:t>ARTERIES</a:t>
            </a:r>
          </a:p>
        </p:txBody>
      </p:sp>
      <p:pic>
        <p:nvPicPr>
          <p:cNvPr id="6" name="Picture 7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4225" r="5367" b="5634"/>
          <a:stretch>
            <a:fillRect/>
          </a:stretch>
        </p:blipFill>
        <p:spPr>
          <a:xfrm>
            <a:off x="3132138" y="333375"/>
            <a:ext cx="1584325" cy="6119813"/>
          </a:xfrm>
          <a:noFill/>
        </p:spPr>
      </p:pic>
      <p:pic>
        <p:nvPicPr>
          <p:cNvPr id="8" name="Picture 6" descr="File0655"/>
          <p:cNvPicPr>
            <a:picLocks noChangeAspect="1" noChangeArrowheads="1"/>
          </p:cNvPicPr>
          <p:nvPr/>
        </p:nvPicPr>
        <p:blipFill>
          <a:blip r:embed="rId3"/>
          <a:srcRect l="4159" t="4851" r="9891"/>
          <a:stretch>
            <a:fillRect/>
          </a:stretch>
        </p:blipFill>
        <p:spPr bwMode="auto">
          <a:xfrm>
            <a:off x="179388" y="333375"/>
            <a:ext cx="4464050" cy="6524625"/>
          </a:xfrm>
          <a:prstGeom prst="rect">
            <a:avLst/>
          </a:prstGeom>
          <a:noFill/>
          <a:effectLst>
            <a:outerShdw dist="35921" dir="2700000" algn="ctr" rotWithShape="0">
              <a:srgbClr val="DDDDDD"/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me\My Documents\snell CVS\scan00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r="21352" b="69269"/>
          <a:stretch>
            <a:fillRect/>
          </a:stretch>
        </p:blipFill>
        <p:spPr>
          <a:xfrm>
            <a:off x="357188" y="1844675"/>
            <a:ext cx="5151437" cy="3656013"/>
          </a:xfrm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435" name="Content Placeholder 4"/>
          <p:cNvSpPr>
            <a:spLocks noGrp="1"/>
          </p:cNvSpPr>
          <p:nvPr>
            <p:ph sz="quarter" idx="4"/>
          </p:nvPr>
        </p:nvSpPr>
        <p:spPr>
          <a:xfrm>
            <a:off x="5724525" y="1857375"/>
            <a:ext cx="3114675" cy="1857375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i="1">
                <a:latin typeface="Constantia" charset="0"/>
              </a:rPr>
              <a:t>It is the joining of terminal branches of  the arteries.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018" y="643335"/>
            <a:ext cx="5791970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n-ea"/>
              </a:rPr>
              <a:t>anastomosis</a:t>
            </a:r>
            <a:endParaRPr lang="en-US" sz="44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  <a:ea typeface="+mn-e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643063" y="4500563"/>
            <a:ext cx="714375" cy="714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me\My Documents\snell CVS\scan00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4" r="55974" b="5144"/>
          <a:stretch>
            <a:fillRect/>
          </a:stretch>
        </p:blipFill>
        <p:spPr>
          <a:xfrm>
            <a:off x="214313" y="1928813"/>
            <a:ext cx="4572000" cy="3357562"/>
          </a:xfrm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148263" y="1628775"/>
            <a:ext cx="3690937" cy="4105275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charset="0"/>
              <a:buNone/>
            </a:pPr>
            <a:r>
              <a:rPr lang="en-US" b="1" i="1">
                <a:solidFill>
                  <a:srgbClr val="FF0000"/>
                </a:solidFill>
                <a:latin typeface="Constantia" charset="0"/>
              </a:rPr>
              <a:t>Anatomic End arteries</a:t>
            </a:r>
            <a:r>
              <a:rPr lang="en-US" sz="1700" b="1">
                <a:solidFill>
                  <a:srgbClr val="FF0000"/>
                </a:solidFill>
                <a:latin typeface="Constantia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charset="0"/>
              <a:buChar char=""/>
            </a:pPr>
            <a:r>
              <a:rPr lang="en-US" i="1">
                <a:latin typeface="Constantia" charset="0"/>
              </a:rPr>
              <a:t>Vessels whose terminal branches </a:t>
            </a:r>
            <a:r>
              <a:rPr lang="en-US" b="1" i="1">
                <a:latin typeface="Constantia" charset="0"/>
              </a:rPr>
              <a:t>do not anastomose </a:t>
            </a:r>
            <a:r>
              <a:rPr lang="en-US" i="1">
                <a:latin typeface="Constantia" charset="0"/>
              </a:rPr>
              <a:t>with branches of arteries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charset="0"/>
              <a:buChar char=""/>
            </a:pPr>
            <a:r>
              <a:rPr lang="en-US" i="1">
                <a:latin typeface="Constantia" charset="0"/>
              </a:rPr>
              <a:t>supplying adjacent areas.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charset="0"/>
              <a:buNone/>
            </a:pPr>
            <a:endParaRPr lang="en-US" i="1">
              <a:solidFill>
                <a:srgbClr val="3333FF"/>
              </a:solidFill>
              <a:latin typeface="Constantia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charset="0"/>
              <a:buNone/>
            </a:pPr>
            <a:r>
              <a:rPr lang="en-US" b="1" i="1">
                <a:solidFill>
                  <a:srgbClr val="FF0000"/>
                </a:solidFill>
                <a:latin typeface="Constantia" charset="0"/>
              </a:rPr>
              <a:t>Functional End arteries: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charset="0"/>
              <a:buChar char=""/>
            </a:pPr>
            <a:r>
              <a:rPr lang="en-US" i="1">
                <a:latin typeface="Constantia" charset="0"/>
              </a:rPr>
              <a:t>The terminal branches do anastomose with those of adjacent arteries but the </a:t>
            </a:r>
            <a:r>
              <a:rPr lang="en-US" b="1" i="1">
                <a:latin typeface="Constantia" charset="0"/>
              </a:rPr>
              <a:t>anastomosis is insufficient </a:t>
            </a:r>
            <a:r>
              <a:rPr lang="en-US" i="1">
                <a:latin typeface="Constantia" charset="0"/>
              </a:rPr>
              <a:t>to keep the tissue alive if one of the arteries is occluded</a:t>
            </a:r>
            <a:r>
              <a:rPr lang="en-US" b="1" i="1">
                <a:latin typeface="Constantia" charset="0"/>
              </a:rPr>
              <a:t>.</a:t>
            </a:r>
            <a:endParaRPr lang="ar-sa" sz="1700" b="1">
              <a:latin typeface="Constantia" charset="0"/>
              <a:cs typeface="Majalla U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836712"/>
            <a:ext cx="588173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n-ea"/>
              </a:rPr>
              <a:t>END ARTERIES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19700" y="692150"/>
            <a:ext cx="3467100" cy="70326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</a:rPr>
              <a:t>VEINS</a:t>
            </a:r>
            <a:endParaRPr lang="en-US" sz="4400" dirty="0">
              <a:solidFill>
                <a:srgbClr val="C00000"/>
              </a:solidFill>
              <a:latin typeface="Comic Sans MS" pitchFamily="66" charset="0"/>
              <a:ea typeface="+mj-ea"/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sz="quarter" idx="4"/>
          </p:nvPr>
        </p:nvSpPr>
        <p:spPr>
          <a:xfrm>
            <a:off x="5219700" y="1785938"/>
            <a:ext cx="3467100" cy="4575175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i="1">
                <a:latin typeface="Constantia" charset="0"/>
              </a:rPr>
              <a:t>They transport blood back to the heart.</a:t>
            </a:r>
          </a:p>
          <a:p>
            <a:pPr eaLnBrk="1" hangingPunct="1"/>
            <a:r>
              <a:rPr lang="en-US" sz="2800" i="1">
                <a:latin typeface="Constantia" charset="0"/>
              </a:rPr>
              <a:t>The smaller veins (</a:t>
            </a:r>
            <a:r>
              <a:rPr lang="en-US" sz="2800" b="1" i="1">
                <a:solidFill>
                  <a:srgbClr val="0070C0"/>
                </a:solidFill>
                <a:latin typeface="Constantia" charset="0"/>
              </a:rPr>
              <a:t>Tributries</a:t>
            </a:r>
            <a:r>
              <a:rPr lang="en-US" sz="2800" i="1">
                <a:solidFill>
                  <a:srgbClr val="0070C0"/>
                </a:solidFill>
                <a:latin typeface="Constantia" charset="0"/>
              </a:rPr>
              <a:t>)</a:t>
            </a:r>
            <a:r>
              <a:rPr lang="en-US" sz="2800" i="1">
                <a:latin typeface="Constantia" charset="0"/>
              </a:rPr>
              <a:t> unite to form larger veins which commonly join with one another to form Venous Plexuses.</a:t>
            </a:r>
          </a:p>
          <a:p>
            <a:pPr eaLnBrk="1" hangingPunct="1"/>
            <a:endParaRPr lang="en-US" sz="2800" i="1">
              <a:latin typeface="Constantia" charset="0"/>
            </a:endParaRPr>
          </a:p>
        </p:txBody>
      </p:sp>
      <p:pic>
        <p:nvPicPr>
          <p:cNvPr id="7" name="Content Placeholder 6" descr="File06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2328" r="4158" b="1199"/>
          <a:stretch>
            <a:fillRect/>
          </a:stretch>
        </p:blipFill>
        <p:spPr>
          <a:xfrm>
            <a:off x="1042988" y="260350"/>
            <a:ext cx="3744912" cy="640873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3399"/>
                </a:solidFill>
                <a:ea typeface="+mj-ea"/>
              </a:rPr>
              <a:t>DEEP VEINS </a:t>
            </a:r>
            <a:r>
              <a:rPr lang="en-US" sz="3600" b="1" i="1" dirty="0" smtClean="0">
                <a:solidFill>
                  <a:srgbClr val="0070C0"/>
                </a:solidFill>
                <a:ea typeface="+mj-ea"/>
              </a:rPr>
              <a:t>(VENAE COMITANTES</a:t>
            </a:r>
            <a:r>
              <a:rPr lang="en-US" sz="3600" b="1" dirty="0" smtClean="0">
                <a:solidFill>
                  <a:srgbClr val="0070C0"/>
                </a:solidFill>
                <a:ea typeface="+mj-ea"/>
              </a:rPr>
              <a:t>)</a:t>
            </a:r>
            <a:endParaRPr lang="en-US" sz="36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3068638"/>
            <a:ext cx="2530475" cy="2736850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i="1">
                <a:latin typeface="Constantia" charset="0"/>
              </a:rPr>
              <a:t>Two veins  that accompany medium sized deep arteries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pic>
        <p:nvPicPr>
          <p:cNvPr id="5" name="Content Placeholder 4" descr="17B11B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62653" r="57271" b="6326"/>
          <a:stretch>
            <a:fillRect/>
          </a:stretch>
        </p:blipFill>
        <p:spPr>
          <a:xfrm>
            <a:off x="571500" y="1557338"/>
            <a:ext cx="5368925" cy="4872037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me\My Documents\snell CVS\scan00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30731" r="40826" b="31548"/>
          <a:stretch>
            <a:fillRect/>
          </a:stretch>
        </p:blipFill>
        <p:spPr>
          <a:xfrm>
            <a:off x="214313" y="1500188"/>
            <a:ext cx="5870575" cy="4808537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0" name="Content Placeholder 4"/>
          <p:cNvSpPr>
            <a:spLocks noGrp="1"/>
          </p:cNvSpPr>
          <p:nvPr>
            <p:ph sz="quarter" idx="4"/>
          </p:nvPr>
        </p:nvSpPr>
        <p:spPr>
          <a:xfrm>
            <a:off x="6300788" y="2060575"/>
            <a:ext cx="2386012" cy="374491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Microscopic vessels in the form of a network.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They connect the </a:t>
            </a:r>
            <a:r>
              <a:rPr lang="en-US" sz="2800" i="1" dirty="0" smtClean="0">
                <a:solidFill>
                  <a:srgbClr val="FF0000"/>
                </a:solidFill>
                <a:ea typeface="+mn-ea"/>
              </a:rPr>
              <a:t>Arterioles</a:t>
            </a:r>
            <a:r>
              <a:rPr lang="en-US" sz="2800" i="1" dirty="0" smtClean="0">
                <a:ea typeface="+mn-ea"/>
              </a:rPr>
              <a:t> to the </a:t>
            </a:r>
            <a:r>
              <a:rPr lang="en-US" sz="2800" i="1" dirty="0" err="1" smtClean="0">
                <a:solidFill>
                  <a:srgbClr val="002060"/>
                </a:solidFill>
                <a:ea typeface="+mn-ea"/>
              </a:rPr>
              <a:t>Venules</a:t>
            </a:r>
            <a:r>
              <a:rPr lang="en-US" sz="2800" dirty="0" smtClean="0">
                <a:solidFill>
                  <a:srgbClr val="002060"/>
                </a:solidFill>
                <a:ea typeface="+mn-ea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9292" y="332656"/>
            <a:ext cx="528542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i="1" cap="all" dirty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+mn-ea"/>
              </a:rPr>
              <a:t>capillaries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My Documents\My Pictures\Picture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214563"/>
            <a:ext cx="4359275" cy="4143375"/>
          </a:xfrm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3794" name="Content Placeholder 4"/>
          <p:cNvSpPr>
            <a:spLocks noGrp="1"/>
          </p:cNvSpPr>
          <p:nvPr>
            <p:ph sz="quarter" idx="4"/>
          </p:nvPr>
        </p:nvSpPr>
        <p:spPr>
          <a:xfrm>
            <a:off x="5286375" y="2349500"/>
            <a:ext cx="3552825" cy="394335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i="1" dirty="0" smtClean="0">
                <a:ea typeface="+mn-ea"/>
              </a:rPr>
              <a:t>Direct connections between the arteries and veins </a:t>
            </a:r>
            <a:r>
              <a:rPr lang="en-US" sz="2400" b="1" i="1" dirty="0" smtClean="0">
                <a:ea typeface="+mn-ea"/>
              </a:rPr>
              <a:t>without the intervention of capillaries.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i="1" u="sng" dirty="0" smtClean="0">
                <a:solidFill>
                  <a:srgbClr val="FF0000"/>
                </a:solidFill>
                <a:ea typeface="+mn-ea"/>
              </a:rPr>
              <a:t>Found in: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i="1" dirty="0" smtClean="0">
                <a:ea typeface="+mn-ea"/>
              </a:rPr>
              <a:t>Tips of the Fingers and Toes.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28" y="332656"/>
            <a:ext cx="6120681" cy="1323439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ARTERIOVENOUS ANASTOMOSIS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4"/>
          <p:cNvSpPr>
            <a:spLocks noGrp="1"/>
          </p:cNvSpPr>
          <p:nvPr>
            <p:ph sz="quarter" idx="4"/>
          </p:nvPr>
        </p:nvSpPr>
        <p:spPr>
          <a:xfrm>
            <a:off x="5435600" y="1989138"/>
            <a:ext cx="3403600" cy="4583112"/>
          </a:xfrm>
          <a:solidFill>
            <a:srgbClr val="FFCC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i="1" dirty="0" smtClean="0">
                <a:ea typeface="+mn-ea"/>
              </a:rPr>
              <a:t>It is a system of vessels interposed between two capillary beds.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i="1" dirty="0" smtClean="0">
                <a:ea typeface="+mn-ea"/>
              </a:rPr>
              <a:t>Veins leaving the gastrointestinal tract do not go direct to the heart.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i="1" dirty="0" smtClean="0">
                <a:ea typeface="+mn-ea"/>
              </a:rPr>
              <a:t>They pass to the </a:t>
            </a:r>
            <a:r>
              <a:rPr lang="en-US" sz="2000" b="1" i="1" dirty="0" smtClean="0">
                <a:solidFill>
                  <a:srgbClr val="0070C0"/>
                </a:solidFill>
                <a:ea typeface="+mn-ea"/>
              </a:rPr>
              <a:t>Portal Vein.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i="1" dirty="0" smtClean="0">
                <a:ea typeface="+mn-ea"/>
              </a:rPr>
              <a:t>This vein enters the liver and breaks up again into veins of diminishing size which ultimately join capillary like </a:t>
            </a:r>
            <a:r>
              <a:rPr lang="en-US" sz="2000" dirty="0" smtClean="0">
                <a:ea typeface="+mn-ea"/>
              </a:rPr>
              <a:t>vessels </a:t>
            </a:r>
            <a:r>
              <a:rPr lang="en-US" sz="2000" b="1" dirty="0" smtClean="0">
                <a:ea typeface="+mn-ea"/>
              </a:rPr>
              <a:t>(</a:t>
            </a:r>
            <a:r>
              <a:rPr lang="en-US" sz="2000" b="1" i="1" dirty="0" smtClean="0">
                <a:solidFill>
                  <a:srgbClr val="C00000"/>
                </a:solidFill>
                <a:ea typeface="+mn-ea"/>
              </a:rPr>
              <a:t>Sinusoids</a:t>
            </a:r>
            <a:r>
              <a:rPr lang="en-US" sz="2000" b="1" dirty="0" smtClean="0">
                <a:ea typeface="+mn-ea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8104" y="260648"/>
            <a:ext cx="2880320" cy="1477328"/>
          </a:xfrm>
          <a:prstGeom prst="rect">
            <a:avLst/>
          </a:prstGeom>
          <a:solidFill>
            <a:srgbClr val="FF6D6D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</a:rPr>
              <a:t>	</a:t>
            </a:r>
            <a:r>
              <a:rPr lang="en-US" sz="32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</a:rPr>
              <a:t>PORTAL</a:t>
            </a:r>
            <a:r>
              <a:rPr lang="en-US" sz="36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</a:rPr>
              <a:t> Circulation</a:t>
            </a:r>
            <a:endParaRPr lang="en-US" sz="4400" b="1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pic>
        <p:nvPicPr>
          <p:cNvPr id="9" name="Picture 6" descr="Untitled-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4608513" cy="6119813"/>
          </a:xfr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773238"/>
            <a:ext cx="7993062" cy="42275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 2" charset="0"/>
              <a:buChar char=""/>
            </a:pPr>
            <a:r>
              <a:rPr lang="en-US" sz="2000" b="1" u="sng">
                <a:solidFill>
                  <a:srgbClr val="FF0000"/>
                </a:solidFill>
                <a:latin typeface="Constantia" charset="0"/>
              </a:rPr>
              <a:t>At the end of the lecture, students should be able to: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2000" b="1" i="1">
                <a:latin typeface="Constantia" charset="0"/>
              </a:rPr>
              <a:t>Identify the components of the cardiovascular system.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2000" b="1" i="1">
                <a:latin typeface="Constantia" charset="0"/>
              </a:rPr>
              <a:t>Describe the Heart  as regards (position, chambers and valves).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2000" b="1" i="1">
                <a:latin typeface="Constantia" charset="0"/>
              </a:rPr>
              <a:t>Describe  the Blood vessels (Arteries, Veins and Capillaries).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2000" b="1" i="1">
                <a:latin typeface="Constantia" charset="0"/>
              </a:rPr>
              <a:t>Describe the Portal System.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2000" b="1" i="1">
                <a:latin typeface="Constantia" charset="0"/>
              </a:rPr>
              <a:t>Describe the Sinusoids.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2000" b="1" i="1">
                <a:latin typeface="Constantia" charset="0"/>
              </a:rPr>
              <a:t>Describe  the Functional and Anatomical end arteries.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2000" b="1" i="1">
                <a:latin typeface="Constantia" charset="0"/>
              </a:rPr>
              <a:t>Describe the Arteriovenous Anastomosis.</a:t>
            </a:r>
            <a:r>
              <a:rPr lang="en-US" sz="2000">
                <a:latin typeface="Constantia" charset="0"/>
              </a:rPr>
              <a:t> </a:t>
            </a:r>
            <a:endParaRPr lang="ar-sa" sz="2000">
              <a:latin typeface="Constantia" charset="0"/>
              <a:cs typeface="Majalla UI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27088" y="765175"/>
            <a:ext cx="7848600" cy="646113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Comic Sans MS" charset="0"/>
              </a:rPr>
              <a:t>Objectives</a:t>
            </a:r>
            <a:endParaRPr lang="en-US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Documents and Settings\User\My Documents\My Pictures\Picture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71625"/>
            <a:ext cx="4746625" cy="4575175"/>
          </a:xfrm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1746" name="Content Placeholder 4"/>
          <p:cNvSpPr>
            <a:spLocks noGrp="1"/>
          </p:cNvSpPr>
          <p:nvPr>
            <p:ph sz="quarter" idx="4"/>
          </p:nvPr>
        </p:nvSpPr>
        <p:spPr>
          <a:xfrm>
            <a:off x="5795963" y="1484313"/>
            <a:ext cx="3168650" cy="508793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Thin walled blood vessels like capillaries.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They are wider with  irregular cross diameter.</a:t>
            </a:r>
            <a:endParaRPr lang="en-US" sz="28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i="1" u="sng" dirty="0" smtClean="0">
                <a:solidFill>
                  <a:srgbClr val="FF0000"/>
                </a:solidFill>
                <a:ea typeface="+mn-ea"/>
              </a:rPr>
              <a:t>They are found in: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Liver.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Spleen.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Bone marrow.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i="1" dirty="0" smtClean="0">
                <a:ea typeface="+mn-ea"/>
              </a:rPr>
              <a:t>Some endocrine glands.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5271" y="332656"/>
            <a:ext cx="4453463" cy="769441"/>
          </a:xfrm>
          <a:prstGeom prst="rect">
            <a:avLst/>
          </a:prstGeom>
          <a:solidFill>
            <a:srgbClr val="FF6D6D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i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n-ea"/>
              </a:rPr>
              <a:t>sinusoids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938" y="2857500"/>
            <a:ext cx="714375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489654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b="1" i="1" dirty="0" smtClean="0">
                <a:ea typeface="+mn-ea"/>
              </a:rPr>
              <a:t>T</a:t>
            </a:r>
            <a:r>
              <a:rPr lang="en-US" sz="2400" i="1" dirty="0" smtClean="0">
                <a:ea typeface="+mn-ea"/>
              </a:rPr>
              <a:t>he cardiovascular system is a transporting system.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i="1" dirty="0" smtClean="0">
                <a:ea typeface="+mn-ea"/>
              </a:rPr>
              <a:t>It is composed of the heart and blood vessels.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i="1" dirty="0" smtClean="0">
                <a:ea typeface="+mn-ea"/>
              </a:rPr>
              <a:t>The heart is cone shaped, covered by pericardium and composed of four chambers.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i="1" dirty="0" smtClean="0">
                <a:ea typeface="+mn-ea"/>
              </a:rPr>
              <a:t>The blood vessels are the arteries, veins and capillaries.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i="1" dirty="0" smtClean="0">
                <a:ea typeface="+mn-ea"/>
              </a:rPr>
              <a:t>Arteries transport the blood from the heart.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i="1" dirty="0" smtClean="0">
                <a:ea typeface="+mn-ea"/>
              </a:rPr>
              <a:t>The terminal branches of the arteries can </a:t>
            </a:r>
            <a:r>
              <a:rPr lang="en-US" sz="2400" i="1" dirty="0" err="1" smtClean="0">
                <a:ea typeface="+mn-ea"/>
              </a:rPr>
              <a:t>anastomose</a:t>
            </a:r>
            <a:r>
              <a:rPr lang="en-US" sz="2400" i="1" dirty="0" smtClean="0">
                <a:ea typeface="+mn-ea"/>
              </a:rPr>
              <a:t> with each other freely or be anatomic or functional end arteries.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i="1" dirty="0" smtClean="0">
                <a:ea typeface="+mn-ea"/>
              </a:rPr>
              <a:t>Veins transport blood back to the heart.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i="1" dirty="0" smtClean="0">
                <a:ea typeface="+mn-ea"/>
              </a:rPr>
              <a:t>Capillaries connect the arteries to the veins.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i="1" dirty="0" smtClean="0">
                <a:ea typeface="+mn-ea"/>
              </a:rPr>
              <a:t>Sinusoids are special type of capillaries.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i="1" dirty="0" smtClean="0">
                <a:ea typeface="+mn-ea"/>
              </a:rPr>
              <a:t>The portal system is composed of two sets of capillaries.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2400" i="1" dirty="0" smtClean="0">
                <a:ea typeface="+mn-ea"/>
              </a:rPr>
              <a:t>The veins from the GIT go first to the liver through the portal vein.</a:t>
            </a:r>
          </a:p>
          <a:p>
            <a:pPr lvl="8">
              <a:buFont typeface="Wingdings 2"/>
              <a:buNone/>
              <a:defRPr/>
            </a:pPr>
            <a:endParaRPr lang="x-none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1907704" y="548680"/>
            <a:ext cx="4925789" cy="769441"/>
          </a:xfrm>
          <a:prstGeom prst="rect">
            <a:avLst/>
          </a:prstGeom>
          <a:solidFill>
            <a:srgbClr val="CC006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  <a:ea typeface="+mn-ea"/>
              </a:rPr>
              <a:t>SUMMARY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4"/>
          <p:cNvSpPr>
            <a:spLocks noGrp="1"/>
          </p:cNvSpPr>
          <p:nvPr>
            <p:ph sz="quarter" idx="4"/>
          </p:nvPr>
        </p:nvSpPr>
        <p:spPr>
          <a:xfrm>
            <a:off x="5651500" y="2492375"/>
            <a:ext cx="3206750" cy="1944688"/>
          </a:xfr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i="1" dirty="0" smtClean="0">
                <a:ea typeface="+mn-ea"/>
              </a:rPr>
              <a:t>Pump :</a:t>
            </a:r>
            <a:r>
              <a:rPr lang="en-US" sz="2800" i="1" dirty="0" smtClean="0">
                <a:ea typeface="+mn-ea"/>
              </a:rPr>
              <a:t> </a:t>
            </a:r>
            <a:r>
              <a:rPr lang="en-US" sz="2800" b="1" i="1" dirty="0" smtClean="0">
                <a:solidFill>
                  <a:srgbClr val="CC0066"/>
                </a:solidFill>
                <a:ea typeface="+mn-ea"/>
              </a:rPr>
              <a:t>Heart.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i="1" dirty="0" smtClean="0">
                <a:ea typeface="+mn-ea"/>
              </a:rPr>
              <a:t>Network of Tubes: </a:t>
            </a:r>
            <a:r>
              <a:rPr lang="en-US" sz="2800" b="1" i="1" dirty="0" smtClean="0">
                <a:solidFill>
                  <a:srgbClr val="CC0066"/>
                </a:solidFill>
                <a:ea typeface="+mn-ea"/>
              </a:rPr>
              <a:t>Blood Vessels</a:t>
            </a:r>
            <a:r>
              <a:rPr lang="en-US" sz="2800" b="1" dirty="0" smtClean="0">
                <a:solidFill>
                  <a:srgbClr val="CC0066"/>
                </a:solidFill>
                <a:ea typeface="+mn-ea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6096" y="704890"/>
            <a:ext cx="3168352" cy="646331"/>
          </a:xfrm>
          <a:prstGeom prst="rect">
            <a:avLst/>
          </a:prstGeom>
          <a:solidFill>
            <a:srgbClr val="74A8FC"/>
          </a:solidFill>
          <a:ln w="28575"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i="1" cap="all" dirty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+mn-ea"/>
              </a:rPr>
              <a:t>CONTENTS</a:t>
            </a:r>
          </a:p>
        </p:txBody>
      </p:sp>
      <p:pic>
        <p:nvPicPr>
          <p:cNvPr id="8196" name="Picture 2" descr="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r="5278" b="11749"/>
          <a:stretch>
            <a:fillRect/>
          </a:stretch>
        </p:blipFill>
        <p:spPr>
          <a:xfrm>
            <a:off x="827088" y="188913"/>
            <a:ext cx="4392612" cy="6335712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e\My Documents\snell CVS\scan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" t="1675" r="1935" b="6165"/>
          <a:stretch>
            <a:fillRect/>
          </a:stretch>
        </p:blipFill>
        <p:spPr>
          <a:xfrm>
            <a:off x="285750" y="1268413"/>
            <a:ext cx="4933950" cy="5400675"/>
          </a:xfrm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600" y="1555750"/>
            <a:ext cx="3403600" cy="46815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0"/>
              <a:buChar char=""/>
            </a:pPr>
            <a:r>
              <a:rPr lang="en-US" sz="2400" i="1">
                <a:latin typeface="Constantia" charset="0"/>
              </a:rPr>
              <a:t>It is a transportation system which uses the blood as the transport vehicle.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0"/>
              <a:buChar char=""/>
            </a:pPr>
            <a:r>
              <a:rPr lang="en-US" sz="2400" i="1">
                <a:latin typeface="Constantia" charset="0"/>
              </a:rPr>
              <a:t>It carries oxygen, nutrients, cell wastes, hormones and many other substances vital for body homeostasis.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0"/>
              <a:buChar char=""/>
            </a:pPr>
            <a:r>
              <a:rPr lang="en-US" sz="2400" i="1">
                <a:latin typeface="Constantia" charset="0"/>
              </a:rPr>
              <a:t>The force to move the blood around the body is provided by the beating </a:t>
            </a:r>
            <a:r>
              <a:rPr lang="en-US" sz="2400" b="1" i="1">
                <a:solidFill>
                  <a:srgbClr val="FF0000"/>
                </a:solidFill>
                <a:latin typeface="Constantia" charset="0"/>
              </a:rPr>
              <a:t>Hear</a:t>
            </a:r>
            <a:r>
              <a:rPr lang="en-US" sz="2400" b="1">
                <a:solidFill>
                  <a:srgbClr val="FF0000"/>
                </a:solidFill>
                <a:latin typeface="Constantia" charset="0"/>
              </a:rPr>
              <a:t>t</a:t>
            </a:r>
            <a:r>
              <a:rPr lang="en-US" sz="2400" b="1">
                <a:latin typeface="Constantia" charset="0"/>
              </a:rPr>
              <a:t>.</a:t>
            </a:r>
            <a:endParaRPr lang="ar-sa" sz="2400" b="1">
              <a:latin typeface="Constantia" charset="0"/>
              <a:cs typeface="Majalla U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513" y="549275"/>
            <a:ext cx="3671887" cy="646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50825" y="620713"/>
            <a:ext cx="3313113" cy="51403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i="1">
                <a:latin typeface="Arial Unicode MS" charset="0"/>
                <a:cs typeface="Arial Unicode MS" charset="0"/>
              </a:rPr>
              <a:t>Is a hollow, cone shaped muscular </a:t>
            </a:r>
            <a:r>
              <a:rPr lang="en-US">
                <a:latin typeface="Arial Unicode MS" charset="0"/>
                <a:cs typeface="Arial Unicode MS" charset="0"/>
              </a:rPr>
              <a:t> pump that keeps circulation going on.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Arial Unicode MS" charset="0"/>
                <a:cs typeface="Arial Unicode MS" charset="0"/>
              </a:rPr>
              <a:t>It is the size of hand</a:t>
            </a:r>
            <a:r>
              <a:rPr lang="ja-JP" altLang="en-US">
                <a:latin typeface="Arial Unicode MS" charset="0"/>
                <a:cs typeface="Arial Unicode MS" charset="0"/>
              </a:rPr>
              <a:t>’</a:t>
            </a:r>
            <a:r>
              <a:rPr lang="en-US">
                <a:latin typeface="Arial Unicode MS" charset="0"/>
                <a:cs typeface="Arial Unicode MS" charset="0"/>
              </a:rPr>
              <a:t>s fist of the same person.</a:t>
            </a:r>
          </a:p>
          <a:p>
            <a:pPr eaLnBrk="1" hangingPunct="1">
              <a:buFont typeface="Arial" charset="0"/>
              <a:buChar char="•"/>
            </a:pPr>
            <a:r>
              <a:rPr lang="en-US" u="sng">
                <a:latin typeface="Arial Unicode MS" charset="0"/>
                <a:cs typeface="Arial Unicode MS" charset="0"/>
              </a:rPr>
              <a:t>It has: 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Arial Unicode MS" charset="0"/>
                <a:cs typeface="Arial Unicode MS" charset="0"/>
              </a:rPr>
              <a:t> </a:t>
            </a:r>
            <a:r>
              <a:rPr lang="en-US" b="1">
                <a:latin typeface="Arial Unicode MS" charset="0"/>
                <a:cs typeface="Arial Unicode MS" charset="0"/>
              </a:rPr>
              <a:t>Apex,</a:t>
            </a:r>
          </a:p>
          <a:p>
            <a:pPr eaLnBrk="1" hangingPunct="1">
              <a:buFont typeface="Arial" charset="0"/>
              <a:buChar char="•"/>
            </a:pPr>
            <a:r>
              <a:rPr lang="en-US" b="1">
                <a:latin typeface="Arial Unicode MS" charset="0"/>
                <a:cs typeface="Arial Unicode MS" charset="0"/>
              </a:rPr>
              <a:t> Base.</a:t>
            </a:r>
          </a:p>
          <a:p>
            <a:pPr eaLnBrk="1" hangingPunct="1">
              <a:buFont typeface="Arial" charset="0"/>
              <a:buChar char="•"/>
            </a:pPr>
            <a:r>
              <a:rPr lang="en-US" b="1">
                <a:latin typeface="Arial Unicode MS" charset="0"/>
                <a:cs typeface="Arial Unicode MS" charset="0"/>
              </a:rPr>
              <a:t>Surfaces:</a:t>
            </a:r>
            <a:r>
              <a:rPr lang="en-US">
                <a:latin typeface="Arial Unicode MS" charset="0"/>
                <a:cs typeface="Arial Unicode MS" charset="0"/>
              </a:rPr>
              <a:t> </a:t>
            </a:r>
            <a:r>
              <a:rPr lang="en-US" sz="2000">
                <a:latin typeface="Arial Unicode MS" charset="0"/>
                <a:cs typeface="Arial Unicode MS" charset="0"/>
              </a:rPr>
              <a:t>Diaphragmatic &amp; Sternocostal. </a:t>
            </a:r>
            <a:endParaRPr lang="en-US">
              <a:latin typeface="Arial Unicode MS" charset="0"/>
              <a:cs typeface="Arial Unicode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>
                <a:latin typeface="Arial Unicode MS" charset="0"/>
                <a:cs typeface="Arial Unicode MS" charset="0"/>
              </a:rPr>
              <a:t>Borders:</a:t>
            </a:r>
            <a:r>
              <a:rPr lang="en-US">
                <a:latin typeface="Arial Unicode MS" charset="0"/>
                <a:cs typeface="Arial Unicode MS" charset="0"/>
              </a:rPr>
              <a:t> </a:t>
            </a:r>
            <a:r>
              <a:rPr lang="en-US" sz="2000">
                <a:latin typeface="Arial Unicode MS" charset="0"/>
                <a:cs typeface="Arial Unicode MS" charset="0"/>
              </a:rPr>
              <a:t>Right, Left, Inferior. </a:t>
            </a:r>
            <a:endParaRPr lang="en-US">
              <a:latin typeface="Arial Unicode MS" charset="0"/>
              <a:cs typeface="Arial Unicode MS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859338" y="404813"/>
            <a:ext cx="2736850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Heart</a:t>
            </a:r>
          </a:p>
        </p:txBody>
      </p:sp>
      <p:pic>
        <p:nvPicPr>
          <p:cNvPr id="10244" name="Picture 4" descr="F:\backup02june2009\My Pictures\anatomy images\images of greas\THORAX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85875"/>
            <a:ext cx="4968875" cy="43068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916113"/>
            <a:ext cx="4752975" cy="34575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274320" indent="-274320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>
                <a:ea typeface="+mn-ea"/>
                <a:cs typeface="Arabic Transparent" pitchFamily="2" charset="-78"/>
              </a:rPr>
              <a:t>	</a:t>
            </a:r>
            <a:r>
              <a:rPr lang="en-US" sz="2400" dirty="0" smtClean="0">
                <a:ea typeface="+mn-ea"/>
                <a:cs typeface="Arabic Transparent" pitchFamily="2" charset="-78"/>
              </a:rPr>
              <a:t>It lies in a centrally located partition in the  thoracic cavity Known as </a:t>
            </a:r>
            <a:r>
              <a:rPr lang="en-US" sz="2400" i="1" dirty="0" smtClean="0">
                <a:ea typeface="+mn-ea"/>
                <a:cs typeface="Arabic Transparent" pitchFamily="2" charset="-78"/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  <a:ea typeface="+mn-ea"/>
                <a:cs typeface="Arabic Transparent" pitchFamily="2" charset="-78"/>
              </a:rPr>
              <a:t>Middle Mediastinum </a:t>
            </a:r>
            <a:r>
              <a:rPr lang="en-US" sz="2400" dirty="0" smtClean="0">
                <a:ea typeface="+mn-ea"/>
                <a:cs typeface="Arabic Transparent" pitchFamily="2" charset="-78"/>
              </a:rPr>
              <a:t>between the two pleural sacs.</a:t>
            </a:r>
          </a:p>
          <a:p>
            <a:pPr marL="274320" indent="-274320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i="1" dirty="0" smtClean="0">
                <a:latin typeface="Arial Unicode MS" pitchFamily="34" charset="-128"/>
                <a:ea typeface="Arial Unicode MS" pitchFamily="34" charset="-128"/>
                <a:cs typeface="Arabic Transparent" pitchFamily="2" charset="-78"/>
              </a:rPr>
              <a:t>Enclosed by a double sac of serous membrane  (</a:t>
            </a:r>
            <a:r>
              <a:rPr lang="en-US" sz="2400" b="1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abic Transparent" pitchFamily="2" charset="-78"/>
              </a:rPr>
              <a:t>Pericardium).</a:t>
            </a:r>
          </a:p>
          <a:p>
            <a:pPr marL="274320" indent="-274320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dirty="0" smtClean="0">
                <a:ea typeface="+mn-ea"/>
                <a:cs typeface="Arabic Transparent" pitchFamily="2" charset="-78"/>
              </a:rPr>
              <a:t>	2/3 of the heart lies to the left of median plane. </a:t>
            </a:r>
          </a:p>
          <a:p>
            <a:pPr marL="274320" indent="-274320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dirty="0" smtClean="0">
              <a:ea typeface="+mn-ea"/>
              <a:cs typeface="Arabic Transparent" pitchFamily="2" charset="-78"/>
            </a:endParaRPr>
          </a:p>
        </p:txBody>
      </p:sp>
      <p:pic>
        <p:nvPicPr>
          <p:cNvPr id="175109" name="Picture 5" descr="H&amp; 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r="4201" b="34885"/>
          <a:stretch>
            <a:fillRect/>
          </a:stretch>
        </p:blipFill>
        <p:spPr bwMode="auto">
          <a:xfrm>
            <a:off x="214313" y="0"/>
            <a:ext cx="3636962" cy="3440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WordArt 8"/>
          <p:cNvSpPr>
            <a:spLocks noChangeArrowheads="1" noChangeShapeType="1" noTextEdit="1"/>
          </p:cNvSpPr>
          <p:nvPr/>
        </p:nvSpPr>
        <p:spPr bwMode="auto">
          <a:xfrm>
            <a:off x="357188" y="0"/>
            <a:ext cx="8424862" cy="13668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40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+mn-cs"/>
              <a:ea typeface="+mn-cs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84663" y="428625"/>
            <a:ext cx="4391025" cy="120015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Location of the Heart </a:t>
            </a:r>
          </a:p>
        </p:txBody>
      </p:sp>
      <p:pic>
        <p:nvPicPr>
          <p:cNvPr id="11270" name="Picture 3" descr="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3463"/>
            <a:ext cx="3565525" cy="30019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5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8263" y="1357313"/>
            <a:ext cx="3538537" cy="4773612"/>
          </a:xfrm>
          <a:solidFill>
            <a:srgbClr val="FFCC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i="1" u="sng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ATRIA</a:t>
            </a:r>
            <a:r>
              <a:rPr lang="en-US" sz="2000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 :</a:t>
            </a:r>
            <a:r>
              <a:rPr lang="en-US" sz="2000" i="1">
                <a:latin typeface="Constantia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>
                <a:latin typeface="Constantia" charset="0"/>
              </a:rPr>
              <a:t>Two </a:t>
            </a:r>
            <a:r>
              <a:rPr lang="en-US" sz="2000" i="1">
                <a:solidFill>
                  <a:srgbClr val="FF0000"/>
                </a:solidFill>
                <a:latin typeface="Constantia" charset="0"/>
              </a:rPr>
              <a:t>(Right &amp; Left)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>
                <a:latin typeface="Constantia" charset="0"/>
              </a:rPr>
              <a:t>Superior in position.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>
                <a:latin typeface="Constantia" charset="0"/>
              </a:rPr>
              <a:t>They are the receiving chambers.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>
                <a:latin typeface="Constantia" charset="0"/>
              </a:rPr>
              <a:t>They  have thin walls.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>
                <a:latin typeface="Constantia" charset="0"/>
              </a:rPr>
              <a:t>The upper part of each atrium is the </a:t>
            </a:r>
            <a:r>
              <a:rPr lang="en-US" sz="2000" i="1">
                <a:solidFill>
                  <a:srgbClr val="0070C0"/>
                </a:solidFill>
                <a:latin typeface="Constantia" charset="0"/>
              </a:rPr>
              <a:t>Auricle.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>
                <a:latin typeface="Constantia" charset="0"/>
              </a:rPr>
              <a:t>The </a:t>
            </a:r>
            <a:r>
              <a:rPr lang="en-US" sz="2000" i="1" u="sng">
                <a:latin typeface="Constantia" charset="0"/>
              </a:rPr>
              <a:t>Right Atrium </a:t>
            </a:r>
            <a:r>
              <a:rPr lang="en-US" sz="2000" i="1">
                <a:latin typeface="Constantia" charset="0"/>
              </a:rPr>
              <a:t>receives the venous blood coming to the heart.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u="sng">
                <a:latin typeface="Constantia" charset="0"/>
              </a:rPr>
              <a:t>Left Atrium </a:t>
            </a:r>
            <a:r>
              <a:rPr lang="en-US" sz="2000" i="1">
                <a:latin typeface="Constantia" charset="0"/>
              </a:rPr>
              <a:t>receives arterial blood coming from the lungs.</a:t>
            </a:r>
            <a:endParaRPr lang="ar-sa" sz="2000" i="1">
              <a:latin typeface="Constantia" charset="0"/>
              <a:cs typeface="Majalla U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200">
              <a:latin typeface="Constantia" charset="0"/>
            </a:endParaRPr>
          </a:p>
        </p:txBody>
      </p:sp>
      <p:sp>
        <p:nvSpPr>
          <p:cNvPr id="5" name="Text Box 2"/>
          <p:cNvSpPr>
            <a:spLocks noGrp="1" noChangeArrowheads="1"/>
          </p:cNvSpPr>
          <p:nvPr>
            <p:ph type="title"/>
          </p:nvPr>
        </p:nvSpPr>
        <p:spPr>
          <a:xfrm>
            <a:off x="1908175" y="571500"/>
            <a:ext cx="5300663" cy="60007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  <a:ea typeface="+mj-ea"/>
              </a:rPr>
              <a:t>Chambers of the Heart</a:t>
            </a:r>
          </a:p>
        </p:txBody>
      </p:sp>
      <p:pic>
        <p:nvPicPr>
          <p:cNvPr id="10" name="Picture 4" descr="File06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587" t="3078" r="9525" b="4614"/>
          <a:stretch>
            <a:fillRect/>
          </a:stretch>
        </p:blipFill>
        <p:spPr>
          <a:xfrm>
            <a:off x="179388" y="1700213"/>
            <a:ext cx="4679950" cy="4752975"/>
          </a:xfr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63" y="1428750"/>
            <a:ext cx="3278187" cy="5095875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>
                <a:ea typeface="+mn-ea"/>
              </a:rPr>
              <a:t>The </a:t>
            </a:r>
            <a:r>
              <a:rPr lang="en-US" b="1" i="1" dirty="0" smtClean="0">
                <a:solidFill>
                  <a:srgbClr val="C00000"/>
                </a:solidFill>
                <a:ea typeface="+mn-ea"/>
              </a:rPr>
              <a:t>Ventricles</a:t>
            </a:r>
            <a:r>
              <a:rPr lang="en-US" i="1" dirty="0" smtClean="0">
                <a:ea typeface="+mn-ea"/>
              </a:rPr>
              <a:t> are the inferior  chambers.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>
                <a:ea typeface="+mn-ea"/>
              </a:rPr>
              <a:t>They have thick walls.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>
                <a:ea typeface="+mn-ea"/>
              </a:rPr>
              <a:t>They are the discharging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>
                <a:ea typeface="+mn-ea"/>
              </a:rPr>
              <a:t>chambers (actual pumps).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>
                <a:ea typeface="+mn-ea"/>
              </a:rPr>
              <a:t>Their contraction propels blood out of the heart into the circulation.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>
              <a:ea typeface="+mn-ea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143125" y="642938"/>
            <a:ext cx="5000625" cy="584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omic Sans MS" charset="0"/>
              </a:rPr>
              <a:t>Chambers of the Heart</a:t>
            </a:r>
            <a:endParaRPr lang="en-US" sz="3200"/>
          </a:p>
        </p:txBody>
      </p:sp>
      <p:pic>
        <p:nvPicPr>
          <p:cNvPr id="13316" name="Picture 4" descr="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6250"/>
          <a:stretch>
            <a:fillRect/>
          </a:stretch>
        </p:blipFill>
        <p:spPr>
          <a:xfrm>
            <a:off x="539750" y="1700213"/>
            <a:ext cx="4895850" cy="4897437"/>
          </a:xfr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2725" y="1196975"/>
            <a:ext cx="3455988" cy="4752975"/>
          </a:xfrm>
          <a:solidFill>
            <a:srgbClr val="FDB5E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i="1">
                <a:latin typeface="Constantia" charset="0"/>
              </a:rPr>
              <a:t>The heart has Four Valves:</a:t>
            </a:r>
          </a:p>
          <a:p>
            <a:pPr eaLnBrk="1" hangingPunct="1"/>
            <a:r>
              <a:rPr lang="en-US" sz="2400" i="1">
                <a:latin typeface="Constantia" charset="0"/>
              </a:rPr>
              <a:t>Two </a:t>
            </a:r>
            <a:r>
              <a:rPr lang="en-US" sz="2400" b="1" i="1">
                <a:solidFill>
                  <a:srgbClr val="C00000"/>
                </a:solidFill>
                <a:latin typeface="Constantia" charset="0"/>
              </a:rPr>
              <a:t>Atrioventricular</a:t>
            </a:r>
          </a:p>
          <a:p>
            <a:pPr eaLnBrk="1" hangingPunct="1">
              <a:buFont typeface="Wingdings 2" charset="0"/>
              <a:buNone/>
            </a:pPr>
            <a:r>
              <a:rPr lang="en-US" sz="2400" i="1">
                <a:latin typeface="Constantia" charset="0"/>
              </a:rPr>
              <a:t> Valves between atria &amp; ventricles.</a:t>
            </a:r>
          </a:p>
          <a:p>
            <a:pPr eaLnBrk="1" hangingPunct="1"/>
            <a:r>
              <a:rPr lang="en-US" sz="2400" i="1">
                <a:latin typeface="Constantia" charset="0"/>
              </a:rPr>
              <a:t> They allow the blood to flow in one direction from the atria to the ventricles.</a:t>
            </a:r>
          </a:p>
          <a:p>
            <a:pPr eaLnBrk="1" hangingPunct="1"/>
            <a:r>
              <a:rPr lang="en-US" sz="2400" b="1" i="1">
                <a:latin typeface="Constantia" charset="0"/>
              </a:rPr>
              <a:t>Right AVV (</a:t>
            </a:r>
            <a:r>
              <a:rPr lang="en-US" sz="2400" b="1" i="1">
                <a:solidFill>
                  <a:srgbClr val="0075CC"/>
                </a:solidFill>
                <a:latin typeface="Constantia" charset="0"/>
              </a:rPr>
              <a:t>Tricuspid</a:t>
            </a:r>
            <a:r>
              <a:rPr lang="en-US" sz="2400" b="1" i="1">
                <a:latin typeface="Constantia" charset="0"/>
              </a:rPr>
              <a:t>)</a:t>
            </a:r>
          </a:p>
          <a:p>
            <a:pPr eaLnBrk="1" hangingPunct="1"/>
            <a:r>
              <a:rPr lang="en-US" sz="2400" b="1" i="1">
                <a:latin typeface="Constantia" charset="0"/>
              </a:rPr>
              <a:t>Left AVV (</a:t>
            </a:r>
            <a:r>
              <a:rPr lang="en-US" sz="2400" b="1" i="1">
                <a:solidFill>
                  <a:srgbClr val="FF0000"/>
                </a:solidFill>
                <a:latin typeface="Constantia" charset="0"/>
              </a:rPr>
              <a:t>Mitral</a:t>
            </a:r>
            <a:r>
              <a:rPr lang="en-US" sz="2400" b="1" i="1">
                <a:latin typeface="Constantia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608" y="404664"/>
            <a:ext cx="730757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" pitchFamily="18" charset="0"/>
                <a:ea typeface="+mn-ea"/>
              </a:rPr>
              <a:t>VALVES OF THE HEART</a:t>
            </a:r>
          </a:p>
        </p:txBody>
      </p:sp>
      <p:pic>
        <p:nvPicPr>
          <p:cNvPr id="14340" name="Picture 4" descr="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4679950" cy="4824412"/>
          </a:xfr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3175</TotalTime>
  <Words>787</Words>
  <Application>Microsoft Macintosh PowerPoint</Application>
  <PresentationFormat>On-screen Show (4:3)</PresentationFormat>
  <Paragraphs>112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Times</vt:lpstr>
      <vt:lpstr>Arial</vt:lpstr>
      <vt:lpstr>Calibri</vt:lpstr>
      <vt:lpstr>Constantia</vt:lpstr>
      <vt:lpstr>Wingdings 2</vt:lpstr>
      <vt:lpstr>Majalla UI</vt:lpstr>
      <vt:lpstr>Wingdings</vt:lpstr>
      <vt:lpstr>Comic Sans MS</vt:lpstr>
      <vt:lpstr>Arial Unicode MS</vt:lpstr>
      <vt:lpstr>Arabic Transparent</vt:lpstr>
      <vt:lpstr>Flow</vt:lpstr>
      <vt:lpstr>Cardiovascular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Chambers of the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VEINS</vt:lpstr>
      <vt:lpstr>DEEP VEINS (VENAE COMITANTES)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Dundee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Pericardium &amp;heart</dc:title>
  <dc:creator>Life Sciences</dc:creator>
  <cp:lastModifiedBy>User</cp:lastModifiedBy>
  <cp:revision>151</cp:revision>
  <dcterms:created xsi:type="dcterms:W3CDTF">2005-12-03T20:50:41Z</dcterms:created>
  <dcterms:modified xsi:type="dcterms:W3CDTF">2011-09-26T12:26:19Z</dcterms:modified>
</cp:coreProperties>
</file>