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3" r:id="rId1"/>
  </p:sldMasterIdLst>
  <p:notesMasterIdLst>
    <p:notesMasterId r:id="rId29"/>
  </p:notesMasterIdLst>
  <p:sldIdLst>
    <p:sldId id="440" r:id="rId2"/>
    <p:sldId id="437" r:id="rId3"/>
    <p:sldId id="439" r:id="rId4"/>
    <p:sldId id="407" r:id="rId5"/>
    <p:sldId id="408" r:id="rId6"/>
    <p:sldId id="416" r:id="rId7"/>
    <p:sldId id="375" r:id="rId8"/>
    <p:sldId id="412" r:id="rId9"/>
    <p:sldId id="379" r:id="rId10"/>
    <p:sldId id="421" r:id="rId11"/>
    <p:sldId id="422" r:id="rId12"/>
    <p:sldId id="370" r:id="rId13"/>
    <p:sldId id="427" r:id="rId14"/>
    <p:sldId id="424" r:id="rId15"/>
    <p:sldId id="372" r:id="rId16"/>
    <p:sldId id="371" r:id="rId17"/>
    <p:sldId id="374" r:id="rId18"/>
    <p:sldId id="428" r:id="rId19"/>
    <p:sldId id="433" r:id="rId20"/>
    <p:sldId id="430" r:id="rId21"/>
    <p:sldId id="434" r:id="rId22"/>
    <p:sldId id="436" r:id="rId23"/>
    <p:sldId id="392" r:id="rId24"/>
    <p:sldId id="398" r:id="rId25"/>
    <p:sldId id="395" r:id="rId26"/>
    <p:sldId id="352" r:id="rId27"/>
    <p:sldId id="403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aximized" horzBarState="maximized">
    <p:restoredLeft sz="84380"/>
    <p:restoredTop sz="92924" autoAdjust="0"/>
  </p:normalViewPr>
  <p:slideViewPr>
    <p:cSldViewPr>
      <p:cViewPr>
        <p:scale>
          <a:sx n="80" d="100"/>
          <a:sy n="80" d="100"/>
        </p:scale>
        <p:origin x="-6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FEDC675-104B-4159-9660-DCCA93127D6E}" type="datetimeFigureOut">
              <a:rPr lang="en-US"/>
              <a:pPr>
                <a:defRPr/>
              </a:pPr>
              <a:t>10/3/2011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267F036-4467-4B8F-804A-98C4C3CAD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67F036-4467-4B8F-804A-98C4C3CAD3E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48DD293-3044-48C8-A5D6-B39F4AD4D0A6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67F036-4467-4B8F-804A-98C4C3CAD3E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40EFE-97A4-4A64-AD27-EB62DEDE817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A8B82-F76F-4B33-B800-1DA3BFC245F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5744A-9A05-479F-89C4-B4E60BBADF2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D1B80-27A5-4BE0-840F-72245A6BCCD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6E366-7AA5-4A1A-8FAB-EC831276285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F9525-BA44-4849-B65B-503A6F509E2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40E0F-4E1C-4843-82F4-D0C96B1C43E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A3724-90A3-4D2B-B2CA-377B1551A04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3F63D-1F2B-4CDC-A98C-029B7B2148B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C48EA-2D2B-4444-AC23-9054054F30E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32A39-5BAB-4AF7-A506-5E00D472A98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D6C2501F-D5B9-4A86-BFDA-3F54F56B02E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16" r:id="rId2"/>
    <p:sldLayoutId id="2147483725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6" r:id="rId9"/>
    <p:sldLayoutId id="2147483722" r:id="rId10"/>
    <p:sldLayoutId id="214748372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39639D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80288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altLang="ko-KR" sz="4000"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한양목판체" pitchFamily="18" charset="-127"/>
              </a:rPr>
              <a:t>Fetal </a:t>
            </a:r>
            <a:r>
              <a:rPr lang="en-US" altLang="ko-KR" sz="40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한양목판체" pitchFamily="18" charset="-127"/>
              </a:rPr>
              <a:t>Membranes</a:t>
            </a:r>
            <a:endParaRPr lang="en-US" altLang="ko-KR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한양목판체" pitchFamily="18" charset="-127"/>
            </a:endParaRPr>
          </a:p>
        </p:txBody>
      </p:sp>
      <p:pic>
        <p:nvPicPr>
          <p:cNvPr id="4505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371600"/>
            <a:ext cx="4114800" cy="4883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  <a:noFill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Amnion 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920875"/>
            <a:ext cx="3352800" cy="2651125"/>
          </a:xfr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It is a  thin, transparent &amp; tough  fluid-filled, membranous sac surrounding the embryo.</a:t>
            </a:r>
            <a:endParaRPr lang="en-US" dirty="0"/>
          </a:p>
        </p:txBody>
      </p:sp>
      <p:pic>
        <p:nvPicPr>
          <p:cNvPr id="13316" name="Picture 4" descr="7415C507"/>
          <p:cNvPicPr>
            <a:picLocks noChangeAspect="1" noChangeArrowheads="1"/>
          </p:cNvPicPr>
          <p:nvPr/>
        </p:nvPicPr>
        <p:blipFill>
          <a:blip r:embed="rId2" cstate="print">
            <a:lum bright="-17000" contrast="15000"/>
          </a:blip>
          <a:srcRect l="12279" t="1334" r="40227" b="56355"/>
          <a:stretch>
            <a:fillRect/>
          </a:stretch>
        </p:blipFill>
        <p:spPr bwMode="auto">
          <a:xfrm>
            <a:off x="381000" y="1676400"/>
            <a:ext cx="4724400" cy="3657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  <a:noFill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Amnion 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143000"/>
            <a:ext cx="4191000" cy="5410200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b="1" u="sng" dirty="0" smtClean="0">
                <a:solidFill>
                  <a:srgbClr val="FF0000"/>
                </a:solidFill>
              </a:rPr>
              <a:t>At First : </a:t>
            </a:r>
            <a:r>
              <a:rPr lang="en-US" sz="2000" dirty="0" smtClean="0"/>
              <a:t>It is seen as a small cavity lying </a:t>
            </a:r>
            <a:r>
              <a:rPr lang="en-US" sz="2000" b="1" dirty="0" smtClean="0"/>
              <a:t>dorsal </a:t>
            </a:r>
            <a:r>
              <a:rPr lang="en-US" sz="2000" dirty="0" smtClean="0"/>
              <a:t>to embryonic plate.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b="1" u="sng" dirty="0" smtClean="0">
                <a:solidFill>
                  <a:srgbClr val="FF0000"/>
                </a:solidFill>
              </a:rPr>
              <a:t>At Stage of Chorionic Vesicle</a:t>
            </a:r>
            <a:r>
              <a:rPr lang="en-US" sz="2000" u="sng" dirty="0" smtClean="0">
                <a:solidFill>
                  <a:srgbClr val="FF0000"/>
                </a:solidFill>
              </a:rPr>
              <a:t>:</a:t>
            </a:r>
            <a:r>
              <a:rPr lang="en-US" sz="2000" u="sng" dirty="0" smtClean="0"/>
              <a:t> </a:t>
            </a:r>
            <a:r>
              <a:rPr lang="en-US" sz="2000" dirty="0" smtClean="0"/>
              <a:t>The amnion becomes separated  from the </a:t>
            </a:r>
            <a:r>
              <a:rPr lang="en-US" sz="2000" dirty="0" err="1" smtClean="0"/>
              <a:t>chorion</a:t>
            </a:r>
            <a:r>
              <a:rPr lang="en-US" sz="2000" dirty="0" smtClean="0"/>
              <a:t> by  </a:t>
            </a:r>
            <a:r>
              <a:rPr lang="en-US" sz="2000" b="1" dirty="0" smtClean="0">
                <a:solidFill>
                  <a:srgbClr val="0070C0"/>
                </a:solidFill>
              </a:rPr>
              <a:t>chorionic cavity </a:t>
            </a:r>
            <a:r>
              <a:rPr lang="en-US" sz="2000" dirty="0" smtClean="0"/>
              <a:t>or </a:t>
            </a:r>
            <a:r>
              <a:rPr lang="en-US" sz="2000" b="1" dirty="0" err="1" smtClean="0"/>
              <a:t>E.E.coelom</a:t>
            </a:r>
            <a:r>
              <a:rPr lang="en-US" sz="2000" dirty="0" smtClean="0"/>
              <a:t>.  </a:t>
            </a:r>
            <a:endParaRPr lang="en-US" sz="2000" dirty="0" smtClean="0">
              <a:solidFill>
                <a:schemeClr val="folHlink"/>
              </a:solidFill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b="1" u="sng" dirty="0" smtClean="0">
                <a:solidFill>
                  <a:srgbClr val="FF0000"/>
                </a:solidFill>
              </a:rPr>
              <a:t>After Folding: </a:t>
            </a:r>
            <a:r>
              <a:rPr lang="en-US" sz="2000" dirty="0" smtClean="0"/>
              <a:t>the amnion expands  greatly and is now  located on the </a:t>
            </a:r>
            <a:r>
              <a:rPr lang="en-US" sz="2000" b="1" dirty="0" smtClean="0"/>
              <a:t>ventral surface </a:t>
            </a:r>
            <a:r>
              <a:rPr lang="en-US" sz="2000" dirty="0" smtClean="0"/>
              <a:t>of embryo. 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 smtClean="0"/>
              <a:t>As a result of expansion of the amnion, extra embryonic </a:t>
            </a:r>
            <a:r>
              <a:rPr lang="en-US" sz="2000" dirty="0" err="1" smtClean="0"/>
              <a:t>coelom</a:t>
            </a:r>
            <a:r>
              <a:rPr lang="en-US" sz="2000" dirty="0" smtClean="0"/>
              <a:t>  is gradually obliterated and amnion  forms the epithelial  covering  of umbilical cord.   </a:t>
            </a:r>
            <a:endParaRPr lang="en-US" sz="2000" dirty="0" smtClean="0">
              <a:solidFill>
                <a:schemeClr val="folHlink"/>
              </a:solidFill>
            </a:endParaRPr>
          </a:p>
          <a:p>
            <a:pPr eaLnBrk="1" hangingPunct="1"/>
            <a:endParaRPr lang="en-US" sz="2000" dirty="0" smtClean="0"/>
          </a:p>
        </p:txBody>
      </p:sp>
      <p:pic>
        <p:nvPicPr>
          <p:cNvPr id="14340" name="Picture 4" descr="A3B81AA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36000" contrast="53000"/>
          </a:blip>
          <a:srcRect l="4892" t="2464" r="50638" b="21524"/>
          <a:stretch>
            <a:fillRect/>
          </a:stretch>
        </p:blipFill>
        <p:spPr>
          <a:xfrm>
            <a:off x="304800" y="1219200"/>
            <a:ext cx="4267200" cy="4929187"/>
          </a:xfrm>
          <a:noFill/>
          <a:ln w="57150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2590800" y="2819400"/>
            <a:ext cx="838200" cy="152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2971800" y="3124200"/>
            <a:ext cx="304800" cy="158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971800" y="3429000"/>
            <a:ext cx="762000" cy="152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228600"/>
            <a:ext cx="8229600" cy="971550"/>
          </a:xfrm>
          <a:noFill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/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Amniotic Fluid </a:t>
            </a:r>
          </a:p>
        </p:txBody>
      </p:sp>
      <p:sp>
        <p:nvSpPr>
          <p:cNvPr id="13315" name="Rectangle 3"/>
          <p:cNvSpPr>
            <a:spLocks noGrp="1" noRot="1" noChangeArrowheads="1"/>
          </p:cNvSpPr>
          <p:nvPr>
            <p:ph sz="half" idx="1"/>
          </p:nvPr>
        </p:nvSpPr>
        <p:spPr>
          <a:xfrm>
            <a:off x="76200" y="1524000"/>
            <a:ext cx="4038600" cy="48006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is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 watery fluid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inside the amniotic cavity, that plays a major role in fetal growth &amp; development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increases slowly, reaching about 700-1000 ml by  full term (37) weeks.</a:t>
            </a:r>
          </a:p>
        </p:txBody>
      </p:sp>
      <p:pic>
        <p:nvPicPr>
          <p:cNvPr id="15364" name="Picture 4" descr="A3B81AA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-30000" contrast="52000"/>
          </a:blip>
          <a:srcRect l="4892" t="50731" r="50638" b="21524"/>
          <a:stretch>
            <a:fillRect/>
          </a:stretch>
        </p:blipFill>
        <p:spPr>
          <a:xfrm>
            <a:off x="4191000" y="1219200"/>
            <a:ext cx="4851062" cy="4572000"/>
          </a:xfrm>
          <a:noFill/>
          <a:ln w="571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762000"/>
          </a:xfrm>
          <a:noFill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Sources of amniotic fluid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724400" y="1295400"/>
            <a:ext cx="4114800" cy="4937125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It has </a:t>
            </a:r>
            <a:r>
              <a:rPr lang="en-US" sz="2000" b="1" dirty="0" smtClean="0">
                <a:solidFill>
                  <a:srgbClr val="FF0000"/>
                </a:solidFill>
              </a:rPr>
              <a:t>Fetal  &amp; Maternal </a:t>
            </a:r>
            <a:r>
              <a:rPr lang="en-US" sz="2400" b="1" dirty="0" smtClean="0"/>
              <a:t>Sources</a:t>
            </a:r>
            <a:r>
              <a:rPr lang="en-US" sz="2400" dirty="0" smtClean="0"/>
              <a:t>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b="1" dirty="0" smtClean="0">
                <a:solidFill>
                  <a:srgbClr val="0070C0"/>
                </a:solidFill>
              </a:rPr>
              <a:t>Initially</a:t>
            </a:r>
            <a:r>
              <a:rPr lang="en-US" sz="2000" b="1" dirty="0" smtClean="0">
                <a:solidFill>
                  <a:srgbClr val="00B0F0"/>
                </a:solidFill>
              </a:rPr>
              <a:t>,</a:t>
            </a:r>
            <a:r>
              <a:rPr lang="en-US" sz="2000" dirty="0" smtClean="0"/>
              <a:t> some amniotic fluid is secreted by </a:t>
            </a:r>
            <a:r>
              <a:rPr lang="en-US" sz="2000" b="1" dirty="0" smtClean="0"/>
              <a:t>amniotic cells</a:t>
            </a:r>
            <a:r>
              <a:rPr lang="en-US" sz="2000" dirty="0" smtClean="0"/>
              <a:t>.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b="1" dirty="0" smtClean="0"/>
              <a:t>Most of fluid </a:t>
            </a:r>
            <a:r>
              <a:rPr lang="en-US" sz="2000" dirty="0" smtClean="0"/>
              <a:t>is derived from </a:t>
            </a:r>
            <a:r>
              <a:rPr lang="en-US" sz="2000" b="1" u="sng" dirty="0" smtClean="0">
                <a:solidFill>
                  <a:srgbClr val="FF0000"/>
                </a:solidFill>
              </a:rPr>
              <a:t>Maternal tissue </a:t>
            </a:r>
            <a:r>
              <a:rPr lang="en-US" sz="2000" dirty="0" smtClean="0"/>
              <a:t>by:            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600" dirty="0" smtClean="0"/>
              <a:t> </a:t>
            </a:r>
            <a:r>
              <a:rPr lang="en-US" sz="1800" dirty="0" smtClean="0"/>
              <a:t>1-Diffusion </a:t>
            </a:r>
            <a:r>
              <a:rPr lang="en-US" sz="1800" b="1" dirty="0" smtClean="0"/>
              <a:t>across</a:t>
            </a:r>
            <a:r>
              <a:rPr lang="en-US" sz="1800" b="1" dirty="0" smtClean="0">
                <a:solidFill>
                  <a:schemeClr val="folHlink"/>
                </a:solidFill>
              </a:rPr>
              <a:t> </a:t>
            </a:r>
            <a:r>
              <a:rPr lang="en-US" sz="1800" dirty="0" err="1" smtClean="0"/>
              <a:t>amnio</a:t>
            </a:r>
            <a:r>
              <a:rPr lang="en-US" sz="1800" dirty="0" smtClean="0"/>
              <a:t>-chorionic membrane </a:t>
            </a:r>
            <a:r>
              <a:rPr lang="en-US" sz="1800" b="1" dirty="0" smtClean="0">
                <a:solidFill>
                  <a:srgbClr val="0070C0"/>
                </a:solidFill>
              </a:rPr>
              <a:t>from placenta.</a:t>
            </a:r>
            <a:r>
              <a:rPr lang="en-US" sz="1800" dirty="0" smtClean="0">
                <a:solidFill>
                  <a:srgbClr val="0070C0"/>
                </a:solidFill>
              </a:rPr>
              <a:t>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800" dirty="0" smtClean="0"/>
              <a:t>2-Diffusion </a:t>
            </a:r>
            <a:r>
              <a:rPr lang="en-US" sz="1800" b="1" dirty="0" smtClean="0">
                <a:solidFill>
                  <a:srgbClr val="002060"/>
                </a:solidFill>
              </a:rPr>
              <a:t>across</a:t>
            </a:r>
            <a:r>
              <a:rPr lang="en-US" sz="1800" b="1" dirty="0" smtClean="0">
                <a:solidFill>
                  <a:schemeClr val="folHlink"/>
                </a:solidFill>
              </a:rPr>
              <a:t> </a:t>
            </a:r>
            <a:r>
              <a:rPr lang="en-US" sz="1800" dirty="0" smtClean="0"/>
              <a:t>chorionic plate (chorionic wall related to placenta) </a:t>
            </a:r>
            <a:r>
              <a:rPr lang="en-US" sz="1800" b="1" dirty="0" smtClean="0">
                <a:solidFill>
                  <a:srgbClr val="0070C0"/>
                </a:solidFill>
              </a:rPr>
              <a:t>from the maternal</a:t>
            </a:r>
            <a:r>
              <a:rPr lang="en-US" sz="1800" dirty="0" smtClean="0">
                <a:solidFill>
                  <a:srgbClr val="0070C0"/>
                </a:solidFill>
              </a:rPr>
              <a:t> </a:t>
            </a:r>
            <a:r>
              <a:rPr lang="en-US" sz="1800" b="1" dirty="0" smtClean="0">
                <a:solidFill>
                  <a:srgbClr val="0070C0"/>
                </a:solidFill>
              </a:rPr>
              <a:t>blood in </a:t>
            </a:r>
            <a:r>
              <a:rPr lang="en-US" sz="1800" b="1" dirty="0" err="1" smtClean="0">
                <a:solidFill>
                  <a:srgbClr val="0070C0"/>
                </a:solidFill>
              </a:rPr>
              <a:t>intervillous</a:t>
            </a:r>
            <a:r>
              <a:rPr lang="en-US" sz="1800" b="1" dirty="0" smtClean="0">
                <a:solidFill>
                  <a:srgbClr val="0070C0"/>
                </a:solidFill>
              </a:rPr>
              <a:t> spaces.</a:t>
            </a:r>
            <a:r>
              <a:rPr lang="en-US" sz="1800" dirty="0" smtClean="0">
                <a:solidFill>
                  <a:srgbClr val="0070C0"/>
                </a:solidFill>
              </a:rPr>
              <a:t>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</a:rPr>
              <a:t>Later, it is derived from </a:t>
            </a:r>
            <a:r>
              <a:rPr lang="en-US" sz="2000" b="1" u="sng" dirty="0" smtClean="0">
                <a:solidFill>
                  <a:srgbClr val="FF0000"/>
                </a:solidFill>
              </a:rPr>
              <a:t>Fetus</a:t>
            </a:r>
            <a:r>
              <a:rPr lang="en-US" sz="2000" dirty="0" smtClean="0"/>
              <a:t> through: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800" b="1" dirty="0" smtClean="0"/>
              <a:t>Skin, Fetal Respiratory tract &amp; mostly by Excreting Urine (at beginning of 11</a:t>
            </a:r>
            <a:r>
              <a:rPr lang="en-US" sz="1800" b="1" baseline="30000" dirty="0" smtClean="0"/>
              <a:t>th</a:t>
            </a:r>
            <a:r>
              <a:rPr lang="en-US" sz="1800" b="1" dirty="0" smtClean="0"/>
              <a:t> week)</a:t>
            </a:r>
          </a:p>
          <a:p>
            <a:pPr eaLnBrk="1" hangingPunct="1">
              <a:defRPr/>
            </a:pPr>
            <a:endParaRPr lang="en-US" sz="2000" dirty="0"/>
          </a:p>
        </p:txBody>
      </p:sp>
      <p:pic>
        <p:nvPicPr>
          <p:cNvPr id="16388" name="Picture 4" descr="1E0CDABD"/>
          <p:cNvPicPr>
            <a:picLocks noChangeAspect="1" noChangeArrowheads="1"/>
          </p:cNvPicPr>
          <p:nvPr/>
        </p:nvPicPr>
        <p:blipFill>
          <a:blip r:embed="rId2" cstate="print">
            <a:lum bright="-23000" contrast="44000"/>
          </a:blip>
          <a:srcRect l="12904" t="1775" r="47572" b="51527"/>
          <a:stretch>
            <a:fillRect/>
          </a:stretch>
        </p:blipFill>
        <p:spPr bwMode="auto">
          <a:xfrm>
            <a:off x="228600" y="1600200"/>
            <a:ext cx="4343400" cy="3505200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657600" y="3048000"/>
            <a:ext cx="7620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914400" y="1981200"/>
            <a:ext cx="3048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 flipV="1">
            <a:off x="3276600" y="2590800"/>
            <a:ext cx="2286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244475"/>
            <a:ext cx="8385175" cy="97472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Functions of amniotic fluid</a:t>
            </a:r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09600" y="1485900"/>
            <a:ext cx="7924800" cy="3886200"/>
          </a:xfrm>
          <a:solidFill>
            <a:schemeClr val="bg2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Provides  </a:t>
            </a:r>
            <a:r>
              <a:rPr lang="en-US" sz="2400" b="1" dirty="0" smtClean="0"/>
              <a:t>symmetrical external growth </a:t>
            </a:r>
            <a:r>
              <a:rPr lang="en-US" sz="2400" dirty="0" smtClean="0"/>
              <a:t>of embryo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Acts as a </a:t>
            </a:r>
            <a:r>
              <a:rPr lang="en-US" sz="2400" b="1" dirty="0" smtClean="0"/>
              <a:t>barrier to infection </a:t>
            </a:r>
            <a:r>
              <a:rPr lang="en-US" sz="2400" dirty="0" smtClean="0"/>
              <a:t>(it is an aseptic medium)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Permits </a:t>
            </a:r>
            <a:r>
              <a:rPr lang="en-US" sz="2400" b="1" dirty="0" smtClean="0"/>
              <a:t>normal fetal lung development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/>
              <a:t>Prevents adherence of embryo to amnion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It  </a:t>
            </a:r>
            <a:r>
              <a:rPr lang="en-US" sz="2400" b="1" dirty="0" smtClean="0"/>
              <a:t>protects  embryo against external injuries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Keeps the </a:t>
            </a:r>
            <a:r>
              <a:rPr lang="en-US" sz="2400" b="1" dirty="0" smtClean="0"/>
              <a:t>fetal body temperature constant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Allows the embryo to move freely, </a:t>
            </a:r>
            <a:r>
              <a:rPr lang="en-US" sz="2400" b="1" dirty="0" smtClean="0"/>
              <a:t>aiding muscular development in the limbs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It is involved in </a:t>
            </a:r>
            <a:r>
              <a:rPr lang="en-US" sz="2400" b="1" dirty="0" smtClean="0"/>
              <a:t>maintaining homeostasis of fluid &amp; electrolytes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396875"/>
            <a:ext cx="9144000" cy="898525"/>
          </a:xfrm>
          <a:solidFill>
            <a:schemeClr val="bg2"/>
          </a:solidFill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Composition of amniotic fluid </a:t>
            </a:r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52400" y="1371600"/>
            <a:ext cx="8839200" cy="480060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/>
              <a:t>99% of amniotic fluid is water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It contains un-dissolved material of desquamated fetal epithelial cells + organic + inorganic salts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b="1" u="sng" dirty="0" smtClean="0">
                <a:solidFill>
                  <a:schemeClr val="accent2">
                    <a:lumMod val="75000"/>
                  </a:schemeClr>
                </a:solidFill>
              </a:rPr>
              <a:t>As pregnancy advances</a:t>
            </a:r>
            <a:r>
              <a:rPr lang="en-US" u="sng" dirty="0" smtClean="0"/>
              <a:t>,</a:t>
            </a:r>
            <a:r>
              <a:rPr lang="en-US" dirty="0" smtClean="0"/>
              <a:t> composition of amniotic fluid changes as </a:t>
            </a:r>
            <a:r>
              <a:rPr lang="en-US" b="1" u="sng" dirty="0" smtClean="0"/>
              <a:t>fetal excreta</a:t>
            </a:r>
            <a:r>
              <a:rPr lang="en-US" b="1" dirty="0" smtClean="0"/>
              <a:t> (</a:t>
            </a:r>
            <a:r>
              <a:rPr lang="en-US" b="1" dirty="0" err="1" smtClean="0"/>
              <a:t>meconium</a:t>
            </a:r>
            <a:r>
              <a:rPr lang="en-US" b="1" dirty="0" smtClean="0"/>
              <a:t> = fetal feces/&amp; urine) are added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Amniotic fluid removed by </a:t>
            </a:r>
            <a:r>
              <a:rPr lang="en-US" b="1" dirty="0" smtClean="0">
                <a:solidFill>
                  <a:srgbClr val="0070C0"/>
                </a:solidFill>
              </a:rPr>
              <a:t>amniocentesis</a:t>
            </a:r>
            <a:r>
              <a:rPr lang="en-US" b="1" dirty="0" smtClean="0">
                <a:solidFill>
                  <a:schemeClr val="folHlink"/>
                </a:solidFill>
              </a:rPr>
              <a:t> </a:t>
            </a:r>
            <a:r>
              <a:rPr lang="en-US" dirty="0" smtClean="0"/>
              <a:t>permits  </a:t>
            </a:r>
            <a:r>
              <a:rPr lang="en-US" b="1" dirty="0" smtClean="0"/>
              <a:t>studies on fetal enzymes, hormones and diagnosis of fetal sex and chromosomal abnormalities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533400"/>
            <a:ext cx="9144000" cy="914400"/>
          </a:xfrm>
          <a:solidFill>
            <a:schemeClr val="bg2"/>
          </a:solidFill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Circulation &amp; Fate of amniotic fluid</a:t>
            </a: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81000" y="2133600"/>
            <a:ext cx="8382000" cy="35052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Amniotic fluid  remains constant &amp; in balance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--</a:t>
            </a:r>
            <a:r>
              <a:rPr lang="en-US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Most fluid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is swallowed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few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passes into lungs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fetus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and absorbed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into fetal blood,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where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is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metabolised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--</a:t>
            </a:r>
            <a:r>
              <a:rPr lang="en-US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Part of fluid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passes through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placental membrane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into maternal blood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intervillus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space, </a:t>
            </a:r>
          </a:p>
          <a:p>
            <a:pPr eaLnBrk="1" hangingPunct="1">
              <a:defRPr/>
            </a:pPr>
            <a:r>
              <a:rPr lang="en-US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Other part of fluid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excreted by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fetal kidneys into amniotic sac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295400"/>
            <a:ext cx="9144000" cy="974725"/>
          </a:xfrm>
          <a:solidFill>
            <a:schemeClr val="bg2"/>
          </a:solidFill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/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Anomalies of Volume of Amniotic Fluid</a:t>
            </a:r>
          </a:p>
        </p:txBody>
      </p:sp>
      <p:sp>
        <p:nvSpPr>
          <p:cNvPr id="2048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85800" y="2590800"/>
            <a:ext cx="7772400" cy="34290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(1) </a:t>
            </a:r>
            <a:r>
              <a:rPr lang="en-US" sz="24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Oligohydramnios</a:t>
            </a:r>
            <a:r>
              <a:rPr lang="en-US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volume is less than ½ liters</a:t>
            </a:r>
            <a:endParaRPr lang="en-US" sz="2000" b="1" dirty="0" smtClean="0">
              <a:solidFill>
                <a:schemeClr val="folHlink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2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Causes of </a:t>
            </a:r>
            <a:r>
              <a:rPr lang="en-US" sz="22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oligohydramnios</a:t>
            </a:r>
            <a:r>
              <a:rPr lang="en-US" sz="22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Placental insufficiency</a:t>
            </a:r>
            <a:r>
              <a:rPr lang="en-US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with low placental blood flow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Preterm rupture of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amnio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-chorionic membrane occurs in 10% of pregnancies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Renal Agenesis</a:t>
            </a:r>
            <a:r>
              <a:rPr lang="en-US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(failure of kidney development), or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Obstructive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Uropathy</a:t>
            </a:r>
            <a:r>
              <a:rPr lang="en-US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(urinary tract obstruction) lead to absence of fetal urine (the main source)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Complications of </a:t>
            </a:r>
            <a:r>
              <a:rPr lang="en-US" sz="2200" b="1" u="sng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oligohydramnios</a:t>
            </a:r>
            <a:r>
              <a:rPr lang="en-US" sz="2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Fetal abnormalities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(pulmonary, facial &amp; limb defects)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295400"/>
            <a:ext cx="4191000" cy="4433888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(2) </a:t>
            </a:r>
            <a:r>
              <a:rPr lang="en-US" sz="24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Polyhydramnios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Hydramnios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volume is more than 2 liters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 smtClean="0">
                <a:latin typeface="Times New Roman" pitchFamily="18" charset="0"/>
                <a:cs typeface="Times New Roman" pitchFamily="18" charset="0"/>
              </a:rPr>
              <a:t>Ultrasonography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the choice technique  for diagnosis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hydramnios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Causes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Fetal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( 1-20% ) :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Esophageal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atresia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Maternal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(2-20%) 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defects in maternal circulation.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Idiopathic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(3-60%)</a:t>
            </a:r>
          </a:p>
          <a:p>
            <a:pPr eaLnBrk="1" hangingPunct="1"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Content Placeholder 4" descr="6D983D5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18000" contrast="37000"/>
          </a:blip>
          <a:srcRect l="25784" t="46196" r="43970" b="18590"/>
          <a:stretch>
            <a:fillRect/>
          </a:stretch>
        </p:blipFill>
        <p:spPr>
          <a:xfrm>
            <a:off x="381000" y="1371600"/>
            <a:ext cx="3733800" cy="4708525"/>
          </a:xfrm>
          <a:noFill/>
          <a:ln w="57150">
            <a:solidFill>
              <a:schemeClr val="tx2"/>
            </a:solidFill>
          </a:ln>
        </p:spPr>
      </p:pic>
      <p:sp>
        <p:nvSpPr>
          <p:cNvPr id="5" name="Rectangle 2"/>
          <p:cNvSpPr txBox="1">
            <a:spLocks noRot="1" noChangeArrowheads="1"/>
          </p:cNvSpPr>
          <p:nvPr/>
        </p:nvSpPr>
        <p:spPr bwMode="auto">
          <a:xfrm>
            <a:off x="0" y="152400"/>
            <a:ext cx="9144000" cy="9747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Anomalies of Volume of Amniotic Fluid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4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8382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/>
            <a:r>
              <a:rPr lang="en-US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Yolk Sac</a:t>
            </a:r>
          </a:p>
        </p:txBody>
      </p:sp>
      <p:sp>
        <p:nvSpPr>
          <p:cNvPr id="22531" name="Content Placeholder 6"/>
          <p:cNvSpPr>
            <a:spLocks noGrp="1"/>
          </p:cNvSpPr>
          <p:nvPr>
            <p:ph sz="half" idx="2"/>
          </p:nvPr>
        </p:nvSpPr>
        <p:spPr>
          <a:xfrm>
            <a:off x="4724400" y="1524000"/>
            <a:ext cx="4038600" cy="4433888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/>
          <a:lstStyle/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Although it is called ‘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Yolk’ sac,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does not contain any yolk, but it is essential in the transfer of nutrients to embryo during 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u="sng" baseline="30000" dirty="0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 &amp; 3</a:t>
            </a:r>
            <a:r>
              <a:rPr lang="en-US" sz="2800" u="sng" baseline="30000" dirty="0" smtClean="0"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 weeks,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when the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uteroplacental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circulation is not established</a:t>
            </a:r>
          </a:p>
        </p:txBody>
      </p:sp>
      <p:pic>
        <p:nvPicPr>
          <p:cNvPr id="31748" name="Picture 4" descr="A3B81AA5"/>
          <p:cNvPicPr>
            <a:picLocks noChangeAspect="1" noChangeArrowheads="1"/>
          </p:cNvPicPr>
          <p:nvPr/>
        </p:nvPicPr>
        <p:blipFill>
          <a:blip r:embed="rId2" cstate="print">
            <a:lum bright="-26000" contrast="52000"/>
          </a:blip>
          <a:srcRect l="7418" t="31956" r="53673" b="46766"/>
          <a:stretch>
            <a:fillRect/>
          </a:stretch>
        </p:blipFill>
        <p:spPr bwMode="auto">
          <a:xfrm>
            <a:off x="304800" y="1676400"/>
            <a:ext cx="4191000" cy="46482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628650"/>
          </a:xfrm>
          <a:noFill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OBJECTIVES</a:t>
            </a:r>
            <a:endParaRPr lang="en-US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779837"/>
          </a:xfrm>
          <a:noFill/>
        </p:spPr>
        <p:txBody>
          <a:bodyPr/>
          <a:lstStyle/>
          <a:p>
            <a:pPr>
              <a:defRPr/>
            </a:pPr>
            <a:r>
              <a:rPr lang="en-US" sz="2400" b="1" u="sng" dirty="0" smtClean="0">
                <a:solidFill>
                  <a:srgbClr val="002060"/>
                </a:solidFill>
              </a:rPr>
              <a:t>By the end of the lecture the student should be able to:</a:t>
            </a:r>
          </a:p>
          <a:p>
            <a:pPr>
              <a:defRPr/>
            </a:pPr>
            <a:r>
              <a:rPr lang="en-US" sz="2400" b="1" dirty="0" smtClean="0"/>
              <a:t>List the components of the fetal membranes.</a:t>
            </a:r>
          </a:p>
          <a:p>
            <a:pPr>
              <a:defRPr/>
            </a:pPr>
            <a:r>
              <a:rPr lang="en-US" sz="2400" b="1" dirty="0" smtClean="0"/>
              <a:t>Describe  the stages of development of the components.</a:t>
            </a:r>
          </a:p>
          <a:p>
            <a:pPr>
              <a:defRPr/>
            </a:pPr>
            <a:r>
              <a:rPr lang="en-US" sz="2400" b="1" dirty="0" smtClean="0"/>
              <a:t>Describe the structure and function  of  the components.</a:t>
            </a:r>
          </a:p>
          <a:p>
            <a:pPr>
              <a:defRPr/>
            </a:pPr>
            <a:r>
              <a:rPr lang="en-US" sz="2400" b="1" dirty="0" smtClean="0"/>
              <a:t>Describe  their fate and the possible congenital anomalies.</a:t>
            </a:r>
          </a:p>
          <a:p>
            <a:pPr>
              <a:defRPr/>
            </a:pPr>
            <a:endParaRPr lang="en-US" sz="2400" b="1" u="sng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solidFill>
            <a:schemeClr val="bg2"/>
          </a:solidFill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Primary Yolk S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 </a:t>
            </a:r>
            <a:b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371600"/>
            <a:ext cx="4114800" cy="533400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lvl="1" eaLnBrk="1" hangingPunct="1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Appears  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Blastocyst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stage at 10-days, it lies ventral to embryonic plate. </a:t>
            </a:r>
          </a:p>
          <a:p>
            <a:pPr lvl="1"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Its roof is formed by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hypoblast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(primary endoderm),  </a:t>
            </a:r>
          </a:p>
          <a:p>
            <a:pPr lvl="1"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its wall is formed by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exocoelomic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membrane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which  lines inner surface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cytotrophoblast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then retracts from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trophoblast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due to formation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extraembryonic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mesoderm</a:t>
            </a:r>
          </a:p>
          <a:p>
            <a:pPr eaLnBrk="1" hangingPunct="1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6" name="Content Placeholder 4" descr="369351D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21000" contrast="48000"/>
          </a:blip>
          <a:srcRect l="19240" t="19269" r="37216" b="52899"/>
          <a:stretch>
            <a:fillRect/>
          </a:stretch>
        </p:blipFill>
        <p:spPr>
          <a:xfrm>
            <a:off x="152400" y="1905000"/>
            <a:ext cx="4876800" cy="4572000"/>
          </a:xfrm>
          <a:noFill/>
          <a:ln w="57150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533400" y="6019800"/>
            <a:ext cx="8382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066800"/>
            <a:ext cx="3886200" cy="4876801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lvl="1" eaLnBrk="1" hangingPunct="1">
              <a:defRPr/>
            </a:pPr>
            <a:r>
              <a:rPr lang="en-US" sz="2000" b="1" dirty="0" smtClean="0"/>
              <a:t>Appears in chorionic vesicle stage</a:t>
            </a:r>
            <a:endParaRPr lang="en-US" sz="2000" b="1" dirty="0" smtClean="0">
              <a:solidFill>
                <a:schemeClr val="folHlink"/>
              </a:solidFill>
            </a:endParaRPr>
          </a:p>
          <a:p>
            <a:pPr lvl="1" eaLnBrk="1" hangingPunct="1">
              <a:defRPr/>
            </a:pPr>
            <a:r>
              <a:rPr lang="en-US" sz="2000" dirty="0" smtClean="0"/>
              <a:t>Its roof is formed by hypoblast (embryonic endoderm), </a:t>
            </a:r>
            <a:r>
              <a:rPr lang="en-US" sz="2000" b="1" dirty="0" smtClean="0"/>
              <a:t>its wall is formed  by </a:t>
            </a:r>
            <a:r>
              <a:rPr lang="en-US" sz="2000" b="1" dirty="0" err="1" smtClean="0"/>
              <a:t>exocoelomic</a:t>
            </a:r>
            <a:r>
              <a:rPr lang="en-US" sz="2000" b="1" dirty="0" smtClean="0"/>
              <a:t> membrane + inner layer (</a:t>
            </a:r>
            <a:r>
              <a:rPr lang="en-US" sz="2000" b="1" dirty="0" err="1" smtClean="0"/>
              <a:t>splanchnic</a:t>
            </a:r>
            <a:r>
              <a:rPr lang="en-US" sz="2000" b="1" dirty="0" smtClean="0"/>
              <a:t>) of </a:t>
            </a:r>
            <a:r>
              <a:rPr lang="en-US" sz="2000" b="1" dirty="0" err="1" smtClean="0"/>
              <a:t>extraembryonic</a:t>
            </a:r>
            <a:r>
              <a:rPr lang="en-US" sz="2000" b="1" dirty="0" smtClean="0"/>
              <a:t> mesoderm</a:t>
            </a:r>
            <a:r>
              <a:rPr lang="en-US" sz="2000" dirty="0" smtClean="0"/>
              <a:t>.</a:t>
            </a:r>
          </a:p>
          <a:p>
            <a:pPr lvl="1" eaLnBrk="1" hangingPunct="1">
              <a:defRPr/>
            </a:pPr>
            <a:r>
              <a:rPr lang="en-US" sz="2000" dirty="0" smtClean="0"/>
              <a:t>At day 16, it </a:t>
            </a:r>
            <a:r>
              <a:rPr lang="en-US" sz="2000" u="sng" dirty="0" smtClean="0"/>
              <a:t>sends a </a:t>
            </a:r>
            <a:r>
              <a:rPr lang="en-US" sz="2000" dirty="0" err="1" smtClean="0"/>
              <a:t>diverticulum</a:t>
            </a:r>
            <a:r>
              <a:rPr lang="en-US" sz="2000" dirty="0" smtClean="0"/>
              <a:t> from its  </a:t>
            </a:r>
            <a:r>
              <a:rPr lang="en-US" sz="2000" dirty="0" err="1" smtClean="0"/>
              <a:t>dorsocaudal</a:t>
            </a:r>
            <a:r>
              <a:rPr lang="en-US" sz="2000" dirty="0" smtClean="0"/>
              <a:t> end  into substance of connecting stalk </a:t>
            </a:r>
            <a:r>
              <a:rPr lang="en-US" sz="2000" b="1" dirty="0" smtClean="0">
                <a:solidFill>
                  <a:srgbClr val="C00000"/>
                </a:solidFill>
              </a:rPr>
              <a:t>(</a:t>
            </a:r>
            <a:r>
              <a:rPr lang="en-US" sz="2000" b="1" dirty="0" err="1" smtClean="0">
                <a:solidFill>
                  <a:srgbClr val="C00000"/>
                </a:solidFill>
              </a:rPr>
              <a:t>Allantois</a:t>
            </a:r>
            <a:r>
              <a:rPr lang="en-US" sz="2000" b="1" dirty="0" smtClean="0">
                <a:solidFill>
                  <a:srgbClr val="C00000"/>
                </a:solidFill>
              </a:rPr>
              <a:t>)</a:t>
            </a:r>
          </a:p>
          <a:p>
            <a:pPr eaLnBrk="1" hangingPunct="1">
              <a:defRPr/>
            </a:pPr>
            <a:endParaRPr lang="en-US" sz="2000" dirty="0"/>
          </a:p>
        </p:txBody>
      </p:sp>
      <p:pic>
        <p:nvPicPr>
          <p:cNvPr id="24579" name="Content Placeholder 4" descr="6E9C7C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24000" contrast="46000"/>
          </a:blip>
          <a:srcRect l="12616" t="34686" r="63123" b="35173"/>
          <a:stretch>
            <a:fillRect/>
          </a:stretch>
        </p:blipFill>
        <p:spPr>
          <a:xfrm>
            <a:off x="3581400" y="5486400"/>
            <a:ext cx="1676400" cy="1371600"/>
          </a:xfrm>
          <a:noFill/>
          <a:ln w="57150">
            <a:solidFill>
              <a:srgbClr val="C00000"/>
            </a:solidFill>
          </a:ln>
        </p:spPr>
      </p:pic>
      <p:pic>
        <p:nvPicPr>
          <p:cNvPr id="24580" name="Picture 4" descr="C0167260"/>
          <p:cNvPicPr>
            <a:picLocks noChangeAspect="1" noChangeArrowheads="1"/>
          </p:cNvPicPr>
          <p:nvPr/>
        </p:nvPicPr>
        <p:blipFill>
          <a:blip r:embed="rId3" cstate="print">
            <a:lum bright="-27000" contrast="38000"/>
          </a:blip>
          <a:srcRect l="30760" t="46436" r="24683" b="22192"/>
          <a:stretch>
            <a:fillRect/>
          </a:stretch>
        </p:blipFill>
        <p:spPr bwMode="auto">
          <a:xfrm>
            <a:off x="76200" y="1371600"/>
            <a:ext cx="4953000" cy="4038600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200400" y="4800600"/>
            <a:ext cx="14478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038600" y="3886200"/>
            <a:ext cx="8382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  <a:solidFill>
            <a:schemeClr val="bg2"/>
          </a:solidFill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4000" b="1" dirty="0" smtClean="0">
                <a:solidFill>
                  <a:srgbClr val="FF0000"/>
                </a:solidFill>
              </a:rPr>
              <a:t>Secondary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Yolk S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en-US" sz="4000" b="1" dirty="0" smtClean="0">
                <a:solidFill>
                  <a:srgbClr val="FF0000"/>
                </a:solidFill>
              </a:rPr>
              <a:t>: </a:t>
            </a:r>
            <a:br>
              <a:rPr lang="en-US" sz="4000" b="1" dirty="0" smtClean="0">
                <a:solidFill>
                  <a:srgbClr val="FF0000"/>
                </a:solidFill>
              </a:rPr>
            </a:b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  <a:solidFill>
            <a:schemeClr val="bg2">
              <a:lumMod val="90000"/>
            </a:schemeClr>
          </a:solidFill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/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Definitive Yolk Sac</a:t>
            </a:r>
          </a:p>
        </p:txBody>
      </p:sp>
      <p:sp>
        <p:nvSpPr>
          <p:cNvPr id="25603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371600"/>
            <a:ext cx="4495800" cy="411480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After folding, part  of Yolk Sac is enclosed in the embryo to form the gut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(foregut,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midgut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&amp; hindgut).</a:t>
            </a:r>
          </a:p>
          <a:p>
            <a:pPr eaLnBrk="1" hangingPunct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remainder of Yolk Sac outside the embryo becomes the 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Definitive Yolk Sac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midgut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is temporarily connected to Definitive Yolk Sac by a narrow duct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Vitello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-intestinal duct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(Yolk stalk),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which is incorporated inside umbilical cord. then obliterated,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fibrosed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degenerated by  end of (6</a:t>
            </a:r>
            <a:r>
              <a:rPr lang="en-US" sz="2000" u="sng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 week).</a:t>
            </a:r>
          </a:p>
        </p:txBody>
      </p:sp>
      <p:pic>
        <p:nvPicPr>
          <p:cNvPr id="25604" name="Content Placeholder 4" descr="3670962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31000" contrast="42000"/>
          </a:blip>
          <a:srcRect l="37999" t="33559" r="9071" b="8820"/>
          <a:stretch>
            <a:fillRect/>
          </a:stretch>
        </p:blipFill>
        <p:spPr>
          <a:xfrm>
            <a:off x="152400" y="1447800"/>
            <a:ext cx="4114800" cy="4800600"/>
          </a:xfrm>
          <a:noFill/>
          <a:ln w="57150">
            <a:solidFill>
              <a:srgbClr val="C00000"/>
            </a:solidFill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59372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Functions of Yolk Sac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3962400" y="1447800"/>
            <a:ext cx="5029200" cy="34778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2000" u="sng" dirty="0">
                <a:latin typeface="Times New Roman" pitchFamily="18" charset="0"/>
                <a:cs typeface="Times New Roman" pitchFamily="18" charset="0"/>
              </a:rPr>
              <a:t>Early in 3</a:t>
            </a:r>
            <a:r>
              <a:rPr lang="en-US" sz="2000" u="sng" baseline="30000" dirty="0"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sz="2000" u="sng" dirty="0">
                <a:latin typeface="Times New Roman" pitchFamily="18" charset="0"/>
                <a:cs typeface="Times New Roman" pitchFamily="18" charset="0"/>
              </a:rPr>
              <a:t> week,</a:t>
            </a:r>
            <a:r>
              <a:rPr lang="en-US" sz="2000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Blood development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u="sng" dirty="0">
                <a:latin typeface="Times New Roman" pitchFamily="18" charset="0"/>
                <a:cs typeface="Times New Roman" pitchFamily="18" charset="0"/>
              </a:rPr>
              <a:t>first occurs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 the extra-embryonic mesoderm which covers wall of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yolk sac,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until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hemopoietic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activity begins in the liver during 6</a:t>
            </a:r>
            <a:r>
              <a:rPr lang="en-US" sz="2000" baseline="30000" dirty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week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During 4</a:t>
            </a:r>
            <a:r>
              <a:rPr lang="en-US" sz="2000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week</a:t>
            </a:r>
            <a:r>
              <a:rPr lang="en-US" sz="2000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endoderm of yolk sac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is incorporated into embryo to form </a:t>
            </a:r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primordial 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gut</a:t>
            </a:r>
            <a:endParaRPr lang="en-US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It gives rise also to </a:t>
            </a:r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epithelium of Respiratory &amp; G.I.T.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1219200" y="4572000"/>
            <a:ext cx="5562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257300" lvl="2" indent="-342900">
              <a:spcBef>
                <a:spcPct val="50000"/>
              </a:spcBef>
              <a:defRPr/>
            </a:pPr>
            <a:r>
              <a:rPr lang="en-US" dirty="0">
                <a:solidFill>
                  <a:srgbClr val="FF0000"/>
                </a:solidFill>
              </a:rPr>
              <a:t>  </a:t>
            </a:r>
            <a:endParaRPr lang="en-US" dirty="0"/>
          </a:p>
        </p:txBody>
      </p:sp>
      <p:pic>
        <p:nvPicPr>
          <p:cNvPr id="26629" name="Picture 1029" descr="51F9423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32000" contrast="59000"/>
          </a:blip>
          <a:srcRect l="36325" t="8710" r="33755" b="71706"/>
          <a:stretch>
            <a:fillRect/>
          </a:stretch>
        </p:blipFill>
        <p:spPr>
          <a:xfrm>
            <a:off x="152400" y="1295400"/>
            <a:ext cx="3733800" cy="2925763"/>
          </a:xfrm>
          <a:noFill/>
          <a:ln w="19050">
            <a:solidFill>
              <a:srgbClr val="0070C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143000" y="5257800"/>
            <a:ext cx="6858000" cy="92333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3</a:t>
            </a:r>
            <a:r>
              <a:rPr lang="en-US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week: Primordial germ cells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originate 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endodermal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lining of the wall of caudal end of yolk sac migrate into developing sex glands to differentiate into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germ cells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spermatogonia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oogonia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457200"/>
            <a:ext cx="8385175" cy="66992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/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Fate of Yolk Sac</a:t>
            </a:r>
          </a:p>
        </p:txBody>
      </p:sp>
      <p:pic>
        <p:nvPicPr>
          <p:cNvPr id="27652" name="Picture 4" descr="72C39571"/>
          <p:cNvPicPr>
            <a:picLocks noChangeAspect="1" noChangeArrowheads="1"/>
          </p:cNvPicPr>
          <p:nvPr/>
        </p:nvPicPr>
        <p:blipFill>
          <a:blip r:embed="rId2" cstate="print">
            <a:lum bright="-29000" contrast="51000"/>
          </a:blip>
          <a:srcRect l="36745" t="41051" r="14961" b="10315"/>
          <a:stretch>
            <a:fillRect/>
          </a:stretch>
        </p:blipFill>
        <p:spPr bwMode="auto">
          <a:xfrm>
            <a:off x="76200" y="3048000"/>
            <a:ext cx="3730625" cy="3581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4114800" y="1600200"/>
            <a:ext cx="4724400" cy="4385816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u="sng" dirty="0" smtClean="0">
                <a:solidFill>
                  <a:srgbClr val="FF0000"/>
                </a:solidFill>
              </a:rPr>
              <a:t>Yolk </a:t>
            </a:r>
            <a:r>
              <a:rPr lang="en-US" u="sng" dirty="0">
                <a:solidFill>
                  <a:srgbClr val="FF0000"/>
                </a:solidFill>
              </a:rPr>
              <a:t>stalk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/>
              <a:t>detached from </a:t>
            </a:r>
            <a:r>
              <a:rPr lang="en-US" dirty="0" err="1"/>
              <a:t>midgut</a:t>
            </a:r>
            <a:r>
              <a:rPr lang="en-US" dirty="0"/>
              <a:t> </a:t>
            </a:r>
            <a:r>
              <a:rPr lang="en-US" u="sng" dirty="0"/>
              <a:t>by the  end of 6</a:t>
            </a:r>
            <a:r>
              <a:rPr lang="en-US" u="sng" baseline="30000" dirty="0"/>
              <a:t>th</a:t>
            </a:r>
            <a:r>
              <a:rPr lang="en-US" u="sng" dirty="0"/>
              <a:t> week.</a:t>
            </a:r>
            <a:r>
              <a:rPr lang="en-US" dirty="0"/>
              <a:t>  In about 2% of adults, its proximal </a:t>
            </a:r>
            <a:r>
              <a:rPr lang="en-US" dirty="0" smtClean="0"/>
              <a:t>intra-abdominal part persists </a:t>
            </a:r>
            <a:r>
              <a:rPr lang="en-US" dirty="0"/>
              <a:t>as </a:t>
            </a:r>
            <a:r>
              <a:rPr lang="en-US" dirty="0" err="1"/>
              <a:t>ileal</a:t>
            </a:r>
            <a:r>
              <a:rPr lang="en-US" dirty="0"/>
              <a:t> </a:t>
            </a:r>
            <a:r>
              <a:rPr lang="en-US" dirty="0" err="1" smtClean="0"/>
              <a:t>diverticulum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(</a:t>
            </a:r>
            <a:r>
              <a:rPr lang="en-US" dirty="0" err="1" smtClean="0">
                <a:solidFill>
                  <a:srgbClr val="0070C0"/>
                </a:solidFill>
              </a:rPr>
              <a:t>Meckel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diverticulum</a:t>
            </a:r>
            <a:r>
              <a:rPr lang="en-US" dirty="0">
                <a:solidFill>
                  <a:srgbClr val="0070C0"/>
                </a:solidFill>
              </a:rPr>
              <a:t>).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u="sng" dirty="0"/>
              <a:t>At 10 weeks,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small d</a:t>
            </a:r>
            <a:r>
              <a:rPr lang="en-US" dirty="0" smtClean="0">
                <a:solidFill>
                  <a:srgbClr val="0070C0"/>
                </a:solidFill>
              </a:rPr>
              <a:t>efinitive yolk sac </a:t>
            </a:r>
            <a:r>
              <a:rPr lang="en-US" dirty="0"/>
              <a:t>lies </a:t>
            </a:r>
            <a:r>
              <a:rPr lang="en-US" dirty="0" smtClean="0"/>
              <a:t>in chorionic </a:t>
            </a:r>
            <a:r>
              <a:rPr lang="en-US" dirty="0"/>
              <a:t>cavity between amniotic &amp; chorionic </a:t>
            </a:r>
            <a:r>
              <a:rPr lang="en-US" dirty="0" smtClean="0"/>
              <a:t>sacs     </a:t>
            </a:r>
            <a:endParaRPr lang="en-US" dirty="0">
              <a:solidFill>
                <a:schemeClr val="folHlink"/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u="sng" dirty="0"/>
              <a:t>At 20 weeks</a:t>
            </a:r>
            <a:r>
              <a:rPr lang="en-US" dirty="0"/>
              <a:t>, as pregnancy advances, </a:t>
            </a:r>
            <a:r>
              <a:rPr lang="en-US" dirty="0" smtClean="0"/>
              <a:t>definitive yolk sac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atrophies </a:t>
            </a:r>
            <a:r>
              <a:rPr lang="en-US" dirty="0"/>
              <a:t>and becomes very small </a:t>
            </a:r>
            <a:r>
              <a:rPr lang="en-US" dirty="0" smtClean="0"/>
              <a:t>cyst.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dirty="0" smtClean="0">
                <a:solidFill>
                  <a:srgbClr val="0070C0"/>
                </a:solidFill>
              </a:rPr>
              <a:t>In </a:t>
            </a:r>
            <a:r>
              <a:rPr lang="en-US" dirty="0">
                <a:solidFill>
                  <a:srgbClr val="0070C0"/>
                </a:solidFill>
              </a:rPr>
              <a:t>unusual cases</a:t>
            </a:r>
            <a:r>
              <a:rPr lang="en-US" dirty="0">
                <a:solidFill>
                  <a:schemeClr val="folHlink"/>
                </a:solidFill>
              </a:rPr>
              <a:t>,</a:t>
            </a:r>
            <a:r>
              <a:rPr lang="en-US" dirty="0"/>
              <a:t> it persists </a:t>
            </a:r>
            <a:r>
              <a:rPr lang="en-US" u="sng" dirty="0"/>
              <a:t>under amnion</a:t>
            </a:r>
            <a:r>
              <a:rPr lang="en-US" dirty="0"/>
              <a:t> near the attachment of </a:t>
            </a:r>
            <a:r>
              <a:rPr lang="en-US" dirty="0" smtClean="0"/>
              <a:t>Umbilical cord, </a:t>
            </a:r>
            <a:r>
              <a:rPr lang="en-US" dirty="0"/>
              <a:t>on fetal surface of placenta. Its </a:t>
            </a:r>
            <a:r>
              <a:rPr lang="en-US" dirty="0" smtClean="0"/>
              <a:t>persistence </a:t>
            </a:r>
            <a:r>
              <a:rPr lang="en-US" dirty="0"/>
              <a:t>is of no </a:t>
            </a:r>
            <a:r>
              <a:rPr lang="en-US" dirty="0" smtClean="0"/>
              <a:t>significance</a:t>
            </a:r>
            <a:endParaRPr lang="en-US" dirty="0">
              <a:solidFill>
                <a:schemeClr val="folHlink"/>
              </a:solidFill>
            </a:endParaRPr>
          </a:p>
        </p:txBody>
      </p:sp>
      <p:pic>
        <p:nvPicPr>
          <p:cNvPr id="27654" name="Picture 6" descr="958B0E52"/>
          <p:cNvPicPr>
            <a:picLocks noChangeAspect="1" noChangeArrowheads="1"/>
          </p:cNvPicPr>
          <p:nvPr/>
        </p:nvPicPr>
        <p:blipFill>
          <a:blip r:embed="rId3" cstate="print">
            <a:lum bright="-29000" contrast="46000"/>
          </a:blip>
          <a:srcRect l="28136" t="31367" r="4286" b="33698"/>
          <a:stretch>
            <a:fillRect/>
          </a:stretch>
        </p:blipFill>
        <p:spPr bwMode="auto">
          <a:xfrm>
            <a:off x="457200" y="1219200"/>
            <a:ext cx="3167063" cy="16764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385175" cy="898525"/>
          </a:xfrm>
          <a:solidFill>
            <a:schemeClr val="bg2"/>
          </a:solidFill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Allantois</a:t>
            </a:r>
            <a:endParaRPr lang="en-US" sz="40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4572000" y="990600"/>
            <a:ext cx="4343400" cy="43862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dirty="0">
                <a:solidFill>
                  <a:srgbClr val="FF0000"/>
                </a:solidFill>
              </a:rPr>
              <a:t>In 3</a:t>
            </a:r>
            <a:r>
              <a:rPr lang="en-US" baseline="30000" dirty="0">
                <a:solidFill>
                  <a:srgbClr val="FF0000"/>
                </a:solidFill>
              </a:rPr>
              <a:t>rd</a:t>
            </a:r>
            <a:r>
              <a:rPr lang="en-US" dirty="0">
                <a:solidFill>
                  <a:srgbClr val="FF0000"/>
                </a:solidFill>
              </a:rPr>
              <a:t> week, </a:t>
            </a:r>
            <a:r>
              <a:rPr lang="en-US" dirty="0"/>
              <a:t>it appears as a </a:t>
            </a:r>
            <a:r>
              <a:rPr lang="en-US" u="sng" dirty="0" err="1"/>
              <a:t>diverticulum</a:t>
            </a:r>
            <a:r>
              <a:rPr lang="en-US" u="sng" dirty="0"/>
              <a:t> </a:t>
            </a:r>
            <a:r>
              <a:rPr lang="en-US" dirty="0"/>
              <a:t>from caudal wall of Y.S. that extends into connecting stalk.   </a:t>
            </a:r>
            <a:endParaRPr lang="en-US" dirty="0">
              <a:solidFill>
                <a:schemeClr val="folHlink"/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dirty="0">
                <a:solidFill>
                  <a:srgbClr val="FF0000"/>
                </a:solidFill>
              </a:rPr>
              <a:t>During 2</a:t>
            </a:r>
            <a:r>
              <a:rPr lang="en-US" baseline="30000" dirty="0">
                <a:solidFill>
                  <a:srgbClr val="FF0000"/>
                </a:solidFill>
              </a:rPr>
              <a:t>nd</a:t>
            </a:r>
            <a:r>
              <a:rPr lang="en-US" dirty="0">
                <a:solidFill>
                  <a:srgbClr val="FF0000"/>
                </a:solidFill>
              </a:rPr>
              <a:t> month,  </a:t>
            </a:r>
            <a:r>
              <a:rPr lang="en-US" dirty="0"/>
              <a:t>the extra-  embryonic part of </a:t>
            </a:r>
            <a:r>
              <a:rPr lang="en-US" dirty="0" err="1"/>
              <a:t>allantois</a:t>
            </a:r>
            <a:r>
              <a:rPr lang="en-US" dirty="0"/>
              <a:t> </a:t>
            </a:r>
            <a:r>
              <a:rPr lang="en-US" dirty="0" smtClean="0"/>
              <a:t>degenerates  </a:t>
            </a:r>
            <a:endParaRPr lang="en-US" dirty="0">
              <a:solidFill>
                <a:schemeClr val="folHlink"/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dirty="0">
                <a:solidFill>
                  <a:srgbClr val="FF0000"/>
                </a:solidFill>
              </a:rPr>
              <a:t>During 3</a:t>
            </a:r>
            <a:r>
              <a:rPr lang="en-US" baseline="30000" dirty="0">
                <a:solidFill>
                  <a:srgbClr val="FF0000"/>
                </a:solidFill>
              </a:rPr>
              <a:t>rd</a:t>
            </a:r>
            <a:r>
              <a:rPr lang="en-US" dirty="0">
                <a:solidFill>
                  <a:srgbClr val="FF0000"/>
                </a:solidFill>
              </a:rPr>
              <a:t> month, </a:t>
            </a:r>
            <a:r>
              <a:rPr lang="en-US" dirty="0"/>
              <a:t>Intra-embryonic part of </a:t>
            </a:r>
            <a:r>
              <a:rPr lang="en-US" dirty="0" err="1"/>
              <a:t>allantois</a:t>
            </a:r>
            <a:r>
              <a:rPr lang="en-US" dirty="0"/>
              <a:t> extends from U.B. to  U.C. as thick tube , </a:t>
            </a:r>
            <a:r>
              <a:rPr lang="en-US" u="sng" dirty="0"/>
              <a:t>‘the </a:t>
            </a:r>
            <a:r>
              <a:rPr lang="en-US" u="sng" dirty="0" err="1"/>
              <a:t>urachus</a:t>
            </a:r>
            <a:r>
              <a:rPr lang="en-US" dirty="0"/>
              <a:t> </a:t>
            </a:r>
            <a:r>
              <a:rPr lang="en-US" dirty="0" smtClean="0"/>
              <a:t>’</a:t>
            </a:r>
            <a:endParaRPr lang="en-US" dirty="0">
              <a:solidFill>
                <a:schemeClr val="folHlink"/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dirty="0">
                <a:solidFill>
                  <a:srgbClr val="FF0000"/>
                </a:solidFill>
              </a:rPr>
              <a:t>After birth,</a:t>
            </a:r>
            <a:r>
              <a:rPr lang="en-US" dirty="0"/>
              <a:t> the </a:t>
            </a:r>
            <a:r>
              <a:rPr lang="en-US" dirty="0" err="1"/>
              <a:t>urachus</a:t>
            </a:r>
            <a:r>
              <a:rPr lang="en-US" dirty="0"/>
              <a:t>   is obliterated  and </a:t>
            </a:r>
            <a:r>
              <a:rPr lang="en-US" dirty="0" err="1"/>
              <a:t>fibrosed</a:t>
            </a:r>
            <a:r>
              <a:rPr lang="en-US" dirty="0"/>
              <a:t>  to form </a:t>
            </a:r>
            <a:r>
              <a:rPr lang="en-US" u="sng" dirty="0"/>
              <a:t>median umbilical ligament</a:t>
            </a:r>
            <a:r>
              <a:rPr lang="en-US" dirty="0"/>
              <a:t>, that extends  from apex of U.B. to umbilicus.    </a:t>
            </a:r>
            <a:endParaRPr lang="en-US" dirty="0">
              <a:solidFill>
                <a:schemeClr val="folHlink"/>
              </a:solidFill>
            </a:endParaRPr>
          </a:p>
        </p:txBody>
      </p:sp>
      <p:pic>
        <p:nvPicPr>
          <p:cNvPr id="28676" name="Picture 4" descr="6E9C7C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-37000" contrast="52000"/>
          </a:blip>
          <a:srcRect l="8397" t="34686" r="62181" b="7059"/>
          <a:stretch>
            <a:fillRect/>
          </a:stretch>
        </p:blipFill>
        <p:spPr>
          <a:xfrm>
            <a:off x="457200" y="1401762"/>
            <a:ext cx="3810000" cy="4389438"/>
          </a:xfrm>
          <a:noFill/>
          <a:ln w="57150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3048000" y="1676400"/>
            <a:ext cx="9144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685800"/>
            <a:ext cx="8385175" cy="609600"/>
          </a:xfrm>
          <a:solidFill>
            <a:schemeClr val="bg2"/>
          </a:solidFill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Functions of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Allantois</a:t>
            </a:r>
            <a:endParaRPr lang="en-US" sz="40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4876800" y="1981200"/>
            <a:ext cx="4038600" cy="21236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rgbClr val="FF0000"/>
                </a:solidFill>
              </a:rPr>
              <a:t>Blood formation </a:t>
            </a:r>
            <a:r>
              <a:rPr lang="en-US" sz="2400" dirty="0"/>
              <a:t>in its wall during 3</a:t>
            </a:r>
            <a:r>
              <a:rPr lang="en-US" sz="2400" baseline="30000" dirty="0"/>
              <a:t>rd</a:t>
            </a:r>
            <a:r>
              <a:rPr lang="en-US" sz="2400" dirty="0"/>
              <a:t> to 5</a:t>
            </a:r>
            <a:r>
              <a:rPr lang="en-US" sz="2400" baseline="30000" dirty="0"/>
              <a:t>th</a:t>
            </a:r>
            <a:r>
              <a:rPr lang="en-US" sz="2400" dirty="0"/>
              <a:t> week.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rgbClr val="FF0000"/>
                </a:solidFill>
              </a:rPr>
              <a:t>Its blood vessels </a:t>
            </a:r>
            <a:r>
              <a:rPr lang="en-US" sz="2400" dirty="0"/>
              <a:t>persist  as umbilical vein &amp; arteries.</a:t>
            </a:r>
          </a:p>
        </p:txBody>
      </p:sp>
      <p:pic>
        <p:nvPicPr>
          <p:cNvPr id="29700" name="Picture 2" descr="C:\Documents and Settings\Jamila\My Documents\My Pictures\Picture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4267200" cy="3810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9200" y="2497976"/>
            <a:ext cx="6705600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115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The End</a:t>
            </a:r>
            <a:endParaRPr lang="en-US" sz="115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685800"/>
            <a:ext cx="5029200" cy="457200"/>
          </a:xfrm>
          <a:noFill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Components</a:t>
            </a:r>
            <a:endParaRPr lang="en-US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143000"/>
            <a:ext cx="2743200" cy="350520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/>
              <a:t>Umbilical cord (Connecting Stalk)</a:t>
            </a:r>
          </a:p>
          <a:p>
            <a:pPr eaLnBrk="1" hangingPunct="1">
              <a:defRPr/>
            </a:pPr>
            <a:r>
              <a:rPr lang="en-US" sz="2400" b="1" dirty="0" smtClean="0"/>
              <a:t>Amnion</a:t>
            </a:r>
          </a:p>
          <a:p>
            <a:pPr eaLnBrk="1" hangingPunct="1">
              <a:defRPr/>
            </a:pPr>
            <a:r>
              <a:rPr lang="en-US" sz="2400" b="1" dirty="0" smtClean="0"/>
              <a:t>Amniotic Fluid</a:t>
            </a:r>
          </a:p>
          <a:p>
            <a:pPr eaLnBrk="1" hangingPunct="1">
              <a:defRPr/>
            </a:pPr>
            <a:r>
              <a:rPr lang="en-US" sz="2400" b="1" dirty="0" smtClean="0"/>
              <a:t>Yolk Sac</a:t>
            </a:r>
          </a:p>
          <a:p>
            <a:pPr eaLnBrk="1" hangingPunct="1">
              <a:defRPr/>
            </a:pPr>
            <a:r>
              <a:rPr lang="en-US" sz="2400" b="1" dirty="0" err="1" smtClean="0"/>
              <a:t>Allantois</a:t>
            </a:r>
            <a:endParaRPr lang="en-US" sz="2400" b="1" dirty="0"/>
          </a:p>
        </p:txBody>
      </p:sp>
      <p:pic>
        <p:nvPicPr>
          <p:cNvPr id="6" name="Content Placeholder 5" descr="http://science.tjc.edu/images/reproduction/chorion_only.jpg"/>
          <p:cNvPicPr>
            <a:picLocks noGrp="1"/>
          </p:cNvPicPr>
          <p:nvPr>
            <p:ph sz="half" idx="1"/>
          </p:nvPr>
        </p:nvPicPr>
        <p:blipFill>
          <a:blip r:embed="rId2" cstate="print">
            <a:lum bright="-23000" contrast="46000"/>
          </a:blip>
          <a:srcRect/>
          <a:stretch>
            <a:fillRect/>
          </a:stretch>
        </p:blipFill>
        <p:spPr bwMode="auto">
          <a:xfrm>
            <a:off x="381000" y="1219200"/>
            <a:ext cx="4343400" cy="5257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 rot="10800000" flipV="1">
            <a:off x="5181600" y="4845308"/>
            <a:ext cx="3581400" cy="147732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Protection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Nutrition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Respiration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Excretion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Hormone</a:t>
            </a:r>
            <a:endParaRPr lang="en-US" altLang="ko-KR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0600" y="44196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Functions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85800"/>
          </a:xfrm>
          <a:noFill/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Umbilical Cord</a:t>
            </a:r>
            <a:endParaRPr lang="en-US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>
            <a:normAutofit fontScale="850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4038600" cy="4433888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>
            <a:normAutofit fontScale="85000" lnSpcReduction="10000"/>
          </a:bodyPr>
          <a:lstStyle/>
          <a:p>
            <a:pPr marL="274320" indent="-274320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is a pathway which connects the ventral aspect of  the embryo with the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chorion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or placenta</a:t>
            </a:r>
          </a:p>
          <a:p>
            <a:pPr marL="274320" indent="-274320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is a soft tortuous cord which measures from 30- 90 cm long (average 55) and about 1-2 cm. in diameter</a:t>
            </a:r>
          </a:p>
          <a:p>
            <a:pPr marL="274320" indent="-274320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has a smooth surface because it is covered by epithelial layer of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amnion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Picture 4" descr="7AC797E1"/>
          <p:cNvPicPr>
            <a:picLocks noChangeAspect="1" noChangeArrowheads="1"/>
          </p:cNvPicPr>
          <p:nvPr/>
        </p:nvPicPr>
        <p:blipFill>
          <a:blip r:embed="rId2" cstate="print"/>
          <a:srcRect l="13794" t="5820" r="26617" b="58640"/>
          <a:stretch>
            <a:fillRect/>
          </a:stretch>
        </p:blipFill>
        <p:spPr bwMode="auto">
          <a:xfrm>
            <a:off x="228600" y="1219200"/>
            <a:ext cx="4343400" cy="5026025"/>
          </a:xfrm>
          <a:prstGeom prst="rect">
            <a:avLst/>
          </a:prstGeom>
          <a:noFill/>
          <a:ln w="57150">
            <a:solidFill>
              <a:schemeClr val="accent3"/>
            </a:solidFill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 rot="16200000" flipH="1">
            <a:off x="2400300" y="4686300"/>
            <a:ext cx="533400" cy="15240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  <a:noFill/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Structure of Umbilical Cord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143000"/>
            <a:ext cx="4572000" cy="556260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274320" indent="-274320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It is composed of:</a:t>
            </a:r>
          </a:p>
          <a:p>
            <a:pPr marL="274320" indent="-274320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1-Connecting stalk: </a:t>
            </a:r>
          </a:p>
          <a:p>
            <a:pPr marL="641033" lvl="1" indent="-274320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contains  </a:t>
            </a:r>
            <a:r>
              <a:rPr lang="en-US" sz="1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Allantois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+ 4 Umbilical vessels (2-arteries + 2-veins),after folding of embryo, it lies on its ventral aspect. </a:t>
            </a:r>
          </a:p>
          <a:p>
            <a:pPr marL="641033" lvl="1" indent="-274320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1800" b="1" u="sng" dirty="0" smtClean="0">
                <a:latin typeface="Times New Roman" pitchFamily="18" charset="0"/>
                <a:cs typeface="Times New Roman" pitchFamily="18" charset="0"/>
              </a:rPr>
              <a:t>Its extra embryonic mesoderm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becomes modified to form </a:t>
            </a:r>
            <a:r>
              <a:rPr lang="en-US" sz="1800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Wharton’s jelly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2-Yolk stalk (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Vitello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-intestinal duct):</a:t>
            </a:r>
          </a:p>
          <a:p>
            <a:pPr marL="641033" lvl="1" indent="-274320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 narrow, elongated duct which connects gut to yolk sac </a:t>
            </a:r>
          </a:p>
          <a:p>
            <a:pPr marL="641033" lvl="1" indent="-274320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It contains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Vitelline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Vessels</a:t>
            </a:r>
          </a:p>
          <a:p>
            <a:pPr marL="641033" lvl="1" indent="-274320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As development proceeds, it is obliterated and the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vitelline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vessels disappear</a:t>
            </a:r>
          </a:p>
        </p:txBody>
      </p:sp>
      <p:pic>
        <p:nvPicPr>
          <p:cNvPr id="8197" name="Picture 6" descr="2869D816"/>
          <p:cNvPicPr>
            <a:picLocks noChangeAspect="1" noChangeArrowheads="1"/>
          </p:cNvPicPr>
          <p:nvPr/>
        </p:nvPicPr>
        <p:blipFill>
          <a:blip r:embed="rId3" cstate="print">
            <a:lum bright="-37000" contrast="51000"/>
          </a:blip>
          <a:srcRect l="14401" t="33571" r="19345" b="31792"/>
          <a:stretch>
            <a:fillRect/>
          </a:stretch>
        </p:blipFill>
        <p:spPr bwMode="auto">
          <a:xfrm>
            <a:off x="533400" y="5029200"/>
            <a:ext cx="3095291" cy="15240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7" name="Picture 4" descr="7-9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lum bright="-30000" contrast="50000"/>
          </a:blip>
          <a:srcRect/>
          <a:stretch>
            <a:fillRect/>
          </a:stretch>
        </p:blipFill>
        <p:spPr bwMode="auto">
          <a:xfrm>
            <a:off x="228600" y="1203070"/>
            <a:ext cx="3733800" cy="35975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552450"/>
          </a:xfrm>
          <a:noFill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/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Attachment of Umbilical Cord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255838"/>
            <a:ext cx="3733800" cy="2346325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Normally, it is attached to a point near the centre of the  fetal surface of the placenta</a:t>
            </a:r>
            <a:endParaRPr lang="en-US" dirty="0"/>
          </a:p>
        </p:txBody>
      </p:sp>
      <p:pic>
        <p:nvPicPr>
          <p:cNvPr id="5" name="Content Placeholder 4" descr="EA207C8B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16000" contrast="18000"/>
          </a:blip>
          <a:srcRect l="35851" t="6500" r="40883" b="58330"/>
          <a:stretch>
            <a:fillRect/>
          </a:stretch>
        </p:blipFill>
        <p:spPr>
          <a:xfrm>
            <a:off x="228599" y="1524000"/>
            <a:ext cx="4655127" cy="4572000"/>
          </a:xfrm>
          <a:ln w="57150">
            <a:solidFill>
              <a:schemeClr val="accent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Anomalies of Umbilical Cord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19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5029200" y="1143000"/>
            <a:ext cx="3886200" cy="487680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u="sng" dirty="0" smtClean="0">
                <a:solidFill>
                  <a:srgbClr val="0070C0"/>
                </a:solidFill>
              </a:rPr>
              <a:t>(1) Abnormal Attachment of cord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200" b="1" dirty="0" smtClean="0">
                <a:solidFill>
                  <a:schemeClr val="accent2"/>
                </a:solidFill>
              </a:rPr>
              <a:t>a-Battledore placenta :</a:t>
            </a:r>
            <a:r>
              <a:rPr lang="en-US" sz="2200" dirty="0" smtClean="0">
                <a:solidFill>
                  <a:schemeClr val="accent2"/>
                </a:solidFill>
              </a:rPr>
              <a:t>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900" dirty="0" smtClean="0"/>
              <a:t>May take the marginal attachment to placenta (it </a:t>
            </a:r>
            <a:r>
              <a:rPr lang="en-US" sz="1900" b="1" u="sng" dirty="0" smtClean="0"/>
              <a:t>is not dangerous).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200" dirty="0" smtClean="0">
                <a:solidFill>
                  <a:schemeClr val="accent2"/>
                </a:solidFill>
              </a:rPr>
              <a:t>b-</a:t>
            </a:r>
            <a:r>
              <a:rPr lang="en-US" sz="2200" b="1" dirty="0" err="1" smtClean="0">
                <a:solidFill>
                  <a:schemeClr val="accent2"/>
                </a:solidFill>
              </a:rPr>
              <a:t>Velamentous</a:t>
            </a:r>
            <a:r>
              <a:rPr lang="en-US" sz="2200" b="1" dirty="0" smtClean="0">
                <a:solidFill>
                  <a:schemeClr val="accent2"/>
                </a:solidFill>
              </a:rPr>
              <a:t> insertion of the cord :</a:t>
            </a:r>
            <a:r>
              <a:rPr lang="en-US" sz="2200" dirty="0" smtClean="0">
                <a:solidFill>
                  <a:schemeClr val="accent2"/>
                </a:solidFill>
              </a:rPr>
              <a:t>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900" dirty="0" smtClean="0"/>
              <a:t>UC is attached to amnion  </a:t>
            </a:r>
            <a:r>
              <a:rPr lang="en-US" sz="1900" b="1" dirty="0" smtClean="0">
                <a:solidFill>
                  <a:srgbClr val="0070C0"/>
                </a:solidFill>
              </a:rPr>
              <a:t>away from placenta</a:t>
            </a:r>
            <a:r>
              <a:rPr lang="en-US" sz="1900" dirty="0" smtClean="0"/>
              <a:t>, (It is </a:t>
            </a:r>
            <a:r>
              <a:rPr lang="en-US" sz="1900" b="1" u="sng" dirty="0" smtClean="0"/>
              <a:t>dangerous</a:t>
            </a:r>
            <a:r>
              <a:rPr lang="en-US" sz="1900" u="sng" dirty="0" smtClean="0"/>
              <a:t> </a:t>
            </a:r>
            <a:r>
              <a:rPr lang="en-US" sz="1900" dirty="0" smtClean="0"/>
              <a:t>to fetus due to </a:t>
            </a:r>
            <a:r>
              <a:rPr lang="en-US" sz="1900" b="1" dirty="0" smtClean="0"/>
              <a:t>rupture of blood vessels during </a:t>
            </a:r>
            <a:r>
              <a:rPr lang="en-US" sz="1900" b="1" dirty="0" err="1" smtClean="0"/>
              <a:t>labour</a:t>
            </a:r>
            <a:r>
              <a:rPr lang="en-US" sz="1900" b="1" dirty="0" smtClean="0"/>
              <a:t>)</a:t>
            </a:r>
          </a:p>
        </p:txBody>
      </p:sp>
      <p:pic>
        <p:nvPicPr>
          <p:cNvPr id="10244" name="Picture 8" descr="C42FA6F8"/>
          <p:cNvPicPr>
            <a:picLocks noChangeAspect="1" noChangeArrowheads="1"/>
          </p:cNvPicPr>
          <p:nvPr/>
        </p:nvPicPr>
        <p:blipFill>
          <a:blip r:embed="rId3" cstate="print">
            <a:lum bright="-21000" contrast="34000"/>
          </a:blip>
          <a:srcRect l="26329" t="33736" r="5823" b="15662"/>
          <a:stretch>
            <a:fillRect/>
          </a:stretch>
        </p:blipFill>
        <p:spPr bwMode="auto">
          <a:xfrm>
            <a:off x="161925" y="4953000"/>
            <a:ext cx="4029075" cy="167640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0245" name="Picture 4" descr="F7B591D1"/>
          <p:cNvPicPr>
            <a:picLocks noChangeAspect="1" noChangeArrowheads="1"/>
          </p:cNvPicPr>
          <p:nvPr/>
        </p:nvPicPr>
        <p:blipFill>
          <a:blip r:embed="rId4" cstate="print"/>
          <a:srcRect l="38120" t="33794" r="42172" b="15068"/>
          <a:stretch>
            <a:fillRect/>
          </a:stretch>
        </p:blipFill>
        <p:spPr bwMode="auto">
          <a:xfrm>
            <a:off x="304800" y="1103312"/>
            <a:ext cx="3733800" cy="36972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>
          <a:xfrm rot="16200000" flipV="1">
            <a:off x="1866900" y="5219700"/>
            <a:ext cx="381000" cy="152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>
            <a:off x="3048000" y="5105400"/>
            <a:ext cx="381000" cy="762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800100" y="5372100"/>
            <a:ext cx="381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V="1">
            <a:off x="1905000" y="1600200"/>
            <a:ext cx="304800" cy="30480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6"/>
          <p:cNvSpPr>
            <a:spLocks noGrp="1"/>
          </p:cNvSpPr>
          <p:nvPr>
            <p:ph sz="half" idx="2"/>
          </p:nvPr>
        </p:nvSpPr>
        <p:spPr>
          <a:xfrm>
            <a:off x="5181600" y="1295400"/>
            <a:ext cx="3810000" cy="5029200"/>
          </a:xfrm>
          <a:solidFill>
            <a:schemeClr val="bg2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(2) Abnormalities in Length:</a:t>
            </a:r>
          </a:p>
          <a:p>
            <a:pPr eaLnBrk="1" hangingPunct="1"/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a-Very Long Cord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1" eaLnBrk="1" hangingPunct="1"/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It is dangerous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it may surround neck of fetus and cause its death. </a:t>
            </a:r>
          </a:p>
          <a:p>
            <a:pPr eaLnBrk="1" hangingPunct="1"/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b-Very Short Cord: </a:t>
            </a:r>
          </a:p>
          <a:p>
            <a:pPr lvl="1" eaLnBrk="1" hangingPunct="1"/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It is dangerous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because it may cause premature separation of placenta, or the cord itself may rupture</a:t>
            </a:r>
          </a:p>
          <a:p>
            <a:pPr eaLnBrk="1" hangingPunct="1"/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E54E48FB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22000" contrast="39000"/>
          </a:blip>
          <a:srcRect l="34886" t="32912" r="28604" b="2942"/>
          <a:stretch>
            <a:fillRect/>
          </a:stretch>
        </p:blipFill>
        <p:spPr>
          <a:xfrm>
            <a:off x="228600" y="1447800"/>
            <a:ext cx="4876800" cy="4556125"/>
          </a:xfrm>
          <a:ln w="57150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Anomalies of Umbilical Cord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876800" y="838200"/>
            <a:ext cx="4114800" cy="6019800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(3) False and True knots of  umbilical cord: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a-False knots: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UC looks tortuous due to twisting of umbilical vessels (umbilical vessels are longer than the cord), these knots are normal and </a:t>
            </a:r>
            <a:r>
              <a:rPr lang="en-US" sz="2200" b="1" u="sng" dirty="0" smtClean="0">
                <a:latin typeface="Times New Roman" pitchFamily="18" charset="0"/>
                <a:cs typeface="Times New Roman" pitchFamily="18" charset="0"/>
              </a:rPr>
              <a:t>do not cause any harm to fetus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b-True knots: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Are rare (1%) of pregnancy, but </a:t>
            </a:r>
            <a:r>
              <a:rPr lang="en-US" sz="2200" b="1" u="sng" dirty="0" smtClean="0">
                <a:latin typeface="Times New Roman" pitchFamily="18" charset="0"/>
                <a:cs typeface="Times New Roman" pitchFamily="18" charset="0"/>
              </a:rPr>
              <a:t>very dangerous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because they may cause obstruction to blood flow in umbilical vessels, leading to fetal anoxia &amp; fetal death</a:t>
            </a:r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609600" y="6019800"/>
            <a:ext cx="2895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2"/>
                </a:solidFill>
              </a:rPr>
              <a:t>True Knots in 20-weeks  fetus</a:t>
            </a:r>
          </a:p>
        </p:txBody>
      </p:sp>
      <p:pic>
        <p:nvPicPr>
          <p:cNvPr id="12293" name="Picture 7" descr="F7725EC8"/>
          <p:cNvPicPr>
            <a:picLocks noChangeAspect="1" noChangeArrowheads="1"/>
          </p:cNvPicPr>
          <p:nvPr/>
        </p:nvPicPr>
        <p:blipFill>
          <a:blip r:embed="rId2" cstate="print">
            <a:lum bright="-21000" contrast="40000"/>
          </a:blip>
          <a:srcRect l="26985" t="42297" r="28827" b="20290"/>
          <a:stretch>
            <a:fillRect/>
          </a:stretch>
        </p:blipFill>
        <p:spPr bwMode="auto">
          <a:xfrm>
            <a:off x="533400" y="2529348"/>
            <a:ext cx="4038600" cy="1433052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0247" name="Picture 9" descr="F7725EC8"/>
          <p:cNvPicPr>
            <a:picLocks noChangeAspect="1" noChangeArrowheads="1"/>
          </p:cNvPicPr>
          <p:nvPr/>
        </p:nvPicPr>
        <p:blipFill>
          <a:blip r:embed="rId2" cstate="print">
            <a:lum bright="-32000" contrast="43000"/>
          </a:blip>
          <a:srcRect l="26985" t="4883" r="28827" b="64632"/>
          <a:stretch>
            <a:fillRect/>
          </a:stretch>
        </p:blipFill>
        <p:spPr bwMode="auto">
          <a:xfrm>
            <a:off x="533400" y="685800"/>
            <a:ext cx="3429000" cy="1633376"/>
          </a:xfrm>
          <a:prstGeom prst="rect">
            <a:avLst/>
          </a:prstGeom>
          <a:noFill/>
          <a:ln w="38100">
            <a:solidFill>
              <a:schemeClr val="accent4"/>
            </a:solidFill>
            <a:miter lim="800000"/>
            <a:headEnd/>
            <a:tailEnd/>
          </a:ln>
        </p:spPr>
      </p:pic>
      <p:pic>
        <p:nvPicPr>
          <p:cNvPr id="8" name="Picture 4" descr="2FCEFBAD"/>
          <p:cNvPicPr>
            <a:picLocks noChangeAspect="1" noChangeArrowheads="1"/>
          </p:cNvPicPr>
          <p:nvPr/>
        </p:nvPicPr>
        <p:blipFill>
          <a:blip r:embed="rId3" cstate="print">
            <a:lum bright="-26000" contrast="34000"/>
          </a:blip>
          <a:srcRect l="9686" t="52304" r="66731" b="12569"/>
          <a:stretch>
            <a:fillRect/>
          </a:stretch>
        </p:blipFill>
        <p:spPr bwMode="auto">
          <a:xfrm>
            <a:off x="914400" y="4114800"/>
            <a:ext cx="3276600" cy="2564296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9" name="Rectangle 2"/>
          <p:cNvSpPr txBox="1">
            <a:spLocks noRot="1" noChangeArrowheads="1"/>
          </p:cNvSpPr>
          <p:nvPr/>
        </p:nvSpPr>
        <p:spPr bwMode="auto">
          <a:xfrm>
            <a:off x="0" y="152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Anomalies of Umbilical Cord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5186</TotalTime>
  <Words>1516</Words>
  <Application>Microsoft Office PowerPoint</Application>
  <PresentationFormat>On-screen Show (4:3)</PresentationFormat>
  <Paragraphs>146</Paragraphs>
  <Slides>27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Flow</vt:lpstr>
      <vt:lpstr>Fetal Membranes</vt:lpstr>
      <vt:lpstr>OBJECTIVES</vt:lpstr>
      <vt:lpstr>Components</vt:lpstr>
      <vt:lpstr>Umbilical Cord</vt:lpstr>
      <vt:lpstr>Structure of Umbilical Cord</vt:lpstr>
      <vt:lpstr>Attachment of Umbilical Cord</vt:lpstr>
      <vt:lpstr> Anomalies of Umbilical Cord </vt:lpstr>
      <vt:lpstr>Anomalies of Umbilical Cord </vt:lpstr>
      <vt:lpstr>Slide 9</vt:lpstr>
      <vt:lpstr>Amnion </vt:lpstr>
      <vt:lpstr>Amnion </vt:lpstr>
      <vt:lpstr>Amniotic Fluid </vt:lpstr>
      <vt:lpstr>Sources of amniotic fluid</vt:lpstr>
      <vt:lpstr>Functions of amniotic fluid</vt:lpstr>
      <vt:lpstr>  Composition of amniotic fluid </vt:lpstr>
      <vt:lpstr>   Circulation &amp; Fate of amniotic fluid</vt:lpstr>
      <vt:lpstr>Anomalies of Volume of Amniotic Fluid</vt:lpstr>
      <vt:lpstr>Slide 18</vt:lpstr>
      <vt:lpstr>Yolk Sac</vt:lpstr>
      <vt:lpstr>Primary Yolk Sac  </vt:lpstr>
      <vt:lpstr>Secondary Yolk Sac:  </vt:lpstr>
      <vt:lpstr>Definitive Yolk Sac</vt:lpstr>
      <vt:lpstr>    Functions of Yolk Sac</vt:lpstr>
      <vt:lpstr>Fate of Yolk Sac</vt:lpstr>
      <vt:lpstr>Allantois</vt:lpstr>
      <vt:lpstr>Functions of Allantois</vt:lpstr>
      <vt:lpstr>Slide 27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Amilo</dc:creator>
  <cp:lastModifiedBy>Jamila hafizelmedany</cp:lastModifiedBy>
  <cp:revision>843</cp:revision>
  <dcterms:created xsi:type="dcterms:W3CDTF">2007-06-21T14:38:10Z</dcterms:created>
  <dcterms:modified xsi:type="dcterms:W3CDTF">2011-10-03T11:28:49Z</dcterms:modified>
</cp:coreProperties>
</file>