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30"/>
  </p:notesMasterIdLst>
  <p:sldIdLst>
    <p:sldId id="437" r:id="rId2"/>
    <p:sldId id="440" r:id="rId3"/>
    <p:sldId id="438" r:id="rId4"/>
    <p:sldId id="439" r:id="rId5"/>
    <p:sldId id="407" r:id="rId6"/>
    <p:sldId id="408" r:id="rId7"/>
    <p:sldId id="416" r:id="rId8"/>
    <p:sldId id="375" r:id="rId9"/>
    <p:sldId id="412" r:id="rId10"/>
    <p:sldId id="379" r:id="rId11"/>
    <p:sldId id="421" r:id="rId12"/>
    <p:sldId id="422" r:id="rId13"/>
    <p:sldId id="370" r:id="rId14"/>
    <p:sldId id="427" r:id="rId15"/>
    <p:sldId id="424" r:id="rId16"/>
    <p:sldId id="372" r:id="rId17"/>
    <p:sldId id="371" r:id="rId18"/>
    <p:sldId id="374" r:id="rId19"/>
    <p:sldId id="428" r:id="rId20"/>
    <p:sldId id="433" r:id="rId21"/>
    <p:sldId id="430" r:id="rId22"/>
    <p:sldId id="434" r:id="rId23"/>
    <p:sldId id="436" r:id="rId24"/>
    <p:sldId id="392" r:id="rId25"/>
    <p:sldId id="398" r:id="rId26"/>
    <p:sldId id="395" r:id="rId27"/>
    <p:sldId id="352" r:id="rId28"/>
    <p:sldId id="40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924" autoAdjust="0"/>
  </p:normalViewPr>
  <p:slideViewPr>
    <p:cSldViewPr snapToGrid="0">
      <p:cViewPr>
        <p:scale>
          <a:sx n="70" d="100"/>
          <a:sy n="70" d="100"/>
        </p:scale>
        <p:origin x="-108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EDC675-104B-4159-9660-DCCA93127D6E}" type="datetimeFigureOut">
              <a:rPr lang="en-US"/>
              <a:pPr>
                <a:defRPr/>
              </a:pPr>
              <a:t>10/1/2011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67F036-4467-4B8F-804A-98C4C3CA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DD293-3044-48C8-A5D6-B39F4AD4D0A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0EFE-97A4-4A64-AD27-EB62DEDE8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8B82-F76F-4B33-B800-1DA3BFC24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744A-9A05-479F-89C4-B4E60BBADF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B80-27A5-4BE0-840F-72245A6BCC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366-7AA5-4A1A-8FAB-EC83127628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9525-BA44-4849-B65B-503A6F509E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E0F-4E1C-4843-82F4-D0C96B1C43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3724-90A3-4D2B-B2CA-377B1551A0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F63D-1F2B-4CDC-A98C-029B7B2148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8EA-2D2B-4444-AC23-9054054F30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2A39-5BAB-4AF7-A506-5E00D472A9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C2501F-D5B9-4A86-BFDA-3F54F56B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6" r:id="rId2"/>
    <p:sldLayoutId id="2147483725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6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6075"/>
            <a:ext cx="8229600" cy="10858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Fetal Membranes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267200"/>
            <a:ext cx="4267200" cy="413982"/>
          </a:xfrm>
          <a:noFill/>
        </p:spPr>
        <p:txBody>
          <a:bodyPr/>
          <a:lstStyle/>
          <a:p>
            <a:pPr algn="ctr"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Dr. Mohammad Saeed </a:t>
            </a: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Vohra</a:t>
            </a:r>
            <a:endParaRPr lang="en-US" sz="2400" b="1" dirty="0" smtClean="0">
              <a:latin typeface="Bradley Hand ITC" pitchFamily="66" charset="0"/>
            </a:endParaRPr>
          </a:p>
          <a:p>
            <a:pPr algn="ctr">
              <a:defRPr/>
            </a:pPr>
            <a:endParaRPr lang="en-US" sz="2400" b="1" u="sng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3798" y="6488668"/>
            <a:ext cx="3480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eaLnBrk="0" hangingPunct="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vohra@ksu.edu.sa</a:t>
            </a:r>
          </a:p>
        </p:txBody>
      </p:sp>
      <p:pic>
        <p:nvPicPr>
          <p:cNvPr id="5" name="Picture 4" descr="King_saud_university_logo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1000" contrast="42000"/>
          </a:blip>
          <a:stretch>
            <a:fillRect/>
          </a:stretch>
        </p:blipFill>
        <p:spPr>
          <a:xfrm>
            <a:off x="3619500" y="75062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724400" y="838200"/>
            <a:ext cx="4267200" cy="533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(3) False and True knots of  umbilical cord: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a-False knots: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UC looks tortuous due to twisting of umbilical vessels (umbilical vessels are longer than the cord), these knots are normal and do not cause any harm to fetus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b-True knots: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Are rare (1%) of pregnancy, but very dangerous because they may cause obstruction to blood flow in umbilical vessels, leading to fetal anoxia &amp; fetal death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True Knots in 20-weeks  fetus</a:t>
            </a:r>
          </a:p>
        </p:txBody>
      </p:sp>
      <p:pic>
        <p:nvPicPr>
          <p:cNvPr id="12293" name="Picture 7" descr="F7725EC8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26985" t="42297" r="28827" b="20290"/>
          <a:stretch>
            <a:fillRect/>
          </a:stretch>
        </p:blipFill>
        <p:spPr bwMode="auto">
          <a:xfrm>
            <a:off x="533400" y="2529348"/>
            <a:ext cx="4038600" cy="143305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9" descr="F7725EC8"/>
          <p:cNvPicPr>
            <a:picLocks noChangeAspect="1" noChangeArrowheads="1"/>
          </p:cNvPicPr>
          <p:nvPr/>
        </p:nvPicPr>
        <p:blipFill>
          <a:blip r:embed="rId2" cstate="print">
            <a:lum bright="-32000" contrast="43000"/>
          </a:blip>
          <a:srcRect l="26985" t="4883" r="28827" b="64632"/>
          <a:stretch>
            <a:fillRect/>
          </a:stretch>
        </p:blipFill>
        <p:spPr bwMode="auto">
          <a:xfrm>
            <a:off x="533400" y="685800"/>
            <a:ext cx="3429000" cy="16333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8" name="Picture 4" descr="2FCEFBAD"/>
          <p:cNvPicPr>
            <a:picLocks noChangeAspect="1" noChangeArrowheads="1"/>
          </p:cNvPicPr>
          <p:nvPr/>
        </p:nvPicPr>
        <p:blipFill>
          <a:blip r:embed="rId3" cstate="print">
            <a:lum bright="-26000" contrast="34000"/>
          </a:blip>
          <a:srcRect l="9686" t="52304" r="66731" b="12569"/>
          <a:stretch>
            <a:fillRect/>
          </a:stretch>
        </p:blipFill>
        <p:spPr bwMode="auto">
          <a:xfrm>
            <a:off x="914400" y="4114800"/>
            <a:ext cx="3276600" cy="256429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Anomalies of Umbilical Cord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20875"/>
            <a:ext cx="3352800" cy="26511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It is a  thin, transparent &amp; tough  fluid-filled, membranous sac surrounding the embryo.</a:t>
            </a:r>
            <a:endParaRPr lang="en-US" dirty="0"/>
          </a:p>
        </p:txBody>
      </p:sp>
      <p:pic>
        <p:nvPicPr>
          <p:cNvPr id="13316" name="Picture 4" descr="7415C507"/>
          <p:cNvPicPr>
            <a:picLocks noChangeAspect="1" noChangeArrowheads="1"/>
          </p:cNvPicPr>
          <p:nvPr/>
        </p:nvPicPr>
        <p:blipFill>
          <a:blip r:embed="rId2" cstate="print">
            <a:lum bright="-17000" contrast="15000"/>
          </a:blip>
          <a:srcRect l="12279" t="1334" r="40227" b="56355"/>
          <a:stretch>
            <a:fillRect/>
          </a:stretch>
        </p:blipFill>
        <p:spPr bwMode="auto">
          <a:xfrm>
            <a:off x="381000" y="1676400"/>
            <a:ext cx="4724400" cy="3657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495800" cy="4937125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At First : </a:t>
            </a:r>
            <a:r>
              <a:rPr lang="en-US" sz="2000" dirty="0" smtClean="0"/>
              <a:t>It is seen as a small cavity lying </a:t>
            </a:r>
            <a:r>
              <a:rPr lang="en-US" sz="2000" b="1" dirty="0" smtClean="0"/>
              <a:t>dorsal </a:t>
            </a:r>
            <a:r>
              <a:rPr lang="en-US" sz="2000" dirty="0" smtClean="0"/>
              <a:t>to embryonic plate.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At Stage of Chorionic Vesicle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The amnion becomes separated  from the </a:t>
            </a:r>
            <a:r>
              <a:rPr lang="en-US" sz="2000" dirty="0" err="1" smtClean="0"/>
              <a:t>chorion</a:t>
            </a:r>
            <a:r>
              <a:rPr lang="en-US" sz="2000" dirty="0" smtClean="0"/>
              <a:t> by  </a:t>
            </a:r>
            <a:r>
              <a:rPr lang="en-US" sz="2000" b="1" dirty="0" smtClean="0">
                <a:solidFill>
                  <a:srgbClr val="0070C0"/>
                </a:solidFill>
              </a:rPr>
              <a:t>chorionic cavity </a:t>
            </a:r>
            <a:r>
              <a:rPr lang="en-US" sz="2000" dirty="0" smtClean="0"/>
              <a:t>or </a:t>
            </a:r>
            <a:r>
              <a:rPr lang="en-US" sz="2000" dirty="0" err="1" smtClean="0"/>
              <a:t>E.E.coelom</a:t>
            </a:r>
            <a:r>
              <a:rPr lang="en-US" sz="2000" dirty="0" smtClean="0"/>
              <a:t>.  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After Folding: </a:t>
            </a:r>
            <a:r>
              <a:rPr lang="en-US" sz="2000" dirty="0" smtClean="0"/>
              <a:t>the amnion expands  greatly and is now  located on the </a:t>
            </a:r>
            <a:r>
              <a:rPr lang="en-US" sz="2000" b="1" dirty="0" smtClean="0"/>
              <a:t>ventral surface </a:t>
            </a:r>
            <a:r>
              <a:rPr lang="en-US" sz="2000" dirty="0" smtClean="0"/>
              <a:t>of embryo.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As a result of expansion of the amnion, extra embryonic </a:t>
            </a:r>
            <a:r>
              <a:rPr lang="en-US" sz="2000" dirty="0" err="1" smtClean="0"/>
              <a:t>coelom</a:t>
            </a:r>
            <a:r>
              <a:rPr lang="en-US" sz="2000" dirty="0" smtClean="0"/>
              <a:t>  is gradually obliterated and amnion  forms the epithelial  covering  of umbilical cord.   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4" descr="A3B81A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6000" contrast="53000"/>
          </a:blip>
          <a:srcRect l="4892" t="2464" r="50638" b="21524"/>
          <a:stretch>
            <a:fillRect/>
          </a:stretch>
        </p:blipFill>
        <p:spPr>
          <a:xfrm>
            <a:off x="152400" y="1219200"/>
            <a:ext cx="4267200" cy="4929187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9715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Amniotic Fluid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1752600"/>
            <a:ext cx="4038600" cy="381692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 watery fluid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inside the amniotic cavity, that plays a major role in fetal growth &amp; development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increases slowly, reaching about 700-1000 ml by full term of 37 weeks.</a:t>
            </a:r>
          </a:p>
        </p:txBody>
      </p:sp>
      <p:pic>
        <p:nvPicPr>
          <p:cNvPr id="15364" name="Picture 4" descr="A3B81A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52000"/>
          </a:blip>
          <a:srcRect l="4892" t="50731" r="50638" b="21524"/>
          <a:stretch>
            <a:fillRect/>
          </a:stretch>
        </p:blipFill>
        <p:spPr>
          <a:xfrm>
            <a:off x="4038600" y="1143000"/>
            <a:ext cx="5003462" cy="4648200"/>
          </a:xfrm>
          <a:noFill/>
          <a:ln w="571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Sources of amniotic fluid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49371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 has </a:t>
            </a:r>
            <a:r>
              <a:rPr lang="en-US" sz="2000" b="1" dirty="0" smtClean="0">
                <a:solidFill>
                  <a:srgbClr val="FF0000"/>
                </a:solidFill>
              </a:rPr>
              <a:t>Fetal &amp; Maternal </a:t>
            </a:r>
            <a:r>
              <a:rPr lang="en-US" sz="2800" b="1" dirty="0" smtClean="0"/>
              <a:t>Sources</a:t>
            </a:r>
            <a:r>
              <a:rPr lang="en-US" sz="2800" dirty="0" smtClean="0"/>
              <a:t>: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00B0F0"/>
                </a:solidFill>
              </a:rPr>
              <a:t>Initialy</a:t>
            </a:r>
            <a:r>
              <a:rPr lang="en-US" sz="2000" b="1" dirty="0" smtClean="0">
                <a:solidFill>
                  <a:srgbClr val="00B0F0"/>
                </a:solidFill>
              </a:rPr>
              <a:t>,</a:t>
            </a:r>
            <a:r>
              <a:rPr lang="en-US" sz="2000" dirty="0" smtClean="0"/>
              <a:t> some amniotic fluid is </a:t>
            </a:r>
            <a:r>
              <a:rPr lang="en-US" sz="2000" dirty="0" err="1" smtClean="0"/>
              <a:t>secreated</a:t>
            </a:r>
            <a:r>
              <a:rPr lang="en-US" sz="2000" dirty="0" smtClean="0"/>
              <a:t> by amniotic cells.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Most of fluid is derived from </a:t>
            </a:r>
            <a:r>
              <a:rPr lang="en-US" sz="2000" b="1" dirty="0" smtClean="0">
                <a:solidFill>
                  <a:srgbClr val="FF0000"/>
                </a:solidFill>
              </a:rPr>
              <a:t>Maternal tissue </a:t>
            </a:r>
            <a:r>
              <a:rPr lang="en-US" sz="2000" dirty="0" smtClean="0"/>
              <a:t>by:           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 </a:t>
            </a:r>
            <a:r>
              <a:rPr lang="en-US" sz="1800" dirty="0" smtClean="0"/>
              <a:t>1-Diffusion </a:t>
            </a:r>
            <a:r>
              <a:rPr lang="en-US" sz="1800" b="1" dirty="0" smtClean="0">
                <a:solidFill>
                  <a:schemeClr val="folHlink"/>
                </a:solidFill>
              </a:rPr>
              <a:t>across </a:t>
            </a:r>
            <a:r>
              <a:rPr lang="en-US" sz="1800" dirty="0" err="1" smtClean="0"/>
              <a:t>amnio</a:t>
            </a:r>
            <a:r>
              <a:rPr lang="en-US" sz="1800" dirty="0" smtClean="0"/>
              <a:t>-chorionic membrane </a:t>
            </a:r>
            <a:r>
              <a:rPr lang="en-US" sz="1800" b="1" dirty="0" smtClean="0">
                <a:solidFill>
                  <a:schemeClr val="folHlink"/>
                </a:solidFill>
              </a:rPr>
              <a:t>from placenta.</a:t>
            </a:r>
            <a:r>
              <a:rPr lang="en-US" sz="1800" dirty="0" smtClean="0"/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2-Diffusion </a:t>
            </a:r>
            <a:r>
              <a:rPr lang="en-US" sz="1800" b="1" dirty="0" smtClean="0">
                <a:solidFill>
                  <a:schemeClr val="folHlink"/>
                </a:solidFill>
              </a:rPr>
              <a:t>across </a:t>
            </a:r>
            <a:r>
              <a:rPr lang="en-US" sz="1800" dirty="0" smtClean="0"/>
              <a:t>chorionic plate (chorionic wall related to placenta) </a:t>
            </a:r>
            <a:r>
              <a:rPr lang="en-US" sz="1800" b="1" dirty="0" smtClean="0">
                <a:solidFill>
                  <a:schemeClr val="folHlink"/>
                </a:solidFill>
              </a:rPr>
              <a:t>from the maternal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folHlink"/>
                </a:solidFill>
              </a:rPr>
              <a:t>blood in </a:t>
            </a:r>
            <a:r>
              <a:rPr lang="en-US" sz="1800" b="1" dirty="0" err="1" smtClean="0">
                <a:solidFill>
                  <a:schemeClr val="folHlink"/>
                </a:solidFill>
              </a:rPr>
              <a:t>intervillous</a:t>
            </a:r>
            <a:r>
              <a:rPr lang="en-US" sz="1800" b="1" dirty="0" smtClean="0">
                <a:solidFill>
                  <a:schemeClr val="folHlink"/>
                </a:solidFill>
              </a:rPr>
              <a:t> spaces.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Later, it is derived from </a:t>
            </a:r>
            <a:r>
              <a:rPr lang="en-US" sz="2000" b="1" dirty="0" smtClean="0">
                <a:solidFill>
                  <a:srgbClr val="FF0000"/>
                </a:solidFill>
              </a:rPr>
              <a:t>Fetus</a:t>
            </a:r>
            <a:r>
              <a:rPr lang="en-US" sz="2000" dirty="0" smtClean="0"/>
              <a:t> through: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Skin, Fetal Respiratory tract &amp; mostly by excreting Urine (at beginning of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week)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16388" name="Picture 4" descr="1E0CDABD"/>
          <p:cNvPicPr>
            <a:picLocks noChangeAspect="1" noChangeArrowheads="1"/>
          </p:cNvPicPr>
          <p:nvPr/>
        </p:nvPicPr>
        <p:blipFill>
          <a:blip r:embed="rId2" cstate="print">
            <a:lum bright="-23000" contrast="44000"/>
          </a:blip>
          <a:srcRect l="12904" t="1775" r="47572" b="51527"/>
          <a:stretch>
            <a:fillRect/>
          </a:stretch>
        </p:blipFill>
        <p:spPr bwMode="auto">
          <a:xfrm>
            <a:off x="228600" y="1600200"/>
            <a:ext cx="4343400" cy="3505200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44475"/>
            <a:ext cx="8385175" cy="97472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amniotic fluid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485900"/>
            <a:ext cx="7924800" cy="3886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Provides  symmetrical external growth of embryo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Acts as a barrier to infection (it is an aseptic medium)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Permits normal fetal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Prevents adherence of embryo to amnion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 protects  embryo against external injuries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Keeps the fetal body temperature constant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Allows the embryo to move freely, aiding muscular development in the limbs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is involved in maintaining homeostasis of fluid &amp; electrolytes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96875"/>
            <a:ext cx="9144000" cy="89852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Composition of amniotic fluid 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371600"/>
            <a:ext cx="8839200" cy="480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99% of amniotic fluid is water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contains un-dissolved material of desquamated fetal epithelial cells + organic + inorganic salts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As pregnancy advances</a:t>
            </a:r>
            <a:r>
              <a:rPr lang="en-US" u="sng" dirty="0" smtClean="0"/>
              <a:t>,</a:t>
            </a:r>
            <a:r>
              <a:rPr lang="en-US" dirty="0" smtClean="0"/>
              <a:t> composition of amniotic fluid changes as </a:t>
            </a:r>
            <a:r>
              <a:rPr lang="en-US" b="1" u="sng" dirty="0" smtClean="0"/>
              <a:t>fetal excreta</a:t>
            </a:r>
            <a:r>
              <a:rPr lang="en-US" b="1" dirty="0" smtClean="0"/>
              <a:t> (</a:t>
            </a:r>
            <a:r>
              <a:rPr lang="en-US" b="1" dirty="0" err="1" smtClean="0"/>
              <a:t>meconium</a:t>
            </a:r>
            <a:r>
              <a:rPr lang="en-US" b="1" dirty="0" smtClean="0"/>
              <a:t> = fetal feces/&amp; urine) are added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Amniotic fluid removed by </a:t>
            </a:r>
            <a:r>
              <a:rPr lang="en-US" b="1" dirty="0" smtClean="0">
                <a:solidFill>
                  <a:schemeClr val="folHlink"/>
                </a:solidFill>
              </a:rPr>
              <a:t>amniocentesis </a:t>
            </a:r>
            <a:r>
              <a:rPr lang="en-US" dirty="0" smtClean="0"/>
              <a:t>permits  </a:t>
            </a:r>
            <a:r>
              <a:rPr lang="en-US" b="1" dirty="0" smtClean="0"/>
              <a:t>studies on fetal enzymes, hormones and diagnosis of fetal sex and chromosomal abnormalities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Circulation &amp; Fate of amniotic fluid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2133600"/>
            <a:ext cx="8382000" cy="3505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Amniotic fluid  remains constant &amp; in balance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fluid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swallowed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into lungs by fetus, and absorbed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fetal blood,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 of fluid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passes through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placental membrane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 maternal blood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intervillus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space,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part of fluid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excreted by fetal kidneys into amniotic 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95400"/>
            <a:ext cx="9144000" cy="97472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Volume of Amniotic Fluid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2590800"/>
            <a:ext cx="7772400" cy="3429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volume is less than 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litres</a:t>
            </a:r>
            <a:endParaRPr lang="en-US" sz="2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sz="2200" b="1" u="sng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200" b="1" u="sng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insufficiency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low placental blood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Preterm rupture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-chorionic membrane occurs in 10% of pregnancies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Agenesis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(failure of kidney development), or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(urinary tract obstruction) lead to absence of fetal urine (the main source)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Complications of </a:t>
            </a:r>
            <a:r>
              <a:rPr lang="en-US" sz="22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Fetal abnormalities (pulmonary, facial &amp; limb defects)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325284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volume is more than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litres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the choice technique  for diagnosis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Fetal (</a:t>
            </a:r>
            <a:r>
              <a:rPr lang="en-US" sz="1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1-20% ) 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Esophageal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Maternal (</a:t>
            </a:r>
            <a:r>
              <a:rPr lang="en-US" sz="1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2-20%) 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defects in maternal circulations.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Idiopathic </a:t>
            </a:r>
            <a:r>
              <a:rPr lang="en-US" sz="1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(3-60%)</a:t>
            </a:r>
          </a:p>
        </p:txBody>
      </p:sp>
      <p:pic>
        <p:nvPicPr>
          <p:cNvPr id="21508" name="Content Placeholder 4" descr="6D983D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37000"/>
          </a:blip>
          <a:srcRect l="25784" t="46196" r="43970" b="18590"/>
          <a:stretch>
            <a:fillRect/>
          </a:stretch>
        </p:blipFill>
        <p:spPr>
          <a:xfrm>
            <a:off x="381000" y="1371600"/>
            <a:ext cx="3733800" cy="4708525"/>
          </a:xfrm>
          <a:noFill/>
          <a:ln w="57150">
            <a:solidFill>
              <a:schemeClr val="tx2"/>
            </a:solidFill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0" y="152400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Anomalies of Volume of Amniotic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86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OBJECTIVES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79837"/>
          </a:xfrm>
          <a:noFill/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By the end of the lecture the student should be able to:</a:t>
            </a:r>
          </a:p>
          <a:p>
            <a:pPr>
              <a:defRPr/>
            </a:pPr>
            <a:r>
              <a:rPr lang="en-US" sz="2400" b="1" dirty="0" smtClean="0"/>
              <a:t>List the components of the fetal membranes.</a:t>
            </a:r>
          </a:p>
          <a:p>
            <a:pPr>
              <a:defRPr/>
            </a:pPr>
            <a:r>
              <a:rPr lang="en-US" sz="2400" b="1" dirty="0" smtClean="0"/>
              <a:t>Describe  the stages of development of the components.</a:t>
            </a:r>
          </a:p>
          <a:p>
            <a:pPr>
              <a:defRPr/>
            </a:pPr>
            <a:r>
              <a:rPr lang="en-US" sz="2400" b="1" dirty="0" smtClean="0"/>
              <a:t>Describe the structure and function  of  the components.</a:t>
            </a:r>
          </a:p>
          <a:p>
            <a:pPr>
              <a:defRPr/>
            </a:pPr>
            <a:r>
              <a:rPr lang="en-US" sz="2400" b="1" dirty="0" smtClean="0"/>
              <a:t>Describe  their fate and the possible congenital anomalies.</a:t>
            </a:r>
          </a:p>
          <a:p>
            <a:pPr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Yolk Sac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4338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Although it is called ‘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Yolk’ sac,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does not contain any yolk, but it is essential in the transfer of nutrients to embryo during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2800" u="sng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weeks,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uteroplacental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circulation is not established</a:t>
            </a:r>
          </a:p>
        </p:txBody>
      </p:sp>
      <p:pic>
        <p:nvPicPr>
          <p:cNvPr id="31748" name="Picture 4" descr="A3B81AA5"/>
          <p:cNvPicPr>
            <a:picLocks noChangeAspect="1" noChangeArrowheads="1"/>
          </p:cNvPicPr>
          <p:nvPr/>
        </p:nvPicPr>
        <p:blipFill>
          <a:blip r:embed="rId2" cstate="print">
            <a:lum bright="-26000" contrast="52000"/>
          </a:blip>
          <a:srcRect l="7418" t="31956" r="53673" b="46766"/>
          <a:stretch>
            <a:fillRect/>
          </a:stretch>
        </p:blipFill>
        <p:spPr bwMode="auto">
          <a:xfrm>
            <a:off x="304800" y="1981200"/>
            <a:ext cx="4191000" cy="4343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Stages of development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875"/>
            <a:ext cx="3962400" cy="3862408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Yolk 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Appears 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Blastocyst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stage at 10-days, it lies ventral to embryonic plate. Its roof is formed by  hypoblast (primary endoderm),  its wall is formed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membrane, which  lines inner surface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then retracts from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trophoblast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due to formation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mesoderm</a:t>
            </a:r>
          </a:p>
        </p:txBody>
      </p:sp>
      <p:pic>
        <p:nvPicPr>
          <p:cNvPr id="23556" name="Content Placeholder 4" descr="369351D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1000" contrast="48000"/>
          </a:blip>
          <a:srcRect l="19240" t="19269" r="37216" b="52899"/>
          <a:stretch>
            <a:fillRect/>
          </a:stretch>
        </p:blipFill>
        <p:spPr>
          <a:xfrm>
            <a:off x="152400" y="1905000"/>
            <a:ext cx="4953000" cy="4572000"/>
          </a:xfr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60198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601"/>
            <a:ext cx="3657600" cy="4572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Secondary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Yolk 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1800" b="1" dirty="0" smtClean="0"/>
              <a:t>Appears in chorionic vesicle stage</a:t>
            </a:r>
            <a:endParaRPr lang="en-US" sz="1800" b="1" dirty="0" smtClean="0">
              <a:solidFill>
                <a:schemeClr val="folHlink"/>
              </a:solidFill>
            </a:endParaRPr>
          </a:p>
          <a:p>
            <a:pPr lvl="1" eaLnBrk="1" hangingPunct="1">
              <a:defRPr/>
            </a:pPr>
            <a:r>
              <a:rPr lang="en-US" sz="1800" dirty="0" smtClean="0"/>
              <a:t>Its roof is formed by hypoblast (embryonic endoderm), its wall is formed  by </a:t>
            </a:r>
            <a:r>
              <a:rPr lang="en-US" sz="1800" dirty="0" err="1" smtClean="0"/>
              <a:t>exocoelomic</a:t>
            </a:r>
            <a:r>
              <a:rPr lang="en-US" sz="1800" dirty="0" smtClean="0"/>
              <a:t> membrane + inner layer (</a:t>
            </a:r>
            <a:r>
              <a:rPr lang="en-US" sz="1800" dirty="0" err="1" smtClean="0"/>
              <a:t>splanchnic</a:t>
            </a:r>
            <a:r>
              <a:rPr lang="en-US" sz="1800" dirty="0" smtClean="0"/>
              <a:t>) of </a:t>
            </a:r>
            <a:r>
              <a:rPr lang="en-US" sz="1800" dirty="0" err="1" smtClean="0"/>
              <a:t>extraembryonic</a:t>
            </a:r>
            <a:r>
              <a:rPr lang="en-US" sz="1800" dirty="0" smtClean="0"/>
              <a:t> mesoderm.</a:t>
            </a:r>
          </a:p>
          <a:p>
            <a:pPr lvl="1" eaLnBrk="1" hangingPunct="1">
              <a:defRPr/>
            </a:pPr>
            <a:r>
              <a:rPr lang="en-US" sz="1800" dirty="0" smtClean="0"/>
              <a:t>At day 16, it </a:t>
            </a:r>
            <a:r>
              <a:rPr lang="en-US" sz="1800" u="sng" dirty="0" smtClean="0"/>
              <a:t>sends a </a:t>
            </a:r>
            <a:r>
              <a:rPr lang="en-US" sz="1800" dirty="0" err="1" smtClean="0"/>
              <a:t>diverticulum</a:t>
            </a:r>
            <a:r>
              <a:rPr lang="en-US" sz="1800" dirty="0" smtClean="0"/>
              <a:t> from its  </a:t>
            </a:r>
            <a:r>
              <a:rPr lang="en-US" sz="1800" dirty="0" err="1" smtClean="0"/>
              <a:t>dorsocaudal</a:t>
            </a:r>
            <a:r>
              <a:rPr lang="en-US" sz="1800" dirty="0" smtClean="0"/>
              <a:t> end  into substance of connecting stalk 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</a:rPr>
              <a:t>Allantois</a:t>
            </a:r>
            <a:r>
              <a:rPr lang="en-US" sz="18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24579" name="Content Placeholder 4" descr="6E9C7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46000"/>
          </a:blip>
          <a:srcRect l="12616" t="34686" r="63123" b="35173"/>
          <a:stretch>
            <a:fillRect/>
          </a:stretch>
        </p:blipFill>
        <p:spPr>
          <a:xfrm>
            <a:off x="3581400" y="5486400"/>
            <a:ext cx="1676400" cy="1371600"/>
          </a:xfrm>
          <a:noFill/>
          <a:ln w="57150">
            <a:solidFill>
              <a:srgbClr val="C00000"/>
            </a:solidFill>
          </a:ln>
        </p:spPr>
      </p:pic>
      <p:pic>
        <p:nvPicPr>
          <p:cNvPr id="24580" name="Picture 4" descr="C0167260"/>
          <p:cNvPicPr>
            <a:picLocks noChangeAspect="1" noChangeArrowheads="1"/>
          </p:cNvPicPr>
          <p:nvPr/>
        </p:nvPicPr>
        <p:blipFill>
          <a:blip r:embed="rId3" cstate="print">
            <a:lum bright="-27000" contrast="38000"/>
          </a:blip>
          <a:srcRect l="30760" t="46436" r="24683" b="22192"/>
          <a:stretch>
            <a:fillRect/>
          </a:stretch>
        </p:blipFill>
        <p:spPr bwMode="auto">
          <a:xfrm>
            <a:off x="76200" y="1371600"/>
            <a:ext cx="4953000" cy="40386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48006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3886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Stages of development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Definitive Yolk Sac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495800" cy="4114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folding, part  of Yolk Sac is enclosed in the embryo to form the gut (foregut,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hindgut).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remainder of Yolk Sac outside the embryo becomes the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Definitive Yolk Sac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temporarily connected to Definitive Yolk Sac by a narrow duct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-intestinal duct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(Yolk stalk),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incorporated inside umbilical cord. then obliterated,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degenerated by  end of (6</a:t>
            </a:r>
            <a:r>
              <a:rPr lang="en-US" sz="2000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week).</a:t>
            </a:r>
          </a:p>
        </p:txBody>
      </p:sp>
      <p:pic>
        <p:nvPicPr>
          <p:cNvPr id="25604" name="Content Placeholder 4" descr="3670962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1000" contrast="42000"/>
          </a:blip>
          <a:srcRect l="37999" t="33559" r="9071" b="8820"/>
          <a:stretch>
            <a:fillRect/>
          </a:stretch>
        </p:blipFill>
        <p:spPr>
          <a:xfrm>
            <a:off x="152400" y="1447800"/>
            <a:ext cx="4114800" cy="4800600"/>
          </a:xfr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3725"/>
          </a:xfrm>
          <a:noFill/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Functions of Yolk Sac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62400" y="1447800"/>
            <a:ext cx="502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Early in 3</a:t>
            </a:r>
            <a:r>
              <a:rPr lang="en-US" sz="2000" u="sng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week,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development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first occurs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extra-embryonic mesoderm which covers wall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yolk sac,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hemopoietic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activity begins in the liver during 6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During 4</a:t>
            </a:r>
            <a:r>
              <a:rPr lang="en-US" sz="20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endoderm of yolk sac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incorporated into embryo to form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primordial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gives rise also to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epithelium of Respiratory &amp; G.I.T.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26629" name="Picture 1029" descr="51F94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59000"/>
          </a:blip>
          <a:srcRect l="36325" t="8710" r="33755" b="71706"/>
          <a:stretch>
            <a:fillRect/>
          </a:stretch>
        </p:blipFill>
        <p:spPr>
          <a:xfrm>
            <a:off x="152400" y="1295400"/>
            <a:ext cx="3733800" cy="2925763"/>
          </a:xfrm>
          <a:noFill/>
          <a:ln w="190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5257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3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week: Primordial 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lining of the wall of caudal end of yolk sac migrate into developing sex glands to differentiate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spermatogonia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66992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Fate of Yolk Sac</a:t>
            </a:r>
          </a:p>
        </p:txBody>
      </p:sp>
      <p:pic>
        <p:nvPicPr>
          <p:cNvPr id="27652" name="Picture 4" descr="72C39571"/>
          <p:cNvPicPr>
            <a:picLocks noChangeAspect="1" noChangeArrowheads="1"/>
          </p:cNvPicPr>
          <p:nvPr/>
        </p:nvPicPr>
        <p:blipFill>
          <a:blip r:embed="rId2" cstate="print">
            <a:lum bright="-29000" contrast="51000"/>
          </a:blip>
          <a:srcRect l="36745" t="41051" r="14961" b="10315"/>
          <a:stretch>
            <a:fillRect/>
          </a:stretch>
        </p:blipFill>
        <p:spPr bwMode="auto">
          <a:xfrm>
            <a:off x="76200" y="3048000"/>
            <a:ext cx="3730625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4724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Yolk </a:t>
            </a:r>
            <a:r>
              <a:rPr lang="en-US" u="sng" dirty="0">
                <a:solidFill>
                  <a:srgbClr val="FF0000"/>
                </a:solidFill>
              </a:rPr>
              <a:t>stalk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detached from </a:t>
            </a:r>
            <a:r>
              <a:rPr lang="en-US" dirty="0" err="1"/>
              <a:t>midgut</a:t>
            </a:r>
            <a:r>
              <a:rPr lang="en-US" dirty="0"/>
              <a:t> </a:t>
            </a:r>
            <a:r>
              <a:rPr lang="en-US" u="sng" dirty="0"/>
              <a:t>by the  end of 6</a:t>
            </a:r>
            <a:r>
              <a:rPr lang="en-US" u="sng" baseline="30000" dirty="0"/>
              <a:t>th</a:t>
            </a:r>
            <a:r>
              <a:rPr lang="en-US" u="sng" dirty="0"/>
              <a:t> week.</a:t>
            </a:r>
            <a:r>
              <a:rPr lang="en-US" dirty="0"/>
              <a:t>  In about 2% of adults, its proximal </a:t>
            </a:r>
            <a:r>
              <a:rPr lang="en-US" dirty="0" smtClean="0"/>
              <a:t>intra-abdominal part persists </a:t>
            </a:r>
            <a:r>
              <a:rPr lang="en-US" dirty="0"/>
              <a:t>as </a:t>
            </a:r>
            <a:r>
              <a:rPr lang="en-US" dirty="0" err="1"/>
              <a:t>ileal</a:t>
            </a:r>
            <a:r>
              <a:rPr lang="en-US" dirty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Meckel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diverticulum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10 weeks,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small d</a:t>
            </a:r>
            <a:r>
              <a:rPr lang="en-US" dirty="0" smtClean="0">
                <a:solidFill>
                  <a:srgbClr val="0070C0"/>
                </a:solidFill>
              </a:rPr>
              <a:t>efinitive yolk sac </a:t>
            </a:r>
            <a:r>
              <a:rPr lang="en-US" dirty="0"/>
              <a:t>lies </a:t>
            </a:r>
            <a:r>
              <a:rPr lang="en-US" dirty="0" smtClean="0"/>
              <a:t>in chorionic </a:t>
            </a:r>
            <a:r>
              <a:rPr lang="en-US" dirty="0"/>
              <a:t>cavity between amniotic &amp; chorionic </a:t>
            </a:r>
            <a:r>
              <a:rPr lang="en-US" dirty="0" smtClean="0"/>
              <a:t>sacs   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20 weeks</a:t>
            </a:r>
            <a:r>
              <a:rPr lang="en-US" dirty="0"/>
              <a:t>, as pregnancy advances, </a:t>
            </a:r>
            <a:r>
              <a:rPr lang="en-US" dirty="0" smtClean="0"/>
              <a:t>definitive yolk sac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atrophies </a:t>
            </a:r>
            <a:r>
              <a:rPr lang="en-US" dirty="0"/>
              <a:t>and becomes very small </a:t>
            </a:r>
            <a:r>
              <a:rPr lang="en-US" dirty="0" smtClean="0"/>
              <a:t>cyst.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folHlink"/>
                </a:solidFill>
              </a:rPr>
              <a:t>In </a:t>
            </a:r>
            <a:r>
              <a:rPr lang="en-US" dirty="0">
                <a:solidFill>
                  <a:schemeClr val="folHlink"/>
                </a:solidFill>
              </a:rPr>
              <a:t>unusual cases,</a:t>
            </a:r>
            <a:r>
              <a:rPr lang="en-US" dirty="0"/>
              <a:t> it persists </a:t>
            </a:r>
            <a:r>
              <a:rPr lang="en-US" u="sng" dirty="0"/>
              <a:t>under amnion</a:t>
            </a:r>
            <a:r>
              <a:rPr lang="en-US" dirty="0"/>
              <a:t> near the attachment of </a:t>
            </a:r>
            <a:r>
              <a:rPr lang="en-US" dirty="0" smtClean="0"/>
              <a:t>Umbilical cord, </a:t>
            </a:r>
            <a:r>
              <a:rPr lang="en-US" dirty="0"/>
              <a:t>on fetal surface of placenta. Its </a:t>
            </a:r>
            <a:r>
              <a:rPr lang="en-US" dirty="0" smtClean="0"/>
              <a:t>persistence </a:t>
            </a:r>
            <a:r>
              <a:rPr lang="en-US" dirty="0"/>
              <a:t>is of no </a:t>
            </a:r>
            <a:r>
              <a:rPr lang="en-US" dirty="0" smtClean="0"/>
              <a:t>significance</a:t>
            </a: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7654" name="Picture 6" descr="958B0E52"/>
          <p:cNvPicPr>
            <a:picLocks noChangeAspect="1" noChangeArrowheads="1"/>
          </p:cNvPicPr>
          <p:nvPr/>
        </p:nvPicPr>
        <p:blipFill>
          <a:blip r:embed="rId3" cstate="print">
            <a:lum bright="-29000" contrast="46000"/>
          </a:blip>
          <a:srcRect l="28136" t="31367" r="4286" b="33698"/>
          <a:stretch>
            <a:fillRect/>
          </a:stretch>
        </p:blipFill>
        <p:spPr bwMode="auto">
          <a:xfrm>
            <a:off x="457200" y="1219200"/>
            <a:ext cx="3167063" cy="1676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89852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990600"/>
            <a:ext cx="43434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In 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week, </a:t>
            </a:r>
            <a:r>
              <a:rPr lang="en-US" sz="2000" dirty="0"/>
              <a:t>it appears as a </a:t>
            </a:r>
            <a:r>
              <a:rPr lang="en-US" sz="2000" u="sng" dirty="0" err="1"/>
              <a:t>diverticulum</a:t>
            </a:r>
            <a:r>
              <a:rPr lang="en-US" sz="2000" u="sng" dirty="0"/>
              <a:t> </a:t>
            </a:r>
            <a:r>
              <a:rPr lang="en-US" sz="2000" dirty="0"/>
              <a:t>from caudal wall of </a:t>
            </a:r>
            <a:r>
              <a:rPr lang="en-US" sz="2000" dirty="0" smtClean="0"/>
              <a:t>yolk sac </a:t>
            </a:r>
            <a:r>
              <a:rPr lang="en-US" sz="2000" dirty="0"/>
              <a:t>that extends into connecting stalk.   </a:t>
            </a:r>
            <a:endParaRPr lang="en-US" sz="20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During 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month,  </a:t>
            </a:r>
            <a:r>
              <a:rPr lang="en-US" sz="2000" dirty="0"/>
              <a:t>the extra-  embryonic part of </a:t>
            </a:r>
            <a:r>
              <a:rPr lang="en-US" sz="2000" dirty="0" err="1"/>
              <a:t>allantois</a:t>
            </a:r>
            <a:r>
              <a:rPr lang="en-US" sz="2000" dirty="0"/>
              <a:t> </a:t>
            </a:r>
            <a:r>
              <a:rPr lang="en-US" sz="2000" dirty="0" smtClean="0"/>
              <a:t>degenerates  </a:t>
            </a:r>
            <a:endParaRPr lang="en-US" sz="20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During 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month, </a:t>
            </a:r>
            <a:r>
              <a:rPr lang="en-US" sz="2000" dirty="0"/>
              <a:t>Intra-embryonic part of </a:t>
            </a:r>
            <a:r>
              <a:rPr lang="en-US" sz="2000" dirty="0" err="1"/>
              <a:t>allantois</a:t>
            </a:r>
            <a:r>
              <a:rPr lang="en-US" sz="2000" dirty="0"/>
              <a:t> extends from </a:t>
            </a:r>
            <a:r>
              <a:rPr lang="en-US" sz="2000" dirty="0" smtClean="0"/>
              <a:t>urinary bladder  to  umbilical cord </a:t>
            </a:r>
            <a:r>
              <a:rPr lang="en-US" sz="2000" dirty="0"/>
              <a:t>as thick tube , </a:t>
            </a:r>
            <a:r>
              <a:rPr lang="en-US" sz="2000" u="sng" dirty="0" smtClean="0"/>
              <a:t>‘</a:t>
            </a:r>
            <a:r>
              <a:rPr lang="en-US" sz="2000" u="sng" dirty="0" err="1" smtClean="0"/>
              <a:t>urachus</a:t>
            </a:r>
            <a:r>
              <a:rPr lang="en-US" sz="2000" dirty="0" smtClean="0"/>
              <a:t>’</a:t>
            </a:r>
            <a:endParaRPr lang="en-US" sz="2000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After birth,</a:t>
            </a:r>
            <a:r>
              <a:rPr lang="en-US" sz="2000" dirty="0"/>
              <a:t> the </a:t>
            </a:r>
            <a:r>
              <a:rPr lang="en-US" sz="2000" dirty="0" err="1"/>
              <a:t>urachus</a:t>
            </a:r>
            <a:r>
              <a:rPr lang="en-US" sz="2000" dirty="0"/>
              <a:t>   is obliterated  and </a:t>
            </a:r>
            <a:r>
              <a:rPr lang="en-US" sz="2000" dirty="0" err="1"/>
              <a:t>fibrosed</a:t>
            </a:r>
            <a:r>
              <a:rPr lang="en-US" sz="2000" dirty="0"/>
              <a:t>  to form </a:t>
            </a:r>
            <a:r>
              <a:rPr lang="en-US" sz="2000" u="sng" dirty="0"/>
              <a:t>median umbilical ligament</a:t>
            </a:r>
            <a:r>
              <a:rPr lang="en-US" sz="2000" dirty="0"/>
              <a:t>, that extends  from apex </a:t>
            </a:r>
            <a:r>
              <a:rPr lang="en-US" sz="2000" dirty="0" smtClean="0"/>
              <a:t>of urinary bladder </a:t>
            </a:r>
            <a:r>
              <a:rPr lang="en-US" sz="2000" dirty="0"/>
              <a:t>to umbilicus.    </a:t>
            </a:r>
            <a:endParaRPr lang="en-US" sz="2000" dirty="0">
              <a:solidFill>
                <a:schemeClr val="folHlink"/>
              </a:solidFill>
            </a:endParaRPr>
          </a:p>
        </p:txBody>
      </p:sp>
      <p:pic>
        <p:nvPicPr>
          <p:cNvPr id="28676" name="Picture 4" descr="6E9C7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7000" contrast="52000"/>
          </a:blip>
          <a:srcRect l="8397" t="34686" r="62181" b="7059"/>
          <a:stretch>
            <a:fillRect/>
          </a:stretch>
        </p:blipFill>
        <p:spPr>
          <a:xfrm>
            <a:off x="457200" y="1401762"/>
            <a:ext cx="3810000" cy="4389438"/>
          </a:xfrm>
          <a:noFill/>
          <a:ln w="57150"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0" y="1676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385175" cy="6096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Functions of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0386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Blood formation </a:t>
            </a:r>
            <a:r>
              <a:rPr lang="en-US" sz="2400" dirty="0"/>
              <a:t>in its wall during 3</a:t>
            </a:r>
            <a:r>
              <a:rPr lang="en-US" sz="2400" baseline="30000" dirty="0"/>
              <a:t>rd</a:t>
            </a:r>
            <a:r>
              <a:rPr lang="en-US" sz="2400" dirty="0"/>
              <a:t> to 5</a:t>
            </a:r>
            <a:r>
              <a:rPr lang="en-US" sz="2400" baseline="30000" dirty="0"/>
              <a:t>th</a:t>
            </a:r>
            <a:r>
              <a:rPr lang="en-US" sz="2400" dirty="0"/>
              <a:t> week.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</a:rPr>
              <a:t>Its blood vessels </a:t>
            </a:r>
            <a:r>
              <a:rPr lang="en-US" sz="2400" dirty="0"/>
              <a:t>persist  as umbilical vein &amp; arteries.</a:t>
            </a:r>
          </a:p>
        </p:txBody>
      </p:sp>
      <p:pic>
        <p:nvPicPr>
          <p:cNvPr id="29700" name="Picture 2" descr="C:\Documents and Settings\Jamila\My Documents\My Pictures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267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497976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en-US" sz="115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02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Fetal </a:t>
            </a:r>
            <a:r>
              <a:rPr lang="en-US" altLang="ko-K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Membranes</a:t>
            </a:r>
            <a:endParaRPr lang="en-US" altLang="ko-K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한양목판체" pitchFamily="18" charset="-127"/>
            </a:endParaRP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228600" y="2917389"/>
            <a:ext cx="2362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Umbilical cord </a:t>
            </a:r>
            <a:r>
              <a:rPr lang="en-US" dirty="0"/>
              <a:t>(Connecting </a:t>
            </a:r>
            <a:r>
              <a:rPr lang="en-US" dirty="0" smtClean="0"/>
              <a:t>Stalk)</a:t>
            </a: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ko-KR" sz="2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Amnion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ko-KR" sz="2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Yolk sac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ko-KR" sz="24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Allantois</a:t>
            </a:r>
            <a:endParaRPr lang="en-US" altLang="ko-KR" sz="2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 flipH="1">
            <a:off x="1752600" y="1557338"/>
            <a:ext cx="298450" cy="804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6781800" y="3113554"/>
            <a:ext cx="228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Nutrition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Hormone</a:t>
            </a:r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7091363" y="1557338"/>
            <a:ext cx="300037" cy="8810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114800" cy="488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36220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Contents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74320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Functions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8" grpId="0"/>
      <p:bldP spid="58409" grpId="0" animBg="1"/>
      <p:bldP spid="58410" grpId="0"/>
      <p:bldP spid="584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 of Fetal Membrane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505200" cy="28035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Umbilical cord (Connecting Stalk)</a:t>
            </a:r>
          </a:p>
          <a:p>
            <a:pPr eaLnBrk="1" hangingPunct="1">
              <a:defRPr/>
            </a:pPr>
            <a:r>
              <a:rPr lang="en-US" b="1" dirty="0" smtClean="0"/>
              <a:t>Amnion</a:t>
            </a:r>
          </a:p>
          <a:p>
            <a:pPr eaLnBrk="1" hangingPunct="1">
              <a:defRPr/>
            </a:pPr>
            <a:r>
              <a:rPr lang="en-US" b="1" dirty="0" smtClean="0"/>
              <a:t>Amniotic Fluid</a:t>
            </a:r>
          </a:p>
          <a:p>
            <a:pPr eaLnBrk="1" hangingPunct="1">
              <a:defRPr/>
            </a:pPr>
            <a:r>
              <a:rPr lang="en-US" b="1" dirty="0" smtClean="0"/>
              <a:t>Yolk Sac</a:t>
            </a:r>
          </a:p>
          <a:p>
            <a:pPr eaLnBrk="1" hangingPunct="1">
              <a:defRPr/>
            </a:pPr>
            <a:r>
              <a:rPr lang="en-US" b="1" dirty="0" err="1" smtClean="0"/>
              <a:t>Allantois</a:t>
            </a:r>
            <a:endParaRPr lang="en-US" b="1" dirty="0"/>
          </a:p>
        </p:txBody>
      </p:sp>
      <p:pic>
        <p:nvPicPr>
          <p:cNvPr id="6" name="Content Placeholder 5" descr="http://science.tjc.edu/images/reproduction/chorion_only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3000" contrast="46000"/>
          </a:blip>
          <a:srcRect/>
          <a:stretch>
            <a:fillRect/>
          </a:stretch>
        </p:blipFill>
        <p:spPr bwMode="auto">
          <a:xfrm>
            <a:off x="381000" y="1219200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noFill/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Umbilical Cord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433888"/>
          </a:xfrm>
          <a:noFill/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pathway which connects the ventral aspect of  the embryo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placenta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soft tortuous cord which measures from 30- 90 cm long (average 55) and about 1-2 cm. in diameter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a smooth surface because it is covered by epithelial layer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amnion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4" descr="7AC797E1"/>
          <p:cNvPicPr>
            <a:picLocks noChangeAspect="1" noChangeArrowheads="1"/>
          </p:cNvPicPr>
          <p:nvPr/>
        </p:nvPicPr>
        <p:blipFill>
          <a:blip r:embed="rId2" cstate="print"/>
          <a:srcRect l="13794" t="5820" r="26617" b="58640"/>
          <a:stretch>
            <a:fillRect/>
          </a:stretch>
        </p:blipFill>
        <p:spPr bwMode="auto">
          <a:xfrm>
            <a:off x="228600" y="1219200"/>
            <a:ext cx="4343400" cy="5026025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400300" y="4686300"/>
            <a:ext cx="533400" cy="15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noFill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Umbilical Cord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572000" cy="5334000"/>
          </a:xfrm>
          <a:noFill/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composed of: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1-Connecting stalk: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contains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lantois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+ 4 Umbilical vessels (2-arteries + 2-veins),after folding of embryo, it lies on ventral aspect of embryo                       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Its extra embryonic mesoderm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becomes modified to form </a:t>
            </a:r>
            <a:r>
              <a:rPr lang="en-US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Wharton’s jelly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2-Yolk stalk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-intestinal duct):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narrow, elongated duct which connects gut to yolk sac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development proceeds, it is obliterated and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vessels disappear</a:t>
            </a:r>
          </a:p>
        </p:txBody>
      </p:sp>
      <p:pic>
        <p:nvPicPr>
          <p:cNvPr id="8197" name="Picture 6" descr="2869D816"/>
          <p:cNvPicPr>
            <a:picLocks noChangeAspect="1" noChangeArrowheads="1"/>
          </p:cNvPicPr>
          <p:nvPr/>
        </p:nvPicPr>
        <p:blipFill>
          <a:blip r:embed="rId3" cstate="print">
            <a:lum bright="-37000" contrast="51000"/>
          </a:blip>
          <a:srcRect l="14401" t="33571" r="19345" b="31792"/>
          <a:stretch>
            <a:fillRect/>
          </a:stretch>
        </p:blipFill>
        <p:spPr bwMode="auto">
          <a:xfrm>
            <a:off x="533400" y="5029200"/>
            <a:ext cx="3095291" cy="1524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7-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228600" y="1203070"/>
            <a:ext cx="3733800" cy="3597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05000" y="18288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256705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1299" y="1448790"/>
            <a:ext cx="1306285" cy="30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5245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Attachment of Umbilical 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55838"/>
            <a:ext cx="3733800" cy="23463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Normally, it is attached to a point near the centre of the  fetal surface of the placenta</a:t>
            </a:r>
            <a:endParaRPr lang="en-US" dirty="0"/>
          </a:p>
        </p:txBody>
      </p:sp>
      <p:pic>
        <p:nvPicPr>
          <p:cNvPr id="5" name="Content Placeholder 4" descr="EA207C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6000" contrast="18000"/>
          </a:blip>
          <a:srcRect l="35851" t="6500" r="40883" b="58330"/>
          <a:stretch>
            <a:fillRect/>
          </a:stretch>
        </p:blipFill>
        <p:spPr>
          <a:xfrm>
            <a:off x="228599" y="1524000"/>
            <a:ext cx="4655127" cy="4572000"/>
          </a:xfrm>
          <a:ln w="571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14800" y="1143000"/>
            <a:ext cx="4800600" cy="3200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070C0"/>
                </a:solidFill>
              </a:rPr>
              <a:t>(1) Abnormal Attachment of cord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a-Battledore placenta :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/>
              <a:t>May take the marginal attachment to placenta (it is not dangerous).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b-</a:t>
            </a:r>
            <a:r>
              <a:rPr lang="en-US" sz="2200" b="1" dirty="0" err="1" smtClean="0">
                <a:solidFill>
                  <a:srgbClr val="0070C0"/>
                </a:solidFill>
              </a:rPr>
              <a:t>Velamentous</a:t>
            </a:r>
            <a:r>
              <a:rPr lang="en-US" sz="2200" b="1" dirty="0" smtClean="0">
                <a:solidFill>
                  <a:srgbClr val="0070C0"/>
                </a:solidFill>
              </a:rPr>
              <a:t> insertion of the cord :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 smtClean="0"/>
              <a:t>UC is attached to amnion  away from placenta, (It is dangerous to </a:t>
            </a:r>
            <a:r>
              <a:rPr lang="en-US" sz="1900" dirty="0" err="1" smtClean="0"/>
              <a:t>foetus</a:t>
            </a:r>
            <a:r>
              <a:rPr lang="en-US" sz="1900" dirty="0" smtClean="0"/>
              <a:t> due to rupture of blood vessels during </a:t>
            </a:r>
            <a:r>
              <a:rPr lang="en-US" sz="1900" dirty="0" err="1" smtClean="0"/>
              <a:t>labour</a:t>
            </a:r>
            <a:r>
              <a:rPr lang="en-US" sz="1900" dirty="0" smtClean="0"/>
              <a:t>)</a:t>
            </a:r>
          </a:p>
        </p:txBody>
      </p:sp>
      <p:pic>
        <p:nvPicPr>
          <p:cNvPr id="10244" name="Picture 8" descr="C42FA6F8"/>
          <p:cNvPicPr>
            <a:picLocks noChangeAspect="1" noChangeArrowheads="1"/>
          </p:cNvPicPr>
          <p:nvPr/>
        </p:nvPicPr>
        <p:blipFill>
          <a:blip r:embed="rId3" cstate="print">
            <a:lum bright="-21000" contrast="34000"/>
          </a:blip>
          <a:srcRect l="26329" t="33736" r="5823" b="15662"/>
          <a:stretch>
            <a:fillRect/>
          </a:stretch>
        </p:blipFill>
        <p:spPr bwMode="auto">
          <a:xfrm>
            <a:off x="161925" y="4953000"/>
            <a:ext cx="4029075" cy="1676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245" name="Picture 4" descr="F7B591D1"/>
          <p:cNvPicPr>
            <a:picLocks noChangeAspect="1" noChangeArrowheads="1"/>
          </p:cNvPicPr>
          <p:nvPr/>
        </p:nvPicPr>
        <p:blipFill>
          <a:blip r:embed="rId4" cstate="print"/>
          <a:srcRect l="38120" t="33794" r="42172" b="15068"/>
          <a:stretch>
            <a:fillRect/>
          </a:stretch>
        </p:blipFill>
        <p:spPr bwMode="auto">
          <a:xfrm>
            <a:off x="304800" y="1103312"/>
            <a:ext cx="3733800" cy="3697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V="1">
            <a:off x="1866900" y="5219700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048000" y="5105400"/>
            <a:ext cx="3810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00100" y="5372100"/>
            <a:ext cx="38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  <a:noFill/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(2) Abnormalities in Length: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a-Very Long Cord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dangerous , it may surround neck of fetus and cause its death.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b-Very Short Cord: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dangerous because it may cause premature separation of placenta, or the cord itself may rupture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54E48F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39000"/>
          </a:blip>
          <a:srcRect l="34886" t="32912" r="28604" b="2942"/>
          <a:stretch>
            <a:fillRect/>
          </a:stretch>
        </p:blipFill>
        <p:spPr>
          <a:xfrm>
            <a:off x="228600" y="1447800"/>
            <a:ext cx="4267200" cy="4556125"/>
          </a:xfr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5126</TotalTime>
  <Words>1544</Words>
  <Application>Microsoft Office PowerPoint</Application>
  <PresentationFormat>On-screen Show (4:3)</PresentationFormat>
  <Paragraphs>155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Fetal Membranes</vt:lpstr>
      <vt:lpstr>OBJECTIVES</vt:lpstr>
      <vt:lpstr>Fetal Membranes</vt:lpstr>
      <vt:lpstr>Components of Fetal Membrane</vt:lpstr>
      <vt:lpstr>Umbilical Cord</vt:lpstr>
      <vt:lpstr>Structure of Umbilical Cord</vt:lpstr>
      <vt:lpstr>Attachment of Umbilical Cord</vt:lpstr>
      <vt:lpstr> Anomalies of Umbilical Cord </vt:lpstr>
      <vt:lpstr>Anomalies of Umbilical Cord </vt:lpstr>
      <vt:lpstr>Slide 10</vt:lpstr>
      <vt:lpstr>Amnion </vt:lpstr>
      <vt:lpstr>Amnion </vt:lpstr>
      <vt:lpstr>Amniotic Fluid </vt:lpstr>
      <vt:lpstr>Sources of amniotic fluid</vt:lpstr>
      <vt:lpstr>Functions of amniotic fluid</vt:lpstr>
      <vt:lpstr>  Composition of amniotic fluid </vt:lpstr>
      <vt:lpstr>   Circulation &amp; Fate of amniotic fluid</vt:lpstr>
      <vt:lpstr>Anomalies of Volume of Amniotic Fluid</vt:lpstr>
      <vt:lpstr>Slide 19</vt:lpstr>
      <vt:lpstr>Yolk Sac</vt:lpstr>
      <vt:lpstr>Stages of development</vt:lpstr>
      <vt:lpstr>Stages of development</vt:lpstr>
      <vt:lpstr>Definitive Yolk Sac</vt:lpstr>
      <vt:lpstr>    Functions of Yolk Sac</vt:lpstr>
      <vt:lpstr>Fate of Yolk Sac</vt:lpstr>
      <vt:lpstr>Allantois</vt:lpstr>
      <vt:lpstr>Functions of Allantois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839</cp:revision>
  <dcterms:created xsi:type="dcterms:W3CDTF">2007-06-21T14:38:10Z</dcterms:created>
  <dcterms:modified xsi:type="dcterms:W3CDTF">2011-10-01T10:42:25Z</dcterms:modified>
</cp:coreProperties>
</file>