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4"/>
  </p:notesMasterIdLst>
  <p:handoutMasterIdLst>
    <p:handoutMasterId r:id="rId35"/>
  </p:handoutMasterIdLst>
  <p:sldIdLst>
    <p:sldId id="428" r:id="rId2"/>
    <p:sldId id="427" r:id="rId3"/>
    <p:sldId id="426" r:id="rId4"/>
    <p:sldId id="258" r:id="rId5"/>
    <p:sldId id="276" r:id="rId6"/>
    <p:sldId id="372" r:id="rId7"/>
    <p:sldId id="335" r:id="rId8"/>
    <p:sldId id="336" r:id="rId9"/>
    <p:sldId id="337" r:id="rId10"/>
    <p:sldId id="374" r:id="rId11"/>
    <p:sldId id="431" r:id="rId12"/>
    <p:sldId id="423" r:id="rId13"/>
    <p:sldId id="277" r:id="rId14"/>
    <p:sldId id="278" r:id="rId15"/>
    <p:sldId id="279" r:id="rId16"/>
    <p:sldId id="316" r:id="rId17"/>
    <p:sldId id="424" r:id="rId18"/>
    <p:sldId id="425" r:id="rId19"/>
    <p:sldId id="280" r:id="rId20"/>
    <p:sldId id="281" r:id="rId21"/>
    <p:sldId id="318" r:id="rId22"/>
    <p:sldId id="319" r:id="rId23"/>
    <p:sldId id="418" r:id="rId24"/>
    <p:sldId id="321" r:id="rId25"/>
    <p:sldId id="325" r:id="rId26"/>
    <p:sldId id="329" r:id="rId27"/>
    <p:sldId id="369" r:id="rId28"/>
    <p:sldId id="432" r:id="rId29"/>
    <p:sldId id="327" r:id="rId30"/>
    <p:sldId id="430" r:id="rId31"/>
    <p:sldId id="429" r:id="rId32"/>
    <p:sldId id="433" r:id="rId33"/>
  </p:sldIdLst>
  <p:sldSz cx="9144000" cy="6858000" type="screen4x3"/>
  <p:notesSz cx="6858000" cy="9723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  <a:srgbClr val="9900FF"/>
    <a:srgbClr val="CC66FF"/>
    <a:srgbClr val="CC99FF"/>
    <a:srgbClr val="0066FF"/>
    <a:srgbClr val="002EC2"/>
    <a:srgbClr val="003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132" autoAdjust="0"/>
    <p:restoredTop sz="63588" autoAdjust="0"/>
  </p:normalViewPr>
  <p:slideViewPr>
    <p:cSldViewPr snapToGrid="0">
      <p:cViewPr varScale="1">
        <p:scale>
          <a:sx n="136" d="100"/>
          <a:sy n="136" d="100"/>
        </p:scale>
        <p:origin x="-236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186" y="-77"/>
      </p:cViewPr>
      <p:guideLst>
        <p:guide orient="horz" pos="306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1" Type="http://schemas.openxmlformats.org/officeDocument/2006/relationships/slide" Target="slides/slide21.xml"/><Relationship Id="rId12" Type="http://schemas.openxmlformats.org/officeDocument/2006/relationships/slide" Target="slides/slide22.xml"/><Relationship Id="rId13" Type="http://schemas.openxmlformats.org/officeDocument/2006/relationships/slide" Target="slides/slide23.xml"/><Relationship Id="rId14" Type="http://schemas.openxmlformats.org/officeDocument/2006/relationships/slide" Target="slides/slide24.xml"/><Relationship Id="rId15" Type="http://schemas.openxmlformats.org/officeDocument/2006/relationships/slide" Target="slides/slide25.xml"/><Relationship Id="rId16" Type="http://schemas.openxmlformats.org/officeDocument/2006/relationships/slide" Target="slides/slide27.xml"/><Relationship Id="rId1" Type="http://schemas.openxmlformats.org/officeDocument/2006/relationships/slide" Target="slides/slide4.xml"/><Relationship Id="rId2" Type="http://schemas.openxmlformats.org/officeDocument/2006/relationships/slide" Target="slides/slide9.xml"/><Relationship Id="rId3" Type="http://schemas.openxmlformats.org/officeDocument/2006/relationships/slide" Target="slides/slide13.xml"/><Relationship Id="rId4" Type="http://schemas.openxmlformats.org/officeDocument/2006/relationships/slide" Target="slides/slide14.xml"/><Relationship Id="rId5" Type="http://schemas.openxmlformats.org/officeDocument/2006/relationships/slide" Target="slides/slide15.xml"/><Relationship Id="rId6" Type="http://schemas.openxmlformats.org/officeDocument/2006/relationships/slide" Target="slides/slide16.xml"/><Relationship Id="rId7" Type="http://schemas.openxmlformats.org/officeDocument/2006/relationships/slide" Target="slides/slide17.xml"/><Relationship Id="rId8" Type="http://schemas.openxmlformats.org/officeDocument/2006/relationships/slide" Target="slides/slide18.xml"/><Relationship Id="rId9" Type="http://schemas.openxmlformats.org/officeDocument/2006/relationships/slide" Target="slides/slide19.xml"/><Relationship Id="rId10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7D8E4F-6D6E-2643-A2F5-68BA7C4F806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7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2513" cy="3646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619625"/>
            <a:ext cx="5026025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701" rIns="91404" bIns="457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7480BB-7A4F-4B42-8C06-3EC3BEC5D84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87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0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Times New Roman" charset="0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C666D81A-881E-D444-843B-B74B53417148}" type="slidenum">
              <a:rPr lang="ar-sa" sz="1200"/>
              <a:pPr/>
              <a:t>4</a:t>
            </a:fld>
            <a:endParaRPr lang="en-US" sz="1200"/>
          </a:p>
        </p:txBody>
      </p:sp>
      <p:sp>
        <p:nvSpPr>
          <p:cNvPr id="368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Histology is the science dealing with the microscopic study of normal tissues and organs.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Organs are made of </a:t>
            </a:r>
            <a:r>
              <a:rPr lang="en-GB" u="sng">
                <a:latin typeface="Times New Roman" charset="0"/>
                <a:cs typeface="Times New Roman" charset="0"/>
              </a:rPr>
              <a:t>tissues</a:t>
            </a:r>
            <a:r>
              <a:rPr lang="en-GB">
                <a:latin typeface="Times New Roman" charset="0"/>
                <a:cs typeface="Times New Roman" charset="0"/>
              </a:rPr>
              <a:t> and tissues are made of </a:t>
            </a:r>
            <a:r>
              <a:rPr lang="en-GB" u="sng">
                <a:latin typeface="Times New Roman" charset="0"/>
                <a:cs typeface="Times New Roman" charset="0"/>
              </a:rPr>
              <a:t>cells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Types of Microscopes:  </a:t>
            </a:r>
            <a:br>
              <a:rPr lang="en-US">
                <a:latin typeface="Times New Roman" charset="0"/>
                <a:cs typeface="Times New Roman" charset="0"/>
              </a:rPr>
            </a:br>
            <a:r>
              <a:rPr lang="en-US">
                <a:latin typeface="Times New Roman" charset="0"/>
                <a:cs typeface="Times New Roman" charset="0"/>
              </a:rPr>
              <a:t>1- Light  microscope (LM). </a:t>
            </a:r>
            <a:br>
              <a:rPr lang="en-US">
                <a:latin typeface="Times New Roman" charset="0"/>
                <a:cs typeface="Times New Roman" charset="0"/>
              </a:rPr>
            </a:br>
            <a:r>
              <a:rPr lang="en-US">
                <a:latin typeface="Times New Roman" charset="0"/>
                <a:cs typeface="Times New Roman" charset="0"/>
              </a:rPr>
              <a:t>2- Electron Microscope (EM).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To prepare microscopical slides of a given organ, thin sections are cut and mounted on glass slides. Sections are stained, mostly with Hematoxylin (H) and Eosin (E). H is a basic stain while E is an acidic stain. Structures that accept the blue colour of H are called </a:t>
            </a:r>
            <a:r>
              <a:rPr lang="en-GB" u="sng">
                <a:latin typeface="Times New Roman" charset="0"/>
                <a:cs typeface="Times New Roman" charset="0"/>
              </a:rPr>
              <a:t>basophilic</a:t>
            </a:r>
            <a:r>
              <a:rPr lang="en-GB">
                <a:latin typeface="Times New Roman" charset="0"/>
                <a:cs typeface="Times New Roman" charset="0"/>
              </a:rPr>
              <a:t>, while those that accept the red colour of E are </a:t>
            </a:r>
            <a:r>
              <a:rPr lang="en-GB" u="sng">
                <a:latin typeface="Times New Roman" charset="0"/>
                <a:cs typeface="Times New Roman" charset="0"/>
              </a:rPr>
              <a:t>acidophilic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  <a:r>
              <a:rPr lang="en-GB" b="1">
                <a:latin typeface="Times New Roman" charset="0"/>
                <a:cs typeface="Times New Roman" charset="0"/>
              </a:rPr>
              <a:t> </a:t>
            </a:r>
            <a:r>
              <a:rPr lang="en-GB">
                <a:latin typeface="Times New Roman" charset="0"/>
                <a:cs typeface="Times New Roman" charset="0"/>
              </a:rPr>
              <a:t>Nuclei are always basophilic, while the cytoplasm may be acidophilic or basophilic, according to cell activity.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D56D30B8-3EA3-F94A-BA48-52B4F569FBD2}" type="slidenum">
              <a:rPr lang="ar-sa" sz="1200"/>
              <a:pPr/>
              <a:t>14</a:t>
            </a:fld>
            <a:endParaRPr lang="en-US" sz="1200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They are either membranous or non-membranous.</a:t>
            </a:r>
            <a:endParaRPr lang="en-GB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>
                <a:latin typeface="Times New Roman" charset="0"/>
                <a:cs typeface="Times New Roman" charset="0"/>
              </a:rPr>
              <a:t>A)	</a:t>
            </a:r>
            <a:r>
              <a:rPr lang="en-GB" b="1" u="sng">
                <a:latin typeface="Times New Roman" charset="0"/>
                <a:cs typeface="Times New Roman" charset="0"/>
              </a:rPr>
              <a:t>Membranous organelles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endParaRPr lang="en-GB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1.	Cell membrane (plasma membrane).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2.	Mitochondria.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3.	Endoplasmic reticulum (rough &amp; smooth).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4.	Golgi apparatus (Golgi body or Golgi complex).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5.	Lysosomes.</a:t>
            </a:r>
            <a:endParaRPr lang="en-GB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>
                <a:latin typeface="Times New Roman" charset="0"/>
                <a:cs typeface="Times New Roman" charset="0"/>
              </a:rPr>
              <a:t>B)	</a:t>
            </a:r>
            <a:r>
              <a:rPr lang="en-GB" b="1" u="sng">
                <a:latin typeface="Times New Roman" charset="0"/>
                <a:cs typeface="Times New Roman" charset="0"/>
              </a:rPr>
              <a:t>Non-membranous organelles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endParaRPr lang="en-GB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1.	Ribosomes.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2.	Centrioles.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3.	Cytoskeleton (microfilaments &amp; microtubules). </a:t>
            </a: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723931E2-809B-2040-BA8D-5810FCDF4B9E}" type="slidenum">
              <a:rPr lang="ar-sa" sz="1200"/>
              <a:pPr/>
              <a:t>15</a:t>
            </a:fld>
            <a:endParaRPr lang="en-US" sz="120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Cell membrane mediates the continuous transport between the internal and external environments of the cell in different ways:</a:t>
            </a:r>
          </a:p>
          <a:p>
            <a:r>
              <a:rPr lang="en-GB" b="1">
                <a:latin typeface="Times New Roman" charset="0"/>
                <a:cs typeface="Times New Roman" charset="0"/>
              </a:rPr>
              <a:t>	a)	</a:t>
            </a:r>
            <a:r>
              <a:rPr lang="en-GB" b="1" u="sng">
                <a:latin typeface="Times New Roman" charset="0"/>
                <a:cs typeface="Times New Roman" charset="0"/>
              </a:rPr>
              <a:t>Phagocytosis</a:t>
            </a:r>
            <a:r>
              <a:rPr lang="en-GB" b="1">
                <a:latin typeface="Times New Roman" charset="0"/>
                <a:cs typeface="Times New Roman" charset="0"/>
              </a:rPr>
              <a:t>: </a:t>
            </a:r>
            <a:r>
              <a:rPr lang="en-GB">
                <a:latin typeface="Times New Roman" charset="0"/>
                <a:cs typeface="Times New Roman" charset="0"/>
              </a:rPr>
              <a:t>It is the power of the cell membrane to pass a foreign particle (foreign bodies, viruses, bacteria), forming a phagosome.</a:t>
            </a:r>
            <a:endParaRPr lang="en-GB" b="1">
              <a:latin typeface="Times New Roman" charset="0"/>
              <a:cs typeface="Times New Roman" charset="0"/>
            </a:endParaRPr>
          </a:p>
          <a:p>
            <a:r>
              <a:rPr lang="en-GB" b="1">
                <a:latin typeface="Times New Roman" charset="0"/>
                <a:cs typeface="Times New Roman" charset="0"/>
              </a:rPr>
              <a:t>	b)	</a:t>
            </a:r>
            <a:r>
              <a:rPr lang="en-GB" b="1" u="sng">
                <a:latin typeface="Times New Roman" charset="0"/>
                <a:cs typeface="Times New Roman" charset="0"/>
              </a:rPr>
              <a:t>Pinocytosis</a:t>
            </a:r>
            <a:r>
              <a:rPr lang="en-GB" b="1">
                <a:latin typeface="Times New Roman" charset="0"/>
                <a:cs typeface="Times New Roman" charset="0"/>
              </a:rPr>
              <a:t>: </a:t>
            </a:r>
            <a:r>
              <a:rPr lang="en-GB">
                <a:latin typeface="Times New Roman" charset="0"/>
                <a:cs typeface="Times New Roman" charset="0"/>
              </a:rPr>
              <a:t>It is the power of the cell membrane to enclose and pass a droplet of fluid, forming a pinocytic vesicle.</a:t>
            </a:r>
            <a:endParaRPr lang="en-GB" b="1">
              <a:latin typeface="Times New Roman" charset="0"/>
              <a:cs typeface="Times New Roman" charset="0"/>
            </a:endParaRPr>
          </a:p>
          <a:p>
            <a:r>
              <a:rPr lang="en-GB" b="1">
                <a:latin typeface="Times New Roman" charset="0"/>
                <a:cs typeface="Times New Roman" charset="0"/>
              </a:rPr>
              <a:t>	c)	</a:t>
            </a:r>
            <a:r>
              <a:rPr lang="en-GB" b="1" u="sng">
                <a:latin typeface="Times New Roman" charset="0"/>
                <a:cs typeface="Times New Roman" charset="0"/>
              </a:rPr>
              <a:t>Exocytosis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r>
              <a:rPr lang="en-GB">
                <a:latin typeface="Times New Roman" charset="0"/>
                <a:cs typeface="Times New Roman" charset="0"/>
              </a:rPr>
              <a:t> It is the power of the cell membrane to extrude waste products, outside the cell.</a:t>
            </a:r>
            <a:endParaRPr lang="en-GB" b="1">
              <a:latin typeface="Times New Roman" charset="0"/>
              <a:cs typeface="Times New Roman" charset="0"/>
            </a:endParaRPr>
          </a:p>
          <a:p>
            <a:pPr eaLnBrk="1" hangingPunct="1"/>
            <a:endParaRPr lang="en-GB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4A359A2C-1F51-AB4B-9D9D-42AB3059D816}" type="slidenum">
              <a:rPr lang="ar-sa" sz="1200"/>
              <a:pPr/>
              <a:t>16</a:t>
            </a:fld>
            <a:endParaRPr lang="en-US" sz="1200"/>
          </a:p>
        </p:txBody>
      </p:sp>
      <p:sp>
        <p:nvSpPr>
          <p:cNvPr id="481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1000" b="1" u="sng">
                <a:latin typeface="Times New Roman" charset="0"/>
                <a:cs typeface="Times New Roman" charset="0"/>
              </a:rPr>
              <a:t>Molecular Biology</a:t>
            </a:r>
            <a:r>
              <a:rPr lang="en-GB" sz="1000" b="1">
                <a:latin typeface="Times New Roman" charset="0"/>
                <a:cs typeface="Times New Roman" charset="0"/>
              </a:rPr>
              <a:t>:</a:t>
            </a:r>
            <a:r>
              <a:rPr lang="en-GB" sz="1000">
                <a:latin typeface="Times New Roman" charset="0"/>
                <a:cs typeface="Times New Roman" charset="0"/>
              </a:rPr>
              <a:t> The cell membrane is made of:</a:t>
            </a:r>
            <a:endParaRPr lang="en-GB" sz="10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1000" b="1">
                <a:latin typeface="Times New Roman" charset="0"/>
                <a:cs typeface="Times New Roman" charset="0"/>
              </a:rPr>
              <a:t>1- </a:t>
            </a:r>
            <a:r>
              <a:rPr lang="en-GB" sz="1000" b="1" u="sng">
                <a:latin typeface="Times New Roman" charset="0"/>
                <a:cs typeface="Times New Roman" charset="0"/>
              </a:rPr>
              <a:t>Phospholipid Component</a:t>
            </a:r>
            <a:r>
              <a:rPr lang="en-GB" sz="1000" b="1">
                <a:latin typeface="Times New Roman" charset="0"/>
                <a:cs typeface="Times New Roman" charset="0"/>
              </a:rPr>
              <a:t>: </a:t>
            </a:r>
            <a:r>
              <a:rPr lang="en-GB" sz="1000">
                <a:latin typeface="Times New Roman" charset="0"/>
                <a:cs typeface="Times New Roman" charset="0"/>
              </a:rPr>
              <a:t>It consists of </a:t>
            </a:r>
            <a:r>
              <a:rPr lang="en-GB" sz="1000" b="1" u="sng">
                <a:latin typeface="Times New Roman" charset="0"/>
                <a:cs typeface="Times New Roman" charset="0"/>
              </a:rPr>
              <a:t>Phospholipid molecules</a:t>
            </a:r>
            <a:r>
              <a:rPr lang="en-GB" sz="1000">
                <a:latin typeface="Times New Roman" charset="0"/>
                <a:cs typeface="Times New Roman" charset="0"/>
              </a:rPr>
              <a:t> arranged into 2 layers </a:t>
            </a:r>
            <a:r>
              <a:rPr lang="en-GB" sz="1000" b="1">
                <a:latin typeface="Times New Roman" charset="0"/>
                <a:cs typeface="Times New Roman" charset="0"/>
              </a:rPr>
              <a:t>(bilipid layer)</a:t>
            </a:r>
            <a:r>
              <a:rPr lang="en-GB" sz="1000">
                <a:latin typeface="Times New Roman" charset="0"/>
                <a:cs typeface="Times New Roman" charset="0"/>
              </a:rPr>
              <a:t>. Each molecule has a head and a tail.</a:t>
            </a:r>
            <a:endParaRPr lang="en-GB" sz="10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1000" b="1">
                <a:latin typeface="Times New Roman" charset="0"/>
                <a:cs typeface="Times New Roman" charset="0"/>
              </a:rPr>
              <a:t>2- </a:t>
            </a:r>
            <a:r>
              <a:rPr lang="en-GB" sz="1000" b="1" u="sng">
                <a:latin typeface="Times New Roman" charset="0"/>
                <a:cs typeface="Times New Roman" charset="0"/>
              </a:rPr>
              <a:t>Protein Component</a:t>
            </a:r>
            <a:r>
              <a:rPr lang="en-GB" sz="1000" b="1">
                <a:latin typeface="Times New Roman" charset="0"/>
                <a:cs typeface="Times New Roman" charset="0"/>
              </a:rPr>
              <a:t>:</a:t>
            </a:r>
            <a:r>
              <a:rPr lang="en-GB" sz="1000">
                <a:latin typeface="Times New Roman" charset="0"/>
                <a:cs typeface="Times New Roman" charset="0"/>
              </a:rPr>
              <a:t> It consists of:</a:t>
            </a:r>
          </a:p>
          <a:p>
            <a:pPr eaLnBrk="1" hangingPunct="1"/>
            <a:r>
              <a:rPr lang="en-GB" sz="1000">
                <a:latin typeface="Times New Roman" charset="0"/>
                <a:cs typeface="Times New Roman" charset="0"/>
              </a:rPr>
              <a:t>	</a:t>
            </a:r>
            <a:r>
              <a:rPr lang="en-GB" sz="1000" b="1">
                <a:latin typeface="Times New Roman" charset="0"/>
                <a:cs typeface="Times New Roman" charset="0"/>
              </a:rPr>
              <a:t>a) </a:t>
            </a:r>
            <a:r>
              <a:rPr lang="en-GB" sz="1000" b="1" u="sng">
                <a:latin typeface="Times New Roman" charset="0"/>
                <a:cs typeface="Times New Roman" charset="0"/>
              </a:rPr>
              <a:t>Peripheral protein</a:t>
            </a:r>
            <a:r>
              <a:rPr lang="en-GB" sz="1000" b="1">
                <a:latin typeface="Times New Roman" charset="0"/>
                <a:cs typeface="Times New Roman" charset="0"/>
              </a:rPr>
              <a:t>:</a:t>
            </a:r>
            <a:r>
              <a:rPr lang="en-GB" sz="1000">
                <a:latin typeface="Times New Roman" charset="0"/>
                <a:cs typeface="Times New Roman" charset="0"/>
              </a:rPr>
              <a:t> It is formed of loosely attached protein molecules, found on both surfaces of the cell membrane.</a:t>
            </a:r>
          </a:p>
          <a:p>
            <a:pPr eaLnBrk="1" hangingPunct="1"/>
            <a:r>
              <a:rPr lang="en-GB" sz="1000">
                <a:latin typeface="Times New Roman" charset="0"/>
                <a:cs typeface="Times New Roman" charset="0"/>
              </a:rPr>
              <a:t>	</a:t>
            </a:r>
            <a:r>
              <a:rPr lang="en-GB" sz="1000" b="1">
                <a:latin typeface="Times New Roman" charset="0"/>
                <a:cs typeface="Times New Roman" charset="0"/>
              </a:rPr>
              <a:t>b) </a:t>
            </a:r>
            <a:r>
              <a:rPr lang="en-GB" sz="1000" b="1" u="sng">
                <a:latin typeface="Times New Roman" charset="0"/>
                <a:cs typeface="Times New Roman" charset="0"/>
              </a:rPr>
              <a:t>Integral protein</a:t>
            </a:r>
            <a:r>
              <a:rPr lang="en-GB" sz="1000" b="1">
                <a:latin typeface="Times New Roman" charset="0"/>
                <a:cs typeface="Times New Roman" charset="0"/>
              </a:rPr>
              <a:t>:</a:t>
            </a:r>
            <a:r>
              <a:rPr lang="en-GB" sz="1000">
                <a:latin typeface="Times New Roman" charset="0"/>
                <a:cs typeface="Times New Roman" charset="0"/>
              </a:rPr>
              <a:t> It protein molecules, that </a:t>
            </a:r>
            <a:r>
              <a:rPr lang="en-US" sz="1000">
                <a:latin typeface="Times New Roman" charset="0"/>
                <a:cs typeface="Majalla UI" charset="0"/>
              </a:rPr>
              <a:t>span the entire lipid bilayer (transmembrane protein)</a:t>
            </a:r>
            <a:r>
              <a:rPr lang="en-GB" sz="1000">
                <a:latin typeface="Times New Roman" charset="0"/>
                <a:cs typeface="Times New Roman" charset="0"/>
              </a:rPr>
              <a:t>.</a:t>
            </a:r>
            <a:endParaRPr lang="en-GB" sz="10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1000" b="1">
                <a:latin typeface="Times New Roman" charset="0"/>
                <a:cs typeface="Times New Roman" charset="0"/>
              </a:rPr>
              <a:t>3- </a:t>
            </a:r>
            <a:r>
              <a:rPr lang="en-GB" sz="1000" b="1" u="sng">
                <a:latin typeface="Times New Roman" charset="0"/>
                <a:cs typeface="Times New Roman" charset="0"/>
              </a:rPr>
              <a:t>Carbohydrate Component</a:t>
            </a:r>
            <a:r>
              <a:rPr lang="en-GB" sz="1000" b="1">
                <a:latin typeface="Times New Roman" charset="0"/>
                <a:cs typeface="Times New Roman" charset="0"/>
              </a:rPr>
              <a:t>:</a:t>
            </a:r>
            <a:r>
              <a:rPr lang="en-GB" sz="1000">
                <a:latin typeface="Times New Roman" charset="0"/>
                <a:cs typeface="Times New Roman" charset="0"/>
              </a:rPr>
              <a:t> It consists of short chains of polysaccharides conjugated with either proteins or lipids of the external surface of the cell membrane </a:t>
            </a:r>
            <a:r>
              <a:rPr lang="en-GB" sz="1000" b="1">
                <a:latin typeface="Times New Roman" charset="0"/>
                <a:cs typeface="Times New Roman" charset="0"/>
              </a:rPr>
              <a:t>(glycoproteins </a:t>
            </a:r>
            <a:r>
              <a:rPr lang="en-GB" sz="1000">
                <a:latin typeface="Times New Roman" charset="0"/>
                <a:cs typeface="Times New Roman" charset="0"/>
              </a:rPr>
              <a:t>and </a:t>
            </a:r>
            <a:r>
              <a:rPr lang="en-GB" sz="1000" b="1">
                <a:latin typeface="Times New Roman" charset="0"/>
                <a:cs typeface="Times New Roman" charset="0"/>
              </a:rPr>
              <a:t>glycolipids)</a:t>
            </a:r>
            <a:r>
              <a:rPr lang="en-GB" sz="1000">
                <a:latin typeface="Times New Roman" charset="0"/>
                <a:cs typeface="Times New Roman" charset="0"/>
              </a:rPr>
              <a:t>, forming the </a:t>
            </a:r>
            <a:r>
              <a:rPr lang="en-GB" sz="1000" b="1" u="sng">
                <a:latin typeface="Times New Roman" charset="0"/>
                <a:cs typeface="Times New Roman" charset="0"/>
              </a:rPr>
              <a:t>surface coat (Glycocalyx)</a:t>
            </a:r>
            <a:r>
              <a:rPr lang="en-GB" sz="1000">
                <a:latin typeface="Times New Roman" charset="0"/>
                <a:cs typeface="Times New Roman" charset="0"/>
              </a:rPr>
              <a:t>.</a:t>
            </a:r>
            <a:endParaRPr lang="en-GB" sz="1000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1000" b="1" u="sng">
                <a:latin typeface="Times New Roman" charset="0"/>
                <a:cs typeface="Times New Roman" charset="0"/>
              </a:rPr>
              <a:t>Surface Coat and Cell Receptors</a:t>
            </a:r>
            <a:r>
              <a:rPr lang="en-GB" sz="1000" b="1">
                <a:latin typeface="Times New Roman" charset="0"/>
                <a:cs typeface="Times New Roman" charset="0"/>
              </a:rPr>
              <a:t>:</a:t>
            </a:r>
            <a:endParaRPr lang="en-GB" sz="1000">
              <a:latin typeface="Times New Roman" charset="0"/>
              <a:cs typeface="Times New Roman" charset="0"/>
              <a:sym typeface="Wingdings" charset="0"/>
            </a:endParaRPr>
          </a:p>
          <a:p>
            <a:pPr eaLnBrk="1" hangingPunct="1"/>
            <a:r>
              <a:rPr lang="en-GB" sz="1000">
                <a:latin typeface="Times New Roman" charset="0"/>
                <a:cs typeface="Times New Roman" charset="0"/>
                <a:sym typeface="Wingdings" charset="0"/>
              </a:rPr>
              <a:t> </a:t>
            </a:r>
            <a:r>
              <a:rPr lang="en-GB" sz="1000">
                <a:latin typeface="Times New Roman" charset="0"/>
                <a:cs typeface="Times New Roman" charset="0"/>
              </a:rPr>
              <a:t>Exists on the external surface of the cell membrane.</a:t>
            </a:r>
            <a:endParaRPr lang="en-GB" sz="1000">
              <a:latin typeface="Times New Roman" charset="0"/>
              <a:cs typeface="Times New Roman" charset="0"/>
              <a:sym typeface="Wingdings" charset="0"/>
            </a:endParaRPr>
          </a:p>
          <a:p>
            <a:pPr eaLnBrk="1" hangingPunct="1"/>
            <a:r>
              <a:rPr lang="en-GB" sz="1000">
                <a:latin typeface="Times New Roman" charset="0"/>
                <a:cs typeface="Times New Roman" charset="0"/>
                <a:sym typeface="Wingdings" charset="0"/>
              </a:rPr>
              <a:t> </a:t>
            </a:r>
            <a:r>
              <a:rPr lang="en-GB" sz="1000">
                <a:latin typeface="Times New Roman" charset="0"/>
                <a:cs typeface="Times New Roman" charset="0"/>
              </a:rPr>
              <a:t>Formed by molecules of glycoproteins and glycolipids.</a:t>
            </a:r>
            <a:endParaRPr lang="en-GB" sz="1000">
              <a:latin typeface="Times New Roman" charset="0"/>
              <a:cs typeface="Times New Roman" charset="0"/>
              <a:sym typeface="Wingdings" charset="0"/>
            </a:endParaRPr>
          </a:p>
          <a:p>
            <a:pPr eaLnBrk="1" hangingPunct="1"/>
            <a:r>
              <a:rPr lang="en-GB" sz="1000">
                <a:latin typeface="Times New Roman" charset="0"/>
                <a:cs typeface="Times New Roman" charset="0"/>
                <a:sym typeface="Wingdings" charset="0"/>
              </a:rPr>
              <a:t> </a:t>
            </a:r>
            <a:r>
              <a:rPr lang="en-GB" sz="1000">
                <a:latin typeface="Times New Roman" charset="0"/>
                <a:cs typeface="Times New Roman" charset="0"/>
              </a:rPr>
              <a:t>Has certain molecules which act as </a:t>
            </a:r>
            <a:r>
              <a:rPr lang="en-GB" sz="1000" b="1" u="sng">
                <a:latin typeface="Times New Roman" charset="0"/>
                <a:cs typeface="Times New Roman" charset="0"/>
              </a:rPr>
              <a:t>specific receptors</a:t>
            </a:r>
            <a:r>
              <a:rPr lang="en-GB" sz="1000">
                <a:latin typeface="Times New Roman" charset="0"/>
                <a:cs typeface="Times New Roman" charset="0"/>
              </a:rPr>
              <a:t> that are involved in selective permeability and cell immunity (cell recognition).</a:t>
            </a:r>
            <a:endParaRPr lang="en-GB" sz="1000" b="1" u="sng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91AA516A-5F63-1547-9C7A-9A5D0CDFEB42}" type="slidenum">
              <a:rPr lang="ar-sa" sz="1200"/>
              <a:pPr/>
              <a:t>17</a:t>
            </a:fld>
            <a:endParaRPr lang="en-US" sz="120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sz="1000" b="1" u="sng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17B5E55B-A7AC-1247-81D4-057C45CF8144}" type="slidenum">
              <a:rPr lang="ar-sa" sz="1200"/>
              <a:pPr/>
              <a:t>18</a:t>
            </a:fld>
            <a:endParaRPr lang="en-US" sz="120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sz="1000" b="1" u="sng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14017E78-54A9-3E43-87C2-3D6D3FDC61EC}" type="slidenum">
              <a:rPr lang="ar-sa" sz="1200"/>
              <a:pPr/>
              <a:t>19</a:t>
            </a:fld>
            <a:endParaRPr lang="en-US" sz="1200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–	Each mitochondrion is surrounded by 2 membranes. The outer membrane is smooth, while the inner one forms incomplete and alternating shelves </a:t>
            </a:r>
            <a:r>
              <a:rPr lang="en-GB" b="1">
                <a:latin typeface="Times New Roman" charset="0"/>
                <a:cs typeface="Times New Roman" charset="0"/>
              </a:rPr>
              <a:t>(cristae)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–	Cristae increase the surface area for deposition of enzymes that function in </a:t>
            </a:r>
            <a:r>
              <a:rPr lang="en-GB" b="1">
                <a:latin typeface="Times New Roman" charset="0"/>
                <a:cs typeface="Times New Roman" charset="0"/>
              </a:rPr>
              <a:t>oxidative phosphorylation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–	The cavity is filled with mitochondrial </a:t>
            </a:r>
            <a:r>
              <a:rPr lang="en-GB" u="sng">
                <a:latin typeface="Times New Roman" charset="0"/>
                <a:cs typeface="Times New Roman" charset="0"/>
              </a:rPr>
              <a:t>matrix,</a:t>
            </a:r>
            <a:r>
              <a:rPr lang="en-GB">
                <a:latin typeface="Times New Roman" charset="0"/>
                <a:cs typeface="Times New Roman" charset="0"/>
              </a:rPr>
              <a:t> which contains: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</a:t>
            </a:r>
            <a:r>
              <a:rPr lang="en-GB">
                <a:latin typeface="Times New Roman" charset="0"/>
                <a:cs typeface="Times New Roman" charset="0"/>
                <a:sym typeface="Wingdings" charset="0"/>
              </a:rPr>
              <a:t></a:t>
            </a:r>
            <a:r>
              <a:rPr lang="en-GB">
                <a:latin typeface="Times New Roman" charset="0"/>
                <a:cs typeface="Times New Roman" charset="0"/>
              </a:rPr>
              <a:t>	Enzymes of </a:t>
            </a:r>
            <a:r>
              <a:rPr lang="en-GB" b="1">
                <a:latin typeface="Times New Roman" charset="0"/>
                <a:cs typeface="Times New Roman" charset="0"/>
              </a:rPr>
              <a:t>Krebs cycle</a:t>
            </a:r>
            <a:r>
              <a:rPr lang="en-GB">
                <a:latin typeface="Times New Roman" charset="0"/>
                <a:cs typeface="Times New Roman" charset="0"/>
              </a:rPr>
              <a:t> and </a:t>
            </a:r>
            <a:r>
              <a:rPr lang="en-GB" b="1">
                <a:latin typeface="Times New Roman" charset="0"/>
                <a:cs typeface="Times New Roman" charset="0"/>
              </a:rPr>
              <a:t>fatty acids oxidation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	</a:t>
            </a:r>
            <a:r>
              <a:rPr lang="en-GB">
                <a:latin typeface="Times New Roman" charset="0"/>
                <a:cs typeface="Times New Roman" charset="0"/>
                <a:sym typeface="Wingdings" charset="0"/>
              </a:rPr>
              <a:t></a:t>
            </a:r>
            <a:r>
              <a:rPr lang="en-GB">
                <a:latin typeface="Times New Roman" charset="0"/>
                <a:cs typeface="Times New Roman" charset="0"/>
              </a:rPr>
              <a:t>	Contains its own genetic apparatus </a:t>
            </a:r>
            <a:r>
              <a:rPr lang="en-GB" b="1">
                <a:latin typeface="Times New Roman" charset="0"/>
                <a:cs typeface="Times New Roman" charset="0"/>
              </a:rPr>
              <a:t>(DNA and RNA)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Functions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</a:p>
          <a:p>
            <a:pPr eaLnBrk="1" hangingPunct="1"/>
            <a:r>
              <a:rPr lang="en-GB" b="1">
                <a:latin typeface="Times New Roman" charset="0"/>
                <a:cs typeface="Times New Roman" charset="0"/>
              </a:rPr>
              <a:t>1-	</a:t>
            </a:r>
            <a:r>
              <a:rPr lang="en-GB" b="1" u="sng">
                <a:latin typeface="Times New Roman" charset="0"/>
                <a:cs typeface="Times New Roman" charset="0"/>
              </a:rPr>
              <a:t>Cell respiration</a:t>
            </a:r>
            <a:r>
              <a:rPr lang="en-GB" b="1">
                <a:latin typeface="Times New Roman" charset="0"/>
                <a:cs typeface="Times New Roman" charset="0"/>
              </a:rPr>
              <a:t> </a:t>
            </a:r>
            <a:r>
              <a:rPr lang="en-GB">
                <a:latin typeface="Times New Roman" charset="0"/>
                <a:cs typeface="Times New Roman" charset="0"/>
              </a:rPr>
              <a:t>and production of adenosine triphosphate </a:t>
            </a:r>
            <a:r>
              <a:rPr lang="en-GB" b="1">
                <a:latin typeface="Times New Roman" charset="0"/>
                <a:cs typeface="Times New Roman" charset="0"/>
              </a:rPr>
              <a:t>(ATP)</a:t>
            </a:r>
            <a:r>
              <a:rPr lang="en-GB">
                <a:latin typeface="Times New Roman" charset="0"/>
                <a:cs typeface="Times New Roman" charset="0"/>
              </a:rPr>
              <a:t>, the primary source of energy for the cell. That is why they are called the power-house of the cell.</a:t>
            </a:r>
            <a:endParaRPr lang="en-GB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>
                <a:latin typeface="Times New Roman" charset="0"/>
                <a:cs typeface="Times New Roman" charset="0"/>
              </a:rPr>
              <a:t>2-	</a:t>
            </a:r>
            <a:r>
              <a:rPr lang="en-GB">
                <a:latin typeface="Times New Roman" charset="0"/>
                <a:cs typeface="Times New Roman" charset="0"/>
              </a:rPr>
              <a:t>They can form </a:t>
            </a:r>
            <a:r>
              <a:rPr lang="en-GB" b="1">
                <a:latin typeface="Times New Roman" charset="0"/>
                <a:cs typeface="Times New Roman" charset="0"/>
              </a:rPr>
              <a:t>proteins</a:t>
            </a:r>
            <a:r>
              <a:rPr lang="en-GB">
                <a:latin typeface="Times New Roman" charset="0"/>
                <a:cs typeface="Times New Roman" charset="0"/>
              </a:rPr>
              <a:t> for themselves and undergo </a:t>
            </a:r>
            <a:r>
              <a:rPr lang="en-GB" b="1">
                <a:latin typeface="Times New Roman" charset="0"/>
                <a:cs typeface="Times New Roman" charset="0"/>
              </a:rPr>
              <a:t>self replication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B0314691-3019-E24F-B218-F646A87AA4F4}" type="slidenum">
              <a:rPr lang="ar-sa" sz="1200"/>
              <a:pPr/>
              <a:t>20</a:t>
            </a:fld>
            <a:endParaRPr lang="en-US" sz="1200"/>
          </a:p>
        </p:txBody>
      </p:sp>
      <p:sp>
        <p:nvSpPr>
          <p:cNvPr id="522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GB" b="1">
              <a:latin typeface="Times New Roman" charset="0"/>
              <a:cs typeface="Traditional Arabic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69D1BC44-95E2-1646-99D9-2D30BAF090AA}" type="slidenum">
              <a:rPr lang="ar-sa" sz="1200"/>
              <a:pPr/>
              <a:t>21</a:t>
            </a:fld>
            <a:endParaRPr lang="en-US" sz="1200"/>
          </a:p>
        </p:txBody>
      </p:sp>
      <p:sp>
        <p:nvSpPr>
          <p:cNvPr id="532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It is well developed in protein forming cells, e.g. plasma cells.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LM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r>
              <a:rPr lang="en-GB">
                <a:latin typeface="Times New Roman" charset="0"/>
                <a:cs typeface="Times New Roman" charset="0"/>
              </a:rPr>
              <a:t>	Its sites appear as basophilic areas, due to the ribosomes on the surface.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EM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r>
              <a:rPr lang="en-GB">
                <a:latin typeface="Times New Roman" charset="0"/>
                <a:cs typeface="Times New Roman" charset="0"/>
              </a:rPr>
              <a:t>	It appears as membrane-bound sheets of flattened cisternae with ribosomes attached to its outer surface.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Functions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endParaRPr lang="en-GB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1.	</a:t>
            </a:r>
            <a:r>
              <a:rPr lang="en-GB" b="1">
                <a:latin typeface="Times New Roman" charset="0"/>
                <a:cs typeface="Times New Roman" charset="0"/>
              </a:rPr>
              <a:t>Synthesis of protein</a:t>
            </a:r>
            <a:r>
              <a:rPr lang="en-GB">
                <a:latin typeface="Times New Roman" charset="0"/>
                <a:cs typeface="Times New Roman" charset="0"/>
              </a:rPr>
              <a:t> by the ribosomes on their surfaces.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2.	Accumulation of the formed proteins, within their cavities.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3.	</a:t>
            </a:r>
            <a:r>
              <a:rPr lang="en-GB" b="1">
                <a:latin typeface="Times New Roman" charset="0"/>
                <a:cs typeface="Times New Roman" charset="0"/>
              </a:rPr>
              <a:t>Transfer vesicles</a:t>
            </a:r>
            <a:r>
              <a:rPr lang="en-GB">
                <a:latin typeface="Times New Roman" charset="0"/>
                <a:cs typeface="Times New Roman" charset="0"/>
              </a:rPr>
              <a:t> (containing protein) bud off from the endoplasmic reticulum, to transfer this protein to the Golgi apparatus.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D9329DB3-A396-004C-8522-AE2AD354310E}" type="slidenum">
              <a:rPr lang="ar-sa" sz="1200"/>
              <a:pPr/>
              <a:t>22</a:t>
            </a:fld>
            <a:endParaRPr lang="en-US" sz="120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It is well developed in cells forming lipids and steroid hormones, e.g. cells of suprarenal cortex.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LM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r>
              <a:rPr lang="en-GB">
                <a:latin typeface="Times New Roman" charset="0"/>
                <a:cs typeface="Times New Roman" charset="0"/>
              </a:rPr>
              <a:t>	It can not be demonstrated.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EM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r>
              <a:rPr lang="en-GB">
                <a:latin typeface="Times New Roman" charset="0"/>
                <a:cs typeface="Times New Roman" charset="0"/>
              </a:rPr>
              <a:t>	It appears as membrane-bound tubules and vesicles, with no ribosomes on surface.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/>
            </a:r>
            <a:br>
              <a:rPr lang="en-GB" b="1" u="sng">
                <a:latin typeface="Times New Roman" charset="0"/>
                <a:cs typeface="Times New Roman" charset="0"/>
              </a:rPr>
            </a:br>
            <a:r>
              <a:rPr lang="en-GB" b="1" u="sng">
                <a:latin typeface="Times New Roman" charset="0"/>
                <a:cs typeface="Times New Roman" charset="0"/>
              </a:rPr>
              <a:t>Functions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endParaRPr lang="en-GB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1-	Synthesis and storage of lipids and cholesterol.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2-	Synthesis of steroid hormones, e.g. testosterone &amp; cortisone.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3-	Helps muscular contraction, by acting as a calcium pump.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4-	Detoxification of drugs &amp; hormones.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537D6357-A427-F14C-BB14-E3BA70354480}" type="slidenum">
              <a:rPr lang="ar-sa" sz="1200"/>
              <a:pPr/>
              <a:t>23</a:t>
            </a:fld>
            <a:endParaRPr lang="en-US" sz="120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z="900">
                <a:latin typeface="Times New Roman" charset="0"/>
                <a:cs typeface="Times New Roman" charset="0"/>
              </a:rPr>
              <a:t>It is a membranous cytoplasmic organelle, considered as the </a:t>
            </a:r>
            <a:r>
              <a:rPr lang="en-GB" sz="900" b="1" u="sng">
                <a:latin typeface="Times New Roman" charset="0"/>
                <a:cs typeface="Times New Roman" charset="0"/>
              </a:rPr>
              <a:t>secretory apparatus</a:t>
            </a:r>
            <a:r>
              <a:rPr lang="en-GB" sz="900">
                <a:latin typeface="Times New Roman" charset="0"/>
                <a:cs typeface="Times New Roman" charset="0"/>
              </a:rPr>
              <a:t> of the cell. It is well developed in secretory cells.</a:t>
            </a:r>
            <a:endParaRPr lang="en-GB" sz="900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>
                <a:latin typeface="Times New Roman" charset="0"/>
                <a:cs typeface="Times New Roman" charset="0"/>
              </a:rPr>
              <a:t>–	Consists of a stacked system of saucer-shaped flattened vesicles.</a:t>
            </a:r>
          </a:p>
          <a:p>
            <a:pPr eaLnBrk="1" hangingPunct="1"/>
            <a:r>
              <a:rPr lang="en-GB" sz="900">
                <a:latin typeface="Times New Roman" charset="0"/>
                <a:cs typeface="Times New Roman" charset="0"/>
              </a:rPr>
              <a:t>–	Each vesicle possesses two faces:</a:t>
            </a:r>
            <a:endParaRPr lang="en-GB" sz="9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	a)	</a:t>
            </a:r>
            <a:r>
              <a:rPr lang="en-GB" sz="900" b="1" u="sng">
                <a:latin typeface="Times New Roman" charset="0"/>
                <a:cs typeface="Times New Roman" charset="0"/>
              </a:rPr>
              <a:t>Convex (forming) face</a:t>
            </a:r>
            <a:r>
              <a:rPr lang="en-GB" sz="900">
                <a:latin typeface="Times New Roman" charset="0"/>
                <a:cs typeface="Times New Roman" charset="0"/>
              </a:rPr>
              <a:t>, which receives the small vesicles that carry the protein from rER </a:t>
            </a:r>
            <a:r>
              <a:rPr lang="en-GB" sz="900" b="1">
                <a:latin typeface="Times New Roman" charset="0"/>
                <a:cs typeface="Times New Roman" charset="0"/>
              </a:rPr>
              <a:t>(transfer vesicles)</a:t>
            </a:r>
            <a:r>
              <a:rPr lang="en-GB" sz="900">
                <a:latin typeface="Times New Roman" charset="0"/>
                <a:cs typeface="Times New Roman" charset="0"/>
              </a:rPr>
              <a:t>.</a:t>
            </a:r>
            <a:endParaRPr lang="en-GB" sz="9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	b)	</a:t>
            </a:r>
            <a:r>
              <a:rPr lang="en-GB" sz="900" b="1" u="sng">
                <a:latin typeface="Times New Roman" charset="0"/>
                <a:cs typeface="Times New Roman" charset="0"/>
              </a:rPr>
              <a:t>Concave (mature) face</a:t>
            </a:r>
            <a:r>
              <a:rPr lang="en-GB" sz="900">
                <a:latin typeface="Times New Roman" charset="0"/>
                <a:cs typeface="Times New Roman" charset="0"/>
              </a:rPr>
              <a:t>, from which larger vesicles </a:t>
            </a:r>
            <a:r>
              <a:rPr lang="en-GB" sz="900" b="1">
                <a:latin typeface="Times New Roman" charset="0"/>
                <a:cs typeface="Times New Roman" charset="0"/>
              </a:rPr>
              <a:t>(secretory vesicles)</a:t>
            </a:r>
            <a:r>
              <a:rPr lang="en-GB" sz="900">
                <a:latin typeface="Times New Roman" charset="0"/>
                <a:cs typeface="Times New Roman" charset="0"/>
              </a:rPr>
              <a:t> are budding at its periphery.</a:t>
            </a:r>
            <a:endParaRPr lang="en-GB" sz="900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 u="sng">
                <a:latin typeface="Times New Roman" charset="0"/>
                <a:cs typeface="Times New Roman" charset="0"/>
              </a:rPr>
              <a:t>Functions</a:t>
            </a:r>
            <a:r>
              <a:rPr lang="en-GB" sz="900" b="1">
                <a:latin typeface="Times New Roman" charset="0"/>
                <a:cs typeface="Times New Roman" charset="0"/>
              </a:rPr>
              <a:t>:</a:t>
            </a: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1-	Concentration</a:t>
            </a:r>
            <a:r>
              <a:rPr lang="en-GB" sz="900">
                <a:latin typeface="Times New Roman" charset="0"/>
                <a:cs typeface="Times New Roman" charset="0"/>
              </a:rPr>
              <a:t> of the secretory products, received from the rough endoplasmic reticulum.</a:t>
            </a:r>
            <a:endParaRPr lang="en-GB" sz="9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2-	Modification</a:t>
            </a:r>
            <a:r>
              <a:rPr lang="en-GB" sz="900">
                <a:latin typeface="Times New Roman" charset="0"/>
                <a:cs typeface="Times New Roman" charset="0"/>
              </a:rPr>
              <a:t> of the proteins inside, either by coupling to carbohydrates to form glycoproteins, or by the formation of sulphated proteins.</a:t>
            </a:r>
            <a:endParaRPr lang="en-GB" sz="9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3-	Discharge of secretory products (secretion)</a:t>
            </a:r>
            <a:r>
              <a:rPr lang="en-GB" sz="900">
                <a:latin typeface="Times New Roman" charset="0"/>
                <a:cs typeface="Times New Roman" charset="0"/>
              </a:rPr>
              <a:t>, which may be the hormones or the enzymes secreted by the cells </a:t>
            </a:r>
            <a:r>
              <a:rPr lang="en-GB" sz="900" b="1">
                <a:latin typeface="Times New Roman" charset="0"/>
                <a:cs typeface="Times New Roman" charset="0"/>
              </a:rPr>
              <a:t>(secretory vesicles)</a:t>
            </a:r>
            <a:r>
              <a:rPr lang="en-GB" sz="900">
                <a:latin typeface="Times New Roman" charset="0"/>
                <a:cs typeface="Times New Roman" charset="0"/>
              </a:rPr>
              <a:t>.</a:t>
            </a:r>
            <a:endParaRPr lang="en-GB" sz="9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4-	Formation of lysosomes</a:t>
            </a:r>
            <a:r>
              <a:rPr lang="en-GB" sz="900">
                <a:latin typeface="Times New Roman" charset="0"/>
                <a:cs typeface="Times New Roman" charset="0"/>
              </a:rPr>
              <a:t>. </a:t>
            </a:r>
            <a:endParaRPr lang="en-GB" sz="900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sz="900" b="1">
                <a:latin typeface="Times New Roman" charset="0"/>
                <a:cs typeface="Times New Roman" charset="0"/>
              </a:rPr>
              <a:t>5-	Production and maintenance</a:t>
            </a:r>
            <a:r>
              <a:rPr lang="en-GB" sz="900">
                <a:latin typeface="Times New Roman" charset="0"/>
                <a:cs typeface="Times New Roman" charset="0"/>
              </a:rPr>
              <a:t> of cell membrane and surface coat.</a:t>
            </a:r>
            <a:endParaRPr lang="en-GB" sz="900" b="1" u="sng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CF1C69AD-94EA-9D40-8581-D4EA3521F533}" type="slidenum">
              <a:rPr lang="ar-sa" sz="1200"/>
              <a:pPr/>
              <a:t>5</a:t>
            </a:fld>
            <a:endParaRPr lang="en-US" sz="1200"/>
          </a:p>
        </p:txBody>
      </p:sp>
      <p:sp>
        <p:nvSpPr>
          <p:cNvPr id="378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It Is the structural &amp; functional unit of all living tissues (plants &amp; animals).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Cells have different shapes &amp; sizes. Lymphocyte is one of the smallest cells (6 </a:t>
            </a:r>
            <a:r>
              <a:rPr lang="en-GB">
                <a:latin typeface="Times New Roman" charset="0"/>
                <a:cs typeface="Times New Roman" charset="0"/>
                <a:sym typeface="Symbol" charset="0"/>
              </a:rPr>
              <a:t></a:t>
            </a:r>
            <a:r>
              <a:rPr lang="en-GB">
                <a:latin typeface="Times New Roman" charset="0"/>
                <a:cs typeface="Times New Roman" charset="0"/>
              </a:rPr>
              <a:t>m), while fat cells and ova are the largest cells (150 </a:t>
            </a:r>
            <a:r>
              <a:rPr lang="en-GB">
                <a:latin typeface="Times New Roman" charset="0"/>
                <a:cs typeface="Times New Roman" charset="0"/>
                <a:sym typeface="Symbol" charset="0"/>
              </a:rPr>
              <a:t></a:t>
            </a:r>
            <a:r>
              <a:rPr lang="en-GB">
                <a:latin typeface="Times New Roman" charset="0"/>
                <a:cs typeface="Times New Roman" charset="0"/>
              </a:rPr>
              <a:t>m).</a:t>
            </a:r>
            <a:endParaRPr lang="en-GB" b="1" u="sng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THE CELL</a:t>
            </a:r>
            <a:r>
              <a:rPr lang="en-GB" b="1">
                <a:latin typeface="Times New Roman" charset="0"/>
                <a:cs typeface="Times New Roman" charset="0"/>
              </a:rPr>
              <a:t> </a:t>
            </a:r>
            <a:r>
              <a:rPr lang="en-GB">
                <a:latin typeface="Times New Roman" charset="0"/>
                <a:cs typeface="Times New Roman" charset="0"/>
              </a:rPr>
              <a:t>is made of: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1-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  <a:r>
              <a:rPr lang="en-GB">
                <a:latin typeface="Times New Roman" charset="0"/>
                <a:cs typeface="Times New Roman" charset="0"/>
              </a:rPr>
              <a:t>Karyoplasm (nucleus).</a:t>
            </a:r>
          </a:p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2- Cytoplasm</a:t>
            </a:r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0641B52C-DEF1-D44E-9EFF-1F47A5958D45}" type="slidenum">
              <a:rPr lang="ar-sa" sz="1200"/>
              <a:pPr/>
              <a:t>24</a:t>
            </a:fld>
            <a:endParaRPr lang="en-US" sz="1200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>
                <a:latin typeface="Times New Roman" charset="0"/>
                <a:cs typeface="Times New Roman" charset="0"/>
              </a:rPr>
              <a:t>They are membranous organelles that are considered as </a:t>
            </a:r>
            <a:r>
              <a:rPr lang="en-GB" u="sng">
                <a:latin typeface="Times New Roman" charset="0"/>
                <a:cs typeface="Times New Roman" charset="0"/>
              </a:rPr>
              <a:t>the digestive apparatus</a:t>
            </a:r>
            <a:r>
              <a:rPr lang="en-GB">
                <a:latin typeface="Times New Roman" charset="0"/>
                <a:cs typeface="Times New Roman" charset="0"/>
              </a:rPr>
              <a:t> of the cell. Lysosomes originate from mature surface of the Golgi apparatus, while their hydrolytic enzymes are synthesized in the rough endoplasmic reticulum.</a:t>
            </a:r>
            <a:endParaRPr lang="en-GB" b="1" u="sng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F9655219-D045-C94D-8F2B-D3C7E044F3D0}" type="slidenum">
              <a:rPr lang="ar-sa" sz="1200"/>
              <a:pPr/>
              <a:t>25</a:t>
            </a:fld>
            <a:endParaRPr lang="en-US" sz="1200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Ribosomes are small non-membranous particles.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Consist of a strand of ribosomal RNA (rRNA), with associated proteins.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Arial" charset="0"/>
              </a:rPr>
              <a:t>	Ribosomes are formed in the nucleolus and pass to the cytoplasm through the pores of the nuclear membrane.</a:t>
            </a:r>
          </a:p>
          <a:p>
            <a:pPr algn="just" eaLnBrk="1" hangingPunct="1"/>
            <a:r>
              <a:rPr lang="en-GB" b="1" u="sng">
                <a:latin typeface="Arial" charset="0"/>
                <a:cs typeface="Arial" charset="0"/>
              </a:rPr>
              <a:t>EM</a:t>
            </a:r>
            <a:r>
              <a:rPr lang="en-GB" b="1">
                <a:latin typeface="Arial" charset="0"/>
                <a:cs typeface="Arial" charset="0"/>
              </a:rPr>
              <a:t>:</a:t>
            </a:r>
            <a:r>
              <a:rPr lang="en-GB">
                <a:latin typeface="Arial" charset="0"/>
                <a:cs typeface="Arial" charset="0"/>
              </a:rPr>
              <a:t>	Appear as electron dense granules, formed of 2 subunits, a large one and a small one.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They may be</a:t>
            </a:r>
          </a:p>
          <a:p>
            <a:pPr algn="just" eaLnBrk="1" hangingPunct="1"/>
            <a:r>
              <a:rPr lang="en-GB">
                <a:latin typeface="Times New Roman" charset="0"/>
                <a:cs typeface="Arial" charset="0"/>
              </a:rPr>
              <a:t>–</a:t>
            </a:r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Free</a:t>
            </a:r>
            <a:r>
              <a:rPr lang="en-GB">
                <a:latin typeface="Arial" charset="0"/>
                <a:cs typeface="Arial" charset="0"/>
              </a:rPr>
              <a:t>, either singly or in groups, connected together by a messenger RNA (mRNA), to form clusters or spiral chains (polyribosomes or polysomes).</a:t>
            </a:r>
          </a:p>
          <a:p>
            <a:pPr algn="just" eaLnBrk="1" hangingPunct="1"/>
            <a:r>
              <a:rPr lang="en-GB">
                <a:latin typeface="Times New Roman" charset="0"/>
                <a:cs typeface="Arial" charset="0"/>
              </a:rPr>
              <a:t>–</a:t>
            </a:r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Attached</a:t>
            </a:r>
            <a:r>
              <a:rPr lang="en-GB">
                <a:latin typeface="Arial" charset="0"/>
                <a:cs typeface="Arial" charset="0"/>
              </a:rPr>
              <a:t>, arranged on the membrane surface of the rough endoplasmic reticulum.</a:t>
            </a:r>
          </a:p>
          <a:p>
            <a:pPr eaLnBrk="1" hangingPunct="1"/>
            <a:r>
              <a:rPr lang="en-GB" b="1" u="sng">
                <a:latin typeface="Arial" charset="0"/>
                <a:cs typeface="Arial" charset="0"/>
              </a:rPr>
              <a:t>Function</a:t>
            </a:r>
            <a:r>
              <a:rPr lang="en-GB" b="1">
                <a:latin typeface="Arial" charset="0"/>
                <a:cs typeface="Arial" charset="0"/>
              </a:rPr>
              <a:t>:	</a:t>
            </a:r>
            <a:r>
              <a:rPr lang="en-GB" b="1" u="sng">
                <a:latin typeface="Arial" charset="0"/>
                <a:cs typeface="Arial" charset="0"/>
              </a:rPr>
              <a:t>Protein synthesis</a:t>
            </a:r>
            <a:r>
              <a:rPr lang="en-GB">
                <a:latin typeface="Arial" charset="0"/>
                <a:cs typeface="Arial" charset="0"/>
              </a:rPr>
              <a:t>,</a:t>
            </a:r>
            <a:r>
              <a:rPr lang="en-GB" b="1">
                <a:latin typeface="Arial" charset="0"/>
                <a:cs typeface="Arial" charset="0"/>
              </a:rPr>
              <a:t> </a:t>
            </a:r>
            <a:r>
              <a:rPr lang="en-GB">
                <a:latin typeface="Arial" charset="0"/>
                <a:cs typeface="Arial" charset="0"/>
              </a:rPr>
              <a:t>either for the cell growth and regeneration of organelles or to form secretory granules and lysosomes.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16105CE5-2514-174A-9FC1-C19C9A829AC6}" type="slidenum">
              <a:rPr lang="ar-sa" sz="1200"/>
              <a:pPr/>
              <a:t>26</a:t>
            </a:fld>
            <a:endParaRPr lang="en-US" sz="1200"/>
          </a:p>
        </p:txBody>
      </p:sp>
      <p:sp>
        <p:nvSpPr>
          <p:cNvPr id="583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 u="sng">
                <a:latin typeface="Times New Roman" charset="0"/>
                <a:cs typeface="Times New Roman" charset="0"/>
              </a:rPr>
              <a:t>EM</a:t>
            </a:r>
            <a:r>
              <a:rPr lang="en-GB" b="1">
                <a:latin typeface="Times New Roman" charset="0"/>
                <a:cs typeface="Times New Roman" charset="0"/>
              </a:rPr>
              <a:t>:	</a:t>
            </a:r>
            <a:r>
              <a:rPr lang="en-GB">
                <a:latin typeface="Times New Roman" charset="0"/>
                <a:cs typeface="Times New Roman" charset="0"/>
              </a:rPr>
              <a:t>They appear as </a:t>
            </a:r>
            <a:r>
              <a:rPr lang="en-GB" b="1">
                <a:latin typeface="Times New Roman" charset="0"/>
                <a:cs typeface="Times New Roman" charset="0"/>
              </a:rPr>
              <a:t>2 cylinders</a:t>
            </a:r>
            <a:r>
              <a:rPr lang="en-GB">
                <a:latin typeface="Times New Roman" charset="0"/>
                <a:cs typeface="Times New Roman" charset="0"/>
              </a:rPr>
              <a:t>, perpendicular to each other. In cross section the wall of each centriole is made of 9 peripheral bundles of microtubules. Each bundle is made of 3 microtubules, i.e. the wall is formed of 9 triplets, or </a:t>
            </a:r>
            <a:r>
              <a:rPr lang="en-GB" b="1">
                <a:latin typeface="Times New Roman" charset="0"/>
                <a:cs typeface="Times New Roman" charset="0"/>
              </a:rPr>
              <a:t>27 microtubules</a:t>
            </a:r>
            <a:r>
              <a:rPr lang="en-GB">
                <a:latin typeface="Times New Roman" charset="0"/>
                <a:cs typeface="Times New Roman" charset="0"/>
              </a:rPr>
              <a:t>.</a:t>
            </a:r>
            <a:endParaRPr lang="en-US">
              <a:latin typeface="Times New Roman" charset="0"/>
              <a:cs typeface="Times New Roman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</a:t>
            </a:r>
            <a:r>
              <a:rPr lang="en-GB" b="1" u="sng">
                <a:latin typeface="Arial" charset="0"/>
                <a:cs typeface="Arial" charset="0"/>
              </a:rPr>
              <a:t>Functions</a:t>
            </a:r>
            <a:r>
              <a:rPr lang="en-GB" b="1">
                <a:latin typeface="Arial" charset="0"/>
                <a:cs typeface="Arial" charset="0"/>
              </a:rPr>
              <a:t>:</a:t>
            </a:r>
            <a:endParaRPr lang="en-GB">
              <a:latin typeface="Arial" charset="0"/>
              <a:cs typeface="Arial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1-	Initiation of cell division and </a:t>
            </a:r>
            <a:r>
              <a:rPr lang="en-GB" b="1">
                <a:latin typeface="Arial" charset="0"/>
                <a:cs typeface="Arial" charset="0"/>
              </a:rPr>
              <a:t>spindle formation</a:t>
            </a:r>
            <a:r>
              <a:rPr lang="en-GB">
                <a:latin typeface="Arial" charset="0"/>
                <a:cs typeface="Arial" charset="0"/>
              </a:rPr>
              <a:t>.</a:t>
            </a:r>
          </a:p>
          <a:p>
            <a:pPr algn="just" eaLnBrk="1" hangingPunct="1"/>
            <a:r>
              <a:rPr lang="en-GB">
                <a:latin typeface="Arial" charset="0"/>
                <a:cs typeface="Arial" charset="0"/>
              </a:rPr>
              <a:t>	2-	Formation of </a:t>
            </a:r>
            <a:r>
              <a:rPr lang="en-GB" b="1">
                <a:latin typeface="Arial" charset="0"/>
                <a:cs typeface="Arial" charset="0"/>
              </a:rPr>
              <a:t>cilia</a:t>
            </a:r>
            <a:r>
              <a:rPr lang="en-GB">
                <a:latin typeface="Arial" charset="0"/>
                <a:cs typeface="Arial" charset="0"/>
              </a:rPr>
              <a:t> and </a:t>
            </a:r>
            <a:r>
              <a:rPr lang="en-GB" b="1">
                <a:latin typeface="Arial" charset="0"/>
                <a:cs typeface="Arial" charset="0"/>
              </a:rPr>
              <a:t>flagella</a:t>
            </a:r>
            <a:r>
              <a:rPr lang="en-GB">
                <a:latin typeface="Arial" charset="0"/>
                <a:cs typeface="Arial" charset="0"/>
              </a:rPr>
              <a:t>.</a:t>
            </a:r>
            <a:r>
              <a:rPr lang="en-US">
                <a:latin typeface="Times New Roman" charset="0"/>
                <a:cs typeface="Times New Roman" charset="0"/>
              </a:rPr>
              <a:t> </a:t>
            </a:r>
            <a:endParaRPr lang="en-GB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D953689C-738D-3648-B699-E3D72A26B152}" type="slidenum">
              <a:rPr lang="ar-sa" sz="1200"/>
              <a:pPr/>
              <a:t>27</a:t>
            </a:fld>
            <a:endParaRPr lang="en-US" sz="1200"/>
          </a:p>
        </p:txBody>
      </p:sp>
      <p:sp>
        <p:nvSpPr>
          <p:cNvPr id="593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en-GB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9E74AA6-8411-C649-852B-7BCD27A38FC8}" type="slidenum">
              <a:rPr lang="ar-sa" sz="1200"/>
              <a:pPr/>
              <a:t>29</a:t>
            </a:fld>
            <a:endParaRPr lang="en-US" sz="120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 u="sng">
                <a:latin typeface="Arial" charset="0"/>
                <a:cs typeface="Arial" charset="0"/>
              </a:rPr>
              <a:t>Functions of the cytoskeleton</a:t>
            </a:r>
            <a:r>
              <a:rPr lang="en-GB" b="1">
                <a:latin typeface="Arial" charset="0"/>
                <a:cs typeface="Arial" charset="0"/>
              </a:rPr>
              <a:t>:</a:t>
            </a:r>
            <a:endParaRPr lang="en-GB">
              <a:latin typeface="Arial" charset="0"/>
              <a:cs typeface="Arial" charset="0"/>
            </a:endParaRPr>
          </a:p>
          <a:p>
            <a:pPr algn="just" eaLnBrk="1" hangingPunct="1"/>
            <a:r>
              <a:rPr lang="en-GB">
                <a:latin typeface="Times New Roman" charset="0"/>
                <a:cs typeface="Arial" charset="0"/>
              </a:rPr>
              <a:t>–</a:t>
            </a:r>
            <a:r>
              <a:rPr lang="en-GB">
                <a:latin typeface="Arial" charset="0"/>
                <a:cs typeface="Arial" charset="0"/>
              </a:rPr>
              <a:t>	It maintains the shape of the cell.</a:t>
            </a:r>
          </a:p>
          <a:p>
            <a:pPr algn="just" eaLnBrk="1" hangingPunct="1"/>
            <a:r>
              <a:rPr lang="en-GB">
                <a:latin typeface="Times New Roman" charset="0"/>
                <a:cs typeface="Arial" charset="0"/>
              </a:rPr>
              <a:t>–</a:t>
            </a:r>
            <a:r>
              <a:rPr lang="en-GB">
                <a:latin typeface="Arial" charset="0"/>
                <a:cs typeface="Arial" charset="0"/>
              </a:rPr>
              <a:t>	It underlies different processes [endocytosis, exocytosis, amoeboid movements &amp; cell division].</a:t>
            </a:r>
          </a:p>
          <a:p>
            <a:pPr algn="just" eaLnBrk="1" hangingPunct="1"/>
            <a:r>
              <a:rPr lang="en-GB">
                <a:latin typeface="Times New Roman" charset="0"/>
                <a:cs typeface="Arial" charset="0"/>
              </a:rPr>
              <a:t>–</a:t>
            </a:r>
            <a:r>
              <a:rPr lang="en-GB">
                <a:latin typeface="Arial" charset="0"/>
                <a:cs typeface="Arial" charset="0"/>
              </a:rPr>
              <a:t>	It plays a role in cell motility.</a:t>
            </a:r>
          </a:p>
          <a:p>
            <a:pPr algn="just" eaLnBrk="1" hangingPunct="1"/>
            <a:r>
              <a:rPr lang="en-GB" b="1" u="sng">
                <a:latin typeface="Arial" charset="0"/>
                <a:cs typeface="Arial" charset="0"/>
              </a:rPr>
              <a:t>Cytoskeleton consists of</a:t>
            </a:r>
            <a:r>
              <a:rPr lang="en-GB" b="1">
                <a:latin typeface="Arial" charset="0"/>
                <a:cs typeface="Arial" charset="0"/>
              </a:rPr>
              <a:t>:</a:t>
            </a:r>
            <a:r>
              <a:rPr lang="en-GB">
                <a:latin typeface="Arial" charset="0"/>
                <a:cs typeface="Arial" charset="0"/>
              </a:rPr>
              <a:t> microtubules and </a:t>
            </a:r>
            <a:r>
              <a:rPr lang="en-US">
                <a:latin typeface="Arial" charset="0"/>
                <a:cs typeface="Arial" charset="0"/>
              </a:rPr>
              <a:t>microfilaments.</a:t>
            </a:r>
            <a:endParaRPr lang="en-GB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7140EA08-9623-5D47-8618-71403E49287E}" type="slidenum">
              <a:rPr lang="ar-sa" sz="1200"/>
              <a:pPr/>
              <a:t>6</a:t>
            </a:fld>
            <a:endParaRPr lang="en-US" sz="1200"/>
          </a:p>
        </p:txBody>
      </p:sp>
      <p:sp>
        <p:nvSpPr>
          <p:cNvPr id="389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algn="just" eaLnBrk="1" hangingPunct="1"/>
            <a:r>
              <a:rPr lang="en-GB" sz="1100">
                <a:latin typeface="Arial" charset="0"/>
                <a:cs typeface="Times New Roman" charset="0"/>
              </a:rPr>
              <a:t>Nucleus is formed of:</a:t>
            </a:r>
          </a:p>
          <a:p>
            <a:pPr marL="228600" indent="-228600" algn="just" eaLnBrk="1" hangingPunct="1"/>
            <a:r>
              <a:rPr lang="en-GB" sz="1100">
                <a:latin typeface="Arial" charset="0"/>
                <a:cs typeface="Times New Roman" charset="0"/>
              </a:rPr>
              <a:t>1.	Nuclear envelope.		2.  Chromatin.</a:t>
            </a:r>
          </a:p>
          <a:p>
            <a:pPr marL="228600" indent="-228600" algn="just" eaLnBrk="1" hangingPunct="1">
              <a:buFontTx/>
              <a:buAutoNum type="arabicPeriod" startAt="3"/>
            </a:pPr>
            <a:r>
              <a:rPr lang="en-GB" sz="1100">
                <a:latin typeface="Arial" charset="0"/>
                <a:cs typeface="Times New Roman" charset="0"/>
              </a:rPr>
              <a:t>Nucleolus.		4.  Nucleoplasm (nuclear sap).</a:t>
            </a:r>
            <a:endParaRPr lang="en-US" sz="1100">
              <a:latin typeface="Arial" charset="0"/>
              <a:cs typeface="Traditional Arab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E2E72511-28D2-784B-BA11-D508CF83A4BA}" type="slidenum">
              <a:rPr lang="ar-sa" sz="1200"/>
              <a:pPr/>
              <a:t>7</a:t>
            </a:fld>
            <a:endParaRPr lang="en-US" sz="1200"/>
          </a:p>
        </p:txBody>
      </p:sp>
      <p:sp>
        <p:nvSpPr>
          <p:cNvPr id="399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A double walled membrane with many pores.</a:t>
            </a:r>
          </a:p>
          <a:p>
            <a:pPr algn="just" eaLnBrk="1" hangingPunct="1"/>
            <a:r>
              <a:rPr lang="en-GB" b="1">
                <a:latin typeface="Arial" charset="0"/>
                <a:cs typeface="Times New Roman" charset="0"/>
              </a:rPr>
              <a:t>a) </a:t>
            </a:r>
            <a:r>
              <a:rPr lang="en-GB" b="1" u="sng">
                <a:latin typeface="Arial" charset="0"/>
                <a:cs typeface="Times New Roman" charset="0"/>
              </a:rPr>
              <a:t>Outer membrane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r>
              <a:rPr lang="en-GB">
                <a:latin typeface="Arial" charset="0"/>
                <a:cs typeface="Times New Roman" charset="0"/>
              </a:rPr>
              <a:t> continuous with endoplasmic reticulum, even with ribosomes on its surface.</a:t>
            </a:r>
          </a:p>
          <a:p>
            <a:pPr algn="just" eaLnBrk="1" hangingPunct="1"/>
            <a:r>
              <a:rPr lang="en-GB" b="1">
                <a:latin typeface="Arial" charset="0"/>
                <a:cs typeface="Times New Roman" charset="0"/>
              </a:rPr>
              <a:t>b) </a:t>
            </a:r>
            <a:r>
              <a:rPr lang="en-GB" b="1" u="sng">
                <a:latin typeface="Arial" charset="0"/>
                <a:cs typeface="Times New Roman" charset="0"/>
              </a:rPr>
              <a:t>Inner membrane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r>
              <a:rPr lang="en-GB">
                <a:latin typeface="Arial" charset="0"/>
                <a:cs typeface="Times New Roman" charset="0"/>
              </a:rPr>
              <a:t> with chromatin granules </a:t>
            </a:r>
            <a:r>
              <a:rPr lang="en-GB" b="1">
                <a:latin typeface="Arial" charset="0"/>
                <a:cs typeface="Times New Roman" charset="0"/>
              </a:rPr>
              <a:t>(peripheral chromatin)</a:t>
            </a:r>
            <a:r>
              <a:rPr lang="en-GB">
                <a:latin typeface="Arial" charset="0"/>
                <a:cs typeface="Times New Roman" charset="0"/>
              </a:rPr>
              <a:t>, attached to its inner surface.</a:t>
            </a:r>
          </a:p>
          <a:p>
            <a:pPr algn="just" eaLnBrk="1" hangingPunct="1"/>
            <a:r>
              <a:rPr lang="en-GB" b="1">
                <a:latin typeface="Arial" charset="0"/>
                <a:cs typeface="Times New Roman" charset="0"/>
              </a:rPr>
              <a:t>c) </a:t>
            </a:r>
            <a:r>
              <a:rPr lang="en-GB" b="1" u="sng">
                <a:latin typeface="Arial" charset="0"/>
                <a:cs typeface="Times New Roman" charset="0"/>
              </a:rPr>
              <a:t>Nuclear pores</a:t>
            </a:r>
            <a:r>
              <a:rPr lang="en-GB">
                <a:latin typeface="Arial" charset="0"/>
                <a:cs typeface="Times New Roman" charset="0"/>
              </a:rPr>
              <a:t>, are circular openings in the nuclear membrane. The inner and outer membranes fuse together at the edge of each pore. Pores provide communication between nucleus and cytoplasm.</a:t>
            </a:r>
            <a:r>
              <a:rPr lang="en-US">
                <a:latin typeface="Arial" charset="0"/>
                <a:cs typeface="Traditional Arabic" charset="0"/>
              </a:rPr>
              <a:t> </a:t>
            </a:r>
            <a:endParaRPr lang="en-GB">
              <a:latin typeface="Arial" charset="0"/>
              <a:cs typeface="Traditional Arab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A5D36BD5-ED19-6E41-A5A8-0A4C326CB18E}" type="slidenum">
              <a:rPr lang="ar-sa" sz="1200"/>
              <a:pPr/>
              <a:t>8</a:t>
            </a:fld>
            <a:endParaRPr lang="en-US" sz="1200"/>
          </a:p>
        </p:txBody>
      </p:sp>
      <p:sp>
        <p:nvSpPr>
          <p:cNvPr id="409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>
                <a:latin typeface="Arial" charset="0"/>
                <a:cs typeface="Times New Roman" charset="0"/>
                <a:sym typeface="Wingdings" charset="0"/>
              </a:rPr>
              <a:t></a:t>
            </a:r>
            <a:r>
              <a:rPr lang="en-GB">
                <a:latin typeface="Arial" charset="0"/>
                <a:cs typeface="Times New Roman" charset="0"/>
              </a:rPr>
              <a:t>	Chromatin material is formed mainly of DNA, which contains the code of genetic information.</a:t>
            </a:r>
          </a:p>
          <a:p>
            <a:pPr algn="just" eaLnBrk="1" hangingPunct="1"/>
            <a:r>
              <a:rPr lang="en-GB" b="1" u="sng">
                <a:latin typeface="Arial" charset="0"/>
                <a:cs typeface="Times New Roman" charset="0"/>
              </a:rPr>
              <a:t>LM</a:t>
            </a:r>
            <a:r>
              <a:rPr lang="en-GB" b="1">
                <a:latin typeface="Arial" charset="0"/>
                <a:cs typeface="Times New Roman" charset="0"/>
              </a:rPr>
              <a:t>: </a:t>
            </a:r>
            <a:r>
              <a:rPr lang="en-GB">
                <a:latin typeface="Arial" charset="0"/>
                <a:cs typeface="Times New Roman" charset="0"/>
              </a:rPr>
              <a:t>Chromatin appears as </a:t>
            </a:r>
            <a:r>
              <a:rPr lang="en-GB" b="1">
                <a:latin typeface="Arial" charset="0"/>
                <a:cs typeface="Times New Roman" charset="0"/>
              </a:rPr>
              <a:t>basophilic granules</a:t>
            </a:r>
            <a:r>
              <a:rPr lang="en-GB">
                <a:latin typeface="Arial" charset="0"/>
                <a:cs typeface="Times New Roman" charset="0"/>
              </a:rPr>
              <a:t>.</a:t>
            </a:r>
          </a:p>
          <a:p>
            <a:pPr algn="just" eaLnBrk="1" hangingPunct="1"/>
            <a:r>
              <a:rPr lang="en-GB" b="1" u="sng">
                <a:latin typeface="Arial" charset="0"/>
                <a:cs typeface="Times New Roman" charset="0"/>
              </a:rPr>
              <a:t>EM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endParaRPr lang="en-GB">
              <a:latin typeface="Arial" charset="0"/>
              <a:cs typeface="Times New Roman" charset="0"/>
            </a:endParaRPr>
          </a:p>
          <a:p>
            <a:pPr algn="just" eaLnBrk="1" hangingPunct="1"/>
            <a:r>
              <a:rPr lang="en-GB">
                <a:latin typeface="Times New Roman" charset="0"/>
                <a:cs typeface="Times New Roman" charset="0"/>
              </a:rPr>
              <a:t>–</a:t>
            </a:r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b="1" u="sng">
                <a:latin typeface="Arial" charset="0"/>
                <a:cs typeface="Times New Roman" charset="0"/>
              </a:rPr>
              <a:t>Euchromatin</a:t>
            </a:r>
            <a:r>
              <a:rPr lang="en-GB">
                <a:latin typeface="Arial" charset="0"/>
                <a:cs typeface="Times New Roman" charset="0"/>
              </a:rPr>
              <a:t> (extended or active). It appears pale.</a:t>
            </a:r>
          </a:p>
          <a:p>
            <a:pPr algn="just" eaLnBrk="1" hangingPunct="1"/>
            <a:r>
              <a:rPr lang="en-GB">
                <a:latin typeface="Times New Roman" charset="0"/>
                <a:cs typeface="Times New Roman" charset="0"/>
              </a:rPr>
              <a:t>–</a:t>
            </a:r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b="1" u="sng">
                <a:latin typeface="Arial" charset="0"/>
                <a:cs typeface="Times New Roman" charset="0"/>
              </a:rPr>
              <a:t>Heterochromatin</a:t>
            </a:r>
            <a:r>
              <a:rPr lang="en-GB">
                <a:latin typeface="Arial" charset="0"/>
                <a:cs typeface="Times New Roman" charset="0"/>
              </a:rPr>
              <a:t> (condensed or inactive). It is dark and distributed as: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b="1">
                <a:latin typeface="Arial" charset="0"/>
                <a:cs typeface="Times New Roman" charset="0"/>
              </a:rPr>
              <a:t>a) Peripheral chromatin</a:t>
            </a:r>
            <a:r>
              <a:rPr lang="en-GB">
                <a:latin typeface="Arial" charset="0"/>
                <a:cs typeface="Times New Roman" charset="0"/>
              </a:rPr>
              <a:t>, attached to the inner wall of the nuclear membrane.</a:t>
            </a:r>
          </a:p>
          <a:p>
            <a:pPr algn="just" eaLnBrk="1" hangingPunct="1"/>
            <a:r>
              <a:rPr lang="en-GB" b="1">
                <a:latin typeface="Arial" charset="0"/>
                <a:cs typeface="Times New Roman" charset="0"/>
              </a:rPr>
              <a:t>	b) Nucleolus-associated chromatin</a:t>
            </a:r>
            <a:r>
              <a:rPr lang="en-GB">
                <a:latin typeface="Arial" charset="0"/>
                <a:cs typeface="Times New Roman" charset="0"/>
              </a:rPr>
              <a:t>, around nucleolus.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	</a:t>
            </a:r>
            <a:r>
              <a:rPr lang="en-GB" b="1">
                <a:latin typeface="Arial" charset="0"/>
                <a:cs typeface="Times New Roman" charset="0"/>
              </a:rPr>
              <a:t>c) Chromatin islands</a:t>
            </a:r>
            <a:r>
              <a:rPr lang="en-GB">
                <a:latin typeface="Arial" charset="0"/>
                <a:cs typeface="Times New Roman" charset="0"/>
              </a:rPr>
              <a:t>, scattered in the nucleus.</a:t>
            </a:r>
          </a:p>
          <a:p>
            <a:pPr algn="just" eaLnBrk="1" hangingPunct="1"/>
            <a:r>
              <a:rPr lang="en-GB" b="1" u="sng">
                <a:latin typeface="Arial" charset="0"/>
                <a:cs typeface="Times New Roman" charset="0"/>
              </a:rPr>
              <a:t>Functions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endParaRPr lang="en-GB">
              <a:latin typeface="Arial" charset="0"/>
              <a:cs typeface="Times New Roman" charset="0"/>
            </a:endParaRPr>
          </a:p>
          <a:p>
            <a:pPr algn="just" eaLnBrk="1" hangingPunct="1"/>
            <a:r>
              <a:rPr lang="en-GB">
                <a:latin typeface="Times New Roman" charset="0"/>
                <a:cs typeface="Times New Roman" charset="0"/>
              </a:rPr>
              <a:t>–</a:t>
            </a:r>
            <a:r>
              <a:rPr lang="en-GB">
                <a:latin typeface="Arial" charset="0"/>
                <a:cs typeface="Times New Roman" charset="0"/>
              </a:rPr>
              <a:t>	Carries genetic information.</a:t>
            </a:r>
          </a:p>
          <a:p>
            <a:pPr algn="just" eaLnBrk="1" hangingPunct="1"/>
            <a:r>
              <a:rPr lang="en-GB">
                <a:latin typeface="Times New Roman" charset="0"/>
                <a:cs typeface="Times New Roman" charset="0"/>
              </a:rPr>
              <a:t>–</a:t>
            </a:r>
            <a:r>
              <a:rPr lang="en-GB">
                <a:latin typeface="Arial" charset="0"/>
                <a:cs typeface="Times New Roman" charset="0"/>
              </a:rPr>
              <a:t>	Directs protein synthesis in the cytoplasm via the formation of the 3 types of RNA (ribosomal rRNA, messenger mRNA, and transfer tRNA).</a:t>
            </a:r>
            <a:r>
              <a:rPr lang="en-US">
                <a:latin typeface="Arial" charset="0"/>
                <a:cs typeface="Traditional Arabic" charset="0"/>
              </a:rPr>
              <a:t> </a:t>
            </a:r>
            <a:endParaRPr lang="en-GB">
              <a:latin typeface="Arial" charset="0"/>
              <a:cs typeface="Traditional Arabic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11B42F84-DF0B-8A44-AED3-6936F8AD6CB4}" type="slidenum">
              <a:rPr lang="ar-sa" sz="1200"/>
              <a:pPr/>
              <a:t>9</a:t>
            </a:fld>
            <a:endParaRPr lang="en-US" sz="1200"/>
          </a:p>
        </p:txBody>
      </p:sp>
      <p:sp>
        <p:nvSpPr>
          <p:cNvPr id="419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r>
              <a:rPr lang="en-GB" b="1" u="sng">
                <a:latin typeface="Arial" charset="0"/>
                <a:cs typeface="Times New Roman" charset="0"/>
              </a:rPr>
              <a:t>LM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endParaRPr lang="en-GB">
              <a:latin typeface="Arial" charset="0"/>
              <a:cs typeface="Times New Roman" charset="0"/>
            </a:endParaRPr>
          </a:p>
          <a:p>
            <a:pPr algn="just" eaLnBrk="1" hangingPunct="1"/>
            <a:r>
              <a:rPr lang="en-GB">
                <a:latin typeface="Times New Roman" charset="0"/>
                <a:cs typeface="Times New Roman" charset="0"/>
              </a:rPr>
              <a:t>–</a:t>
            </a:r>
            <a:r>
              <a:rPr lang="en-GB">
                <a:latin typeface="Arial" charset="0"/>
                <a:cs typeface="Times New Roman" charset="0"/>
              </a:rPr>
              <a:t>	It is an almost spherical darkly stained mass (basophilic).</a:t>
            </a:r>
          </a:p>
          <a:p>
            <a:pPr algn="just" eaLnBrk="1" hangingPunct="1"/>
            <a:r>
              <a:rPr lang="en-GB">
                <a:latin typeface="Times New Roman" charset="0"/>
                <a:cs typeface="Times New Roman" charset="0"/>
              </a:rPr>
              <a:t>–</a:t>
            </a:r>
            <a:r>
              <a:rPr lang="en-GB">
                <a:latin typeface="Arial" charset="0"/>
                <a:cs typeface="Times New Roman" charset="0"/>
              </a:rPr>
              <a:t>	There is one or more nucleoli in each nucleus.</a:t>
            </a:r>
          </a:p>
          <a:p>
            <a:pPr algn="just" eaLnBrk="1" hangingPunct="1"/>
            <a:r>
              <a:rPr lang="en-GB" b="1" u="sng">
                <a:latin typeface="Arial" charset="0"/>
                <a:cs typeface="Times New Roman" charset="0"/>
              </a:rPr>
              <a:t>EM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endParaRPr lang="en-GB">
              <a:latin typeface="Arial" charset="0"/>
              <a:cs typeface="Times New Roman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Showing dark material permeated by light spaces.</a:t>
            </a:r>
          </a:p>
          <a:p>
            <a:pPr algn="just" eaLnBrk="1" hangingPunct="1"/>
            <a:r>
              <a:rPr lang="en-GB" b="1" u="sng">
                <a:latin typeface="Arial" charset="0"/>
                <a:cs typeface="Times New Roman" charset="0"/>
              </a:rPr>
              <a:t>Function</a:t>
            </a:r>
            <a:r>
              <a:rPr lang="en-GB" b="1">
                <a:latin typeface="Arial" charset="0"/>
                <a:cs typeface="Times New Roman" charset="0"/>
              </a:rPr>
              <a:t>:</a:t>
            </a:r>
            <a:endParaRPr lang="en-GB">
              <a:latin typeface="Arial" charset="0"/>
              <a:cs typeface="Times New Roman" charset="0"/>
            </a:endParaRP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It is Involved in formation of ribosomal RNA (rRNA), which is responsible for protein synthesis in cytoplasm.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38EFDD7C-AA36-104C-9FD0-35D56CEECB34}" type="slidenum">
              <a:rPr lang="ar-sa" sz="1200"/>
              <a:pPr/>
              <a:t>10</a:t>
            </a:fld>
            <a:endParaRPr lang="en-US" sz="1200"/>
          </a:p>
        </p:txBody>
      </p:sp>
      <p:sp>
        <p:nvSpPr>
          <p:cNvPr id="430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algn="just" eaLnBrk="1" hangingPunct="1"/>
            <a:endParaRPr lang="ar-EG">
              <a:latin typeface="Arial" charset="0"/>
              <a:cs typeface="Traditional Arab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GB" b="1">
                <a:latin typeface="Arial" charset="0"/>
                <a:cs typeface="Traditional Arabic" charset="0"/>
              </a:rPr>
              <a:t>FUNCTIONS OF THE NUCLEUS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1- It is the maestro of the cell; essential for the </a:t>
            </a:r>
            <a:r>
              <a:rPr lang="en-GB" b="1">
                <a:latin typeface="Arial" charset="0"/>
                <a:cs typeface="Times New Roman" charset="0"/>
              </a:rPr>
              <a:t>vitality</a:t>
            </a:r>
            <a:r>
              <a:rPr lang="en-GB">
                <a:latin typeface="Arial" charset="0"/>
                <a:cs typeface="Times New Roman" charset="0"/>
              </a:rPr>
              <a:t> and </a:t>
            </a:r>
            <a:r>
              <a:rPr lang="en-GB" b="1">
                <a:latin typeface="Arial" charset="0"/>
                <a:cs typeface="Times New Roman" charset="0"/>
              </a:rPr>
              <a:t>division</a:t>
            </a:r>
            <a:r>
              <a:rPr lang="en-GB">
                <a:latin typeface="Arial" charset="0"/>
                <a:cs typeface="Times New Roman" charset="0"/>
              </a:rPr>
              <a:t> of the cell.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2- It is the site of storage of </a:t>
            </a:r>
            <a:r>
              <a:rPr lang="en-GB" b="1">
                <a:latin typeface="Arial" charset="0"/>
                <a:cs typeface="Times New Roman" charset="0"/>
              </a:rPr>
              <a:t>genetic information </a:t>
            </a:r>
            <a:r>
              <a:rPr lang="en-GB">
                <a:latin typeface="Arial" charset="0"/>
                <a:cs typeface="Times New Roman" charset="0"/>
              </a:rPr>
              <a:t>(in DNA of the chromatin, which forms the chromosomes during cell division).</a:t>
            </a:r>
          </a:p>
          <a:p>
            <a:pPr algn="just" eaLnBrk="1" hangingPunct="1"/>
            <a:r>
              <a:rPr lang="en-GB">
                <a:latin typeface="Arial" charset="0"/>
                <a:cs typeface="Times New Roman" charset="0"/>
              </a:rPr>
              <a:t>3- It is the site of </a:t>
            </a:r>
            <a:r>
              <a:rPr lang="en-GB" b="1">
                <a:latin typeface="Arial" charset="0"/>
                <a:cs typeface="Times New Roman" charset="0"/>
              </a:rPr>
              <a:t>formation of the three types of RNA, </a:t>
            </a:r>
            <a:r>
              <a:rPr lang="en-GB">
                <a:latin typeface="Arial" charset="0"/>
                <a:cs typeface="Times New Roman" charset="0"/>
              </a:rPr>
              <a:t>which are essential for the process of protein synthesis on which the vitality and functions of the cell depend.</a:t>
            </a:r>
            <a:r>
              <a:rPr lang="en-US">
                <a:latin typeface="Arial" charset="0"/>
                <a:cs typeface="Traditional Arabic" charset="0"/>
              </a:rPr>
              <a:t> </a:t>
            </a:r>
            <a:endParaRPr lang="en-GB">
              <a:latin typeface="Arial" charset="0"/>
              <a:cs typeface="Traditional Arabic" charset="0"/>
            </a:endParaRPr>
          </a:p>
          <a:p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FD7619F2-B308-294E-9B35-D03D750C51EB}" type="slidenum">
              <a:rPr lang="ar-sa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fld id="{B9CE4EA6-4862-7343-A042-00DCF08C8A22}" type="slidenum">
              <a:rPr lang="ar-sa" sz="1200"/>
              <a:pPr/>
              <a:t>13</a:t>
            </a:fld>
            <a:endParaRPr lang="en-US" sz="120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u="sng">
                <a:latin typeface="Times New Roman" charset="0"/>
                <a:cs typeface="Times New Roman" charset="0"/>
              </a:rPr>
              <a:t>CYTOPLASM</a:t>
            </a:r>
            <a:r>
              <a:rPr lang="en-GB" b="1">
                <a:latin typeface="Times New Roman" charset="0"/>
                <a:cs typeface="Times New Roman" charset="0"/>
              </a:rPr>
              <a:t> </a:t>
            </a:r>
            <a:r>
              <a:rPr lang="en-GB">
                <a:latin typeface="Times New Roman" charset="0"/>
                <a:cs typeface="Times New Roman" charset="0"/>
              </a:rPr>
              <a:t>is formed of:</a:t>
            </a:r>
            <a:endParaRPr lang="en-GB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>
                <a:latin typeface="Times New Roman" charset="0"/>
                <a:cs typeface="Times New Roman" charset="0"/>
              </a:rPr>
              <a:t>2- </a:t>
            </a:r>
            <a:r>
              <a:rPr lang="en-GB" b="1" u="sng">
                <a:latin typeface="Times New Roman" charset="0"/>
                <a:cs typeface="Times New Roman" charset="0"/>
              </a:rPr>
              <a:t>Organelles</a:t>
            </a:r>
            <a:r>
              <a:rPr lang="en-GB" b="1">
                <a:latin typeface="Times New Roman" charset="0"/>
                <a:cs typeface="Times New Roman" charset="0"/>
              </a:rPr>
              <a:t>:</a:t>
            </a:r>
            <a:r>
              <a:rPr lang="en-GB">
                <a:latin typeface="Times New Roman" charset="0"/>
                <a:cs typeface="Times New Roman" charset="0"/>
              </a:rPr>
              <a:t> They are specialized structures, essential for vital processes of the cell (respiration, digestion, secretion, excretion…etc).</a:t>
            </a:r>
            <a:endParaRPr lang="en-GB" b="1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GB" b="1">
                <a:latin typeface="Times New Roman" charset="0"/>
                <a:cs typeface="Times New Roman" charset="0"/>
              </a:rPr>
              <a:t>3- </a:t>
            </a:r>
            <a:r>
              <a:rPr lang="en-GB" b="1" u="sng">
                <a:latin typeface="Times New Roman" charset="0"/>
                <a:cs typeface="Times New Roman" charset="0"/>
              </a:rPr>
              <a:t>Inclusions</a:t>
            </a:r>
            <a:r>
              <a:rPr lang="en-GB" b="1">
                <a:latin typeface="Times New Roman" charset="0"/>
                <a:cs typeface="Times New Roman" charset="0"/>
              </a:rPr>
              <a:t>: </a:t>
            </a:r>
            <a:r>
              <a:rPr lang="en-GB">
                <a:latin typeface="Times New Roman" charset="0"/>
                <a:cs typeface="Times New Roman" charset="0"/>
              </a:rPr>
              <a:t>They are not essential for vitality of cells. They may be present or absent</a:t>
            </a:r>
            <a:r>
              <a:rPr lang="en-US">
                <a:latin typeface="Times New Roman" charset="0"/>
                <a:cs typeface="Times New Roman" charset="0"/>
              </a:rPr>
              <a:t>.</a:t>
            </a:r>
            <a:endParaRPr lang="en-US">
              <a:latin typeface="Arial" charset="0"/>
              <a:cs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670175"/>
            <a:ext cx="7772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5183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0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008187" cy="339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872163" cy="339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44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0775" y="1368425"/>
            <a:ext cx="3787775" cy="1052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0775" y="2573338"/>
            <a:ext cx="3787775" cy="1052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14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1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99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020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368425"/>
            <a:ext cx="3787775" cy="2257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2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2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3360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177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533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2"/>
          <p:cNvSpPr>
            <a:spLocks noChangeShapeType="1"/>
          </p:cNvSpPr>
          <p:nvPr/>
        </p:nvSpPr>
        <p:spPr bwMode="auto">
          <a:xfrm>
            <a:off x="0" y="1063625"/>
            <a:ext cx="91440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68425"/>
            <a:ext cx="7727950" cy="2257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4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221023070307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"/>
          <a:stretch>
            <a:fillRect/>
          </a:stretch>
        </p:blipFill>
        <p:spPr bwMode="auto">
          <a:xfrm>
            <a:off x="0" y="476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90600" y="4011613"/>
            <a:ext cx="7315200" cy="13239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/>
            <a:r>
              <a:rPr lang="ar-sa" sz="4000" b="1" i="1">
                <a:solidFill>
                  <a:srgbClr val="08684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بسم الله الرحمن الرحيم</a:t>
            </a:r>
            <a:endParaRPr lang="en-US" sz="4000" b="1" i="1">
              <a:solidFill>
                <a:srgbClr val="0868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4000" b="1" i="1">
              <a:solidFill>
                <a:srgbClr val="08684E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4. </a:t>
            </a:r>
            <a:r>
              <a:rPr lang="en-GB" dirty="0" err="1" smtClean="0">
                <a:ea typeface="+mj-ea"/>
              </a:rPr>
              <a:t>Nucle</a:t>
            </a:r>
            <a:r>
              <a:rPr lang="en-US" dirty="0" err="1" smtClean="0">
                <a:ea typeface="+mj-ea"/>
              </a:rPr>
              <a:t>oplasm</a:t>
            </a:r>
            <a:endParaRPr lang="en-US" dirty="0" smtClean="0">
              <a:latin typeface="Arial" charset="0"/>
              <a:ea typeface="+mj-ea"/>
            </a:endParaRP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1444625"/>
            <a:ext cx="4567237" cy="3935413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GB" sz="2400">
                <a:latin typeface="Arial" charset="0"/>
                <a:cs typeface="Times New Roman" charset="0"/>
              </a:rPr>
              <a:t>It is a clear fluid medium in which all the contents of the nucleus are embedded.</a:t>
            </a:r>
            <a:endParaRPr lang="en-US" sz="2400">
              <a:latin typeface="Arial" charset="0"/>
              <a:cs typeface="Times New Roman" charset="0"/>
            </a:endParaRPr>
          </a:p>
          <a:p>
            <a:pPr algn="just">
              <a:lnSpc>
                <a:spcPct val="110000"/>
              </a:lnSpc>
              <a:spcBef>
                <a:spcPct val="30000"/>
              </a:spcBef>
              <a:buFont typeface="Wingdings" charset="0"/>
              <a:buNone/>
            </a:pPr>
            <a:r>
              <a:rPr lang="en-GB" sz="24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Function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GB" sz="2400">
                <a:latin typeface="Arial" charset="0"/>
                <a:cs typeface="Times New Roman" charset="0"/>
              </a:rPr>
              <a:t>Provides a </a:t>
            </a:r>
            <a:r>
              <a:rPr lang="en-GB" sz="2400">
                <a:solidFill>
                  <a:srgbClr val="00FF00"/>
                </a:solidFill>
                <a:latin typeface="Arial" charset="0"/>
                <a:cs typeface="Times New Roman" charset="0"/>
              </a:rPr>
              <a:t>medium for movement</a:t>
            </a:r>
            <a:r>
              <a:rPr lang="en-GB" sz="2400">
                <a:latin typeface="Arial" charset="0"/>
                <a:cs typeface="Times New Roman" charset="0"/>
              </a:rPr>
              <a:t> of 3 types of RNA (ribosomal, messenger and transfer RNA) from the nucleus to the cytoplasm.</a:t>
            </a:r>
          </a:p>
        </p:txBody>
      </p:sp>
      <p:sp>
        <p:nvSpPr>
          <p:cNvPr id="12292" name="AutoShape 4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12293" name="AutoShape 5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12294" name="AutoShape 6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12295" name="AutoShape 7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12296" name="AutoShape 8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pic>
        <p:nvPicPr>
          <p:cNvPr id="12297" name="Picture 21" descr="F0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>
            <a:fillRect/>
          </a:stretch>
        </p:blipFill>
        <p:spPr bwMode="auto">
          <a:xfrm>
            <a:off x="5314950" y="1311275"/>
            <a:ext cx="357346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Line 23"/>
          <p:cNvSpPr>
            <a:spLocks noChangeShapeType="1"/>
          </p:cNvSpPr>
          <p:nvPr/>
        </p:nvSpPr>
        <p:spPr bwMode="auto">
          <a:xfrm flipH="1">
            <a:off x="4940300" y="1974850"/>
            <a:ext cx="1231900" cy="571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lg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Sex Chromatin (Barr Body)</a:t>
            </a:r>
            <a:endParaRPr lang="ar-sa">
              <a:latin typeface="Times New Roman" charset="0"/>
              <a:cs typeface="Times New Roman" charset="0"/>
            </a:endParaRPr>
          </a:p>
        </p:txBody>
      </p:sp>
      <p:pic>
        <p:nvPicPr>
          <p:cNvPr id="13315" name="Content Placeholder 3" descr="F03_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38" b="13184"/>
          <a:stretch>
            <a:fillRect/>
          </a:stretch>
        </p:blipFill>
        <p:spPr>
          <a:xfrm>
            <a:off x="6276975" y="4254500"/>
            <a:ext cx="1870075" cy="225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0663"/>
            <a:ext cx="77724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>
            <a:spAutoFit/>
          </a:bodyPr>
          <a:lstStyle/>
          <a:p>
            <a:pPr algn="ctr">
              <a:defRPr/>
            </a:pPr>
            <a:endParaRPr lang="en-US" sz="44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77813" y="1146175"/>
            <a:ext cx="5102225" cy="562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marL="388938" indent="-38893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dark stained mass of chromatin, </a:t>
            </a:r>
            <a:r>
              <a:rPr lang="en-GB" u="sng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usually</a:t>
            </a: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adherent to the inner aspect of the nuclear envelope of female somatic cells</a:t>
            </a:r>
          </a:p>
          <a:p>
            <a:pPr>
              <a:buClr>
                <a:schemeClr val="accent2"/>
              </a:buClr>
              <a:buSzPct val="75000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e.g. Buccal epithelial cells.</a:t>
            </a:r>
          </a:p>
          <a:p>
            <a:pPr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 drumstick mass protruding from the nucleus of neutrophils.</a:t>
            </a:r>
          </a:p>
          <a:p>
            <a:pPr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Represents one of the two X chromosomes which is inactive (condensed) in normal female .</a:t>
            </a:r>
          </a:p>
          <a:p>
            <a:pPr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Seen in normal female cells.</a:t>
            </a:r>
          </a:p>
          <a:p>
            <a:pPr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Absent in females with Turner’s syndrome XO.</a:t>
            </a:r>
          </a:p>
          <a:p>
            <a:pPr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GB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Seen in males with Klinefelter’s syndrome XXY.</a:t>
            </a:r>
          </a:p>
        </p:txBody>
      </p:sp>
      <p:pic>
        <p:nvPicPr>
          <p:cNvPr id="13318" name="Picture 7" descr="F0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082" b="8476"/>
          <a:stretch>
            <a:fillRect/>
          </a:stretch>
        </p:blipFill>
        <p:spPr bwMode="auto">
          <a:xfrm>
            <a:off x="5522913" y="1474788"/>
            <a:ext cx="32861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Box 8"/>
          <p:cNvSpPr txBox="1">
            <a:spLocks noChangeArrowheads="1"/>
          </p:cNvSpPr>
          <p:nvPr/>
        </p:nvSpPr>
        <p:spPr bwMode="auto">
          <a:xfrm>
            <a:off x="6300788" y="4643438"/>
            <a:ext cx="146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sz="2000">
                <a:solidFill>
                  <a:srgbClr val="000000"/>
                </a:solidFill>
              </a:rPr>
              <a:t>(Neutrophil)</a:t>
            </a:r>
            <a:endParaRPr lang="ar-sa"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228600"/>
            <a:ext cx="7772400" cy="758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GB" sz="4400" b="1" ker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Functions of the Nucleus</a:t>
            </a:r>
            <a:endParaRPr lang="en-US" sz="4400" b="1" ker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2588" y="1368425"/>
            <a:ext cx="4143375" cy="5162550"/>
          </a:xfrm>
          <a:prstGeom prst="rect">
            <a:avLst/>
          </a:prstGeom>
        </p:spPr>
        <p:txBody>
          <a:bodyPr/>
          <a:lstStyle>
            <a:lvl1pPr marL="571500" indent="-5715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None/>
            </a:pP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1-	It is essential for the </a:t>
            </a:r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vitality</a:t>
            </a: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and </a:t>
            </a:r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division</a:t>
            </a: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of the cell.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None/>
            </a:pP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2-	It is the site of storage of </a:t>
            </a:r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genetic</a:t>
            </a: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information</a:t>
            </a: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None/>
            </a:pP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3-	It is the site of formation of the </a:t>
            </a:r>
            <a:r>
              <a:rPr lang="en-GB" sz="32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three types of </a:t>
            </a:r>
            <a:r>
              <a:rPr lang="en-GB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RNA</a:t>
            </a:r>
            <a:r>
              <a:rPr lang="en-GB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CYTOPLASM</a:t>
            </a:r>
            <a:endParaRPr lang="en-US" smtClean="0">
              <a:ea typeface="+mj-ea"/>
            </a:endParaRPr>
          </a:p>
        </p:txBody>
      </p:sp>
      <p:sp>
        <p:nvSpPr>
          <p:cNvPr id="6144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03225" y="1392238"/>
            <a:ext cx="4321175" cy="5272087"/>
          </a:xfrm>
        </p:spPr>
        <p:txBody>
          <a:bodyPr/>
          <a:lstStyle/>
          <a:p>
            <a:pPr marL="476250" indent="-476250">
              <a:lnSpc>
                <a:spcPct val="110000"/>
              </a:lnSpc>
              <a:spcBef>
                <a:spcPts val="1200"/>
              </a:spcBef>
              <a:buFont typeface="Wingdings" charset="0"/>
              <a:buNone/>
            </a:pPr>
            <a:r>
              <a:rPr lang="en-GB" sz="2400">
                <a:latin typeface="Arial" charset="0"/>
                <a:cs typeface="Arial" charset="0"/>
              </a:rPr>
              <a:t>is formed of:</a:t>
            </a:r>
            <a:endParaRPr lang="en-GB" sz="2400" b="1">
              <a:latin typeface="Arial" charset="0"/>
              <a:cs typeface="Arial" charset="0"/>
            </a:endParaRPr>
          </a:p>
          <a:p>
            <a:pPr marL="476250" indent="-476250">
              <a:lnSpc>
                <a:spcPct val="110000"/>
              </a:lnSpc>
              <a:spcBef>
                <a:spcPts val="1200"/>
              </a:spcBef>
              <a:buFont typeface="Wingdings" charset="0"/>
              <a:buNone/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Arial" charset="0"/>
              </a:rPr>
              <a:t>1-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Arial" charset="0"/>
              </a:rPr>
              <a:t>ORGANELLES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en-GB" sz="2400">
                <a:latin typeface="Arial" charset="0"/>
                <a:cs typeface="Arial" charset="0"/>
              </a:rPr>
              <a:t> They are specialized structures, </a:t>
            </a:r>
            <a:r>
              <a:rPr lang="en-GB" sz="2400" b="1" u="sng">
                <a:latin typeface="Arial" charset="0"/>
                <a:cs typeface="Arial" charset="0"/>
              </a:rPr>
              <a:t>ESSENTIAL</a:t>
            </a:r>
            <a:r>
              <a:rPr lang="en-GB" sz="2400">
                <a:latin typeface="Arial" charset="0"/>
                <a:cs typeface="Arial" charset="0"/>
              </a:rPr>
              <a:t> for vital processes of the cell.</a:t>
            </a:r>
            <a:endParaRPr lang="en-GB" sz="2400" b="1">
              <a:latin typeface="Arial" charset="0"/>
              <a:cs typeface="Arial" charset="0"/>
            </a:endParaRPr>
          </a:p>
          <a:p>
            <a:pPr marL="476250" indent="-476250">
              <a:lnSpc>
                <a:spcPct val="110000"/>
              </a:lnSpc>
              <a:spcBef>
                <a:spcPts val="1200"/>
              </a:spcBef>
              <a:buFont typeface="Wingdings" charset="0"/>
              <a:buNone/>
            </a:pPr>
            <a:r>
              <a:rPr lang="en-GB" sz="2400" b="1">
                <a:solidFill>
                  <a:schemeClr val="tx2"/>
                </a:solidFill>
                <a:latin typeface="Arial" charset="0"/>
                <a:cs typeface="Arial" charset="0"/>
              </a:rPr>
              <a:t>2-	</a:t>
            </a:r>
            <a:r>
              <a:rPr lang="en-GB" sz="2400" b="1" u="sng">
                <a:solidFill>
                  <a:schemeClr val="tx2"/>
                </a:solidFill>
                <a:latin typeface="Arial" charset="0"/>
                <a:cs typeface="Arial" charset="0"/>
              </a:rPr>
              <a:t>INCLUSIONS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en-GB" sz="2400" b="1">
                <a:latin typeface="Arial" charset="0"/>
                <a:cs typeface="Arial" charset="0"/>
              </a:rPr>
              <a:t> </a:t>
            </a:r>
            <a:r>
              <a:rPr lang="en-GB" sz="2400">
                <a:latin typeface="Arial" charset="0"/>
                <a:cs typeface="Arial" charset="0"/>
              </a:rPr>
              <a:t>They are </a:t>
            </a:r>
            <a:r>
              <a:rPr lang="en-GB" sz="2400" b="1" u="sng">
                <a:latin typeface="Arial" charset="0"/>
                <a:cs typeface="Arial" charset="0"/>
              </a:rPr>
              <a:t>not essential</a:t>
            </a:r>
            <a:r>
              <a:rPr lang="en-GB" sz="2400">
                <a:latin typeface="Arial" charset="0"/>
                <a:cs typeface="Arial" charset="0"/>
              </a:rPr>
              <a:t> for vitality of cells. may be present or absent</a:t>
            </a:r>
            <a:r>
              <a:rPr lang="en-US" sz="2400">
                <a:latin typeface="Arial" charset="0"/>
                <a:cs typeface="Arial" charset="0"/>
              </a:rPr>
              <a:t>. Examples are </a:t>
            </a:r>
            <a:r>
              <a:rPr lang="en-US" sz="2400" u="sng">
                <a:latin typeface="Arial" charset="0"/>
                <a:cs typeface="Arial" charset="0"/>
              </a:rPr>
              <a:t>lipids</a:t>
            </a:r>
            <a:r>
              <a:rPr lang="en-US" sz="2400">
                <a:latin typeface="Arial" charset="0"/>
                <a:cs typeface="Arial" charset="0"/>
              </a:rPr>
              <a:t>, </a:t>
            </a:r>
            <a:r>
              <a:rPr lang="en-US" sz="2400" u="sng">
                <a:latin typeface="Arial" charset="0"/>
                <a:cs typeface="Arial" charset="0"/>
              </a:rPr>
              <a:t>glycogen</a:t>
            </a:r>
            <a:r>
              <a:rPr lang="en-US" sz="2400">
                <a:latin typeface="Arial" charset="0"/>
                <a:cs typeface="Arial" charset="0"/>
              </a:rPr>
              <a:t> and </a:t>
            </a:r>
            <a:r>
              <a:rPr lang="en-US" sz="2400" u="sng">
                <a:latin typeface="Arial" charset="0"/>
                <a:cs typeface="Arial" charset="0"/>
              </a:rPr>
              <a:t>pigments</a:t>
            </a:r>
            <a:r>
              <a:rPr lang="en-US" sz="2400">
                <a:latin typeface="Arial" charset="0"/>
                <a:cs typeface="Arial" charset="0"/>
              </a:rPr>
              <a:t> like melanin &amp; lipofuscin.</a:t>
            </a:r>
          </a:p>
        </p:txBody>
      </p:sp>
      <p:pic>
        <p:nvPicPr>
          <p:cNvPr id="15364" name="Picture 1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8" t="11745" r="24339" b="11462"/>
          <a:stretch>
            <a:fillRect/>
          </a:stretch>
        </p:blipFill>
        <p:spPr>
          <a:xfrm>
            <a:off x="4883150" y="1392238"/>
            <a:ext cx="3911600" cy="494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8509000" cy="758825"/>
          </a:xfrm>
        </p:spPr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CYTOPLASMIC ORGANELLES</a:t>
            </a:r>
            <a:endParaRPr lang="en-US" smtClean="0">
              <a:ea typeface="+mj-ea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4150" y="1060450"/>
            <a:ext cx="3409950" cy="5699125"/>
          </a:xfrm>
        </p:spPr>
        <p:txBody>
          <a:bodyPr/>
          <a:lstStyle/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A.	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Membranous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2400" dirty="0" smtClean="0">
                <a:ea typeface="+mn-ea"/>
              </a:rPr>
              <a:t>	</a:t>
            </a:r>
            <a:r>
              <a:rPr lang="en-GB" sz="1800" dirty="0" smtClean="0">
                <a:ea typeface="+mn-ea"/>
              </a:rPr>
              <a:t>1.	Cell membrane.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800" dirty="0" smtClean="0">
                <a:ea typeface="+mn-ea"/>
              </a:rPr>
              <a:t>	2.	Mitochondria.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800" dirty="0" smtClean="0">
                <a:ea typeface="+mn-ea"/>
              </a:rPr>
              <a:t>	3.	Endoplasmic reticulum</a:t>
            </a:r>
            <a:br>
              <a:rPr lang="en-GB" sz="1800" dirty="0" smtClean="0">
                <a:ea typeface="+mn-ea"/>
              </a:rPr>
            </a:br>
            <a:r>
              <a:rPr lang="en-GB" sz="1800" dirty="0" smtClean="0">
                <a:ea typeface="+mn-ea"/>
              </a:rPr>
              <a:t>(rough &amp; smooth).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800" dirty="0" smtClean="0">
                <a:ea typeface="+mn-ea"/>
              </a:rPr>
              <a:t>	4.	Golgi apparatus.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800" dirty="0" smtClean="0">
                <a:ea typeface="+mn-ea"/>
              </a:rPr>
              <a:t>	5.	Lysosomes.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800" dirty="0" smtClean="0">
                <a:ea typeface="+mn-ea"/>
              </a:rPr>
              <a:t>      6.   Secretory vesicles.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B.	</a:t>
            </a: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Non-membranous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2400" dirty="0" smtClean="0">
                <a:ea typeface="+mn-ea"/>
              </a:rPr>
              <a:t>	</a:t>
            </a:r>
            <a:r>
              <a:rPr lang="en-GB" sz="1600" dirty="0" smtClean="0">
                <a:ea typeface="+mn-ea"/>
              </a:rPr>
              <a:t>1.  Ribosomes.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600" dirty="0" smtClean="0">
                <a:ea typeface="+mn-ea"/>
              </a:rPr>
              <a:t>	2.  Centrioles.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600" dirty="0" smtClean="0">
                <a:ea typeface="+mn-ea"/>
              </a:rPr>
              <a:t>      3.  Cilia &amp; Flagella.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600" dirty="0" smtClean="0">
                <a:ea typeface="+mn-ea"/>
              </a:rPr>
              <a:t>      4.  Filaments: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600" dirty="0" smtClean="0">
                <a:ea typeface="+mn-ea"/>
              </a:rPr>
              <a:t>           Actin, Myosin &amp; Intermediate filaments.</a:t>
            </a:r>
          </a:p>
          <a:p>
            <a:pPr marL="719138" indent="-719138">
              <a:spcBef>
                <a:spcPts val="0"/>
              </a:spcBef>
              <a:spcAft>
                <a:spcPts val="300"/>
              </a:spcAft>
              <a:buFont typeface="Wingdings" pitchFamily="2" charset="2"/>
              <a:buNone/>
              <a:tabLst>
                <a:tab pos="350838" algn="l"/>
              </a:tabLst>
              <a:defRPr/>
            </a:pPr>
            <a:r>
              <a:rPr lang="en-GB" sz="1600" dirty="0" smtClean="0">
                <a:ea typeface="+mn-ea"/>
              </a:rPr>
              <a:t>	5.	Cytoskeleton (</a:t>
            </a:r>
            <a:r>
              <a:rPr lang="en-US" sz="1600" dirty="0" smtClean="0">
                <a:ea typeface="+mn-ea"/>
              </a:rPr>
              <a:t>actin</a:t>
            </a:r>
            <a:r>
              <a:rPr lang="en-GB" sz="1600" dirty="0" smtClean="0">
                <a:ea typeface="+mn-ea"/>
              </a:rPr>
              <a:t>, intermediate filaments</a:t>
            </a:r>
            <a:r>
              <a:rPr lang="en-US" sz="1600" dirty="0" smtClean="0">
                <a:ea typeface="+mn-ea"/>
              </a:rPr>
              <a:t> </a:t>
            </a:r>
            <a:r>
              <a:rPr lang="en-GB" sz="1600" dirty="0" smtClean="0">
                <a:ea typeface="+mn-ea"/>
              </a:rPr>
              <a:t> &amp;</a:t>
            </a:r>
            <a:r>
              <a:rPr lang="en-US" sz="1600" dirty="0" smtClean="0">
                <a:ea typeface="+mn-ea"/>
              </a:rPr>
              <a:t> </a:t>
            </a:r>
            <a:r>
              <a:rPr lang="en-GB" sz="1600" dirty="0" smtClean="0">
                <a:ea typeface="+mn-ea"/>
              </a:rPr>
              <a:t>microtubules). </a:t>
            </a:r>
            <a:endParaRPr lang="en-US" sz="1600" dirty="0" smtClean="0">
              <a:ea typeface="+mn-ea"/>
            </a:endParaRPr>
          </a:p>
        </p:txBody>
      </p:sp>
      <p:pic>
        <p:nvPicPr>
          <p:cNvPr id="16388" name="Picture 14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9"/>
          <a:stretch>
            <a:fillRect/>
          </a:stretch>
        </p:blipFill>
        <p:spPr>
          <a:xfrm>
            <a:off x="3651250" y="1293813"/>
            <a:ext cx="5335588" cy="4408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Cell Membrane</a:t>
            </a:r>
            <a:endParaRPr lang="en-US" dirty="0" smtClean="0">
              <a:ea typeface="+mj-ea"/>
            </a:endParaRP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01750"/>
            <a:ext cx="3787775" cy="5319713"/>
          </a:xfrm>
        </p:spPr>
        <p:txBody>
          <a:bodyPr/>
          <a:lstStyle/>
          <a:p>
            <a:pPr marL="355600" indent="-355600">
              <a:spcAft>
                <a:spcPts val="600"/>
              </a:spcAft>
            </a:pPr>
            <a:r>
              <a:rPr lang="en-GB" sz="2800">
                <a:latin typeface="Arial" charset="0"/>
                <a:cs typeface="Arial" charset="0"/>
              </a:rPr>
              <a:t>A very thin membrane that surrounds the cell.</a:t>
            </a:r>
            <a:endParaRPr lang="en-US" sz="2800">
              <a:latin typeface="Arial" charset="0"/>
              <a:cs typeface="Arial" charset="0"/>
            </a:endParaRPr>
          </a:p>
          <a:p>
            <a:pPr marL="355600" indent="-355600">
              <a:spcAft>
                <a:spcPts val="600"/>
              </a:spcAft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Arial" charset="0"/>
              </a:rPr>
              <a:t>LM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en-GB" sz="2800">
                <a:latin typeface="Arial" charset="0"/>
                <a:cs typeface="Arial" charset="0"/>
              </a:rPr>
              <a:t> Not visible.</a:t>
            </a:r>
            <a:endParaRPr lang="en-GB" sz="2800" b="1" u="sng">
              <a:latin typeface="Arial" charset="0"/>
              <a:cs typeface="Arial" charset="0"/>
            </a:endParaRPr>
          </a:p>
          <a:p>
            <a:pPr marL="355600" indent="-355600">
              <a:spcAft>
                <a:spcPts val="600"/>
              </a:spcAft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Arial" charset="0"/>
              </a:rPr>
              <a:t>EM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en-US" sz="2800">
                <a:latin typeface="Arial" charset="0"/>
                <a:cs typeface="Arial" charset="0"/>
              </a:rPr>
              <a:t> </a:t>
            </a:r>
            <a:r>
              <a:rPr lang="en-GB" sz="2800">
                <a:latin typeface="Arial" charset="0"/>
                <a:cs typeface="Arial" charset="0"/>
              </a:rPr>
              <a:t>appears as 2 dark lines, separated by a light one (</a:t>
            </a:r>
            <a:r>
              <a:rPr lang="en-GB" sz="2800">
                <a:solidFill>
                  <a:schemeClr val="tx2"/>
                </a:solidFill>
                <a:latin typeface="Arial" charset="0"/>
                <a:cs typeface="Arial" charset="0"/>
              </a:rPr>
              <a:t>trilaminar appearance</a:t>
            </a:r>
            <a:r>
              <a:rPr lang="en-GB" sz="2800">
                <a:latin typeface="Arial" charset="0"/>
                <a:cs typeface="Arial" charset="0"/>
              </a:rPr>
              <a:t>).</a:t>
            </a:r>
          </a:p>
          <a:p>
            <a:pPr marL="355600" indent="-355600">
              <a:spcAft>
                <a:spcPts val="600"/>
              </a:spcAft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Arial" charset="0"/>
              </a:rPr>
              <a:t>Function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r>
              <a:rPr lang="en-GB" sz="2800">
                <a:latin typeface="Arial" charset="0"/>
                <a:cs typeface="Arial" charset="0"/>
              </a:rPr>
              <a:t> selective barrier.</a:t>
            </a:r>
          </a:p>
        </p:txBody>
      </p:sp>
      <p:pic>
        <p:nvPicPr>
          <p:cNvPr id="17412" name="Picture 2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"/>
          <a:stretch>
            <a:fillRect/>
          </a:stretch>
        </p:blipFill>
        <p:spPr>
          <a:xfrm>
            <a:off x="4256088" y="1484313"/>
            <a:ext cx="4598987" cy="394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Cell Membrane</a:t>
            </a:r>
            <a:endParaRPr lang="en-US" dirty="0" smtClean="0">
              <a:ea typeface="+mj-ea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5550"/>
            <a:ext cx="4244975" cy="5445125"/>
          </a:xfrm>
        </p:spPr>
        <p:txBody>
          <a:bodyPr/>
          <a:lstStyle/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US" sz="2800" b="1">
                <a:solidFill>
                  <a:srgbClr val="66FF33"/>
                </a:solidFill>
                <a:latin typeface="Arial" charset="0"/>
                <a:cs typeface="Arial" charset="0"/>
              </a:rPr>
              <a:t>Chemical Structure:</a:t>
            </a:r>
            <a:endParaRPr lang="en-GB" sz="2800" b="1">
              <a:solidFill>
                <a:srgbClr val="66FF33"/>
              </a:solidFill>
              <a:latin typeface="Arial" charset="0"/>
              <a:cs typeface="Arial" charset="0"/>
            </a:endParaRP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 b="1">
                <a:solidFill>
                  <a:schemeClr val="tx2"/>
                </a:solidFill>
                <a:latin typeface="Arial" charset="0"/>
                <a:cs typeface="Arial" charset="0"/>
              </a:rPr>
              <a:t>1-	</a:t>
            </a:r>
            <a:r>
              <a:rPr lang="en-GB" sz="2000" b="1" u="sng">
                <a:solidFill>
                  <a:schemeClr val="tx2"/>
                </a:solidFill>
                <a:latin typeface="Arial" charset="0"/>
                <a:cs typeface="Arial" charset="0"/>
              </a:rPr>
              <a:t>Phospholipid molecules</a:t>
            </a:r>
            <a:r>
              <a:rPr lang="en-GB" sz="20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GB" sz="20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arranged in 2 layers.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 b="1">
                <a:solidFill>
                  <a:schemeClr val="tx2"/>
                </a:solidFill>
                <a:latin typeface="Arial" charset="0"/>
                <a:cs typeface="Arial" charset="0"/>
              </a:rPr>
              <a:t>2-	</a:t>
            </a:r>
            <a:r>
              <a:rPr lang="en-GB" sz="2000" b="1" u="sng">
                <a:solidFill>
                  <a:schemeClr val="tx2"/>
                </a:solidFill>
                <a:latin typeface="Arial" charset="0"/>
                <a:cs typeface="Arial" charset="0"/>
              </a:rPr>
              <a:t>Protein molecules</a:t>
            </a:r>
            <a:r>
              <a:rPr lang="en-GB" sz="20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GB" sz="20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</a:t>
            </a:r>
            <a:r>
              <a:rPr lang="en-GB" sz="2000" b="1">
                <a:latin typeface="Arial" charset="0"/>
                <a:cs typeface="Arial" charset="0"/>
              </a:rPr>
              <a:t>a)	</a:t>
            </a:r>
            <a:r>
              <a:rPr lang="en-GB" sz="2000" b="1" u="sng">
                <a:latin typeface="Arial" charset="0"/>
                <a:cs typeface="Arial" charset="0"/>
              </a:rPr>
              <a:t>Peripheral protein</a:t>
            </a:r>
            <a:endParaRPr lang="en-GB" sz="2000">
              <a:latin typeface="Arial" charset="0"/>
              <a:cs typeface="Arial" charset="0"/>
            </a:endParaRP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</a:t>
            </a:r>
            <a:r>
              <a:rPr lang="en-GB" sz="2000" b="1">
                <a:latin typeface="Arial" charset="0"/>
                <a:cs typeface="Arial" charset="0"/>
              </a:rPr>
              <a:t>b)	</a:t>
            </a:r>
            <a:r>
              <a:rPr lang="en-GB" sz="2000" b="1" u="sng">
                <a:latin typeface="Arial" charset="0"/>
                <a:cs typeface="Arial" charset="0"/>
              </a:rPr>
              <a:t>Integral protein</a:t>
            </a:r>
            <a:endParaRPr lang="en-GB" sz="2000" b="1">
              <a:latin typeface="Arial" charset="0"/>
              <a:cs typeface="Arial" charset="0"/>
            </a:endParaRP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 b="1">
                <a:solidFill>
                  <a:schemeClr val="tx2"/>
                </a:solidFill>
                <a:latin typeface="Arial" charset="0"/>
                <a:cs typeface="Arial" charset="0"/>
              </a:rPr>
              <a:t>3-	</a:t>
            </a:r>
            <a:r>
              <a:rPr lang="en-GB" sz="2000" b="1" u="sng">
                <a:solidFill>
                  <a:schemeClr val="tx2"/>
                </a:solidFill>
                <a:latin typeface="Arial" charset="0"/>
                <a:cs typeface="Arial" charset="0"/>
              </a:rPr>
              <a:t>Carbohydrate molecules</a:t>
            </a:r>
            <a:r>
              <a:rPr lang="en-GB" sz="20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GB" sz="2000">
              <a:latin typeface="Arial" charset="0"/>
              <a:cs typeface="Arial" charset="0"/>
            </a:endParaRP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attached to either proteins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or lipids </a:t>
            </a:r>
            <a:r>
              <a:rPr lang="en-GB" sz="2000" b="1">
                <a:latin typeface="Arial" charset="0"/>
                <a:cs typeface="Arial" charset="0"/>
              </a:rPr>
              <a:t>(glycoproteins </a:t>
            </a:r>
            <a:r>
              <a:rPr lang="en-GB" sz="2000">
                <a:latin typeface="Arial" charset="0"/>
                <a:cs typeface="Arial" charset="0"/>
              </a:rPr>
              <a:t>and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 b="1">
                <a:latin typeface="Arial" charset="0"/>
                <a:cs typeface="Arial" charset="0"/>
              </a:rPr>
              <a:t>	glycolipids)</a:t>
            </a:r>
            <a:r>
              <a:rPr lang="en-GB" sz="2000">
                <a:latin typeface="Arial" charset="0"/>
                <a:cs typeface="Arial" charset="0"/>
              </a:rPr>
              <a:t>, forming the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 b="1">
                <a:latin typeface="Arial" charset="0"/>
                <a:cs typeface="Arial" charset="0"/>
              </a:rPr>
              <a:t>	</a:t>
            </a:r>
            <a:r>
              <a:rPr lang="en-GB" sz="2000" b="1" u="sng">
                <a:latin typeface="Arial" charset="0"/>
                <a:cs typeface="Arial" charset="0"/>
              </a:rPr>
              <a:t>surface or cell coat </a:t>
            </a:r>
            <a:r>
              <a:rPr lang="en-GB" sz="2000" b="1" u="sng">
                <a:solidFill>
                  <a:srgbClr val="FF0000"/>
                </a:solidFill>
                <a:latin typeface="Arial" charset="0"/>
                <a:cs typeface="Arial" charset="0"/>
              </a:rPr>
              <a:t>(Glycocalyx)</a:t>
            </a:r>
            <a:r>
              <a:rPr lang="en-GB" sz="2000">
                <a:latin typeface="Arial" charset="0"/>
                <a:cs typeface="Arial" charset="0"/>
              </a:rPr>
              <a:t>: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a)	Protection of the cell.</a:t>
            </a:r>
          </a:p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GB" sz="2000">
                <a:latin typeface="Arial" charset="0"/>
                <a:cs typeface="Arial" charset="0"/>
              </a:rPr>
              <a:t>	b)	Cell recognition and adhesion.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4600" y="4054475"/>
            <a:ext cx="3765550" cy="264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ell membrane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354138"/>
            <a:ext cx="3787775" cy="2562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Cell Membrane</a:t>
            </a:r>
            <a:endParaRPr lang="en-US" dirty="0" smtClean="0">
              <a:ea typeface="+mj-ea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5550"/>
            <a:ext cx="4232275" cy="5075238"/>
          </a:xfrm>
        </p:spPr>
        <p:txBody>
          <a:bodyPr/>
          <a:lstStyle/>
          <a:p>
            <a:pPr marL="631825" indent="-631825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347663" algn="l"/>
              </a:tabLst>
              <a:defRPr/>
            </a:pPr>
            <a:r>
              <a:rPr lang="en-US" sz="2800" b="1" dirty="0" smtClean="0">
                <a:solidFill>
                  <a:srgbClr val="66FF33"/>
                </a:solidFill>
                <a:ea typeface="+mn-ea"/>
              </a:rPr>
              <a:t>Specializations:</a:t>
            </a:r>
            <a:endParaRPr lang="en-GB" sz="2800" b="1" dirty="0" smtClean="0">
              <a:solidFill>
                <a:srgbClr val="66FF33"/>
              </a:solidFill>
              <a:ea typeface="+mn-ea"/>
            </a:endParaRPr>
          </a:p>
          <a:p>
            <a:pPr marL="631825" indent="-631825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  <a:tabLst>
                <a:tab pos="347663" algn="l"/>
              </a:tabLst>
              <a:defRPr/>
            </a:pPr>
            <a:r>
              <a:rPr lang="en-GB" sz="2200" b="1" u="sng" dirty="0" smtClean="0">
                <a:solidFill>
                  <a:schemeClr val="tx2"/>
                </a:solidFill>
                <a:ea typeface="+mn-ea"/>
              </a:rPr>
              <a:t>Cilia</a:t>
            </a:r>
            <a:r>
              <a:rPr lang="en-GB" sz="2200" b="1" dirty="0" smtClean="0">
                <a:solidFill>
                  <a:schemeClr val="tx2"/>
                </a:solidFill>
                <a:ea typeface="+mn-ea"/>
              </a:rPr>
              <a:t>:</a:t>
            </a:r>
            <a:endParaRPr lang="en-GB" sz="2200" dirty="0" smtClean="0">
              <a:solidFill>
                <a:schemeClr val="tx2"/>
              </a:solidFill>
              <a:ea typeface="+mn-ea"/>
            </a:endParaRPr>
          </a:p>
          <a:p>
            <a:pPr marL="274320" indent="-274320" fontAlgn="auto">
              <a:spcAft>
                <a:spcPts val="0"/>
              </a:spcAft>
              <a:buClr>
                <a:srgbClr val="FF00FF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200" dirty="0" smtClean="0">
                <a:ea typeface="+mn-ea"/>
                <a:cs typeface="Majalla UI"/>
              </a:rPr>
              <a:t>Long motile hair like structures surrounded by cell membrane.</a:t>
            </a:r>
          </a:p>
          <a:p>
            <a:pPr marL="274320" indent="-274320" fontAlgn="auto">
              <a:spcAft>
                <a:spcPts val="0"/>
              </a:spcAft>
              <a:buClr>
                <a:srgbClr val="FF00FF"/>
              </a:buClr>
              <a:buSzPct val="145000"/>
              <a:buFont typeface="Wingdings" pitchFamily="2" charset="2"/>
              <a:buChar char="§"/>
              <a:defRPr/>
            </a:pPr>
            <a:r>
              <a:rPr lang="en-US" sz="2200" dirty="0" smtClean="0">
                <a:ea typeface="+mn-ea"/>
                <a:cs typeface="Majalla UI"/>
              </a:rPr>
              <a:t>Their core is formed of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Majalla UI"/>
              </a:rPr>
              <a:t>microtubules</a:t>
            </a:r>
            <a:r>
              <a:rPr lang="en-US" sz="2200" dirty="0" smtClean="0">
                <a:ea typeface="+mn-ea"/>
                <a:cs typeface="Majalla UI"/>
              </a:rPr>
              <a:t>.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n-GB" sz="2200" b="1" u="sng" dirty="0" smtClean="0">
                <a:solidFill>
                  <a:schemeClr val="tx2"/>
                </a:solidFill>
                <a:ea typeface="+mn-ea"/>
              </a:rPr>
              <a:t>Microvilli (Brush border)</a:t>
            </a:r>
            <a:r>
              <a:rPr lang="en-GB" sz="2200" b="1" dirty="0" smtClean="0">
                <a:solidFill>
                  <a:schemeClr val="tx2"/>
                </a:solidFill>
                <a:ea typeface="+mn-ea"/>
              </a:rPr>
              <a:t>:</a:t>
            </a:r>
            <a:endParaRPr lang="en-GB" sz="2200" dirty="0" smtClean="0">
              <a:solidFill>
                <a:schemeClr val="tx2"/>
              </a:solidFill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  <a:cs typeface="Majalla UI"/>
              </a:rPr>
              <a:t>Cylindrical </a:t>
            </a:r>
            <a:r>
              <a:rPr lang="en-US" sz="2200" dirty="0" err="1" smtClean="0">
                <a:ea typeface="+mn-ea"/>
                <a:cs typeface="Majalla UI"/>
              </a:rPr>
              <a:t>cytoplasmic</a:t>
            </a:r>
            <a:r>
              <a:rPr lang="en-US" sz="2200" dirty="0" smtClean="0">
                <a:ea typeface="+mn-ea"/>
                <a:cs typeface="Majalla UI"/>
              </a:rPr>
              <a:t> projections of apical surface to increase surface area.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US" sz="2200" dirty="0" smtClean="0">
                <a:ea typeface="+mn-ea"/>
                <a:cs typeface="Majalla UI"/>
              </a:rPr>
              <a:t>Their core contains 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Majalla UI"/>
              </a:rPr>
              <a:t>actin </a:t>
            </a:r>
            <a:r>
              <a:rPr lang="en-US" sz="22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  <a:cs typeface="Majalla UI"/>
              </a:rPr>
              <a:t>filaments</a:t>
            </a:r>
            <a:r>
              <a:rPr lang="en-US" sz="2200" dirty="0" smtClean="0">
                <a:ea typeface="+mn-ea"/>
                <a:cs typeface="Majalla UI"/>
              </a:rPr>
              <a:t>.</a:t>
            </a:r>
            <a:endParaRPr lang="en-GB" sz="2200" dirty="0" smtClean="0">
              <a:ea typeface="+mn-ea"/>
            </a:endParaRPr>
          </a:p>
        </p:txBody>
      </p:sp>
      <p:pic>
        <p:nvPicPr>
          <p:cNvPr id="19460" name="Picture 2" descr="8D7E3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t="68541" r="2809" b="3958"/>
          <a:stretch>
            <a:fillRect/>
          </a:stretch>
        </p:blipFill>
        <p:spPr bwMode="auto">
          <a:xfrm>
            <a:off x="4829175" y="4856163"/>
            <a:ext cx="39798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F04_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4"/>
          <a:stretch>
            <a:fillRect/>
          </a:stretch>
        </p:blipFill>
        <p:spPr bwMode="auto">
          <a:xfrm>
            <a:off x="6426200" y="1530350"/>
            <a:ext cx="2382838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Cell Membrane</a:t>
            </a:r>
            <a:endParaRPr lang="en-US" dirty="0" smtClean="0">
              <a:ea typeface="+mj-ea"/>
            </a:endParaRP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25550"/>
            <a:ext cx="4232275" cy="4389438"/>
          </a:xfrm>
        </p:spPr>
        <p:txBody>
          <a:bodyPr/>
          <a:lstStyle/>
          <a:p>
            <a:pPr marL="631825" indent="-631825">
              <a:spcBef>
                <a:spcPct val="0"/>
              </a:spcBef>
              <a:spcAft>
                <a:spcPts val="600"/>
              </a:spcAft>
              <a:buFont typeface="Wingdings" charset="0"/>
              <a:buNone/>
              <a:tabLst>
                <a:tab pos="347663" algn="l"/>
              </a:tabLst>
            </a:pPr>
            <a:r>
              <a:rPr lang="en-US" sz="2800" b="1">
                <a:solidFill>
                  <a:srgbClr val="66FF33"/>
                </a:solidFill>
                <a:latin typeface="Arial" charset="0"/>
                <a:cs typeface="Arial" charset="0"/>
              </a:rPr>
              <a:t>Specializations:</a:t>
            </a:r>
            <a:endParaRPr lang="en-GB" sz="2800" b="1">
              <a:solidFill>
                <a:srgbClr val="66FF33"/>
              </a:solidFill>
              <a:latin typeface="Arial" charset="0"/>
              <a:cs typeface="Arial" charset="0"/>
            </a:endParaRPr>
          </a:p>
          <a:p>
            <a:pPr marL="631825" indent="-631825">
              <a:buFont typeface="Wingdings" charset="0"/>
              <a:buNone/>
              <a:tabLst>
                <a:tab pos="347663" algn="l"/>
              </a:tabLst>
            </a:pPr>
            <a:r>
              <a:rPr lang="en-GB" sz="2200" b="1" u="sng">
                <a:solidFill>
                  <a:schemeClr val="tx2"/>
                </a:solidFill>
                <a:latin typeface="Arial" charset="0"/>
                <a:cs typeface="Arial" charset="0"/>
              </a:rPr>
              <a:t>Intercellular Junctions</a:t>
            </a:r>
            <a:r>
              <a:rPr lang="en-GB" sz="22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US" sz="2200" b="1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631825" indent="-631825">
              <a:buClr>
                <a:schemeClr val="tx1"/>
              </a:buClr>
              <a:buSzPct val="100000"/>
              <a:buFont typeface="Times New Roman" charset="0"/>
              <a:buAutoNum type="arabicPeriod"/>
              <a:tabLst>
                <a:tab pos="347663" algn="l"/>
              </a:tabLst>
            </a:pPr>
            <a:r>
              <a:rPr lang="en-US" sz="2000" u="sng">
                <a:latin typeface="Arial" charset="0"/>
                <a:cs typeface="Majalla UI" charset="0"/>
              </a:rPr>
              <a:t>Occluding (Tight) Junction</a:t>
            </a:r>
            <a:r>
              <a:rPr lang="en-US" sz="2000">
                <a:latin typeface="Arial" charset="0"/>
                <a:cs typeface="Majalla UI" charset="0"/>
              </a:rPr>
              <a:t>: seals the intercellular space. </a:t>
            </a:r>
          </a:p>
          <a:p>
            <a:pPr marL="631825" indent="-631825">
              <a:buClr>
                <a:schemeClr val="tx1"/>
              </a:buClr>
              <a:buSzPct val="100000"/>
              <a:buFont typeface="Times New Roman" charset="0"/>
              <a:buAutoNum type="arabicPeriod"/>
              <a:tabLst>
                <a:tab pos="347663" algn="l"/>
              </a:tabLst>
            </a:pPr>
            <a:r>
              <a:rPr lang="en-US" sz="2000" u="sng">
                <a:latin typeface="Arial" charset="0"/>
                <a:cs typeface="Majalla UI" charset="0"/>
              </a:rPr>
              <a:t>Adherening Junction</a:t>
            </a:r>
            <a:r>
              <a:rPr lang="en-US" sz="2000">
                <a:latin typeface="Arial" charset="0"/>
                <a:cs typeface="Majalla UI" charset="0"/>
              </a:rPr>
              <a:t>: fixes adjacent cells together:</a:t>
            </a:r>
          </a:p>
          <a:p>
            <a:pPr marL="857250" lvl="1" indent="-457200">
              <a:buFont typeface="Times New Roman" charset="0"/>
              <a:buAutoNum type="alphaLcPeriod"/>
              <a:tabLst>
                <a:tab pos="347663" algn="l"/>
              </a:tabLst>
            </a:pPr>
            <a:r>
              <a:rPr lang="en-US" sz="2000" u="sng">
                <a:latin typeface="Arial" charset="0"/>
                <a:ea typeface="ＭＳ Ｐゴシック" charset="0"/>
                <a:cs typeface="Majalla UI" charset="0"/>
              </a:rPr>
              <a:t>Zonula Adhering Junction.</a:t>
            </a:r>
          </a:p>
          <a:p>
            <a:pPr marL="857250" lvl="1" indent="-457200">
              <a:buFont typeface="Times New Roman" charset="0"/>
              <a:buAutoNum type="alphaLcPeriod"/>
              <a:tabLst>
                <a:tab pos="347663" algn="l"/>
              </a:tabLst>
            </a:pPr>
            <a:r>
              <a:rPr lang="en-US" sz="2000" u="sng">
                <a:latin typeface="Arial" charset="0"/>
                <a:ea typeface="ＭＳ Ｐゴシック" charset="0"/>
                <a:cs typeface="Majalla UI" charset="0"/>
              </a:rPr>
              <a:t>Desmosome</a:t>
            </a:r>
            <a:r>
              <a:rPr lang="en-US" sz="2000">
                <a:latin typeface="Arial" charset="0"/>
                <a:ea typeface="ＭＳ Ｐゴシック" charset="0"/>
                <a:cs typeface="Majalla UI" charset="0"/>
              </a:rPr>
              <a:t> (Macula Adherening Junction).</a:t>
            </a:r>
          </a:p>
          <a:p>
            <a:pPr marL="631825" indent="-631825">
              <a:buClr>
                <a:schemeClr val="tx1"/>
              </a:buClr>
              <a:buSzPct val="100000"/>
              <a:buFont typeface="Times New Roman" charset="0"/>
              <a:buAutoNum type="arabicPeriod"/>
              <a:tabLst>
                <a:tab pos="347663" algn="l"/>
              </a:tabLst>
            </a:pPr>
            <a:r>
              <a:rPr lang="en-US" sz="2000" u="sng">
                <a:latin typeface="Arial" charset="0"/>
                <a:cs typeface="Majalla UI" charset="0"/>
              </a:rPr>
              <a:t>Gap junction</a:t>
            </a:r>
            <a:r>
              <a:rPr lang="en-US" sz="2000">
                <a:latin typeface="Arial" charset="0"/>
                <a:cs typeface="Majalla UI" charset="0"/>
              </a:rPr>
              <a:t>:</a:t>
            </a:r>
            <a:r>
              <a:rPr lang="en-GB" sz="2000">
                <a:latin typeface="Arial" charset="0"/>
                <a:cs typeface="Times New Roman" charset="0"/>
              </a:rPr>
              <a:t> Allow free communication between the cells.</a:t>
            </a:r>
          </a:p>
        </p:txBody>
      </p:sp>
      <p:pic>
        <p:nvPicPr>
          <p:cNvPr id="20484" name="Picture 6" descr="Junc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34" r="32179" b="14235"/>
          <a:stretch>
            <a:fillRect/>
          </a:stretch>
        </p:blipFill>
        <p:spPr bwMode="auto">
          <a:xfrm>
            <a:off x="5473700" y="1409700"/>
            <a:ext cx="2349500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5580063"/>
            <a:ext cx="4572000" cy="10144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When a combination of 1 , 2a and 2b is present, this is called a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junctional complex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7823200" y="2476500"/>
            <a:ext cx="495300" cy="495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7848600" y="3352800"/>
            <a:ext cx="495300" cy="495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2a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7861300" y="4165600"/>
            <a:ext cx="495300" cy="495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2b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7861300" y="4927600"/>
            <a:ext cx="495300" cy="4953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wrap="none"/>
          <a:lstStyle/>
          <a:p>
            <a:pP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Mitochondria</a:t>
            </a:r>
            <a:endParaRPr lang="en-US" smtClean="0">
              <a:ea typeface="+mj-ea"/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60363" y="1227138"/>
            <a:ext cx="5064125" cy="550703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GB" sz="2200">
                <a:latin typeface="Arial" charset="0"/>
                <a:cs typeface="Arial" charset="0"/>
              </a:rPr>
              <a:t>Each mitochondrion is rod-shaped 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GB" sz="1800">
                <a:latin typeface="Arial" charset="0"/>
                <a:cs typeface="Arial" charset="0"/>
              </a:rPr>
              <a:t>The wall is composed of 2 membranes</a:t>
            </a:r>
            <a:r>
              <a:rPr lang="en-GB" sz="2200">
                <a:latin typeface="Arial" charset="0"/>
                <a:cs typeface="Arial" charset="0"/>
              </a:rPr>
              <a:t>. 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GB" sz="2200">
                <a:latin typeface="Arial" charset="0"/>
                <a:cs typeface="Arial" charset="0"/>
              </a:rPr>
              <a:t>The outer  is smooth, the inner is folded to form </a:t>
            </a:r>
            <a:r>
              <a:rPr lang="en-GB" sz="2200" b="1">
                <a:solidFill>
                  <a:srgbClr val="F9B092"/>
                </a:solidFill>
                <a:latin typeface="Arial" charset="0"/>
                <a:cs typeface="Arial" charset="0"/>
              </a:rPr>
              <a:t>cristae</a:t>
            </a:r>
            <a:r>
              <a:rPr lang="en-GB" sz="2200"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GB" sz="2200">
                <a:latin typeface="Arial" charset="0"/>
                <a:cs typeface="Arial" charset="0"/>
              </a:rPr>
              <a:t>The cavity is filled with mitochondrial </a:t>
            </a:r>
            <a:r>
              <a:rPr lang="en-GB" sz="2200" u="sng">
                <a:latin typeface="Arial" charset="0"/>
                <a:cs typeface="Arial" charset="0"/>
              </a:rPr>
              <a:t>matrix</a:t>
            </a:r>
            <a:r>
              <a:rPr lang="en-GB" sz="2200">
                <a:latin typeface="Arial" charset="0"/>
                <a:cs typeface="Arial" charset="0"/>
              </a:rPr>
              <a:t>, which contains enzymes. </a:t>
            </a:r>
            <a:r>
              <a:rPr lang="en-US" sz="2200">
                <a:latin typeface="Arial" charset="0"/>
                <a:cs typeface="Arial" charset="0"/>
              </a:rPr>
              <a:t>Also </a:t>
            </a:r>
            <a:r>
              <a:rPr lang="en-GB" sz="2200">
                <a:latin typeface="Arial" charset="0"/>
                <a:cs typeface="Arial" charset="0"/>
              </a:rPr>
              <a:t>contains its own </a:t>
            </a:r>
            <a:r>
              <a:rPr lang="en-GB" sz="2200" b="1">
                <a:solidFill>
                  <a:srgbClr val="F9B092"/>
                </a:solidFill>
                <a:latin typeface="Arial" charset="0"/>
                <a:cs typeface="Arial" charset="0"/>
              </a:rPr>
              <a:t>DNA</a:t>
            </a:r>
            <a:r>
              <a:rPr lang="en-GB" sz="2200">
                <a:latin typeface="Arial" charset="0"/>
                <a:cs typeface="Arial" charset="0"/>
              </a:rPr>
              <a:t>.</a:t>
            </a:r>
            <a:endParaRPr lang="en-GB" sz="2200" b="1" u="sng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charset="0"/>
              <a:buNone/>
            </a:pPr>
            <a:r>
              <a:rPr lang="en-GB" sz="2200" b="1" u="sng">
                <a:solidFill>
                  <a:schemeClr val="tx2"/>
                </a:solidFill>
                <a:latin typeface="Arial" charset="0"/>
                <a:cs typeface="Arial" charset="0"/>
              </a:rPr>
              <a:t>Functions</a:t>
            </a:r>
            <a:r>
              <a:rPr lang="en-GB" sz="22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charset="0"/>
              <a:buNone/>
            </a:pPr>
            <a:r>
              <a:rPr lang="en-GB" sz="2200" b="1">
                <a:latin typeface="Arial" charset="0"/>
                <a:cs typeface="Arial" charset="0"/>
              </a:rPr>
              <a:t>1-	</a:t>
            </a:r>
            <a:r>
              <a:rPr lang="en-GB" sz="2200" b="1" u="sng">
                <a:latin typeface="Arial" charset="0"/>
                <a:cs typeface="Arial" charset="0"/>
              </a:rPr>
              <a:t>Generation of  </a:t>
            </a:r>
            <a:r>
              <a:rPr lang="en-GB" sz="2200" b="1" u="sng">
                <a:solidFill>
                  <a:srgbClr val="FFFF00"/>
                </a:solidFill>
                <a:latin typeface="Arial" charset="0"/>
                <a:cs typeface="Arial" charset="0"/>
              </a:rPr>
              <a:t>ATP</a:t>
            </a:r>
            <a:r>
              <a:rPr lang="en-GB" sz="2200">
                <a:latin typeface="Arial" charset="0"/>
                <a:cs typeface="Arial" charset="0"/>
              </a:rPr>
              <a:t> which is the source of energy for the cell. They are called </a:t>
            </a:r>
            <a:r>
              <a:rPr lang="en-GB" sz="2200" b="1">
                <a:solidFill>
                  <a:srgbClr val="FFFF00"/>
                </a:solidFill>
                <a:latin typeface="Arial" charset="0"/>
                <a:cs typeface="Arial" charset="0"/>
              </a:rPr>
              <a:t>the power-house</a:t>
            </a:r>
            <a:r>
              <a:rPr lang="en-GB" sz="22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GB" sz="2200">
                <a:latin typeface="Arial" charset="0"/>
                <a:cs typeface="Arial" charset="0"/>
              </a:rPr>
              <a:t>of the cell.</a:t>
            </a:r>
            <a:endParaRPr lang="en-GB" sz="2200" b="1">
              <a:latin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ct val="10000"/>
              </a:spcBef>
              <a:buFont typeface="Wingdings" charset="0"/>
              <a:buNone/>
            </a:pPr>
            <a:r>
              <a:rPr lang="en-GB" sz="2200" b="1">
                <a:latin typeface="Arial" charset="0"/>
                <a:cs typeface="Arial" charset="0"/>
              </a:rPr>
              <a:t>2-	</a:t>
            </a:r>
            <a:r>
              <a:rPr lang="en-GB" sz="2200">
                <a:latin typeface="Arial" charset="0"/>
                <a:cs typeface="Arial" charset="0"/>
              </a:rPr>
              <a:t>They can form their </a:t>
            </a:r>
            <a:r>
              <a:rPr lang="en-GB" sz="2200" b="1">
                <a:solidFill>
                  <a:srgbClr val="F9B092"/>
                </a:solidFill>
                <a:latin typeface="Arial" charset="0"/>
                <a:cs typeface="Arial" charset="0"/>
              </a:rPr>
              <a:t>own</a:t>
            </a:r>
            <a:r>
              <a:rPr lang="en-GB" sz="2200">
                <a:latin typeface="Arial" charset="0"/>
                <a:cs typeface="Arial" charset="0"/>
              </a:rPr>
              <a:t> </a:t>
            </a:r>
            <a:r>
              <a:rPr lang="en-GB" sz="2200" b="1">
                <a:solidFill>
                  <a:srgbClr val="F9B092"/>
                </a:solidFill>
                <a:latin typeface="Arial" charset="0"/>
                <a:cs typeface="Arial" charset="0"/>
              </a:rPr>
              <a:t>proteins</a:t>
            </a:r>
            <a:r>
              <a:rPr lang="en-GB" sz="2200">
                <a:latin typeface="Arial" charset="0"/>
                <a:cs typeface="Arial" charset="0"/>
              </a:rPr>
              <a:t> and undergo </a:t>
            </a:r>
            <a:r>
              <a:rPr lang="en-GB" sz="2200" b="1">
                <a:solidFill>
                  <a:srgbClr val="F9B092"/>
                </a:solidFill>
                <a:latin typeface="Arial" charset="0"/>
                <a:cs typeface="Arial" charset="0"/>
              </a:rPr>
              <a:t>self replication</a:t>
            </a:r>
            <a:r>
              <a:rPr lang="en-GB" sz="2200">
                <a:latin typeface="Arial" charset="0"/>
                <a:cs typeface="Arial" charset="0"/>
              </a:rPr>
              <a:t>. </a:t>
            </a:r>
          </a:p>
        </p:txBody>
      </p:sp>
      <p:pic>
        <p:nvPicPr>
          <p:cNvPr id="21508" name="Picture 1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5"/>
          <a:stretch>
            <a:fillRect/>
          </a:stretch>
        </p:blipFill>
        <p:spPr>
          <a:xfrm>
            <a:off x="5483225" y="1257300"/>
            <a:ext cx="3454400" cy="2582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02_12B.JPG"/>
          <p:cNvPicPr>
            <a:picLocks noChangeAspect="1"/>
          </p:cNvPicPr>
          <p:nvPr/>
        </p:nvPicPr>
        <p:blipFill>
          <a:blip r:embed="rId4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944938"/>
            <a:ext cx="2682875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1513" y="2484438"/>
            <a:ext cx="7772400" cy="1443037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Introduction to Histology and Cell 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43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Endoplasmic Reticulum (ER)</a:t>
            </a:r>
            <a:endParaRPr lang="en-US" dirty="0" smtClean="0">
              <a:ea typeface="+mj-ea"/>
            </a:endParaRPr>
          </a:p>
        </p:txBody>
      </p:sp>
      <p:sp>
        <p:nvSpPr>
          <p:cNvPr id="69647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368425"/>
            <a:ext cx="3787775" cy="4040188"/>
          </a:xfrm>
        </p:spPr>
        <p:txBody>
          <a:bodyPr/>
          <a:lstStyle/>
          <a:p>
            <a:pPr marL="347663" indent="-347663"/>
            <a:r>
              <a:rPr lang="en-GB" sz="2800">
                <a:latin typeface="Arial" charset="0"/>
                <a:cs typeface="Arial" charset="0"/>
              </a:rPr>
              <a:t>It is a system of communicating membranous tubules, vesicles, and flattened</a:t>
            </a:r>
            <a:r>
              <a:rPr lang="en-US" sz="2800">
                <a:latin typeface="Arial" charset="0"/>
                <a:cs typeface="Arial" charset="0"/>
              </a:rPr>
              <a:t> vesicles</a:t>
            </a:r>
            <a:r>
              <a:rPr lang="en-GB" sz="2800">
                <a:latin typeface="Arial" charset="0"/>
                <a:cs typeface="Arial" charset="0"/>
              </a:rPr>
              <a:t> </a:t>
            </a:r>
            <a:r>
              <a:rPr lang="en-US" sz="2800">
                <a:latin typeface="Arial" charset="0"/>
                <a:cs typeface="Arial" charset="0"/>
              </a:rPr>
              <a:t>(</a:t>
            </a:r>
            <a:r>
              <a:rPr lang="en-GB" sz="2800">
                <a:latin typeface="Arial" charset="0"/>
                <a:cs typeface="Arial" charset="0"/>
              </a:rPr>
              <a:t>cisternae</a:t>
            </a:r>
            <a:r>
              <a:rPr lang="en-US" sz="2800">
                <a:latin typeface="Arial" charset="0"/>
                <a:cs typeface="Arial" charset="0"/>
              </a:rPr>
              <a:t>)</a:t>
            </a:r>
            <a:r>
              <a:rPr lang="en-GB" sz="2800">
                <a:latin typeface="Arial" charset="0"/>
                <a:cs typeface="Arial" charset="0"/>
              </a:rPr>
              <a:t>.</a:t>
            </a:r>
            <a:endParaRPr lang="en-US" sz="2800">
              <a:latin typeface="Arial" charset="0"/>
              <a:cs typeface="Arial" charset="0"/>
            </a:endParaRPr>
          </a:p>
          <a:p>
            <a:pPr marL="347663" indent="-347663"/>
            <a:r>
              <a:rPr lang="en-GB" sz="2800">
                <a:latin typeface="Arial" charset="0"/>
                <a:cs typeface="Arial" charset="0"/>
              </a:rPr>
              <a:t>There are 2 types:</a:t>
            </a:r>
          </a:p>
          <a:p>
            <a:pPr marL="892175" lvl="1" indent="-347663"/>
            <a:r>
              <a:rPr lang="en-GB" sz="2400">
                <a:latin typeface="Arial" charset="0"/>
                <a:cs typeface="Arial" charset="0"/>
              </a:rPr>
              <a:t>Rough (rER).</a:t>
            </a:r>
          </a:p>
          <a:p>
            <a:pPr marL="892175" lvl="1" indent="-347663"/>
            <a:r>
              <a:rPr lang="en-GB" sz="2400">
                <a:latin typeface="Arial" charset="0"/>
                <a:cs typeface="Arial" charset="0"/>
              </a:rPr>
              <a:t>Smooth (sER).</a:t>
            </a:r>
          </a:p>
        </p:txBody>
      </p:sp>
      <p:pic>
        <p:nvPicPr>
          <p:cNvPr id="22532" name="Picture 1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"/>
          <a:stretch>
            <a:fillRect/>
          </a:stretch>
        </p:blipFill>
        <p:spPr>
          <a:xfrm>
            <a:off x="4752975" y="1322388"/>
            <a:ext cx="4121150" cy="2617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50" y="4016375"/>
            <a:ext cx="40957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2534" name="Line 21"/>
          <p:cNvSpPr>
            <a:spLocks noChangeShapeType="1"/>
          </p:cNvSpPr>
          <p:nvPr/>
        </p:nvSpPr>
        <p:spPr bwMode="auto">
          <a:xfrm flipV="1">
            <a:off x="3522663" y="4376738"/>
            <a:ext cx="2486025" cy="374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535" name="Line 22"/>
          <p:cNvSpPr>
            <a:spLocks noChangeShapeType="1"/>
          </p:cNvSpPr>
          <p:nvPr/>
        </p:nvSpPr>
        <p:spPr bwMode="auto">
          <a:xfrm>
            <a:off x="3552825" y="5246688"/>
            <a:ext cx="2738438" cy="152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Rough Endoplasmic Reticulum</a:t>
            </a:r>
            <a:endParaRPr lang="en-US" smtClean="0">
              <a:ea typeface="+mj-ea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368425"/>
            <a:ext cx="4211638" cy="4748213"/>
          </a:xfrm>
        </p:spPr>
        <p:txBody>
          <a:bodyPr/>
          <a:lstStyle/>
          <a:p>
            <a:pPr marL="457200" indent="-457200">
              <a:lnSpc>
                <a:spcPct val="110000"/>
              </a:lnSpc>
            </a:pPr>
            <a:r>
              <a:rPr lang="en-GB" sz="2400">
                <a:latin typeface="Arial" charset="0"/>
                <a:cs typeface="Arial" charset="0"/>
              </a:rPr>
              <a:t>Membranous sheets of flattened tubules &amp;</a:t>
            </a:r>
            <a:r>
              <a:rPr lang="en-US" sz="2400">
                <a:latin typeface="Arial" charset="0"/>
                <a:cs typeface="Arial" charset="0"/>
              </a:rPr>
              <a:t> </a:t>
            </a:r>
            <a:r>
              <a:rPr lang="en-GB" sz="2400">
                <a:latin typeface="Arial" charset="0"/>
                <a:cs typeface="Arial" charset="0"/>
              </a:rPr>
              <a:t>vesicles with ribosomes on the surface.</a:t>
            </a:r>
            <a:endParaRPr lang="en-GB" sz="2400" b="1" u="sng">
              <a:latin typeface="Arial" charset="0"/>
              <a:cs typeface="Arial" charset="0"/>
            </a:endParaRPr>
          </a:p>
          <a:p>
            <a:pPr marL="457200" indent="-457200">
              <a:lnSpc>
                <a:spcPct val="110000"/>
              </a:lnSpc>
            </a:pPr>
            <a:r>
              <a:rPr lang="en-GB" sz="2400" b="1" u="sng">
                <a:solidFill>
                  <a:schemeClr val="tx2"/>
                </a:solidFill>
                <a:latin typeface="Arial" charset="0"/>
                <a:cs typeface="Arial" charset="0"/>
              </a:rPr>
              <a:t>Functions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GB" sz="24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925513" lvl="1" indent="-381000">
              <a:lnSpc>
                <a:spcPct val="110000"/>
              </a:lnSpc>
              <a:buFontTx/>
              <a:buAutoNum type="arabicPeriod"/>
            </a:pPr>
            <a:r>
              <a:rPr lang="en-GB" sz="2400" b="1">
                <a:latin typeface="Arial" charset="0"/>
                <a:cs typeface="Arial" charset="0"/>
              </a:rPr>
              <a:t>Synthesis of </a:t>
            </a: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proteins</a:t>
            </a:r>
            <a:r>
              <a:rPr lang="en-GB" sz="2400">
                <a:latin typeface="Arial" charset="0"/>
                <a:cs typeface="Arial" charset="0"/>
              </a:rPr>
              <a:t> by ribosomes on its outer surface.</a:t>
            </a:r>
          </a:p>
          <a:p>
            <a:pPr marL="925513" lvl="1" indent="-381000">
              <a:lnSpc>
                <a:spcPct val="110000"/>
              </a:lnSpc>
              <a:buFontTx/>
              <a:buAutoNum type="arabicPeriod"/>
            </a:pPr>
            <a:r>
              <a:rPr lang="en-GB" sz="2400" b="1">
                <a:latin typeface="Arial" charset="0"/>
                <a:cs typeface="Arial" charset="0"/>
              </a:rPr>
              <a:t>Transfer vesicles</a:t>
            </a:r>
            <a:r>
              <a:rPr lang="en-GB" sz="2400">
                <a:latin typeface="Arial" charset="0"/>
                <a:cs typeface="Arial" charset="0"/>
              </a:rPr>
              <a:t> transfer the formed protein to Golgi.</a:t>
            </a:r>
          </a:p>
        </p:txBody>
      </p:sp>
      <p:pic>
        <p:nvPicPr>
          <p:cNvPr id="235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77"/>
          <a:stretch>
            <a:fillRect/>
          </a:stretch>
        </p:blipFill>
        <p:spPr bwMode="auto">
          <a:xfrm>
            <a:off x="4822825" y="1320800"/>
            <a:ext cx="3971925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3557" name="Picture 2" descr="B659C9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3" t="2429" r="5598" b="3395"/>
          <a:stretch>
            <a:fillRect/>
          </a:stretch>
        </p:blipFill>
        <p:spPr bwMode="auto">
          <a:xfrm>
            <a:off x="4822825" y="4035425"/>
            <a:ext cx="3970338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58825"/>
          </a:xfrm>
        </p:spPr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Smooth Endoplasmic Reticulum</a:t>
            </a:r>
            <a:endParaRPr lang="en-US" smtClean="0">
              <a:ea typeface="+mj-ea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276350"/>
            <a:ext cx="4211638" cy="5445125"/>
          </a:xfrm>
        </p:spPr>
        <p:txBody>
          <a:bodyPr/>
          <a:lstStyle/>
          <a:p>
            <a:pPr marL="347663" indent="-347663" defTabSz="719138">
              <a:spcBef>
                <a:spcPct val="10000"/>
              </a:spcBef>
            </a:pPr>
            <a:r>
              <a:rPr lang="en-GB" sz="2400">
                <a:latin typeface="Arial" charset="0"/>
                <a:cs typeface="Arial" charset="0"/>
              </a:rPr>
              <a:t>Membranous tubules and vesicles, with </a:t>
            </a:r>
            <a:r>
              <a:rPr lang="en-GB" sz="2400">
                <a:solidFill>
                  <a:srgbClr val="FF0000"/>
                </a:solidFill>
                <a:latin typeface="Arial" charset="0"/>
                <a:cs typeface="Arial" charset="0"/>
              </a:rPr>
              <a:t>no</a:t>
            </a:r>
            <a:r>
              <a:rPr lang="en-GB" sz="2400">
                <a:latin typeface="Arial" charset="0"/>
                <a:cs typeface="Arial" charset="0"/>
              </a:rPr>
              <a:t> ribosomes on the surface.</a:t>
            </a:r>
            <a:endParaRPr lang="en-GB" sz="2400" b="1" u="sng">
              <a:latin typeface="Arial" charset="0"/>
              <a:cs typeface="Arial" charset="0"/>
            </a:endParaRPr>
          </a:p>
          <a:p>
            <a:pPr marL="347663" indent="-347663" defTabSz="719138">
              <a:spcBef>
                <a:spcPct val="10000"/>
              </a:spcBef>
            </a:pPr>
            <a:r>
              <a:rPr lang="en-GB" sz="2400" b="1" u="sng">
                <a:solidFill>
                  <a:schemeClr val="tx2"/>
                </a:solidFill>
                <a:latin typeface="Arial" charset="0"/>
                <a:cs typeface="Arial" charset="0"/>
              </a:rPr>
              <a:t>Functions</a:t>
            </a:r>
            <a:r>
              <a:rPr lang="en-GB" sz="24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GB" sz="240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marL="695325" lvl="1" indent="-347663" defTabSz="719138">
              <a:spcBef>
                <a:spcPct val="10000"/>
              </a:spcBef>
              <a:buFontTx/>
              <a:buAutoNum type="arabicPeriod"/>
            </a:pPr>
            <a:r>
              <a:rPr lang="en-GB" sz="2400">
                <a:latin typeface="Arial" charset="0"/>
                <a:cs typeface="Arial" charset="0"/>
              </a:rPr>
              <a:t>Synthesis of </a:t>
            </a: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lipids</a:t>
            </a:r>
            <a:r>
              <a:rPr lang="en-GB" sz="2400">
                <a:latin typeface="Arial" charset="0"/>
                <a:cs typeface="Arial" charset="0"/>
              </a:rPr>
              <a:t> &amp; </a:t>
            </a: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cholesterol</a:t>
            </a:r>
            <a:r>
              <a:rPr lang="en-GB" sz="2400">
                <a:latin typeface="Arial" charset="0"/>
                <a:cs typeface="Arial" charset="0"/>
              </a:rPr>
              <a:t>.</a:t>
            </a:r>
          </a:p>
          <a:p>
            <a:pPr marL="695325" lvl="1" indent="-347663" defTabSz="719138">
              <a:spcBef>
                <a:spcPct val="10000"/>
              </a:spcBef>
              <a:buFontTx/>
              <a:buAutoNum type="arabicPeriod"/>
            </a:pPr>
            <a:r>
              <a:rPr lang="en-GB" sz="2400">
                <a:latin typeface="Arial" charset="0"/>
                <a:cs typeface="Arial" charset="0"/>
              </a:rPr>
              <a:t>Synthesis of </a:t>
            </a: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steroid</a:t>
            </a:r>
            <a:r>
              <a:rPr lang="en-GB" sz="2400">
                <a:latin typeface="Arial" charset="0"/>
                <a:cs typeface="Arial" charset="0"/>
              </a:rPr>
              <a:t> hormones, e.g. cortisone.</a:t>
            </a:r>
          </a:p>
          <a:p>
            <a:pPr marL="695325" lvl="1" indent="-347663" defTabSz="719138">
              <a:spcBef>
                <a:spcPct val="10000"/>
              </a:spcBef>
              <a:buFontTx/>
              <a:buAutoNum type="arabicPeriod"/>
            </a:pPr>
            <a:r>
              <a:rPr lang="en-GB" sz="2400">
                <a:latin typeface="Arial" charset="0"/>
                <a:cs typeface="Arial" charset="0"/>
              </a:rPr>
              <a:t>Helps </a:t>
            </a: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muscle</a:t>
            </a:r>
            <a:r>
              <a:rPr lang="en-GB" sz="2400">
                <a:solidFill>
                  <a:srgbClr val="FFFF00"/>
                </a:solidFill>
                <a:latin typeface="Arial" charset="0"/>
                <a:cs typeface="Arial" charset="0"/>
              </a:rPr>
              <a:t> </a:t>
            </a: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contraction</a:t>
            </a:r>
            <a:r>
              <a:rPr lang="en-GB" sz="2400">
                <a:latin typeface="Arial" charset="0"/>
                <a:cs typeface="Arial" charset="0"/>
              </a:rPr>
              <a:t>, by acting as a calcium pump.</a:t>
            </a:r>
          </a:p>
          <a:p>
            <a:pPr marL="695325" lvl="1" indent="-347663" defTabSz="719138">
              <a:spcBef>
                <a:spcPct val="10000"/>
              </a:spcBef>
              <a:buFontTx/>
              <a:buAutoNum type="arabicPeriod"/>
            </a:pPr>
            <a:r>
              <a:rPr lang="en-GB" sz="2400" b="1">
                <a:solidFill>
                  <a:srgbClr val="FFFF00"/>
                </a:solidFill>
                <a:latin typeface="Arial" charset="0"/>
                <a:cs typeface="Arial" charset="0"/>
              </a:rPr>
              <a:t>Detoxification</a:t>
            </a:r>
            <a:r>
              <a:rPr lang="en-GB" sz="2400">
                <a:latin typeface="Arial" charset="0"/>
                <a:cs typeface="Arial" charset="0"/>
              </a:rPr>
              <a:t> of drugs &amp; toxins.</a:t>
            </a:r>
          </a:p>
        </p:txBody>
      </p:sp>
      <p:pic>
        <p:nvPicPr>
          <p:cNvPr id="24580" name="Picture 7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71"/>
          <a:stretch>
            <a:fillRect/>
          </a:stretch>
        </p:blipFill>
        <p:spPr>
          <a:xfrm>
            <a:off x="4900613" y="1382713"/>
            <a:ext cx="3986212" cy="2171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2" descr="A24255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" t="2495" r="2438" b="3528"/>
          <a:stretch>
            <a:fillRect/>
          </a:stretch>
        </p:blipFill>
        <p:spPr bwMode="auto">
          <a:xfrm>
            <a:off x="4425950" y="3743325"/>
            <a:ext cx="447992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58825"/>
          </a:xfrm>
        </p:spPr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Golgi Apparatus</a:t>
            </a:r>
            <a:endParaRPr lang="en-US" smtClean="0">
              <a:ea typeface="+mj-ea"/>
            </a:endParaRP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220788"/>
            <a:ext cx="4660900" cy="5481637"/>
          </a:xfrm>
        </p:spPr>
        <p:txBody>
          <a:bodyPr/>
          <a:lstStyle/>
          <a:p>
            <a:pPr marL="336550" indent="-336550" defTabSz="719138">
              <a:spcBef>
                <a:spcPct val="10000"/>
              </a:spcBef>
              <a:buFont typeface="Wingdings" pitchFamily="2" charset="2"/>
              <a:buChar char="n"/>
              <a:defRPr/>
            </a:pPr>
            <a:r>
              <a:rPr lang="en-GB" sz="2400" b="1" u="sng" dirty="0" smtClean="0">
                <a:ea typeface="+mn-ea"/>
              </a:rPr>
              <a:t>The </a:t>
            </a:r>
            <a:r>
              <a:rPr lang="en-GB" sz="2400" b="1" u="sng" dirty="0" err="1" smtClean="0">
                <a:ea typeface="+mn-ea"/>
              </a:rPr>
              <a:t>secretory</a:t>
            </a:r>
            <a:r>
              <a:rPr lang="en-GB" sz="2400" b="1" u="sng" dirty="0" smtClean="0">
                <a:ea typeface="+mn-ea"/>
              </a:rPr>
              <a:t> apparatus</a:t>
            </a:r>
            <a:r>
              <a:rPr lang="en-GB" sz="2400" dirty="0" smtClean="0">
                <a:ea typeface="+mn-ea"/>
              </a:rPr>
              <a:t> of the cell.</a:t>
            </a:r>
          </a:p>
          <a:p>
            <a:pPr marL="336550" indent="-336550" defTabSz="719138">
              <a:spcBef>
                <a:spcPct val="10000"/>
              </a:spcBef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</a:rPr>
              <a:t>Consists of stacked saucer-shaped flattened vesicles.</a:t>
            </a:r>
          </a:p>
          <a:p>
            <a:pPr marL="336550" indent="-336550" defTabSz="719138">
              <a:spcBef>
                <a:spcPct val="10000"/>
              </a:spcBef>
              <a:buFont typeface="Wingdings" pitchFamily="2" charset="2"/>
              <a:buChar char="n"/>
              <a:defRPr/>
            </a:pPr>
            <a:r>
              <a:rPr lang="en-GB" sz="2400" dirty="0" smtClean="0">
                <a:ea typeface="+mn-ea"/>
              </a:rPr>
              <a:t>Each vesicle has two faces:</a:t>
            </a:r>
            <a:br>
              <a:rPr lang="en-GB" sz="2400" dirty="0" smtClean="0">
                <a:ea typeface="+mn-ea"/>
              </a:rPr>
            </a:br>
            <a:r>
              <a:rPr lang="en-GB" sz="2400" b="1" u="sng" dirty="0" smtClean="0">
                <a:solidFill>
                  <a:srgbClr val="00FFFF"/>
                </a:solidFill>
                <a:ea typeface="+mn-ea"/>
              </a:rPr>
              <a:t>Convex (forming) face</a:t>
            </a:r>
            <a:r>
              <a:rPr lang="en-GB" sz="2400" dirty="0" smtClean="0">
                <a:ea typeface="+mn-ea"/>
              </a:rPr>
              <a:t>, receives </a:t>
            </a:r>
            <a:r>
              <a:rPr lang="en-GB" sz="2400" b="1" dirty="0" smtClean="0">
                <a:ea typeface="+mn-ea"/>
              </a:rPr>
              <a:t>transfer vesicles</a:t>
            </a:r>
            <a:r>
              <a:rPr lang="en-GB" sz="2400" dirty="0" smtClean="0">
                <a:ea typeface="+mn-ea"/>
              </a:rPr>
              <a:t>.</a:t>
            </a:r>
            <a:r>
              <a:rPr lang="en-US" sz="2400" dirty="0" smtClean="0">
                <a:ea typeface="+mn-ea"/>
              </a:rPr>
              <a:t/>
            </a:r>
            <a:br>
              <a:rPr lang="en-US" sz="2400" dirty="0" smtClean="0">
                <a:ea typeface="+mn-ea"/>
              </a:rPr>
            </a:br>
            <a:r>
              <a:rPr lang="en-GB" sz="2400" b="1" u="sng" dirty="0" smtClean="0">
                <a:solidFill>
                  <a:srgbClr val="00FFFF"/>
                </a:solidFill>
                <a:ea typeface="+mn-ea"/>
              </a:rPr>
              <a:t>Concave (mature) face</a:t>
            </a:r>
            <a:r>
              <a:rPr lang="en-GB" sz="2400" dirty="0" smtClean="0">
                <a:ea typeface="+mn-ea"/>
              </a:rPr>
              <a:t>, </a:t>
            </a:r>
            <a:r>
              <a:rPr lang="en-US" sz="2400" dirty="0" smtClean="0">
                <a:ea typeface="+mn-ea"/>
              </a:rPr>
              <a:t>forms </a:t>
            </a:r>
            <a:r>
              <a:rPr lang="en-GB" sz="2400" b="1" dirty="0" err="1" smtClean="0">
                <a:ea typeface="+mn-ea"/>
              </a:rPr>
              <a:t>secretory</a:t>
            </a:r>
            <a:r>
              <a:rPr lang="en-GB" sz="2400" b="1" dirty="0" smtClean="0">
                <a:ea typeface="+mn-ea"/>
              </a:rPr>
              <a:t> vesicles</a:t>
            </a:r>
            <a:r>
              <a:rPr lang="en-GB" sz="2400" dirty="0" smtClean="0">
                <a:ea typeface="+mn-ea"/>
              </a:rPr>
              <a:t>.</a:t>
            </a:r>
            <a:endParaRPr lang="en-GB" sz="2400" b="1" u="sng" dirty="0" smtClean="0">
              <a:ea typeface="+mn-ea"/>
            </a:endParaRPr>
          </a:p>
          <a:p>
            <a:pPr marL="336550" indent="-336550" defTabSz="719138"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GB" sz="2400" b="1" u="sng" dirty="0" smtClean="0">
                <a:solidFill>
                  <a:schemeClr val="tx2"/>
                </a:solidFill>
                <a:ea typeface="+mn-ea"/>
              </a:rPr>
              <a:t>Functions</a:t>
            </a:r>
            <a:r>
              <a:rPr lang="en-GB" sz="2400" b="1" dirty="0" smtClean="0">
                <a:solidFill>
                  <a:schemeClr val="tx2"/>
                </a:solidFill>
                <a:ea typeface="+mn-ea"/>
              </a:rPr>
              <a:t>:</a:t>
            </a:r>
          </a:p>
          <a:p>
            <a:pPr marL="336550" indent="-336550" defTabSz="719138">
              <a:spcBef>
                <a:spcPct val="10000"/>
              </a:spcBef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en-GB" sz="2400" b="1" dirty="0" smtClean="0">
                <a:ea typeface="+mn-ea"/>
              </a:rPr>
              <a:t>Sorting, </a:t>
            </a:r>
            <a:r>
              <a:rPr lang="en-US" sz="2400" b="1" dirty="0" smtClean="0">
                <a:ea typeface="+mn-ea"/>
              </a:rPr>
              <a:t>m</a:t>
            </a:r>
            <a:r>
              <a:rPr lang="en-GB" sz="2400" b="1" dirty="0" err="1" smtClean="0">
                <a:ea typeface="+mn-ea"/>
              </a:rPr>
              <a:t>odification</a:t>
            </a:r>
            <a:r>
              <a:rPr lang="en-US" sz="2400" dirty="0" smtClean="0">
                <a:ea typeface="+mn-ea"/>
              </a:rPr>
              <a:t> </a:t>
            </a:r>
            <a:r>
              <a:rPr lang="en-GB" sz="2400" b="1" dirty="0" smtClean="0">
                <a:ea typeface="+mn-ea"/>
              </a:rPr>
              <a:t>&amp;</a:t>
            </a:r>
            <a:r>
              <a:rPr lang="en-US" sz="2400" b="1" dirty="0" smtClean="0">
                <a:ea typeface="+mn-ea"/>
              </a:rPr>
              <a:t> </a:t>
            </a:r>
            <a:r>
              <a:rPr lang="en-GB" sz="2400" b="1" dirty="0" smtClean="0">
                <a:ea typeface="+mn-ea"/>
              </a:rPr>
              <a:t>packaging </a:t>
            </a:r>
            <a:r>
              <a:rPr lang="en-US" sz="2400" dirty="0" smtClean="0">
                <a:ea typeface="+mn-ea"/>
              </a:rPr>
              <a:t>of proteins</a:t>
            </a:r>
            <a:r>
              <a:rPr lang="en-GB" sz="2400" dirty="0" smtClean="0">
                <a:ea typeface="+mn-ea"/>
              </a:rPr>
              <a:t>.</a:t>
            </a:r>
            <a:endParaRPr lang="en-GB" sz="2400" b="1" dirty="0" smtClean="0">
              <a:ea typeface="+mn-ea"/>
            </a:endParaRPr>
          </a:p>
          <a:p>
            <a:pPr marL="336550" indent="-336550" defTabSz="719138">
              <a:spcBef>
                <a:spcPct val="10000"/>
              </a:spcBef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en-GB" sz="2400" b="1" dirty="0" err="1" smtClean="0">
                <a:ea typeface="+mn-ea"/>
              </a:rPr>
              <a:t>Secretory</a:t>
            </a:r>
            <a:r>
              <a:rPr lang="en-GB" sz="2400" b="1" dirty="0" smtClean="0">
                <a:ea typeface="+mn-ea"/>
              </a:rPr>
              <a:t> vesicles</a:t>
            </a:r>
            <a:r>
              <a:rPr lang="en-US" sz="2400" b="1" dirty="0" smtClean="0">
                <a:ea typeface="+mn-ea"/>
              </a:rPr>
              <a:t> </a:t>
            </a:r>
            <a:r>
              <a:rPr lang="en-US" sz="2400" dirty="0" smtClean="0">
                <a:ea typeface="+mn-ea"/>
              </a:rPr>
              <a:t>formation</a:t>
            </a:r>
            <a:r>
              <a:rPr lang="en-GB" sz="2400" dirty="0" smtClean="0">
                <a:ea typeface="+mn-ea"/>
              </a:rPr>
              <a:t>.</a:t>
            </a:r>
            <a:endParaRPr lang="en-GB" sz="2400" b="1" dirty="0" smtClean="0">
              <a:ea typeface="+mn-ea"/>
            </a:endParaRPr>
          </a:p>
          <a:p>
            <a:pPr marL="336550" indent="-336550" defTabSz="719138">
              <a:spcBef>
                <a:spcPct val="10000"/>
              </a:spcBef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en-GB" sz="2400" b="1" dirty="0" smtClean="0">
                <a:ea typeface="+mn-ea"/>
              </a:rPr>
              <a:t>Formation of </a:t>
            </a:r>
            <a:r>
              <a:rPr lang="en-GB" sz="2400" b="1" dirty="0" err="1" smtClean="0">
                <a:ea typeface="+mn-ea"/>
              </a:rPr>
              <a:t>lysosomes</a:t>
            </a:r>
            <a:r>
              <a:rPr lang="en-GB" sz="2400" dirty="0" smtClean="0">
                <a:ea typeface="+mn-ea"/>
              </a:rPr>
              <a:t>.</a:t>
            </a:r>
            <a:endParaRPr lang="en-GB" sz="2400" b="1" dirty="0" smtClean="0">
              <a:ea typeface="+mn-ea"/>
            </a:endParaRPr>
          </a:p>
        </p:txBody>
      </p:sp>
      <p:pic>
        <p:nvPicPr>
          <p:cNvPr id="25604" name="Picture 5" descr="msoC24E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106863"/>
            <a:ext cx="4116388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Group 7"/>
          <p:cNvGrpSpPr>
            <a:grpSpLocks noChangeAspect="1"/>
          </p:cNvGrpSpPr>
          <p:nvPr/>
        </p:nvGrpSpPr>
        <p:grpSpPr bwMode="auto">
          <a:xfrm>
            <a:off x="4857750" y="1279525"/>
            <a:ext cx="3508375" cy="2695575"/>
            <a:chOff x="3985" y="2369"/>
            <a:chExt cx="4275" cy="3285"/>
          </a:xfrm>
        </p:grpSpPr>
        <p:sp>
          <p:nvSpPr>
            <p:cNvPr id="25606" name="AutoShape 8"/>
            <p:cNvSpPr>
              <a:spLocks noChangeAspect="1" noChangeArrowheads="1"/>
            </p:cNvSpPr>
            <p:nvPr/>
          </p:nvSpPr>
          <p:spPr bwMode="auto">
            <a:xfrm>
              <a:off x="3985" y="2369"/>
              <a:ext cx="4275" cy="328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EG"/>
            </a:p>
          </p:txBody>
        </p:sp>
        <p:pic>
          <p:nvPicPr>
            <p:cNvPr id="25607" name="Picture 9" descr="Image-0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5" y="2709"/>
              <a:ext cx="3543" cy="26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8" name="Text Box 10"/>
            <p:cNvSpPr txBox="1">
              <a:spLocks noChangeArrowheads="1"/>
            </p:cNvSpPr>
            <p:nvPr/>
          </p:nvSpPr>
          <p:spPr bwMode="auto">
            <a:xfrm>
              <a:off x="5119" y="3903"/>
              <a:ext cx="1174" cy="22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/>
              <a:r>
                <a:rPr lang="en-GB" sz="1200" b="1" i="1">
                  <a:solidFill>
                    <a:srgbClr val="000000"/>
                  </a:solidFill>
                  <a:cs typeface="Traditional Arabic" charset="0"/>
                </a:rPr>
                <a:t>Mature face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5609" name="Text Box 11"/>
            <p:cNvSpPr txBox="1">
              <a:spLocks noChangeArrowheads="1"/>
            </p:cNvSpPr>
            <p:nvPr/>
          </p:nvSpPr>
          <p:spPr bwMode="auto">
            <a:xfrm>
              <a:off x="5119" y="5424"/>
              <a:ext cx="1172" cy="2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/>
              <a:r>
                <a:rPr lang="en-GB" sz="1200" b="1" i="1">
                  <a:solidFill>
                    <a:srgbClr val="000000"/>
                  </a:solidFill>
                  <a:cs typeface="Traditional Arabic" charset="0"/>
                </a:rPr>
                <a:t>Forming face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5610" name="Text Box 12"/>
            <p:cNvSpPr txBox="1">
              <a:spLocks noChangeArrowheads="1"/>
            </p:cNvSpPr>
            <p:nvPr/>
          </p:nvSpPr>
          <p:spPr bwMode="auto">
            <a:xfrm>
              <a:off x="7411" y="4464"/>
              <a:ext cx="849" cy="4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000000"/>
                  </a:solidFill>
                  <a:cs typeface="Traditional Arabic" charset="0"/>
                </a:rPr>
                <a:t>Transfer vesicles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5611" name="Text Box 13"/>
            <p:cNvSpPr txBox="1">
              <a:spLocks noChangeArrowheads="1"/>
            </p:cNvSpPr>
            <p:nvPr/>
          </p:nvSpPr>
          <p:spPr bwMode="auto">
            <a:xfrm>
              <a:off x="5055" y="2369"/>
              <a:ext cx="855" cy="4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Times New Roman" charset="0"/>
                  <a:cs typeface="Times New Roman" charset="0"/>
                </a:defRPr>
              </a:lvl9pPr>
            </a:lstStyle>
            <a:p>
              <a:pPr algn="ctr"/>
              <a:r>
                <a:rPr lang="en-US" sz="1200" b="1" i="1">
                  <a:solidFill>
                    <a:srgbClr val="000000"/>
                  </a:solidFill>
                  <a:cs typeface="Traditional Arabic" charset="0"/>
                </a:rPr>
                <a:t>Secretory vesicles</a:t>
              </a:r>
              <a:endParaRPr lang="en-US" sz="2800" b="1">
                <a:solidFill>
                  <a:srgbClr val="000000"/>
                </a:solidFill>
              </a:endParaRPr>
            </a:p>
          </p:txBody>
        </p:sp>
        <p:sp>
          <p:nvSpPr>
            <p:cNvPr id="25612" name="Line 14"/>
            <p:cNvSpPr>
              <a:spLocks noChangeShapeType="1"/>
            </p:cNvSpPr>
            <p:nvPr/>
          </p:nvSpPr>
          <p:spPr bwMode="auto">
            <a:xfrm>
              <a:off x="5706" y="4160"/>
              <a:ext cx="0" cy="3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613" name="Line 15"/>
            <p:cNvSpPr>
              <a:spLocks noChangeShapeType="1"/>
            </p:cNvSpPr>
            <p:nvPr/>
          </p:nvSpPr>
          <p:spPr bwMode="auto">
            <a:xfrm flipV="1">
              <a:off x="5705" y="5055"/>
              <a:ext cx="1" cy="3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614" name="Line 16"/>
            <p:cNvSpPr>
              <a:spLocks noChangeShapeType="1"/>
            </p:cNvSpPr>
            <p:nvPr/>
          </p:nvSpPr>
          <p:spPr bwMode="auto">
            <a:xfrm flipV="1">
              <a:off x="4800" y="2704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615" name="Line 17"/>
            <p:cNvSpPr>
              <a:spLocks noChangeShapeType="1"/>
            </p:cNvSpPr>
            <p:nvPr/>
          </p:nvSpPr>
          <p:spPr bwMode="auto">
            <a:xfrm flipH="1" flipV="1">
              <a:off x="5872" y="2656"/>
              <a:ext cx="304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616" name="Freeform 18"/>
            <p:cNvSpPr>
              <a:spLocks/>
            </p:cNvSpPr>
            <p:nvPr/>
          </p:nvSpPr>
          <p:spPr bwMode="auto">
            <a:xfrm>
              <a:off x="6848" y="4704"/>
              <a:ext cx="544" cy="352"/>
            </a:xfrm>
            <a:custGeom>
              <a:avLst/>
              <a:gdLst>
                <a:gd name="T0" fmla="*/ 0 w 544"/>
                <a:gd name="T1" fmla="*/ 0 h 352"/>
                <a:gd name="T2" fmla="*/ 544 w 544"/>
                <a:gd name="T3" fmla="*/ 0 h 352"/>
                <a:gd name="T4" fmla="*/ 160 w 544"/>
                <a:gd name="T5" fmla="*/ 352 h 352"/>
                <a:gd name="T6" fmla="*/ 0 60000 65536"/>
                <a:gd name="T7" fmla="*/ 0 60000 65536"/>
                <a:gd name="T8" fmla="*/ 0 60000 65536"/>
                <a:gd name="T9" fmla="*/ 0 w 544"/>
                <a:gd name="T10" fmla="*/ 0 h 352"/>
                <a:gd name="T11" fmla="*/ 544 w 544"/>
                <a:gd name="T12" fmla="*/ 352 h 3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4" h="352">
                  <a:moveTo>
                    <a:pt x="0" y="0"/>
                  </a:moveTo>
                  <a:lnTo>
                    <a:pt x="544" y="0"/>
                  </a:lnTo>
                  <a:lnTo>
                    <a:pt x="160" y="352"/>
                  </a:lnTo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sp>
          <p:nvSpPr>
            <p:cNvPr id="25617" name="Line 19"/>
            <p:cNvSpPr>
              <a:spLocks noChangeShapeType="1"/>
            </p:cNvSpPr>
            <p:nvPr/>
          </p:nvSpPr>
          <p:spPr bwMode="auto">
            <a:xfrm flipH="1">
              <a:off x="6672" y="4720"/>
              <a:ext cx="704" cy="2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58825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ea typeface="+mj-ea"/>
              </a:rPr>
              <a:t>Lysosomes</a:t>
            </a:r>
            <a:endParaRPr lang="en-US" dirty="0" smtClean="0">
              <a:ea typeface="+mj-ea"/>
            </a:endParaRP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355725"/>
            <a:ext cx="4873625" cy="5370513"/>
          </a:xfrm>
        </p:spPr>
        <p:txBody>
          <a:bodyPr/>
          <a:lstStyle/>
          <a:p>
            <a:pPr marL="381000" indent="-381000" defTabSz="719138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GB" sz="2600" b="1" u="sng" dirty="0" smtClean="0">
                <a:ea typeface="+mn-ea"/>
              </a:rPr>
              <a:t>The digestive apparatus</a:t>
            </a:r>
            <a:r>
              <a:rPr lang="en-GB" sz="2600" dirty="0" smtClean="0">
                <a:ea typeface="+mn-ea"/>
              </a:rPr>
              <a:t> of the cell</a:t>
            </a:r>
            <a:r>
              <a:rPr lang="en-US" sz="2600" dirty="0" smtClean="0">
                <a:ea typeface="+mn-ea"/>
              </a:rPr>
              <a:t>.</a:t>
            </a:r>
          </a:p>
          <a:p>
            <a:pPr marL="381000" indent="-381000" defTabSz="719138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US" sz="2600" dirty="0" smtClean="0">
                <a:ea typeface="+mn-ea"/>
              </a:rPr>
              <a:t>Contain </a:t>
            </a:r>
            <a:r>
              <a:rPr lang="en-US" sz="2600" dirty="0" smtClean="0">
                <a:solidFill>
                  <a:srgbClr val="FF0000"/>
                </a:solidFill>
                <a:ea typeface="+mn-ea"/>
              </a:rPr>
              <a:t>hydrolytic enzymes</a:t>
            </a:r>
            <a:r>
              <a:rPr lang="en-US" sz="2600" dirty="0" smtClean="0">
                <a:ea typeface="+mn-ea"/>
              </a:rPr>
              <a:t>.</a:t>
            </a:r>
          </a:p>
          <a:p>
            <a:pPr marL="381000" indent="-381000" defTabSz="719138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GB" sz="2600" dirty="0" smtClean="0">
                <a:ea typeface="+mn-ea"/>
              </a:rPr>
              <a:t>Originate from mature surface of the Golgi apparatus, while their hydrolytic enzymes are formed in the rough endoplasmic reticulum.</a:t>
            </a:r>
          </a:p>
          <a:p>
            <a:pPr marL="381000" indent="-381000" defTabSz="719138">
              <a:lnSpc>
                <a:spcPct val="105000"/>
              </a:lnSpc>
              <a:buFont typeface="Wingdings" pitchFamily="2" charset="2"/>
              <a:buChar char="n"/>
              <a:defRPr/>
            </a:pPr>
            <a:r>
              <a:rPr lang="en-GB" sz="2600" b="1" u="sng" dirty="0" smtClean="0">
                <a:solidFill>
                  <a:schemeClr val="tx2"/>
                </a:solidFill>
                <a:ea typeface="+mn-ea"/>
              </a:rPr>
              <a:t>Function</a:t>
            </a:r>
            <a:r>
              <a:rPr lang="en-GB" sz="2600" b="1" dirty="0" smtClean="0">
                <a:solidFill>
                  <a:schemeClr val="tx2"/>
                </a:solidFill>
                <a:ea typeface="+mn-ea"/>
              </a:rPr>
              <a:t>:</a:t>
            </a:r>
            <a:r>
              <a:rPr lang="en-GB" sz="2600" dirty="0" smtClean="0">
                <a:solidFill>
                  <a:schemeClr val="tx2"/>
                </a:solidFill>
                <a:ea typeface="+mn-ea"/>
              </a:rPr>
              <a:t> intracellular digestion </a:t>
            </a:r>
            <a:r>
              <a:rPr lang="en-GB" sz="2600" dirty="0" smtClean="0">
                <a:ea typeface="+mn-ea"/>
              </a:rPr>
              <a:t>of ingested material or old organelles.</a:t>
            </a:r>
            <a:endParaRPr lang="en-GB" sz="2600" b="1" u="sng" dirty="0" smtClean="0">
              <a:ea typeface="+mn-ea"/>
            </a:endParaRPr>
          </a:p>
        </p:txBody>
      </p:sp>
      <p:pic>
        <p:nvPicPr>
          <p:cNvPr id="26628" name="Picture 2" descr="F02_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0" t="9792" r="7571" b="8063"/>
          <a:stretch>
            <a:fillRect/>
          </a:stretch>
        </p:blipFill>
        <p:spPr bwMode="auto">
          <a:xfrm>
            <a:off x="5105400" y="1468438"/>
            <a:ext cx="3813175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58825"/>
          </a:xfrm>
        </p:spPr>
        <p:txBody>
          <a:bodyPr/>
          <a:lstStyle/>
          <a:p>
            <a:pPr>
              <a:defRPr/>
            </a:pPr>
            <a:r>
              <a:rPr lang="en-GB" dirty="0" err="1" smtClean="0">
                <a:ea typeface="+mj-ea"/>
              </a:rPr>
              <a:t>Ribosomes</a:t>
            </a:r>
            <a:endParaRPr lang="en-US" dirty="0" smtClean="0">
              <a:ea typeface="+mj-ea"/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9400" y="1225550"/>
            <a:ext cx="5568950" cy="5453063"/>
          </a:xfrm>
        </p:spPr>
        <p:txBody>
          <a:bodyPr/>
          <a:lstStyle/>
          <a:p>
            <a:pPr marL="381000" indent="-381000" defTabSz="719138">
              <a:spcBef>
                <a:spcPts val="300"/>
              </a:spcBef>
            </a:pPr>
            <a:r>
              <a:rPr lang="ar-sa" sz="2800" b="1">
                <a:solidFill>
                  <a:srgbClr val="FFC000"/>
                </a:solidFill>
                <a:latin typeface="Arial" charset="0"/>
                <a:cs typeface="Arial" charset="0"/>
              </a:rPr>
              <a:t>LM:</a:t>
            </a:r>
            <a:r>
              <a:rPr lang="en-GB" sz="2800">
                <a:latin typeface="Arial" charset="0"/>
                <a:cs typeface="Arial" charset="0"/>
              </a:rPr>
              <a:t>Basophilic cytoplasm is due to numerous ribosomes</a:t>
            </a:r>
            <a:r>
              <a:rPr lang="ar-sa" sz="2800">
                <a:latin typeface="Arial" charset="0"/>
                <a:cs typeface="Arial" charset="0"/>
              </a:rPr>
              <a:t>    .</a:t>
            </a:r>
            <a:endParaRPr lang="en-GB" sz="2800">
              <a:latin typeface="Arial" charset="0"/>
              <a:cs typeface="Arial" charset="0"/>
            </a:endParaRPr>
          </a:p>
          <a:p>
            <a:pPr marL="381000" indent="-381000" defTabSz="719138">
              <a:spcBef>
                <a:spcPts val="300"/>
              </a:spcBef>
            </a:pPr>
            <a:r>
              <a:rPr lang="en-GB" sz="2800">
                <a:latin typeface="Arial" charset="0"/>
                <a:cs typeface="Arial" charset="0"/>
              </a:rPr>
              <a:t>Consist of ribosomal RNA (rRNA), combined with proteins.</a:t>
            </a:r>
          </a:p>
          <a:p>
            <a:pPr marL="381000" indent="-381000" defTabSz="719138">
              <a:spcBef>
                <a:spcPts val="300"/>
              </a:spcBef>
            </a:pPr>
            <a:r>
              <a:rPr lang="ar-sa" sz="2800" b="1">
                <a:solidFill>
                  <a:srgbClr val="FFC000"/>
                </a:solidFill>
                <a:latin typeface="Arial" charset="0"/>
                <a:cs typeface="Arial" charset="0"/>
              </a:rPr>
              <a:t>EM:</a:t>
            </a:r>
            <a:r>
              <a:rPr lang="en-GB" sz="2800">
                <a:latin typeface="Arial" charset="0"/>
                <a:cs typeface="Arial" charset="0"/>
              </a:rPr>
              <a:t>Formed of 2 subunits.</a:t>
            </a:r>
          </a:p>
          <a:p>
            <a:pPr marL="381000" indent="-381000" defTabSz="719138">
              <a:spcBef>
                <a:spcPts val="300"/>
              </a:spcBef>
            </a:pPr>
            <a:r>
              <a:rPr lang="en-GB" sz="2800">
                <a:latin typeface="Arial" charset="0"/>
                <a:cs typeface="Arial" charset="0"/>
              </a:rPr>
              <a:t>Free in the cytoplasm (may form polyribosomes) or attached to rER.</a:t>
            </a:r>
            <a:endParaRPr lang="ar-sa" sz="2800">
              <a:latin typeface="Arial" charset="0"/>
              <a:cs typeface="Arial" charset="0"/>
            </a:endParaRPr>
          </a:p>
          <a:p>
            <a:pPr marL="381000" indent="-381000" defTabSz="719138">
              <a:spcBef>
                <a:spcPts val="300"/>
              </a:spcBef>
            </a:pPr>
            <a:r>
              <a:rPr lang="en-GB" sz="2800">
                <a:latin typeface="Arial" charset="0"/>
                <a:cs typeface="Arial" charset="0"/>
              </a:rPr>
              <a:t>Formed in the nucleolus.</a:t>
            </a:r>
          </a:p>
          <a:p>
            <a:pPr marL="381000" indent="-381000" defTabSz="719138">
              <a:spcBef>
                <a:spcPts val="300"/>
              </a:spcBef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Arial" charset="0"/>
              </a:rPr>
              <a:t>Function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br>
              <a:rPr lang="en-GB" sz="2800" b="1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en-GB" sz="2800" b="1" u="sng">
                <a:solidFill>
                  <a:schemeClr val="tx2"/>
                </a:solidFill>
                <a:latin typeface="Arial" charset="0"/>
                <a:cs typeface="Arial" charset="0"/>
              </a:rPr>
              <a:t>Protein synthesis</a:t>
            </a:r>
            <a:endParaRPr lang="en-GB" sz="2800">
              <a:latin typeface="Arial" charset="0"/>
              <a:cs typeface="Arial" charset="0"/>
            </a:endParaRPr>
          </a:p>
        </p:txBody>
      </p:sp>
      <p:pic>
        <p:nvPicPr>
          <p:cNvPr id="27652" name="Picture 9" descr="F02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96"/>
          <a:stretch>
            <a:fillRect/>
          </a:stretch>
        </p:blipFill>
        <p:spPr bwMode="auto">
          <a:xfrm>
            <a:off x="5908675" y="1231900"/>
            <a:ext cx="26098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 descr="F02_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4"/>
          <a:stretch>
            <a:fillRect/>
          </a:stretch>
        </p:blipFill>
        <p:spPr bwMode="auto">
          <a:xfrm>
            <a:off x="5908675" y="4046538"/>
            <a:ext cx="2994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6763"/>
          </a:xfrm>
        </p:spPr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</a:rPr>
              <a:t>Centrioles</a:t>
            </a:r>
            <a:endParaRPr lang="en-US" u="sng" dirty="0" smtClean="0">
              <a:latin typeface="Arial" charset="0"/>
              <a:ea typeface="+mj-ea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257300"/>
            <a:ext cx="4692650" cy="5173663"/>
          </a:xfrm>
        </p:spPr>
        <p:txBody>
          <a:bodyPr/>
          <a:lstStyle/>
          <a:p>
            <a:pPr marL="381000" indent="-381000" defTabSz="719138"/>
            <a:r>
              <a:rPr lang="en-GB" sz="2800" b="1">
                <a:latin typeface="Arial" charset="0"/>
                <a:cs typeface="Times New Roman" charset="0"/>
              </a:rPr>
              <a:t>2 cylinders</a:t>
            </a:r>
            <a:r>
              <a:rPr lang="en-GB" sz="2800">
                <a:latin typeface="Arial" charset="0"/>
                <a:cs typeface="Times New Roman" charset="0"/>
              </a:rPr>
              <a:t>, perpendicular to each other.</a:t>
            </a:r>
          </a:p>
          <a:p>
            <a:pPr marL="381000" indent="-381000" defTabSz="719138"/>
            <a:r>
              <a:rPr lang="en-GB" sz="2800">
                <a:latin typeface="Arial" charset="0"/>
                <a:cs typeface="Times New Roman" charset="0"/>
              </a:rPr>
              <a:t>Wall is made of 9 triplets of microtubules, i.e. </a:t>
            </a:r>
            <a:r>
              <a:rPr lang="en-GB" sz="2800">
                <a:solidFill>
                  <a:srgbClr val="F9B092"/>
                </a:solidFill>
                <a:latin typeface="Arial" charset="0"/>
                <a:cs typeface="Times New Roman" charset="0"/>
              </a:rPr>
              <a:t>27 microtubules</a:t>
            </a:r>
            <a:r>
              <a:rPr lang="en-GB" sz="2800">
                <a:latin typeface="Arial" charset="0"/>
                <a:cs typeface="Times New Roman" charset="0"/>
              </a:rPr>
              <a:t>.</a:t>
            </a:r>
            <a:endParaRPr lang="en-US" sz="2800">
              <a:latin typeface="Arial" charset="0"/>
              <a:cs typeface="Times New Roman" charset="0"/>
            </a:endParaRPr>
          </a:p>
          <a:p>
            <a:pPr marL="381000" indent="-381000" defTabSz="719138"/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Functions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endParaRPr lang="en-GB" sz="280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marL="952500" lvl="1" indent="-381000" defTabSz="719138">
              <a:buFontTx/>
              <a:buNone/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1-	Essential for </a:t>
            </a:r>
            <a:r>
              <a:rPr lang="en-GB" b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cell division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  <a:p>
            <a:pPr marL="952500" lvl="1" indent="-381000" defTabSz="719138">
              <a:buFontTx/>
              <a:buNone/>
            </a:pP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2-	Formation of </a:t>
            </a:r>
            <a:r>
              <a:rPr lang="en-GB" b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cilia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 and </a:t>
            </a:r>
            <a:r>
              <a:rPr lang="en-GB" b="1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flagella</a:t>
            </a:r>
            <a:r>
              <a:rPr lang="en-GB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</p:txBody>
      </p:sp>
      <p:sp>
        <p:nvSpPr>
          <p:cNvPr id="28676" name="AutoShape 4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28677" name="AutoShape 5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28678" name="AutoShape 6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28679" name="AutoShape 7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pic>
        <p:nvPicPr>
          <p:cNvPr id="28680" name="Picture 10" descr="Centriole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1" t="4779" r="7564" b="10234"/>
          <a:stretch>
            <a:fillRect/>
          </a:stretch>
        </p:blipFill>
        <p:spPr bwMode="auto">
          <a:xfrm>
            <a:off x="4981575" y="1412875"/>
            <a:ext cx="3824288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46063" y="1147763"/>
            <a:ext cx="5154612" cy="5641975"/>
          </a:xfrm>
        </p:spPr>
        <p:txBody>
          <a:bodyPr/>
          <a:lstStyle/>
          <a:p>
            <a:pPr marL="381000" indent="-381000" defTabSz="719138">
              <a:buFont typeface="Wingdings" charset="0"/>
              <a:buNone/>
            </a:pPr>
            <a:r>
              <a:rPr lang="en-GB" sz="2200" b="1">
                <a:solidFill>
                  <a:srgbClr val="FFFF00"/>
                </a:solidFill>
                <a:latin typeface="Arial" charset="0"/>
                <a:cs typeface="Traditional Arabic" charset="0"/>
              </a:rPr>
              <a:t>1. </a:t>
            </a:r>
            <a:r>
              <a:rPr lang="en-GB" sz="2200" b="1" u="sng">
                <a:solidFill>
                  <a:srgbClr val="FFFF00"/>
                </a:solidFill>
                <a:latin typeface="Arial" charset="0"/>
                <a:cs typeface="Traditional Arabic" charset="0"/>
              </a:rPr>
              <a:t>Centrioles</a:t>
            </a:r>
            <a:r>
              <a:rPr lang="en-GB" sz="2200" b="1">
                <a:solidFill>
                  <a:srgbClr val="FFFF00"/>
                </a:solidFill>
                <a:latin typeface="Arial" charset="0"/>
                <a:cs typeface="Traditional Arabic" charset="0"/>
              </a:rPr>
              <a:t>: </a:t>
            </a:r>
            <a:r>
              <a:rPr lang="en-GB" sz="2200">
                <a:latin typeface="Arial" charset="0"/>
                <a:cs typeface="Arial" charset="0"/>
              </a:rPr>
              <a:t>see before.</a:t>
            </a:r>
          </a:p>
          <a:p>
            <a:pPr marL="381000" indent="-381000" defTabSz="719138">
              <a:buFont typeface="Wingdings" charset="0"/>
              <a:buNone/>
            </a:pPr>
            <a:r>
              <a:rPr lang="en-GB" sz="2200" b="1">
                <a:solidFill>
                  <a:srgbClr val="FFFF00"/>
                </a:solidFill>
                <a:latin typeface="Arial" charset="0"/>
                <a:cs typeface="Traditional Arabic" charset="0"/>
              </a:rPr>
              <a:t>2. </a:t>
            </a:r>
            <a:r>
              <a:rPr lang="en-GB" sz="2200" b="1" u="sng">
                <a:solidFill>
                  <a:srgbClr val="FFFF00"/>
                </a:solidFill>
                <a:latin typeface="Arial" charset="0"/>
                <a:cs typeface="Traditional Arabic" charset="0"/>
              </a:rPr>
              <a:t>Cilia</a:t>
            </a:r>
            <a:r>
              <a:rPr lang="en-GB" sz="2200" b="1">
                <a:solidFill>
                  <a:srgbClr val="FFFF00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381000" indent="-381000" defTabSz="719138"/>
            <a:r>
              <a:rPr lang="en-GB" sz="2200">
                <a:latin typeface="Arial" charset="0"/>
                <a:cs typeface="Arial" charset="0"/>
              </a:rPr>
              <a:t>Hair-like striations on the free surface of some cells.</a:t>
            </a:r>
          </a:p>
          <a:p>
            <a:pPr marL="381000" indent="-381000" defTabSz="719138"/>
            <a:r>
              <a:rPr lang="en-GB" sz="2200">
                <a:latin typeface="Arial" charset="0"/>
                <a:cs typeface="Arial" charset="0"/>
              </a:rPr>
              <a:t>Basal body is similar to centriole.</a:t>
            </a:r>
          </a:p>
          <a:p>
            <a:pPr marL="381000" indent="-381000" defTabSz="719138"/>
            <a:r>
              <a:rPr lang="en-GB" sz="2200">
                <a:latin typeface="Arial" charset="0"/>
                <a:cs typeface="Times New Roman" charset="0"/>
              </a:rPr>
              <a:t>Shaft is formed of 9 doublets and 2 central singlets of microtubules, i.e. </a:t>
            </a:r>
            <a:r>
              <a:rPr lang="en-GB" sz="2200">
                <a:solidFill>
                  <a:srgbClr val="F9B092"/>
                </a:solidFill>
                <a:latin typeface="Arial" charset="0"/>
                <a:cs typeface="Times New Roman" charset="0"/>
              </a:rPr>
              <a:t>20 microtubules</a:t>
            </a:r>
            <a:r>
              <a:rPr lang="en-GB" sz="2200">
                <a:latin typeface="Arial" charset="0"/>
                <a:cs typeface="Times New Roman" charset="0"/>
              </a:rPr>
              <a:t>..</a:t>
            </a:r>
          </a:p>
          <a:p>
            <a:pPr marL="381000" indent="-381000" defTabSz="719138"/>
            <a:r>
              <a:rPr lang="en-GB" sz="1800" b="1" u="sng">
                <a:latin typeface="Arial" charset="0"/>
                <a:cs typeface="Arial" charset="0"/>
              </a:rPr>
              <a:t>Function</a:t>
            </a:r>
            <a:r>
              <a:rPr lang="en-GB" sz="1800" b="1">
                <a:latin typeface="Arial" charset="0"/>
                <a:cs typeface="Arial" charset="0"/>
              </a:rPr>
              <a:t>: </a:t>
            </a:r>
            <a:r>
              <a:rPr lang="en-GB" sz="1800">
                <a:latin typeface="Arial" charset="0"/>
                <a:cs typeface="Arial" charset="0"/>
              </a:rPr>
              <a:t>movement of particles or fluids</a:t>
            </a:r>
            <a:r>
              <a:rPr lang="ar-sa" sz="1800">
                <a:latin typeface="Arial" charset="0"/>
                <a:cs typeface="Arial" charset="0"/>
              </a:rPr>
              <a:t> on the </a:t>
            </a:r>
            <a:r>
              <a:rPr lang="en-US" sz="1800">
                <a:latin typeface="Arial" charset="0"/>
                <a:cs typeface="Arial" charset="0"/>
              </a:rPr>
              <a:t>free</a:t>
            </a:r>
            <a:r>
              <a:rPr lang="ar-sa" sz="1800">
                <a:latin typeface="Arial" charset="0"/>
                <a:cs typeface="Arial" charset="0"/>
              </a:rPr>
              <a:t> surface of the cell</a:t>
            </a:r>
            <a:r>
              <a:rPr lang="en-GB" sz="1800">
                <a:latin typeface="Arial" charset="0"/>
                <a:cs typeface="Arial" charset="0"/>
              </a:rPr>
              <a:t> in one direction.</a:t>
            </a:r>
          </a:p>
          <a:p>
            <a:pPr marL="381000" indent="-381000" defTabSz="719138">
              <a:buFont typeface="Wingdings" charset="0"/>
              <a:buNone/>
            </a:pPr>
            <a:r>
              <a:rPr lang="en-GB" sz="2200" b="1">
                <a:solidFill>
                  <a:srgbClr val="FFFF00"/>
                </a:solidFill>
                <a:latin typeface="Arial" charset="0"/>
                <a:cs typeface="Traditional Arabic" charset="0"/>
              </a:rPr>
              <a:t>3. </a:t>
            </a:r>
            <a:r>
              <a:rPr lang="en-GB" sz="2200" b="1" u="sng">
                <a:solidFill>
                  <a:srgbClr val="FFFF00"/>
                </a:solidFill>
                <a:latin typeface="Arial" charset="0"/>
                <a:cs typeface="Traditional Arabic" charset="0"/>
              </a:rPr>
              <a:t>Flagella</a:t>
            </a:r>
            <a:r>
              <a:rPr lang="en-GB" sz="2200" b="1">
                <a:solidFill>
                  <a:srgbClr val="FFFF00"/>
                </a:solidFill>
                <a:latin typeface="Arial" charset="0"/>
                <a:cs typeface="Traditional Arabic" charset="0"/>
              </a:rPr>
              <a:t>:</a:t>
            </a:r>
          </a:p>
          <a:p>
            <a:pPr marL="381000" indent="-381000" defTabSz="719138"/>
            <a:r>
              <a:rPr lang="en-GB" sz="2200">
                <a:latin typeface="Arial" charset="0"/>
                <a:cs typeface="Arial" charset="0"/>
              </a:rPr>
              <a:t>Longer and larger than cilia.</a:t>
            </a:r>
            <a:endParaRPr lang="en-GB" sz="2200">
              <a:latin typeface="Arial" charset="0"/>
              <a:cs typeface="Times New Roman" charset="0"/>
            </a:endParaRPr>
          </a:p>
          <a:p>
            <a:pPr marL="381000" indent="-381000" defTabSz="719138"/>
            <a:r>
              <a:rPr lang="en-GB" sz="2200">
                <a:latin typeface="Arial" charset="0"/>
                <a:cs typeface="Arial" charset="0"/>
              </a:rPr>
              <a:t>Form the tails of sperms.</a:t>
            </a:r>
            <a:endParaRPr lang="en-GB" sz="2200">
              <a:latin typeface="Arial" charset="0"/>
              <a:cs typeface="Times New Roman" charset="0"/>
            </a:endParaRPr>
          </a:p>
          <a:p>
            <a:pPr marL="381000" indent="-381000" defTabSz="719138"/>
            <a:r>
              <a:rPr lang="en-GB" sz="1800" b="1" u="sng">
                <a:latin typeface="Arial" charset="0"/>
                <a:cs typeface="Times New Roman" charset="0"/>
              </a:rPr>
              <a:t>Function</a:t>
            </a:r>
            <a:r>
              <a:rPr lang="en-GB" sz="1800" b="1">
                <a:latin typeface="Arial" charset="0"/>
                <a:cs typeface="Times New Roman" charset="0"/>
              </a:rPr>
              <a:t>:</a:t>
            </a:r>
            <a:r>
              <a:rPr lang="en-GB" sz="1800">
                <a:latin typeface="Arial" charset="0"/>
                <a:cs typeface="Times New Roman" charset="0"/>
              </a:rPr>
              <a:t> important for movement of the sperms.</a:t>
            </a:r>
            <a:endParaRPr lang="en-GB" sz="1800">
              <a:latin typeface="Arial" charset="0"/>
              <a:cs typeface="Arial" charset="0"/>
            </a:endParaRPr>
          </a:p>
        </p:txBody>
      </p:sp>
      <p:sp>
        <p:nvSpPr>
          <p:cNvPr id="29699" name="AutoShape 3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29700" name="AutoShape 4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6763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Microtubules-Containing Organelles</a:t>
            </a:r>
            <a:r>
              <a:rPr lang="en-US" u="sng">
                <a:latin typeface="Arial" charset="0"/>
                <a:cs typeface="Times New Roman" charset="0"/>
              </a:rPr>
              <a:t> </a:t>
            </a:r>
          </a:p>
        </p:txBody>
      </p:sp>
      <p:pic>
        <p:nvPicPr>
          <p:cNvPr id="29702" name="Picture 8" descr="F02_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1257300"/>
            <a:ext cx="28908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 descr="16_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t="53886" r="5962" b="32872"/>
          <a:stretch>
            <a:fillRect/>
          </a:stretch>
        </p:blipFill>
        <p:spPr bwMode="auto">
          <a:xfrm>
            <a:off x="5519738" y="5816600"/>
            <a:ext cx="32750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F04_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5" y="3302000"/>
            <a:ext cx="32797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Clinical application</a:t>
            </a:r>
            <a:endParaRPr lang="ar-sa">
              <a:latin typeface="Times New Roman" charset="0"/>
              <a:cs typeface="Times New Roman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90600" y="1368425"/>
            <a:ext cx="7727950" cy="4805363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US" b="1" dirty="0" smtClean="0">
                <a:solidFill>
                  <a:srgbClr val="FFC000"/>
                </a:solidFill>
                <a:ea typeface="+mn-ea"/>
              </a:rPr>
              <a:t>Immotile cilia syndrome:</a:t>
            </a:r>
            <a:endParaRPr lang="en-US" b="1" dirty="0" smtClean="0">
              <a:solidFill>
                <a:srgbClr val="FFFF00"/>
              </a:solidFill>
              <a:ea typeface="+mn-ea"/>
            </a:endParaRPr>
          </a:p>
          <a:p>
            <a:pPr lvl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 Disorder that causes infertility in male and chronic respiratory tract infection in both sexes.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 is caused by immobility of cilia and flagella induced by deficiency of dynein.</a:t>
            </a:r>
          </a:p>
          <a:p>
            <a:pPr lvl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 Dynein protein is responsible for movements of cilia and flagella.</a:t>
            </a:r>
          </a:p>
          <a:p>
            <a:pPr lvl="1">
              <a:defRPr/>
            </a:pPr>
            <a:endParaRPr lang="en-US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Cytoskeleton</a:t>
            </a:r>
            <a:endParaRPr lang="en-US" dirty="0" smtClean="0">
              <a:ea typeface="+mj-ea"/>
            </a:endParaRP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3675" y="1244600"/>
            <a:ext cx="6538913" cy="4044950"/>
          </a:xfrm>
        </p:spPr>
        <p:txBody>
          <a:bodyPr/>
          <a:lstStyle/>
          <a:p>
            <a:pPr marL="381000" indent="-381000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800">
                <a:latin typeface="Arial" charset="0"/>
                <a:cs typeface="Times New Roman" charset="0"/>
              </a:rPr>
              <a:t>It is the structural skeleton of the cell.</a:t>
            </a:r>
          </a:p>
          <a:p>
            <a:pPr marL="381000" indent="-381000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Functions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  <a:endParaRPr lang="en-GB" sz="280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Maintains shape of the cell.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Helps transport of material within the cell.</a:t>
            </a:r>
          </a:p>
          <a:p>
            <a:pPr marL="381000" indent="-381000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Consists of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Microfilaments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 (actin).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Intermediate filaments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, e.g. Keratin.</a:t>
            </a:r>
          </a:p>
          <a:p>
            <a:pPr marL="857250" lvl="1" defTabSz="719138">
              <a:lnSpc>
                <a:spcPct val="105000"/>
              </a:lnSpc>
              <a:spcBef>
                <a:spcPct val="10000"/>
              </a:spcBef>
            </a:pPr>
            <a:r>
              <a:rPr lang="en-GB" sz="2400">
                <a:solidFill>
                  <a:schemeClr val="tx2"/>
                </a:solidFill>
                <a:latin typeface="Arial" charset="0"/>
                <a:ea typeface="ＭＳ Ｐゴシック" charset="0"/>
                <a:cs typeface="Times New Roman" charset="0"/>
              </a:rPr>
              <a:t>Microtubules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.</a:t>
            </a:r>
          </a:p>
        </p:txBody>
      </p:sp>
      <p:pic>
        <p:nvPicPr>
          <p:cNvPr id="31748" name="Picture 2" descr="C1DDDEB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4" t="11520" r="7515" b="5556"/>
          <a:stretch>
            <a:fillRect/>
          </a:stretch>
        </p:blipFill>
        <p:spPr bwMode="auto">
          <a:xfrm>
            <a:off x="6756400" y="1390650"/>
            <a:ext cx="22098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Content &amp;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8425"/>
            <a:ext cx="7727950" cy="4546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FFFF00"/>
                </a:solidFill>
                <a:latin typeface="Arial" charset="0"/>
                <a:cs typeface="Arial" charset="0"/>
              </a:rPr>
              <a:t>In this lecture you are expected to learn:</a:t>
            </a:r>
          </a:p>
          <a:p>
            <a:r>
              <a:rPr lang="en-US">
                <a:latin typeface="Arial" charset="0"/>
                <a:cs typeface="Arial" charset="0"/>
              </a:rPr>
              <a:t>What is histology and how it is studied.</a:t>
            </a:r>
          </a:p>
          <a:p>
            <a:r>
              <a:rPr lang="en-US">
                <a:latin typeface="Arial" charset="0"/>
                <a:cs typeface="Arial" charset="0"/>
              </a:rPr>
              <a:t>Composition of the cell and function of each component: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Nucleus.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Cytoplasm:</a:t>
            </a:r>
          </a:p>
          <a:p>
            <a:pPr lvl="2"/>
            <a:r>
              <a:rPr lang="en-US">
                <a:latin typeface="Arial" charset="0"/>
                <a:cs typeface="Arial" charset="0"/>
              </a:rPr>
              <a:t>Organelles: membranous and non-membranous.</a:t>
            </a:r>
          </a:p>
          <a:p>
            <a:pPr lvl="2"/>
            <a:r>
              <a:rPr lang="en-US">
                <a:latin typeface="Arial" charset="0"/>
                <a:cs typeface="Arial" charset="0"/>
              </a:rPr>
              <a:t>Inclusions.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582612"/>
          </a:xfrm>
        </p:spPr>
        <p:txBody>
          <a:bodyPr/>
          <a:lstStyle/>
          <a:p>
            <a:r>
              <a:rPr lang="en-US" sz="3200">
                <a:latin typeface="Times New Roman" charset="0"/>
                <a:cs typeface="Times New Roman" charset="0"/>
              </a:rPr>
              <a:t>SUMMARY/KEY WORDS</a:t>
            </a:r>
            <a:endParaRPr lang="ar-sa" sz="3200">
              <a:latin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788" y="1163638"/>
            <a:ext cx="7727950" cy="5507037"/>
          </a:xfrm>
          <a:solidFill>
            <a:schemeClr val="accent2"/>
          </a:solidFill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Components of the cell in correlation with their functions:	</a:t>
            </a:r>
          </a:p>
          <a:p>
            <a:pPr lvl="1">
              <a:buFontTx/>
              <a:buNone/>
            </a:pPr>
            <a:r>
              <a:rPr lang="en-US" sz="2000" b="1">
                <a:latin typeface="Arial" charset="0"/>
                <a:cs typeface="Arial" charset="0"/>
              </a:rPr>
              <a:t> - Nucleus. </a:t>
            </a:r>
          </a:p>
          <a:p>
            <a:pPr lvl="1"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 b="1">
                <a:latin typeface="Arial" charset="0"/>
                <a:cs typeface="Arial" charset="0"/>
              </a:rPr>
              <a:t>- Cytoplasm:</a:t>
            </a:r>
            <a:r>
              <a:rPr lang="en-US" sz="1800" b="1">
                <a:latin typeface="Arial" charset="0"/>
                <a:cs typeface="Arial" charset="0"/>
              </a:rPr>
              <a:t>	</a:t>
            </a:r>
          </a:p>
          <a:p>
            <a:pPr lvl="2"/>
            <a:r>
              <a:rPr lang="en-US" sz="2000">
                <a:latin typeface="Arial" charset="0"/>
                <a:cs typeface="Arial" charset="0"/>
              </a:rPr>
              <a:t>Membranous cytoplasmic organelles.</a:t>
            </a:r>
          </a:p>
          <a:p>
            <a:pPr lvl="2"/>
            <a:r>
              <a:rPr lang="en-US" sz="2000">
                <a:latin typeface="Arial" charset="0"/>
                <a:cs typeface="Arial" charset="0"/>
              </a:rPr>
              <a:t>Non membranous cytoplasmic organelles.</a:t>
            </a:r>
          </a:p>
          <a:p>
            <a:pPr lvl="2"/>
            <a:r>
              <a:rPr lang="en-US" sz="2000">
                <a:latin typeface="Arial" charset="0"/>
                <a:cs typeface="Arial" charset="0"/>
              </a:rPr>
              <a:t>Specializations of the cell membrane:</a:t>
            </a:r>
          </a:p>
          <a:p>
            <a:pPr lvl="3"/>
            <a:r>
              <a:rPr lang="en-US" sz="1600">
                <a:latin typeface="Arial" charset="0"/>
                <a:cs typeface="Arial" charset="0"/>
              </a:rPr>
              <a:t>Cilia, Microvilli, Intercellular junctions.</a:t>
            </a:r>
          </a:p>
          <a:p>
            <a:pPr lvl="2"/>
            <a:r>
              <a:rPr lang="en-US" sz="2000">
                <a:latin typeface="Arial" charset="0"/>
                <a:cs typeface="Arial" charset="0"/>
              </a:rPr>
              <a:t>Microtubules-containing organelles.</a:t>
            </a:r>
          </a:p>
          <a:p>
            <a:pPr lvl="2"/>
            <a:r>
              <a:rPr lang="en-US" sz="2000">
                <a:latin typeface="Arial" charset="0"/>
                <a:cs typeface="Arial" charset="0"/>
              </a:rPr>
              <a:t>Cytoskeleton.</a:t>
            </a:r>
          </a:p>
          <a:p>
            <a:pPr lvl="2"/>
            <a:r>
              <a:rPr lang="en-US" sz="2000">
                <a:latin typeface="Arial" charset="0"/>
                <a:cs typeface="Arial" charset="0"/>
              </a:rPr>
              <a:t>Cytoplasmic inclusions.</a:t>
            </a:r>
          </a:p>
          <a:p>
            <a:pPr lvl="2">
              <a:buFontTx/>
              <a:buNone/>
            </a:pPr>
            <a:r>
              <a:rPr lang="en-US" b="1">
                <a:solidFill>
                  <a:srgbClr val="FFFF00"/>
                </a:solidFill>
                <a:latin typeface="Arial" charset="0"/>
                <a:cs typeface="Arial" charset="0"/>
              </a:rPr>
              <a:t>Clinical applications:</a:t>
            </a:r>
          </a:p>
          <a:p>
            <a:pPr lvl="2">
              <a:buFontTx/>
              <a:buNone/>
            </a:pPr>
            <a:r>
              <a:rPr lang="en-US" sz="1800">
                <a:latin typeface="Arial" charset="0"/>
                <a:cs typeface="Arial" charset="0"/>
              </a:rPr>
              <a:t>	</a:t>
            </a:r>
            <a:r>
              <a:rPr lang="en-US" sz="2000">
                <a:latin typeface="Arial" charset="0"/>
                <a:cs typeface="Arial" charset="0"/>
              </a:rPr>
              <a:t>- Sex chromatin (Barr body).</a:t>
            </a:r>
          </a:p>
          <a:p>
            <a:pPr lvl="2">
              <a:buFontTx/>
              <a:buNone/>
            </a:pPr>
            <a:r>
              <a:rPr lang="en-US" sz="2000">
                <a:latin typeface="Arial" charset="0"/>
                <a:cs typeface="Arial" charset="0"/>
              </a:rPr>
              <a:t>    - Immotile cilia syndrome (Kartagener</a:t>
            </a:r>
            <a:r>
              <a:rPr lang="ja-JP" altLang="en-US" sz="2000">
                <a:latin typeface="Arial" charset="0"/>
                <a:cs typeface="Arial" charset="0"/>
              </a:rPr>
              <a:t>’</a:t>
            </a:r>
            <a:r>
              <a:rPr lang="en-US" sz="2000">
                <a:latin typeface="Arial" charset="0"/>
                <a:cs typeface="Arial" charset="0"/>
              </a:rPr>
              <a:t>s syndrome).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0663"/>
            <a:ext cx="7772400" cy="766762"/>
          </a:xfrm>
        </p:spPr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Suggested Histology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68425"/>
            <a:ext cx="7727950" cy="393065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For Theoretical: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Color Textbook of Histology,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L.P. Gartner and J.L. Hiatt,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Latest Edition.</a:t>
            </a:r>
          </a:p>
          <a:p>
            <a:r>
              <a:rPr lang="en-US">
                <a:latin typeface="Arial" charset="0"/>
                <a:cs typeface="Arial" charset="0"/>
              </a:rPr>
              <a:t>For Practical:</a:t>
            </a:r>
          </a:p>
          <a:p>
            <a:pPr lvl="1"/>
            <a:r>
              <a:rPr lang="en-US">
                <a:latin typeface="Arial" charset="0"/>
                <a:cs typeface="Arial" charset="0"/>
              </a:rPr>
              <a:t>Di Fiore</a:t>
            </a:r>
            <a:r>
              <a:rPr lang="ja-JP" altLang="en-US">
                <a:latin typeface="Arial" charset="0"/>
                <a:cs typeface="Arial" charset="0"/>
              </a:rPr>
              <a:t>’</a:t>
            </a:r>
            <a:r>
              <a:rPr lang="en-US">
                <a:latin typeface="Arial" charset="0"/>
                <a:cs typeface="Arial" charset="0"/>
              </a:rPr>
              <a:t>s Atlas of Histology,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V.P. Eroschenko,</a:t>
            </a:r>
            <a:br>
              <a:rPr lang="en-US">
                <a:latin typeface="Arial" charset="0"/>
                <a:cs typeface="Arial" charset="0"/>
              </a:rPr>
            </a:br>
            <a:r>
              <a:rPr lang="en-US">
                <a:latin typeface="Arial" charset="0"/>
                <a:cs typeface="Arial" charset="0"/>
              </a:rPr>
              <a:t>Latest Edition.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51995">
            <a:off x="900113" y="2078038"/>
            <a:ext cx="7727950" cy="1566862"/>
          </a:xfrm>
        </p:spPr>
        <p:txBody>
          <a:bodyPr/>
          <a:lstStyle/>
          <a:p>
            <a:pPr algn="ctr">
              <a:buFont typeface="Wingdings" charset="0"/>
              <a:buNone/>
            </a:pPr>
            <a:r>
              <a:rPr lang="en-US" sz="9600">
                <a:solidFill>
                  <a:srgbClr val="AD00AD"/>
                </a:solidFill>
                <a:latin typeface="Algerian" charset="0"/>
                <a:cs typeface="Arial" charset="0"/>
              </a:rPr>
              <a:t>THANKS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8" name="Rectangle 3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INTRODUCTION</a:t>
            </a:r>
            <a:endParaRPr lang="en-US" dirty="0" smtClean="0">
              <a:ea typeface="+mj-ea"/>
            </a:endParaRPr>
          </a:p>
        </p:txBody>
      </p:sp>
      <p:sp>
        <p:nvSpPr>
          <p:cNvPr id="29729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12863"/>
            <a:ext cx="5241925" cy="5292725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GB" sz="2400" b="1" dirty="0" smtClean="0">
                <a:ea typeface="+mn-ea"/>
              </a:rPr>
              <a:t>Histology is the microscopic study of normal tissues.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GB" sz="2400" b="1" dirty="0" smtClean="0">
                <a:ea typeface="+mn-ea"/>
              </a:rPr>
              <a:t>Types of microscopes: LM &amp; EM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GB" sz="2400" b="1" u="sng" dirty="0" smtClean="0">
                <a:ea typeface="+mn-ea"/>
              </a:rPr>
              <a:t>Organs</a:t>
            </a:r>
            <a:r>
              <a:rPr lang="en-GB" sz="2400" b="1" dirty="0" smtClean="0">
                <a:ea typeface="+mn-ea"/>
              </a:rPr>
              <a:t> are made of </a:t>
            </a:r>
            <a:r>
              <a:rPr lang="en-GB" sz="2400" b="1" u="sng" dirty="0" smtClean="0">
                <a:ea typeface="+mn-ea"/>
              </a:rPr>
              <a:t>tissues</a:t>
            </a:r>
            <a:r>
              <a:rPr lang="en-GB" sz="2400" b="1" dirty="0" smtClean="0">
                <a:ea typeface="+mn-ea"/>
              </a:rPr>
              <a:t> and tissues are made of </a:t>
            </a:r>
            <a:r>
              <a:rPr lang="en-GB" sz="2400" b="1" u="sng" dirty="0" smtClean="0">
                <a:ea typeface="+mn-ea"/>
              </a:rPr>
              <a:t>cells</a:t>
            </a:r>
            <a:r>
              <a:rPr lang="en-GB" sz="2400" b="1" dirty="0" smtClean="0">
                <a:ea typeface="+mn-ea"/>
              </a:rPr>
              <a:t>.</a:t>
            </a:r>
            <a:endParaRPr lang="en-US" sz="2400" dirty="0" smtClean="0">
              <a:ea typeface="+mn-ea"/>
            </a:endParaRPr>
          </a:p>
          <a:p>
            <a:pPr>
              <a:buFont typeface="Wingdings" pitchFamily="2" charset="2"/>
              <a:buChar char="n"/>
              <a:defRPr/>
            </a:pPr>
            <a:r>
              <a:rPr lang="en-GB" sz="2400" b="1" dirty="0" smtClean="0">
                <a:ea typeface="+mn-ea"/>
              </a:rPr>
              <a:t>Thin sections are cut and mounted on glass slides. Sections are stained with </a:t>
            </a:r>
            <a:r>
              <a:rPr lang="en-GB" sz="2400" b="1" dirty="0" smtClean="0">
                <a:solidFill>
                  <a:srgbClr val="CC99FF"/>
                </a:solidFill>
                <a:ea typeface="+mn-ea"/>
              </a:rPr>
              <a:t>Hematoxylin (H)</a:t>
            </a:r>
            <a:r>
              <a:rPr lang="en-GB" sz="2400" b="1" dirty="0" smtClean="0">
                <a:ea typeface="+mn-ea"/>
              </a:rPr>
              <a:t> and </a:t>
            </a:r>
            <a:r>
              <a:rPr lang="en-GB" sz="2400" b="1" dirty="0" smtClean="0">
                <a:solidFill>
                  <a:srgbClr val="FF33CC"/>
                </a:solidFill>
                <a:ea typeface="+mn-ea"/>
              </a:rPr>
              <a:t>Eosin (E)</a:t>
            </a:r>
            <a:r>
              <a:rPr lang="en-GB" sz="2400" b="1" dirty="0" smtClean="0">
                <a:ea typeface="+mn-ea"/>
              </a:rPr>
              <a:t>.</a:t>
            </a:r>
            <a:endParaRPr lang="en-US" sz="2400" b="1" dirty="0" smtClean="0">
              <a:ea typeface="+mn-ea"/>
            </a:endParaRPr>
          </a:p>
          <a:p>
            <a:pPr lvl="1">
              <a:defRPr/>
            </a:pPr>
            <a:r>
              <a:rPr lang="en-GB" sz="2000" b="1" dirty="0" smtClean="0"/>
              <a:t>Nucleus is </a:t>
            </a:r>
            <a:r>
              <a:rPr lang="en-US" sz="2000" b="1" dirty="0" smtClean="0"/>
              <a:t>always blue (</a:t>
            </a:r>
            <a:r>
              <a:rPr lang="en-GB" sz="2000" b="1" u="sng" dirty="0" smtClean="0"/>
              <a:t>basophilic</a:t>
            </a:r>
            <a:r>
              <a:rPr lang="en-US" sz="2000" b="1" u="sng" dirty="0" smtClean="0"/>
              <a:t>)</a:t>
            </a:r>
            <a:r>
              <a:rPr lang="en-GB" sz="2000" b="1" dirty="0" smtClean="0"/>
              <a:t>.</a:t>
            </a:r>
            <a:endParaRPr lang="en-US" sz="2000" b="1" dirty="0" smtClean="0"/>
          </a:p>
          <a:p>
            <a:pPr lvl="1">
              <a:defRPr/>
            </a:pPr>
            <a:r>
              <a:rPr lang="en-GB" sz="2000" b="1" dirty="0" smtClean="0"/>
              <a:t>Cytoplasm may be red (</a:t>
            </a:r>
            <a:r>
              <a:rPr lang="en-GB" sz="2000" b="1" u="sng" dirty="0" smtClean="0"/>
              <a:t>acidophilic</a:t>
            </a:r>
            <a:r>
              <a:rPr lang="en-US" sz="2000" b="1" u="sng" dirty="0" smtClean="0"/>
              <a:t>)</a:t>
            </a:r>
            <a:r>
              <a:rPr lang="en-GB" sz="2000" b="1" dirty="0" smtClean="0"/>
              <a:t>, or blue</a:t>
            </a:r>
            <a:br>
              <a:rPr lang="en-GB" sz="2000" b="1" dirty="0" smtClean="0"/>
            </a:br>
            <a:r>
              <a:rPr lang="en-US" sz="2000" b="1" u="sng" dirty="0" smtClean="0"/>
              <a:t>(</a:t>
            </a:r>
            <a:r>
              <a:rPr lang="en-GB" sz="2000" b="1" u="sng" dirty="0" smtClean="0"/>
              <a:t>basophilic</a:t>
            </a:r>
            <a:r>
              <a:rPr lang="en-US" sz="2000" b="1" u="sng" dirty="0" smtClean="0"/>
              <a:t>)</a:t>
            </a:r>
            <a:r>
              <a:rPr lang="en-US" sz="2000" b="1" dirty="0" smtClean="0"/>
              <a:t>.</a:t>
            </a:r>
            <a:endParaRPr lang="en-GB" sz="2000" b="1" dirty="0" smtClean="0"/>
          </a:p>
        </p:txBody>
      </p:sp>
      <p:pic>
        <p:nvPicPr>
          <p:cNvPr id="6148" name="Picture 38" descr="MED53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27"/>
          <a:stretch>
            <a:fillRect/>
          </a:stretch>
        </p:blipFill>
        <p:spPr>
          <a:xfrm>
            <a:off x="7013575" y="1976438"/>
            <a:ext cx="1852613" cy="2436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Rectangle 40"/>
          <p:cNvSpPr>
            <a:spLocks noChangeArrowheads="1"/>
          </p:cNvSpPr>
          <p:nvPr/>
        </p:nvSpPr>
        <p:spPr bwMode="auto">
          <a:xfrm>
            <a:off x="5091113" y="3687763"/>
            <a:ext cx="1630362" cy="5429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50" name="Oval 41"/>
          <p:cNvSpPr>
            <a:spLocks noChangeArrowheads="1"/>
          </p:cNvSpPr>
          <p:nvPr/>
        </p:nvSpPr>
        <p:spPr bwMode="auto">
          <a:xfrm>
            <a:off x="5708650" y="3810000"/>
            <a:ext cx="444500" cy="322263"/>
          </a:xfrm>
          <a:prstGeom prst="ellipse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GB">
              <a:solidFill>
                <a:srgbClr val="9999FF"/>
              </a:solidFill>
            </a:endParaRPr>
          </a:p>
        </p:txBody>
      </p:sp>
      <p:sp>
        <p:nvSpPr>
          <p:cNvPr id="6151" name="Oval 46"/>
          <p:cNvSpPr>
            <a:spLocks noChangeArrowheads="1"/>
          </p:cNvSpPr>
          <p:nvPr/>
        </p:nvSpPr>
        <p:spPr bwMode="auto">
          <a:xfrm>
            <a:off x="6245225" y="5580063"/>
            <a:ext cx="1069975" cy="1011237"/>
          </a:xfrm>
          <a:prstGeom prst="ellipse">
            <a:avLst/>
          </a:prstGeom>
          <a:solidFill>
            <a:srgbClr val="CC99FF"/>
          </a:solidFill>
          <a:ln w="12700">
            <a:solidFill>
              <a:srgbClr val="CC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52" name="Oval 47"/>
          <p:cNvSpPr>
            <a:spLocks noChangeArrowheads="1"/>
          </p:cNvSpPr>
          <p:nvPr/>
        </p:nvSpPr>
        <p:spPr bwMode="auto">
          <a:xfrm>
            <a:off x="6615113" y="5910263"/>
            <a:ext cx="387350" cy="447675"/>
          </a:xfrm>
          <a:prstGeom prst="ellipse">
            <a:avLst/>
          </a:prstGeom>
          <a:solidFill>
            <a:srgbClr val="9900FF"/>
          </a:solidFill>
          <a:ln w="12700">
            <a:solidFill>
              <a:srgbClr val="99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53" name="Oval 48"/>
          <p:cNvSpPr>
            <a:spLocks noChangeArrowheads="1"/>
          </p:cNvSpPr>
          <p:nvPr/>
        </p:nvSpPr>
        <p:spPr bwMode="auto">
          <a:xfrm>
            <a:off x="6245225" y="4454525"/>
            <a:ext cx="1069975" cy="1011238"/>
          </a:xfrm>
          <a:prstGeom prst="ellipse">
            <a:avLst/>
          </a:prstGeom>
          <a:solidFill>
            <a:srgbClr val="FF33CC"/>
          </a:solidFill>
          <a:ln w="12700">
            <a:solidFill>
              <a:srgbClr val="CC99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54" name="Oval 49"/>
          <p:cNvSpPr>
            <a:spLocks noChangeArrowheads="1"/>
          </p:cNvSpPr>
          <p:nvPr/>
        </p:nvSpPr>
        <p:spPr bwMode="auto">
          <a:xfrm>
            <a:off x="6615113" y="4784725"/>
            <a:ext cx="387350" cy="447675"/>
          </a:xfrm>
          <a:prstGeom prst="ellipse">
            <a:avLst/>
          </a:prstGeom>
          <a:solidFill>
            <a:srgbClr val="9900FF"/>
          </a:solidFill>
          <a:ln w="12700">
            <a:solidFill>
              <a:srgbClr val="9900FF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EG"/>
          </a:p>
        </p:txBody>
      </p:sp>
      <p:sp>
        <p:nvSpPr>
          <p:cNvPr id="6155" name="Line 51"/>
          <p:cNvSpPr>
            <a:spLocks noChangeShapeType="1"/>
          </p:cNvSpPr>
          <p:nvPr/>
        </p:nvSpPr>
        <p:spPr bwMode="auto">
          <a:xfrm flipV="1">
            <a:off x="4221163" y="5135563"/>
            <a:ext cx="2297112" cy="603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6" name="Line 52"/>
          <p:cNvSpPr>
            <a:spLocks noChangeShapeType="1"/>
          </p:cNvSpPr>
          <p:nvPr/>
        </p:nvSpPr>
        <p:spPr bwMode="auto">
          <a:xfrm>
            <a:off x="3930650" y="6070600"/>
            <a:ext cx="2547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157" name="Line 53"/>
          <p:cNvSpPr>
            <a:spLocks noChangeShapeType="1"/>
          </p:cNvSpPr>
          <p:nvPr/>
        </p:nvSpPr>
        <p:spPr bwMode="auto">
          <a:xfrm flipV="1">
            <a:off x="4260850" y="4941888"/>
            <a:ext cx="2547938" cy="174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>
                <a:ea typeface="+mj-ea"/>
              </a:rPr>
              <a:t>THE CELL</a:t>
            </a:r>
            <a:endParaRPr lang="en-US" smtClean="0">
              <a:ea typeface="+mj-ea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6563" y="1368425"/>
            <a:ext cx="4489450" cy="4191000"/>
          </a:xfrm>
        </p:spPr>
        <p:txBody>
          <a:bodyPr/>
          <a:lstStyle/>
          <a:p>
            <a:pPr marL="476250" indent="-476250">
              <a:spcBef>
                <a:spcPct val="40000"/>
              </a:spcBef>
              <a:buFont typeface="Wingdings" pitchFamily="2" charset="2"/>
              <a:buChar char="n"/>
              <a:defRPr/>
            </a:pPr>
            <a:r>
              <a:rPr lang="en-GB" sz="2800" b="1" dirty="0" smtClean="0">
                <a:ea typeface="+mn-ea"/>
              </a:rPr>
              <a:t>It Is the </a:t>
            </a:r>
            <a:r>
              <a:rPr lang="en-GB" sz="2800" b="1" dirty="0" smtClean="0">
                <a:solidFill>
                  <a:schemeClr val="tx2"/>
                </a:solidFill>
                <a:ea typeface="+mn-ea"/>
              </a:rPr>
              <a:t>structural &amp; functional unit</a:t>
            </a:r>
            <a:r>
              <a:rPr lang="en-GB" sz="2800" b="1" dirty="0" smtClean="0">
                <a:ea typeface="+mn-ea"/>
              </a:rPr>
              <a:t> of all living tissues.</a:t>
            </a:r>
          </a:p>
          <a:p>
            <a:pPr marL="476250" indent="-476250">
              <a:spcBef>
                <a:spcPct val="40000"/>
              </a:spcBef>
              <a:buFont typeface="Wingdings" pitchFamily="2" charset="2"/>
              <a:buChar char="n"/>
              <a:defRPr/>
            </a:pPr>
            <a:r>
              <a:rPr lang="en-GB" sz="2800" b="1" dirty="0" smtClean="0">
                <a:ea typeface="+mn-ea"/>
              </a:rPr>
              <a:t>Cells have </a:t>
            </a:r>
            <a:r>
              <a:rPr lang="en-GB" sz="2800" b="1" dirty="0" smtClean="0">
                <a:solidFill>
                  <a:schemeClr val="tx2"/>
                </a:solidFill>
                <a:ea typeface="+mn-ea"/>
              </a:rPr>
              <a:t>different shapes &amp; sizes</a:t>
            </a:r>
            <a:r>
              <a:rPr lang="en-GB" sz="2800" b="1" dirty="0" smtClean="0">
                <a:ea typeface="+mn-ea"/>
              </a:rPr>
              <a:t>.</a:t>
            </a:r>
            <a:endParaRPr lang="en-GB" sz="2800" b="1" u="sng" dirty="0" smtClean="0">
              <a:ea typeface="+mn-ea"/>
            </a:endParaRPr>
          </a:p>
          <a:p>
            <a:pPr marL="476250" indent="-476250">
              <a:spcBef>
                <a:spcPct val="40000"/>
              </a:spcBef>
              <a:buFont typeface="Wingdings" pitchFamily="2" charset="2"/>
              <a:buChar char="n"/>
              <a:defRPr/>
            </a:pPr>
            <a:r>
              <a:rPr lang="en-GB" sz="2800" b="1" u="sng" dirty="0" smtClean="0">
                <a:ea typeface="+mn-ea"/>
              </a:rPr>
              <a:t>THE CELL</a:t>
            </a:r>
            <a:r>
              <a:rPr lang="en-GB" sz="2800" b="1" dirty="0" smtClean="0">
                <a:ea typeface="+mn-ea"/>
              </a:rPr>
              <a:t> is made of:</a:t>
            </a:r>
          </a:p>
          <a:p>
            <a:pPr marL="476250" indent="-476250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ea typeface="+mn-ea"/>
              </a:rPr>
              <a:t>	</a:t>
            </a:r>
            <a:r>
              <a:rPr lang="en-GB" sz="2800" b="1" dirty="0" smtClean="0">
                <a:solidFill>
                  <a:schemeClr val="tx2"/>
                </a:solidFill>
                <a:ea typeface="+mn-ea"/>
              </a:rPr>
              <a:t>1-</a:t>
            </a:r>
            <a:r>
              <a:rPr lang="en-US" sz="2800" b="1" dirty="0" smtClean="0">
                <a:solidFill>
                  <a:schemeClr val="tx2"/>
                </a:solidFill>
                <a:ea typeface="+mn-ea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ea typeface="+mn-ea"/>
              </a:rPr>
              <a:t>Nucleus</a:t>
            </a:r>
          </a:p>
          <a:p>
            <a:pPr marL="476250" indent="-476250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ea typeface="+mn-ea"/>
              </a:rPr>
              <a:t>	</a:t>
            </a:r>
            <a:r>
              <a:rPr lang="en-GB" sz="2800" b="1" dirty="0" smtClean="0">
                <a:solidFill>
                  <a:schemeClr val="tx2"/>
                </a:solidFill>
                <a:ea typeface="+mn-ea"/>
              </a:rPr>
              <a:t>2- Cytoplasm</a:t>
            </a:r>
            <a:endParaRPr lang="en-US" sz="2800" b="1" dirty="0" smtClean="0">
              <a:solidFill>
                <a:schemeClr val="tx2"/>
              </a:solidFill>
              <a:ea typeface="+mn-ea"/>
            </a:endParaRPr>
          </a:p>
        </p:txBody>
      </p:sp>
      <p:pic>
        <p:nvPicPr>
          <p:cNvPr id="7172" name="Picture 6" descr="mso7B0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6" r="14171" b="16331"/>
          <a:stretch>
            <a:fillRect/>
          </a:stretch>
        </p:blipFill>
        <p:spPr bwMode="auto">
          <a:xfrm>
            <a:off x="5114925" y="1385888"/>
            <a:ext cx="36226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07_22A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14925" y="4494213"/>
            <a:ext cx="1935163" cy="195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2998788" y="4764088"/>
            <a:ext cx="3209925" cy="552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5" name="Line 10"/>
          <p:cNvSpPr>
            <a:spLocks noChangeShapeType="1"/>
          </p:cNvSpPr>
          <p:nvPr/>
        </p:nvSpPr>
        <p:spPr bwMode="auto">
          <a:xfrm>
            <a:off x="3317875" y="5359400"/>
            <a:ext cx="2530475" cy="67945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58825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NUCLEUS</a:t>
            </a:r>
            <a:r>
              <a:rPr lang="en-US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876425"/>
            <a:ext cx="3876675" cy="3303588"/>
          </a:xfrm>
        </p:spPr>
        <p:txBody>
          <a:bodyPr/>
          <a:lstStyle/>
          <a:p>
            <a:pPr marL="533400" indent="-533400" algn="just" defTabSz="719138">
              <a:spcBef>
                <a:spcPct val="10000"/>
              </a:spcBef>
              <a:buFont typeface="Wingdings" pitchFamily="2" charset="2"/>
              <a:buChar char="n"/>
              <a:defRPr/>
            </a:pPr>
            <a:r>
              <a:rPr lang="en-GB" sz="36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Formed of: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3200" b="1" dirty="0" smtClean="0">
                <a:cs typeface="Times New Roman" pitchFamily="18" charset="0"/>
              </a:rPr>
              <a:t>Nuclear envelope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3200" b="1" dirty="0" smtClean="0">
                <a:cs typeface="Times New Roman" pitchFamily="18" charset="0"/>
              </a:rPr>
              <a:t>Chromatin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3200" b="1" dirty="0" smtClean="0">
                <a:cs typeface="Times New Roman" pitchFamily="18" charset="0"/>
              </a:rPr>
              <a:t>Nucleolus</a:t>
            </a:r>
          </a:p>
          <a:p>
            <a:pPr marL="1123950" lvl="1" indent="-457200" algn="just" defTabSz="719138">
              <a:spcBef>
                <a:spcPct val="10000"/>
              </a:spcBef>
              <a:buFontTx/>
              <a:buAutoNum type="arabicPeriod"/>
              <a:defRPr/>
            </a:pPr>
            <a:r>
              <a:rPr lang="en-GB" sz="3200" b="1" dirty="0" err="1" smtClean="0">
                <a:cs typeface="Times New Roman" pitchFamily="18" charset="0"/>
              </a:rPr>
              <a:t>Nucleoplasm</a:t>
            </a:r>
            <a:endParaRPr lang="en-GB" sz="3200" b="1" dirty="0" smtClean="0">
              <a:cs typeface="Traditional Arabic" pitchFamily="2" charset="-78"/>
            </a:endParaRPr>
          </a:p>
        </p:txBody>
      </p:sp>
      <p:pic>
        <p:nvPicPr>
          <p:cNvPr id="8196" name="Picture 8" descr="F03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995613"/>
            <a:ext cx="4422775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Line 9"/>
          <p:cNvSpPr>
            <a:spLocks noChangeShapeType="1"/>
          </p:cNvSpPr>
          <p:nvPr/>
        </p:nvSpPr>
        <p:spPr bwMode="auto">
          <a:xfrm flipV="1">
            <a:off x="3451225" y="3978275"/>
            <a:ext cx="3214688" cy="3698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 flipV="1">
            <a:off x="4043363" y="4435475"/>
            <a:ext cx="1828800" cy="457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>
            <a:off x="3494088" y="3844925"/>
            <a:ext cx="1414462" cy="1095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3243263" y="3313113"/>
            <a:ext cx="1738312" cy="304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1. Nuclear Envelope</a:t>
            </a:r>
            <a:endParaRPr lang="en-US" dirty="0" smtClean="0">
              <a:latin typeface="Arial" charset="0"/>
              <a:ea typeface="+mj-ea"/>
            </a:endParaRP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584325"/>
            <a:ext cx="4349750" cy="4221163"/>
          </a:xfrm>
        </p:spPr>
        <p:txBody>
          <a:bodyPr/>
          <a:lstStyle/>
          <a:p>
            <a:pPr marL="381000" indent="-381000" defTabSz="719138">
              <a:spcBef>
                <a:spcPct val="10000"/>
              </a:spcBef>
              <a:buFont typeface="Wingdings" pitchFamily="2" charset="2"/>
              <a:buChar char="n"/>
              <a:defRPr/>
            </a:pPr>
            <a:r>
              <a:rPr lang="en-GB" dirty="0" smtClean="0">
                <a:ea typeface="+mn-ea"/>
                <a:cs typeface="Times New Roman" pitchFamily="18" charset="0"/>
              </a:rPr>
              <a:t>A double membrane with many pores.</a:t>
            </a:r>
          </a:p>
          <a:p>
            <a:pPr marL="1047750" lvl="1" indent="-476250" defTabSz="719138">
              <a:spcBef>
                <a:spcPct val="10000"/>
              </a:spcBef>
              <a:buFontTx/>
              <a:buNone/>
              <a:defRPr/>
            </a:pPr>
            <a:r>
              <a:rPr lang="en-GB" b="1" dirty="0" smtClean="0">
                <a:cs typeface="Times New Roman" pitchFamily="18" charset="0"/>
              </a:rPr>
              <a:t>a)	</a:t>
            </a:r>
            <a:r>
              <a:rPr lang="en-GB" b="1" u="sng" dirty="0" smtClean="0">
                <a:cs typeface="Times New Roman" pitchFamily="18" charset="0"/>
              </a:rPr>
              <a:t>Outer membrane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marL="1047750" lvl="1" indent="-476250" defTabSz="719138">
              <a:spcBef>
                <a:spcPct val="10000"/>
              </a:spcBef>
              <a:buFontTx/>
              <a:buNone/>
              <a:defRPr/>
            </a:pPr>
            <a:r>
              <a:rPr lang="en-GB" b="1" dirty="0" smtClean="0">
                <a:cs typeface="Times New Roman" pitchFamily="18" charset="0"/>
              </a:rPr>
              <a:t>b)	</a:t>
            </a:r>
            <a:r>
              <a:rPr lang="en-GB" b="1" u="sng" dirty="0" smtClean="0">
                <a:cs typeface="Times New Roman" pitchFamily="18" charset="0"/>
              </a:rPr>
              <a:t>Inner membrane</a:t>
            </a:r>
            <a:r>
              <a:rPr lang="en-GB" dirty="0" smtClean="0">
                <a:cs typeface="Times New Roman" pitchFamily="18" charset="0"/>
              </a:rPr>
              <a:t>.</a:t>
            </a:r>
          </a:p>
          <a:p>
            <a:pPr marL="1047750" lvl="1" indent="-476250" defTabSz="719138">
              <a:spcBef>
                <a:spcPct val="10000"/>
              </a:spcBef>
              <a:buFontTx/>
              <a:buNone/>
              <a:defRPr/>
            </a:pPr>
            <a:r>
              <a:rPr lang="en-GB" b="1" dirty="0" smtClean="0">
                <a:cs typeface="Times New Roman" pitchFamily="18" charset="0"/>
              </a:rPr>
              <a:t>c)	</a:t>
            </a:r>
            <a:r>
              <a:rPr lang="en-GB" b="1" u="sng" dirty="0" smtClean="0">
                <a:cs typeface="Times New Roman" pitchFamily="18" charset="0"/>
              </a:rPr>
              <a:t>Nuclear pores</a:t>
            </a:r>
            <a:r>
              <a:rPr lang="en-GB" dirty="0" smtClean="0">
                <a:cs typeface="Times New Roman" pitchFamily="18" charset="0"/>
              </a:rPr>
              <a:t>: provide communication between nucleus and cytoplasm.</a:t>
            </a:r>
            <a:r>
              <a:rPr lang="en-US" dirty="0" smtClean="0">
                <a:cs typeface="Traditional Arabic" pitchFamily="2" charset="-78"/>
              </a:rPr>
              <a:t> </a:t>
            </a:r>
            <a:endParaRPr lang="en-GB" dirty="0" smtClean="0">
              <a:cs typeface="Traditional Arabic" pitchFamily="2" charset="-78"/>
            </a:endParaRPr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9221" name="AutoShape 5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sp>
        <p:nvSpPr>
          <p:cNvPr id="9222" name="AutoShape 6"/>
          <p:cNvSpPr>
            <a:spLocks noChangeAspect="1" noChangeArrowheads="1"/>
          </p:cNvSpPr>
          <p:nvPr/>
        </p:nvSpPr>
        <p:spPr bwMode="auto">
          <a:xfrm>
            <a:off x="1524000" y="1774825"/>
            <a:ext cx="609600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/>
          <a:lstStyle/>
          <a:p>
            <a:endParaRPr lang="ar-EG"/>
          </a:p>
        </p:txBody>
      </p:sp>
      <p:pic>
        <p:nvPicPr>
          <p:cNvPr id="9223" name="Picture 3" descr="F03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7"/>
          <a:stretch>
            <a:fillRect/>
          </a:stretch>
        </p:blipFill>
        <p:spPr bwMode="auto">
          <a:xfrm>
            <a:off x="4606925" y="1584325"/>
            <a:ext cx="4260850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075" y="228600"/>
            <a:ext cx="7902575" cy="766763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a typeface="+mj-ea"/>
              </a:rPr>
              <a:t>2. Chromatin</a:t>
            </a:r>
            <a:endParaRPr lang="en-US" dirty="0" smtClean="0">
              <a:latin typeface="Arial" charset="0"/>
              <a:ea typeface="+mj-ea"/>
            </a:endParaRP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2250" y="1447800"/>
            <a:ext cx="5103813" cy="4200525"/>
          </a:xfrm>
        </p:spPr>
        <p:txBody>
          <a:bodyPr/>
          <a:lstStyle/>
          <a:p>
            <a:pPr marL="381000" indent="-381000" defTabSz="719138">
              <a:spcBef>
                <a:spcPct val="10000"/>
              </a:spcBef>
            </a:pPr>
            <a:r>
              <a:rPr lang="en-GB" sz="2800">
                <a:latin typeface="Arial" charset="0"/>
                <a:cs typeface="Times New Roman" charset="0"/>
              </a:rPr>
              <a:t>Formed of </a:t>
            </a: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DNA</a:t>
            </a:r>
            <a:r>
              <a:rPr lang="en-GB" sz="2800">
                <a:latin typeface="Arial" charset="0"/>
                <a:cs typeface="Times New Roman" charset="0"/>
              </a:rPr>
              <a:t>.</a:t>
            </a:r>
          </a:p>
          <a:p>
            <a:pPr marL="381000" indent="-381000" defTabSz="719138">
              <a:spcBef>
                <a:spcPct val="10000"/>
              </a:spcBef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Times New Roman" charset="0"/>
              </a:rPr>
              <a:t>2 Forms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Times New Roman" charset="0"/>
              </a:rPr>
              <a:t>:</a:t>
            </a:r>
          </a:p>
          <a:p>
            <a:pPr marL="952500" lvl="1" indent="-381000" defTabSz="719138">
              <a:spcBef>
                <a:spcPct val="10000"/>
              </a:spcBef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–	</a:t>
            </a:r>
            <a:r>
              <a:rPr lang="en-GB" sz="2400" b="1" u="sng">
                <a:latin typeface="Arial" charset="0"/>
                <a:ea typeface="ＭＳ Ｐゴシック" charset="0"/>
                <a:cs typeface="Times New Roman" charset="0"/>
              </a:rPr>
              <a:t>Euchromatin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: extended active chromatin (pale).</a:t>
            </a:r>
          </a:p>
          <a:p>
            <a:pPr marL="952500" lvl="1" indent="-381000" defTabSz="719138">
              <a:spcBef>
                <a:spcPct val="10000"/>
              </a:spcBef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–	</a:t>
            </a:r>
            <a:r>
              <a:rPr lang="en-GB" sz="2400" b="1" u="sng">
                <a:latin typeface="Arial" charset="0"/>
                <a:ea typeface="ＭＳ Ｐゴシック" charset="0"/>
                <a:cs typeface="Times New Roman" charset="0"/>
              </a:rPr>
              <a:t>Heterochromatin</a:t>
            </a:r>
            <a:r>
              <a:rPr lang="en-GB" sz="2400" b="1">
                <a:latin typeface="Arial" charset="0"/>
                <a:ea typeface="ＭＳ Ｐゴシック" charset="0"/>
                <a:cs typeface="Times New Roman" charset="0"/>
              </a:rPr>
              <a:t>: </a:t>
            </a: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condensed inactive chromatin (dark)</a:t>
            </a:r>
            <a:endParaRPr lang="en-GB" sz="2400">
              <a:latin typeface="Arial" charset="0"/>
              <a:cs typeface="Arial" charset="0"/>
            </a:endParaRPr>
          </a:p>
          <a:p>
            <a:pPr marL="381000" indent="-381000" defTabSz="719138">
              <a:spcBef>
                <a:spcPct val="10000"/>
              </a:spcBef>
            </a:pPr>
            <a:r>
              <a:rPr lang="en-GB" sz="2800" b="1" u="sng">
                <a:solidFill>
                  <a:schemeClr val="tx2"/>
                </a:solidFill>
                <a:latin typeface="Arial" charset="0"/>
                <a:cs typeface="Arial" charset="0"/>
              </a:rPr>
              <a:t>Functions</a:t>
            </a:r>
            <a:r>
              <a:rPr lang="en-GB" sz="2800" b="1">
                <a:solidFill>
                  <a:schemeClr val="tx2"/>
                </a:solidFill>
                <a:latin typeface="Arial" charset="0"/>
                <a:cs typeface="Arial" charset="0"/>
              </a:rPr>
              <a:t>:</a:t>
            </a:r>
            <a:endParaRPr lang="en-GB" sz="2800">
              <a:solidFill>
                <a:schemeClr val="tx2"/>
              </a:solidFill>
              <a:latin typeface="Arial" charset="0"/>
              <a:cs typeface="Times New Roman" charset="0"/>
            </a:endParaRPr>
          </a:p>
          <a:p>
            <a:pPr marL="952500" lvl="1" indent="-381000" defTabSz="719138">
              <a:spcBef>
                <a:spcPct val="10000"/>
              </a:spcBef>
              <a:buFontTx/>
              <a:buNone/>
            </a:pPr>
            <a:r>
              <a:rPr lang="en-GB" sz="2400">
                <a:latin typeface="Arial" charset="0"/>
                <a:cs typeface="Arial" charset="0"/>
              </a:rPr>
              <a:t>–	Carries genetic information.</a:t>
            </a:r>
            <a:endParaRPr lang="en-GB" sz="2400">
              <a:latin typeface="Arial" charset="0"/>
              <a:ea typeface="ＭＳ Ｐゴシック" charset="0"/>
              <a:cs typeface="Times New Roman" charset="0"/>
            </a:endParaRPr>
          </a:p>
          <a:p>
            <a:pPr marL="952500" lvl="1" indent="-381000" defTabSz="719138">
              <a:spcBef>
                <a:spcPct val="10000"/>
              </a:spcBef>
              <a:buFontTx/>
              <a:buNone/>
            </a:pPr>
            <a:r>
              <a:rPr lang="en-GB" sz="2400">
                <a:latin typeface="Arial" charset="0"/>
                <a:ea typeface="ＭＳ Ｐゴシック" charset="0"/>
                <a:cs typeface="Times New Roman" charset="0"/>
              </a:rPr>
              <a:t>–	Directs protein synthesis.</a:t>
            </a:r>
            <a:r>
              <a:rPr lang="en-US" sz="2400">
                <a:latin typeface="Arial" charset="0"/>
                <a:ea typeface="ＭＳ Ｐゴシック" charset="0"/>
                <a:cs typeface="Traditional Arabic" charset="0"/>
              </a:rPr>
              <a:t> </a:t>
            </a:r>
            <a:endParaRPr lang="en-GB" sz="2400">
              <a:latin typeface="Arial" charset="0"/>
              <a:ea typeface="ＭＳ Ｐゴシック" charset="0"/>
              <a:cs typeface="Traditional Arabic" charset="0"/>
            </a:endParaRPr>
          </a:p>
        </p:txBody>
      </p:sp>
      <p:pic>
        <p:nvPicPr>
          <p:cNvPr id="10244" name="Picture 9" descr="F0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>
            <a:fillRect/>
          </a:stretch>
        </p:blipFill>
        <p:spPr bwMode="auto">
          <a:xfrm>
            <a:off x="5111750" y="2225675"/>
            <a:ext cx="3794125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Line 10"/>
          <p:cNvSpPr>
            <a:spLocks noChangeShapeType="1"/>
          </p:cNvSpPr>
          <p:nvPr/>
        </p:nvSpPr>
        <p:spPr bwMode="auto">
          <a:xfrm flipV="1">
            <a:off x="4606925" y="2933700"/>
            <a:ext cx="1449388" cy="1031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246" name="Line 10"/>
          <p:cNvSpPr>
            <a:spLocks noChangeShapeType="1"/>
          </p:cNvSpPr>
          <p:nvPr/>
        </p:nvSpPr>
        <p:spPr bwMode="auto">
          <a:xfrm>
            <a:off x="4624388" y="3416300"/>
            <a:ext cx="1817687" cy="260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6763"/>
          </a:xfrm>
        </p:spPr>
        <p:txBody>
          <a:bodyPr/>
          <a:lstStyle/>
          <a:p>
            <a:r>
              <a:rPr lang="en-GB">
                <a:latin typeface="Times New Roman" charset="0"/>
                <a:cs typeface="Times New Roman" charset="0"/>
              </a:rPr>
              <a:t>3. Nucleolus</a:t>
            </a:r>
            <a:r>
              <a:rPr lang="en-US">
                <a:latin typeface="Arial" charset="0"/>
                <a:cs typeface="Times New Roman" charset="0"/>
              </a:rPr>
              <a:t> </a:t>
            </a:r>
          </a:p>
        </p:txBody>
      </p:sp>
      <p:sp>
        <p:nvSpPr>
          <p:cNvPr id="21402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17500" y="1531938"/>
            <a:ext cx="4265613" cy="4570412"/>
          </a:xfrm>
        </p:spPr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en-GB" sz="2800" dirty="0" smtClean="0">
                <a:ea typeface="+mn-ea"/>
              </a:rPr>
              <a:t>It is a spherical dark </a:t>
            </a:r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ea typeface="+mn-ea"/>
              </a:rPr>
              <a:t>basophilic</a:t>
            </a:r>
            <a:r>
              <a:rPr lang="en-GB" sz="2800" dirty="0" smtClean="0">
                <a:ea typeface="+mn-ea"/>
              </a:rPr>
              <a:t> mass </a:t>
            </a:r>
            <a:r>
              <a:rPr lang="en-GB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+mn-ea"/>
              </a:rPr>
              <a:t>not surrounded by a membrane</a:t>
            </a:r>
            <a:r>
              <a:rPr lang="en-GB" sz="2800" dirty="0" smtClean="0">
                <a:ea typeface="+mn-ea"/>
              </a:rPr>
              <a:t>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GB" sz="2800" dirty="0" smtClean="0">
                <a:ea typeface="+mn-ea"/>
                <a:cs typeface="Times New Roman" pitchFamily="18" charset="0"/>
              </a:rPr>
              <a:t>Usually one.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en-GB" sz="2800" b="1" u="sng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Function</a:t>
            </a:r>
            <a:r>
              <a:rPr lang="en-GB" sz="2800" b="1" dirty="0" smtClean="0">
                <a:solidFill>
                  <a:schemeClr val="tx2"/>
                </a:solidFill>
                <a:ea typeface="+mn-ea"/>
                <a:cs typeface="Times New Roman" pitchFamily="18" charset="0"/>
              </a:rPr>
              <a:t>:</a:t>
            </a:r>
            <a:r>
              <a:rPr lang="en-GB" sz="2800" b="1" dirty="0" smtClean="0">
                <a:ea typeface="+mn-ea"/>
                <a:cs typeface="Times New Roman" pitchFamily="18" charset="0"/>
              </a:rPr>
              <a:t> </a:t>
            </a:r>
            <a:r>
              <a:rPr lang="en-GB" sz="2800" dirty="0" smtClean="0">
                <a:ea typeface="+mn-ea"/>
              </a:rPr>
              <a:t>formation of ribosomal RNA (</a:t>
            </a:r>
            <a:r>
              <a:rPr lang="en-GB" sz="2800" dirty="0" err="1" smtClean="0">
                <a:ea typeface="+mn-ea"/>
              </a:rPr>
              <a:t>rRNA</a:t>
            </a:r>
            <a:r>
              <a:rPr lang="en-GB" sz="2800" dirty="0" smtClean="0">
                <a:ea typeface="+mn-ea"/>
              </a:rPr>
              <a:t>), which is responsible for protein synthesis in the cytoplasm.</a:t>
            </a:r>
            <a:endParaRPr lang="en-GB" sz="2800" dirty="0" smtClean="0">
              <a:ea typeface="+mn-ea"/>
              <a:cs typeface="Times New Roman" pitchFamily="18" charset="0"/>
            </a:endParaRPr>
          </a:p>
        </p:txBody>
      </p:sp>
      <p:pic>
        <p:nvPicPr>
          <p:cNvPr id="11268" name="Picture 9" descr="F03_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/>
          <a:stretch>
            <a:fillRect/>
          </a:stretch>
        </p:blipFill>
        <p:spPr bwMode="auto">
          <a:xfrm>
            <a:off x="4883150" y="1587500"/>
            <a:ext cx="402272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10"/>
          <p:cNvSpPr>
            <a:spLocks noChangeShapeType="1"/>
          </p:cNvSpPr>
          <p:nvPr/>
        </p:nvSpPr>
        <p:spPr bwMode="auto">
          <a:xfrm>
            <a:off x="4348163" y="1966913"/>
            <a:ext cx="3157537" cy="172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DEBARS">
  <a:themeElements>
    <a:clrScheme name="">
      <a:dk1>
        <a:srgbClr val="00279F"/>
      </a:dk1>
      <a:lt1>
        <a:srgbClr val="FFFFFF"/>
      </a:lt1>
      <a:dk2>
        <a:srgbClr val="0000FF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SIDEBARS">
      <a:majorFont>
        <a:latin typeface="Times New Roman"/>
        <a:ea typeface=""/>
        <a:cs typeface="Times New Roman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SIDEBAR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DEBAR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DE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D:\TOOLS\PowerPoint 4\Presentation Designs 4\SIDEBARS.POT</Template>
  <TotalTime>7302</TotalTime>
  <Words>1603</Words>
  <Application>Microsoft Macintosh PowerPoint</Application>
  <PresentationFormat>On-screen Show (4:3)</PresentationFormat>
  <Paragraphs>364</Paragraphs>
  <Slides>32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Times New Roman</vt:lpstr>
      <vt:lpstr>Arial</vt:lpstr>
      <vt:lpstr>Wingdings</vt:lpstr>
      <vt:lpstr>Monotype Sorts</vt:lpstr>
      <vt:lpstr>Traditional Arabic</vt:lpstr>
      <vt:lpstr>Majalla UI</vt:lpstr>
      <vt:lpstr>Wingdings 2</vt:lpstr>
      <vt:lpstr>Algerian</vt:lpstr>
      <vt:lpstr>Symbol</vt:lpstr>
      <vt:lpstr>SIDEBARS</vt:lpstr>
      <vt:lpstr>PowerPoint Presentation</vt:lpstr>
      <vt:lpstr>Introduction to Histology and Cell Structure</vt:lpstr>
      <vt:lpstr>Content &amp; Objectives</vt:lpstr>
      <vt:lpstr>INTRODUCTION</vt:lpstr>
      <vt:lpstr>THE CELL</vt:lpstr>
      <vt:lpstr>NUCLEUS </vt:lpstr>
      <vt:lpstr>1. Nuclear Envelope</vt:lpstr>
      <vt:lpstr>2. Chromatin</vt:lpstr>
      <vt:lpstr>3. Nucleolus </vt:lpstr>
      <vt:lpstr>4. Nucleoplasm</vt:lpstr>
      <vt:lpstr>Sex Chromatin (Barr Body)</vt:lpstr>
      <vt:lpstr>PowerPoint Presentation</vt:lpstr>
      <vt:lpstr>CYTOPLASM</vt:lpstr>
      <vt:lpstr>CYTOPLASMIC ORGANELLES</vt:lpstr>
      <vt:lpstr>Cell Membrane</vt:lpstr>
      <vt:lpstr>Cell Membrane</vt:lpstr>
      <vt:lpstr>Cell Membrane</vt:lpstr>
      <vt:lpstr>Cell Membrane</vt:lpstr>
      <vt:lpstr>Mitochondria</vt:lpstr>
      <vt:lpstr>Endoplasmic Reticulum (ER)</vt:lpstr>
      <vt:lpstr>Rough Endoplasmic Reticulum</vt:lpstr>
      <vt:lpstr>Smooth Endoplasmic Reticulum</vt:lpstr>
      <vt:lpstr>Golgi Apparatus</vt:lpstr>
      <vt:lpstr>Lysosomes</vt:lpstr>
      <vt:lpstr>Ribosomes</vt:lpstr>
      <vt:lpstr>Centrioles</vt:lpstr>
      <vt:lpstr>Microtubules-Containing Organelles </vt:lpstr>
      <vt:lpstr>Clinical application</vt:lpstr>
      <vt:lpstr>Cytoskeleton</vt:lpstr>
      <vt:lpstr>SUMMARY/KEY WORDS</vt:lpstr>
      <vt:lpstr>Suggested Histology References</vt:lpstr>
      <vt:lpstr>PowerPoint Presentation</vt:lpstr>
    </vt:vector>
  </TitlesOfParts>
  <Company>SSC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Cytology</dc:title>
  <dc:creator>Mohammad Atteya</dc:creator>
  <cp:lastModifiedBy>User</cp:lastModifiedBy>
  <cp:revision>535</cp:revision>
  <cp:lastPrinted>1601-01-01T00:00:00Z</cp:lastPrinted>
  <dcterms:created xsi:type="dcterms:W3CDTF">2002-11-21T07:21:01Z</dcterms:created>
  <dcterms:modified xsi:type="dcterms:W3CDTF">2011-09-13T04:38:15Z</dcterms:modified>
</cp:coreProperties>
</file>