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85" r:id="rId2"/>
    <p:sldId id="354" r:id="rId3"/>
    <p:sldId id="355" r:id="rId4"/>
    <p:sldId id="382" r:id="rId5"/>
    <p:sldId id="390" r:id="rId6"/>
    <p:sldId id="367" r:id="rId7"/>
    <p:sldId id="358" r:id="rId8"/>
    <p:sldId id="357" r:id="rId9"/>
    <p:sldId id="368" r:id="rId10"/>
    <p:sldId id="359" r:id="rId11"/>
    <p:sldId id="383" r:id="rId12"/>
    <p:sldId id="384" r:id="rId13"/>
    <p:sldId id="389" r:id="rId14"/>
    <p:sldId id="363" r:id="rId15"/>
    <p:sldId id="386" r:id="rId16"/>
    <p:sldId id="391" r:id="rId17"/>
    <p:sldId id="392" r:id="rId18"/>
    <p:sldId id="387" r:id="rId19"/>
  </p:sldIdLst>
  <p:sldSz cx="9144000" cy="6858000" type="screen4x3"/>
  <p:notesSz cx="6856413" cy="9750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66FF"/>
    <a:srgbClr val="CC99FF"/>
    <a:srgbClr val="00FF00"/>
    <a:srgbClr val="000000"/>
    <a:srgbClr val="009900"/>
    <a:srgbClr val="33CC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7" autoAdjust="0"/>
    <p:restoredTop sz="62754" autoAdjust="0"/>
  </p:normalViewPr>
  <p:slideViewPr>
    <p:cSldViewPr snapToGrid="0">
      <p:cViewPr varScale="1">
        <p:scale>
          <a:sx n="136" d="100"/>
          <a:sy n="136" d="100"/>
        </p:scale>
        <p:origin x="-2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28" d="100"/>
          <a:sy n="28" d="100"/>
        </p:scale>
        <p:origin x="-1186" y="-77"/>
      </p:cViewPr>
      <p:guideLst>
        <p:guide orient="horz" pos="30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Relationship Id="rId2" Type="http://schemas.openxmlformats.org/officeDocument/2006/relationships/slide" Target="slides/slide15.xml"/><Relationship Id="rId3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D12346-D17E-FD40-92B6-497515E9C9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9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76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9" rIns="91441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3D63DC-755F-284F-91B3-915E0BCFBC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1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E879EEB5-897A-344B-979C-B2FA28F9B5E0}" type="slidenum">
              <a:rPr lang="ar-sa" sz="1200"/>
              <a:pPr/>
              <a:t>2</a:t>
            </a:fld>
            <a:endParaRPr lang="en-US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 u="sng">
                <a:latin typeface="Arial" charset="0"/>
                <a:cs typeface="Arial" charset="0"/>
              </a:rPr>
              <a:t>GENERAL CHARACTERISTICS</a:t>
            </a:r>
            <a:r>
              <a:rPr lang="en-GB" b="1">
                <a:latin typeface="Arial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1-	It is formed of </a:t>
            </a:r>
            <a:r>
              <a:rPr lang="en-GB" u="sng">
                <a:latin typeface="Arial" charset="0"/>
                <a:cs typeface="Arial" charset="0"/>
              </a:rPr>
              <a:t>crowded cells</a:t>
            </a:r>
            <a:r>
              <a:rPr lang="en-GB">
                <a:latin typeface="Arial" charset="0"/>
                <a:cs typeface="Arial" charset="0"/>
              </a:rPr>
              <a:t> with very little intercellular substance in-between.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2-	It is separated from the underlying connective tissue, by a </a:t>
            </a:r>
            <a:r>
              <a:rPr lang="en-GB" u="sng">
                <a:latin typeface="Arial" charset="0"/>
                <a:cs typeface="Arial" charset="0"/>
              </a:rPr>
              <a:t>basement membrane</a:t>
            </a:r>
            <a:r>
              <a:rPr lang="en-GB">
                <a:latin typeface="Arial" charset="0"/>
                <a:cs typeface="Arial" charset="0"/>
              </a:rPr>
              <a:t>, which may be clear or non-clear.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3-	It is not penetrated by blood or lymph vessels (</a:t>
            </a:r>
            <a:r>
              <a:rPr lang="en-GB" u="sng">
                <a:latin typeface="Arial" charset="0"/>
                <a:cs typeface="Arial" charset="0"/>
              </a:rPr>
              <a:t>avascular</a:t>
            </a:r>
            <a:r>
              <a:rPr lang="en-GB">
                <a:latin typeface="Arial" charset="0"/>
                <a:cs typeface="Arial" charset="0"/>
              </a:rPr>
              <a:t>), however, nerve fibres can penetrate between epithelial cells.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4-	It has a high power of regeneration.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5-	It covers &amp; lines surfaces, some form glands or it may be modified to act as a receptor.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6-	It may be ectodermal (as skin), mesodermal (as serous membranes) or endodermal (as GIT) in origin.</a:t>
            </a:r>
            <a:endParaRPr lang="en-GB">
              <a:latin typeface="Arial" charset="0"/>
              <a:cs typeface="Arial" charset="0"/>
            </a:endParaRPr>
          </a:p>
          <a:p>
            <a:pPr eaLnBrk="1" hangingPunct="1"/>
            <a:r>
              <a:rPr lang="en-GB" b="1" u="sng">
                <a:latin typeface="Arial" charset="0"/>
                <a:cs typeface="Arial" charset="0"/>
              </a:rPr>
              <a:t>TYPES OF EPITHELIUM</a:t>
            </a:r>
            <a:r>
              <a:rPr lang="en-GB" b="1">
                <a:latin typeface="Arial" charset="0"/>
                <a:cs typeface="Arial" charset="0"/>
              </a:rPr>
              <a:t>:</a:t>
            </a:r>
            <a:r>
              <a:rPr lang="en-GB">
                <a:latin typeface="Arial" charset="0"/>
                <a:cs typeface="Arial" charset="0"/>
              </a:rPr>
              <a:t> simple (formed of one layer), stratified (many layers), glandular (secretory), neuroepithelium (act as receptor) &amp; myoepithelium (contractile).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F54C4310-0582-F64C-9598-362A34D7738E}" type="slidenum">
              <a:rPr lang="ar-sa" sz="1200"/>
              <a:pPr/>
              <a:t>11</a:t>
            </a:fld>
            <a:endParaRPr lang="en-US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E64EC488-1552-7D4A-BD53-598569CA3B47}" type="slidenum">
              <a:rPr lang="ar-sa" sz="1200"/>
              <a:pPr/>
              <a:t>12</a:t>
            </a:fld>
            <a:endParaRPr lang="en-US" sz="120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D942F3C4-12FC-2E41-9C02-91570A512D53}" type="slidenum">
              <a:rPr lang="ar-sa" sz="1200"/>
              <a:pPr/>
              <a:t>13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8F9607EA-D3A6-0746-B081-660812856389}" type="slidenum">
              <a:rPr lang="ar-sa" sz="1200"/>
              <a:pPr/>
              <a:t>14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ar-sa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1D6E9414-B787-4545-A0FB-55DA068A5D29}" type="slidenum">
              <a:rPr lang="ar-sa" sz="1200"/>
              <a:pPr/>
              <a:t>15</a:t>
            </a:fld>
            <a:endParaRPr lang="en-US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ar-sa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D8E4657E-7D3B-4844-AD11-7A523B71619C}" type="slidenum">
              <a:rPr lang="ar-sa" sz="1200"/>
              <a:pPr/>
              <a:t>16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ar-sa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BFE8388F-4912-354F-8C5C-53E926815D83}" type="slidenum">
              <a:rPr lang="ar-sa" sz="1200"/>
              <a:pPr/>
              <a:t>3</a:t>
            </a:fld>
            <a:endParaRPr lang="en-US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>
                <a:latin typeface="Arial" charset="0"/>
                <a:cs typeface="Arial" charset="0"/>
              </a:rPr>
              <a:t>1-	</a:t>
            </a:r>
            <a:r>
              <a:rPr lang="en-GB" b="1" u="sng">
                <a:latin typeface="Arial" charset="0"/>
                <a:cs typeface="Arial" charset="0"/>
              </a:rPr>
              <a:t>SIMPLE SQUAMOUS EPITHELIUM</a:t>
            </a:r>
            <a:r>
              <a:rPr lang="en-GB" b="1">
                <a:latin typeface="Arial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It is formed of one layer of flat cells with flattened nuclei.</a:t>
            </a:r>
          </a:p>
          <a:p>
            <a:pPr algn="just" eaLnBrk="1" hangingPunct="1"/>
            <a:r>
              <a:rPr lang="en-GB" b="1">
                <a:latin typeface="Arial" charset="0"/>
                <a:cs typeface="Arial" charset="0"/>
              </a:rPr>
              <a:t>	</a:t>
            </a:r>
            <a:r>
              <a:rPr lang="en-GB" b="1" u="sng">
                <a:latin typeface="Arial" charset="0"/>
                <a:cs typeface="Arial" charset="0"/>
              </a:rPr>
              <a:t>Sites</a:t>
            </a:r>
            <a:r>
              <a:rPr lang="en-GB" b="1">
                <a:latin typeface="Arial" charset="0"/>
                <a:cs typeface="Arial" charset="0"/>
              </a:rPr>
              <a:t>:</a:t>
            </a:r>
            <a:endParaRPr lang="en-GB">
              <a:latin typeface="Arial" charset="0"/>
              <a:cs typeface="Arial" charset="0"/>
            </a:endParaRP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 u="sng">
                <a:latin typeface="Arial" charset="0"/>
                <a:cs typeface="Arial" charset="0"/>
              </a:rPr>
              <a:t>Endothelium</a:t>
            </a:r>
            <a:r>
              <a:rPr lang="en-GB">
                <a:latin typeface="Arial" charset="0"/>
                <a:cs typeface="Arial" charset="0"/>
              </a:rPr>
              <a:t>, lining heart &amp; blood vessels (CVS).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Mesothelium of serous membranes (as pleura).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Alveoli of lungs.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Bowman</a:t>
            </a:r>
            <a:r>
              <a:rPr lang="en-GB">
                <a:latin typeface="Times New Roman" charset="0"/>
                <a:cs typeface="Arial" charset="0"/>
              </a:rPr>
              <a:t>’</a:t>
            </a:r>
            <a:r>
              <a:rPr lang="en-GB">
                <a:latin typeface="Arial" charset="0"/>
                <a:cs typeface="Arial" charset="0"/>
              </a:rPr>
              <a:t>s capsule of kidney.</a:t>
            </a:r>
          </a:p>
          <a:p>
            <a:pPr algn="just" eaLnBrk="1" hangingPunct="1"/>
            <a:r>
              <a:rPr lang="en-GB" b="1">
                <a:latin typeface="Arial" charset="0"/>
                <a:cs typeface="Traditional Arabic" charset="0"/>
              </a:rPr>
              <a:t>2-	</a:t>
            </a:r>
            <a:r>
              <a:rPr lang="en-GB" b="1" u="sng">
                <a:latin typeface="Arial" charset="0"/>
                <a:cs typeface="Traditional Arabic" charset="0"/>
              </a:rPr>
              <a:t>SIMPLE CUBICAL EPITHELIUM</a:t>
            </a:r>
            <a:r>
              <a:rPr lang="en-GB" b="1">
                <a:latin typeface="Arial" charset="0"/>
                <a:cs typeface="Traditional Arabic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It is formed of one layer of cubical cells with central rounded nuclei. It </a:t>
            </a:r>
            <a:r>
              <a:rPr lang="en-GB" u="sng">
                <a:latin typeface="Arial" charset="0"/>
                <a:cs typeface="Arial" charset="0"/>
              </a:rPr>
              <a:t>lines</a:t>
            </a:r>
            <a:r>
              <a:rPr lang="en-GB">
                <a:latin typeface="Arial" charset="0"/>
                <a:cs typeface="Arial" charset="0"/>
              </a:rPr>
              <a:t> thyroid follicles, convoluted tubules of kidney and medium-sized ducts of glands.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3F35EF48-5F48-A148-ADB5-662026EE5E2D}" type="slidenum">
              <a:rPr lang="ar-sa" sz="1200"/>
              <a:pPr/>
              <a:t>4</a:t>
            </a:fld>
            <a:endParaRPr lang="en-US" sz="120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>
                <a:latin typeface="Arial" charset="0"/>
                <a:cs typeface="Arial" charset="0"/>
              </a:rPr>
              <a:t>1-	</a:t>
            </a:r>
            <a:r>
              <a:rPr lang="en-GB" b="1" u="sng">
                <a:latin typeface="Arial" charset="0"/>
                <a:cs typeface="Arial" charset="0"/>
              </a:rPr>
              <a:t>SIMPLE SQUAMOUS EPITHELIUM</a:t>
            </a:r>
            <a:r>
              <a:rPr lang="en-GB" b="1">
                <a:latin typeface="Arial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It is formed of one layer of flat cells with flattened nuclei.</a:t>
            </a:r>
          </a:p>
          <a:p>
            <a:pPr algn="just" eaLnBrk="1" hangingPunct="1"/>
            <a:r>
              <a:rPr lang="en-GB" b="1">
                <a:latin typeface="Arial" charset="0"/>
                <a:cs typeface="Arial" charset="0"/>
              </a:rPr>
              <a:t>	</a:t>
            </a:r>
            <a:r>
              <a:rPr lang="en-GB" b="1" u="sng">
                <a:latin typeface="Arial" charset="0"/>
                <a:cs typeface="Arial" charset="0"/>
              </a:rPr>
              <a:t>Sites</a:t>
            </a:r>
            <a:r>
              <a:rPr lang="en-GB" b="1">
                <a:latin typeface="Arial" charset="0"/>
                <a:cs typeface="Arial" charset="0"/>
              </a:rPr>
              <a:t>:</a:t>
            </a:r>
            <a:endParaRPr lang="en-GB">
              <a:latin typeface="Arial" charset="0"/>
              <a:cs typeface="Arial" charset="0"/>
            </a:endParaRP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 u="sng">
                <a:latin typeface="Arial" charset="0"/>
                <a:cs typeface="Arial" charset="0"/>
              </a:rPr>
              <a:t>Endothelium</a:t>
            </a:r>
            <a:r>
              <a:rPr lang="en-GB">
                <a:latin typeface="Arial" charset="0"/>
                <a:cs typeface="Arial" charset="0"/>
              </a:rPr>
              <a:t>, lining heart &amp; blood vessels (CVS).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Mesothelium of serous membranes (as pleura).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Alveoli of lungs.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Bowman</a:t>
            </a:r>
            <a:r>
              <a:rPr lang="en-GB">
                <a:latin typeface="Times New Roman" charset="0"/>
                <a:cs typeface="Arial" charset="0"/>
              </a:rPr>
              <a:t>’</a:t>
            </a:r>
            <a:r>
              <a:rPr lang="en-GB">
                <a:latin typeface="Arial" charset="0"/>
                <a:cs typeface="Arial" charset="0"/>
              </a:rPr>
              <a:t>s capsule of kidney.</a:t>
            </a:r>
          </a:p>
          <a:p>
            <a:pPr algn="just" eaLnBrk="1" hangingPunct="1"/>
            <a:r>
              <a:rPr lang="en-GB" b="1">
                <a:latin typeface="Arial" charset="0"/>
                <a:cs typeface="Traditional Arabic" charset="0"/>
              </a:rPr>
              <a:t>2-	</a:t>
            </a:r>
            <a:r>
              <a:rPr lang="en-GB" b="1" u="sng">
                <a:latin typeface="Arial" charset="0"/>
                <a:cs typeface="Traditional Arabic" charset="0"/>
              </a:rPr>
              <a:t>SIMPLE CUBICAL EPITHELIUM</a:t>
            </a:r>
            <a:r>
              <a:rPr lang="en-GB" b="1">
                <a:latin typeface="Arial" charset="0"/>
                <a:cs typeface="Traditional Arabic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It is formed of one layer of cubical cells with central rounded nuclei. It </a:t>
            </a:r>
            <a:r>
              <a:rPr lang="en-GB" u="sng">
                <a:latin typeface="Arial" charset="0"/>
                <a:cs typeface="Arial" charset="0"/>
              </a:rPr>
              <a:t>lines</a:t>
            </a:r>
            <a:r>
              <a:rPr lang="en-GB">
                <a:latin typeface="Arial" charset="0"/>
                <a:cs typeface="Arial" charset="0"/>
              </a:rPr>
              <a:t> thyroid follicles, convoluted tubules of kidney and medium-sized ducts of glands.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376304DB-9E75-004E-BBA9-84BFD10BD681}" type="slidenum">
              <a:rPr lang="ar-sa" sz="1200"/>
              <a:pPr/>
              <a:t>5</a:t>
            </a:fld>
            <a:endParaRPr lang="en-US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>
                <a:latin typeface="Arial" charset="0"/>
                <a:cs typeface="Arial" charset="0"/>
              </a:rPr>
              <a:t>3-	</a:t>
            </a:r>
            <a:r>
              <a:rPr lang="en-GB" b="1" u="sng">
                <a:latin typeface="Arial" charset="0"/>
                <a:cs typeface="Arial" charset="0"/>
              </a:rPr>
              <a:t>SIMPLE COLUMNAR EPITHELIUM</a:t>
            </a:r>
            <a:r>
              <a:rPr lang="en-GB" b="1">
                <a:latin typeface="Arial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It is formed of one layer of columnar cells with basal oval nuclei. It is found mainly in the </a:t>
            </a:r>
            <a:r>
              <a:rPr lang="en-GB" u="sng">
                <a:latin typeface="Arial" charset="0"/>
                <a:cs typeface="Arial" charset="0"/>
              </a:rPr>
              <a:t>digestive system</a:t>
            </a:r>
            <a:r>
              <a:rPr lang="en-GB">
                <a:latin typeface="Arial" charset="0"/>
                <a:cs typeface="Arial" charset="0"/>
              </a:rPr>
              <a:t>, lining the stomach, small and large intestines, gall bladder &amp; large bile ducts.</a:t>
            </a:r>
          </a:p>
          <a:p>
            <a:pPr algn="just" eaLnBrk="1" hangingPunct="1"/>
            <a:r>
              <a:rPr lang="en-GB" b="1">
                <a:latin typeface="Arial" charset="0"/>
                <a:cs typeface="Traditional Arabic" charset="0"/>
              </a:rPr>
              <a:t>4-	</a:t>
            </a:r>
            <a:r>
              <a:rPr lang="en-GB" b="1" u="sng">
                <a:latin typeface="Arial" charset="0"/>
                <a:cs typeface="Traditional Arabic" charset="0"/>
              </a:rPr>
              <a:t>SIMPLE COLUMNAR CILIATED EPITHELIUM</a:t>
            </a:r>
            <a:r>
              <a:rPr lang="en-GB" b="1">
                <a:latin typeface="Arial" charset="0"/>
                <a:cs typeface="Traditional Arabic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The free surfaces of the columnar cells are supplied with cilia. It lines uterus, Fallopian tubes and bronchioles of lung.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2B4D99A1-EAB1-E644-A6C5-8BD7D1D64F59}" type="slidenum">
              <a:rPr lang="ar-sa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>
                <a:latin typeface="Arial" charset="0"/>
                <a:cs typeface="Traditional Arabic" charset="0"/>
              </a:rPr>
              <a:t>5-	</a:t>
            </a:r>
            <a:r>
              <a:rPr lang="en-GB" b="1" u="sng">
                <a:latin typeface="Arial" charset="0"/>
                <a:cs typeface="Traditional Arabic" charset="0"/>
              </a:rPr>
              <a:t>PSEUDO-STRATIFIED COLUMNAR EPITHELIUM</a:t>
            </a:r>
            <a:r>
              <a:rPr lang="en-GB" b="1">
                <a:latin typeface="Arial" charset="0"/>
                <a:cs typeface="Traditional Arabic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It is formed of columnar cells, which are so crowded that some of them don</a:t>
            </a:r>
            <a:r>
              <a:rPr lang="en-GB">
                <a:latin typeface="Times New Roman" charset="0"/>
                <a:cs typeface="Arial" charset="0"/>
              </a:rPr>
              <a:t>’</a:t>
            </a:r>
            <a:r>
              <a:rPr lang="en-GB">
                <a:latin typeface="Arial" charset="0"/>
                <a:cs typeface="Arial" charset="0"/>
              </a:rPr>
              <a:t>t reach the free surface. The presence of nuclei at different levels, gives a false impression of stratification (pseudo : false). However, it is simple epithelium because all the cells are attached to the basement membrane. It is present mainly in the </a:t>
            </a:r>
            <a:r>
              <a:rPr lang="en-GB" u="sng">
                <a:latin typeface="Arial" charset="0"/>
                <a:cs typeface="Arial" charset="0"/>
              </a:rPr>
              <a:t>male genital tract</a:t>
            </a:r>
            <a:r>
              <a:rPr lang="en-GB">
                <a:latin typeface="Arial" charset="0"/>
                <a:cs typeface="Arial" charset="0"/>
              </a:rPr>
              <a:t> lining vas deferens &amp; membranous male urethra.</a:t>
            </a:r>
          </a:p>
          <a:p>
            <a:pPr algn="just" eaLnBrk="1" hangingPunct="1"/>
            <a:r>
              <a:rPr lang="en-GB" b="1">
                <a:latin typeface="Arial" charset="0"/>
                <a:cs typeface="Traditional Arabic" charset="0"/>
              </a:rPr>
              <a:t>6-	</a:t>
            </a:r>
            <a:r>
              <a:rPr lang="en-GB" b="1" u="sng">
                <a:latin typeface="Arial" charset="0"/>
                <a:cs typeface="Traditional Arabic" charset="0"/>
              </a:rPr>
              <a:t>PSEUDO-STRATIFIED CILIATED COLUMNAR</a:t>
            </a:r>
            <a:endParaRPr lang="en-GB" b="1">
              <a:latin typeface="Arial" charset="0"/>
              <a:cs typeface="Traditional Arabic" charset="0"/>
            </a:endParaRP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 b="1" u="sng">
                <a:latin typeface="Arial" charset="0"/>
                <a:cs typeface="Arial" charset="0"/>
              </a:rPr>
              <a:t>EPITHELIUM</a:t>
            </a:r>
            <a:r>
              <a:rPr lang="en-GB" b="1">
                <a:latin typeface="Arial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Lining the upper </a:t>
            </a:r>
            <a:r>
              <a:rPr lang="en-GB" u="sng">
                <a:latin typeface="Arial" charset="0"/>
                <a:cs typeface="Arial" charset="0"/>
              </a:rPr>
              <a:t>respiratory tract</a:t>
            </a:r>
            <a:r>
              <a:rPr lang="en-GB">
                <a:latin typeface="Arial" charset="0"/>
                <a:cs typeface="Arial" charset="0"/>
              </a:rPr>
              <a:t> (trachea &amp; bronchi).</a:t>
            </a:r>
            <a:r>
              <a:rPr lang="en-US">
                <a:latin typeface="Times New Roman" charset="0"/>
                <a:cs typeface="Times New Roman" charset="0"/>
              </a:rPr>
              <a:t> (motile cilia).</a:t>
            </a:r>
          </a:p>
          <a:p>
            <a:pPr algn="just" eaLnBrk="1" hangingPunct="1"/>
            <a:r>
              <a:rPr lang="en-US">
                <a:latin typeface="Times New Roman" charset="0"/>
                <a:cs typeface="Times New Roman" charset="0"/>
              </a:rPr>
              <a:t>	Epididymis (non-motile cilia = long microvilli).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B038987C-2C8F-4940-A7D9-4CEEE73A129A}" type="slidenum">
              <a:rPr lang="ar-sa" sz="1200"/>
              <a:pPr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>
                <a:latin typeface="Arial" charset="0"/>
                <a:cs typeface="Arial" charset="0"/>
              </a:rPr>
              <a:t>2-	</a:t>
            </a:r>
            <a:r>
              <a:rPr lang="en-GB" b="1" u="sng">
                <a:latin typeface="Arial" charset="0"/>
                <a:cs typeface="Arial" charset="0"/>
              </a:rPr>
              <a:t>STRATIFIED SQUAMOUS EPITHEIUM</a:t>
            </a:r>
            <a:r>
              <a:rPr lang="en-GB" b="1">
                <a:latin typeface="Arial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It is formed of 5-30 layers, resting on a clear wavy basement membrane.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basal cells are columnar with basal oval nuclei.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superficial cells are flat with flattened nuclei.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intermediate cells are polyhedral with central round nuclei. They are connected together by desmosomes and they become smaller near the surface.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It covers </a:t>
            </a:r>
            <a:r>
              <a:rPr lang="en-GB" u="sng">
                <a:latin typeface="Arial" charset="0"/>
                <a:cs typeface="Arial" charset="0"/>
              </a:rPr>
              <a:t>skin</a:t>
            </a:r>
            <a:r>
              <a:rPr lang="en-GB">
                <a:latin typeface="Arial" charset="0"/>
                <a:cs typeface="Arial" charset="0"/>
              </a:rPr>
              <a:t> &amp; lines </a:t>
            </a:r>
            <a:r>
              <a:rPr lang="en-GB" u="sng">
                <a:latin typeface="Arial" charset="0"/>
                <a:cs typeface="Arial" charset="0"/>
              </a:rPr>
              <a:t>skin openings</a:t>
            </a:r>
            <a:r>
              <a:rPr lang="en-GB">
                <a:latin typeface="Arial" charset="0"/>
                <a:cs typeface="Arial" charset="0"/>
              </a:rPr>
              <a:t>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It may be keratinized (covered by a horny layer) or non-keratinized.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</a:t>
            </a:r>
            <a:r>
              <a:rPr lang="en-GB" u="sng">
                <a:latin typeface="Arial" charset="0"/>
                <a:cs typeface="Arial" charset="0"/>
              </a:rPr>
              <a:t>keratinized type</a:t>
            </a:r>
            <a:r>
              <a:rPr lang="en-GB">
                <a:latin typeface="Arial" charset="0"/>
                <a:cs typeface="Arial" charset="0"/>
              </a:rPr>
              <a:t> is found in epidermis of skin, external ear &amp; vestibule of nose.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</a:t>
            </a:r>
            <a:r>
              <a:rPr lang="en-GB" u="sng">
                <a:latin typeface="Arial" charset="0"/>
                <a:cs typeface="Arial" charset="0"/>
              </a:rPr>
              <a:t>non-keratinized type</a:t>
            </a:r>
            <a:r>
              <a:rPr lang="en-GB">
                <a:latin typeface="Arial" charset="0"/>
                <a:cs typeface="Arial" charset="0"/>
              </a:rPr>
              <a:t> is found in: cornea, oral cavity, oesophagus, anal canal, vagina and tip of urethra.</a:t>
            </a:r>
          </a:p>
          <a:p>
            <a:pPr algn="just"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8530FE1D-0181-3541-82CF-5C4FEBF1FE57}" type="slidenum">
              <a:rPr lang="ar-sa" sz="1200"/>
              <a:pPr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>
                <a:latin typeface="Arial" charset="0"/>
                <a:cs typeface="Arial" charset="0"/>
              </a:rPr>
              <a:t>1-	</a:t>
            </a:r>
            <a:r>
              <a:rPr lang="en-GB" b="1" u="sng">
                <a:latin typeface="Arial" charset="0"/>
                <a:cs typeface="Arial" charset="0"/>
              </a:rPr>
              <a:t>TRANSITIONAL EPITHELIUM</a:t>
            </a:r>
            <a:r>
              <a:rPr lang="en-GB" b="1">
                <a:latin typeface="Arial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It consists of 4-8 layers of cells.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basement membrane is indistinct (not clear).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basal cells are short columnar with basal oval nuclei.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superficial cells are large with convex free surfaces and may be binucleated.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intermediate cells are polygonal with central rounded nuclei.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The intercellular spaces contain a mucoid-like substance, which allows gliding of cells, so during distension of the organ, the epithelium is made of 2-3 layers.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>
                <a:latin typeface="Arial" charset="0"/>
                <a:cs typeface="Times New Roman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 b="1" u="sng">
                <a:latin typeface="Arial" charset="0"/>
                <a:cs typeface="Arial" charset="0"/>
              </a:rPr>
              <a:t>Sites</a:t>
            </a:r>
            <a:r>
              <a:rPr lang="en-GB" b="1">
                <a:latin typeface="Arial" charset="0"/>
                <a:cs typeface="Arial" charset="0"/>
              </a:rPr>
              <a:t>:</a:t>
            </a:r>
            <a:r>
              <a:rPr lang="en-GB">
                <a:latin typeface="Arial" charset="0"/>
                <a:cs typeface="Arial" charset="0"/>
              </a:rPr>
              <a:t> lining the </a:t>
            </a:r>
            <a:r>
              <a:rPr lang="en-GB" u="sng">
                <a:latin typeface="Arial" charset="0"/>
                <a:cs typeface="Arial" charset="0"/>
              </a:rPr>
              <a:t>urinary tract</a:t>
            </a:r>
            <a:r>
              <a:rPr lang="en-GB">
                <a:latin typeface="Arial" charset="0"/>
                <a:cs typeface="Arial" charset="0"/>
              </a:rPr>
              <a:t>: pelvis of ureters, ureter, urinary bladder &amp; prostatic male urethra.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6AEC12B8-D743-9340-A526-4D63C43525DC}" type="slidenum">
              <a:rPr lang="ar-sa" sz="1200"/>
              <a:pPr/>
              <a:t>9</a:t>
            </a:fld>
            <a:endParaRPr lang="en-US" sz="1200"/>
          </a:p>
        </p:txBody>
      </p:sp>
      <p:sp>
        <p:nvSpPr>
          <p:cNvPr id="2969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>
                <a:latin typeface="Arial" charset="0"/>
                <a:cs typeface="Traditional Arabic" charset="0"/>
              </a:rPr>
              <a:t>3-	</a:t>
            </a:r>
            <a:r>
              <a:rPr lang="en-GB" b="1" u="sng">
                <a:latin typeface="Arial" charset="0"/>
                <a:cs typeface="Traditional Arabic" charset="0"/>
              </a:rPr>
              <a:t>STRATIFIED COLUMNAR EPITHELIUM</a:t>
            </a:r>
            <a:r>
              <a:rPr lang="en-GB" b="1">
                <a:latin typeface="Arial" charset="0"/>
                <a:cs typeface="Traditional Arabic" charset="0"/>
              </a:rPr>
              <a:t>: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	It is similar to stratified squamous epithelium, but the surface cells are columnar. It may be: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>
                <a:latin typeface="Arial" charset="0"/>
                <a:cs typeface="Times New Roman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 b="1" u="sng">
                <a:latin typeface="Arial" charset="0"/>
                <a:cs typeface="Times New Roman" charset="0"/>
              </a:rPr>
              <a:t>Non-ciliated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r>
              <a:rPr lang="en-GB">
                <a:latin typeface="Arial" charset="0"/>
                <a:cs typeface="Times New Roman" charset="0"/>
              </a:rPr>
              <a:t> in cavernous (penile) male urethra &amp; recto-anal junction.</a:t>
            </a:r>
          </a:p>
          <a:p>
            <a:pPr algn="just" eaLnBrk="1" hangingPunct="1"/>
            <a:r>
              <a:rPr lang="en-GB" b="1">
                <a:latin typeface="Arial" charset="0"/>
                <a:cs typeface="Times New Roman" charset="0"/>
              </a:rPr>
              <a:t>	</a:t>
            </a:r>
            <a:r>
              <a:rPr lang="en-GB">
                <a:latin typeface="Arial" charset="0"/>
                <a:cs typeface="Times New Roman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 b="1" u="sng">
                <a:latin typeface="Arial" charset="0"/>
                <a:cs typeface="Times New Roman" charset="0"/>
              </a:rPr>
              <a:t>Ciliated</a:t>
            </a:r>
            <a:r>
              <a:rPr lang="en-GB" b="1">
                <a:latin typeface="Arial" charset="0"/>
                <a:cs typeface="Times New Roman" charset="0"/>
              </a:rPr>
              <a:t>: </a:t>
            </a:r>
            <a:r>
              <a:rPr lang="en-GB">
                <a:latin typeface="Arial" charset="0"/>
                <a:cs typeface="Times New Roman" charset="0"/>
              </a:rPr>
              <a:t>in foetal oesophagus &amp; soft palate.</a:t>
            </a:r>
          </a:p>
          <a:p>
            <a:pPr algn="just" eaLnBrk="1" hangingPunct="1"/>
            <a:r>
              <a:rPr lang="en-GB" b="1">
                <a:latin typeface="Arial" charset="0"/>
                <a:cs typeface="Times New Roman" charset="0"/>
              </a:rPr>
              <a:t>4-	</a:t>
            </a:r>
            <a:r>
              <a:rPr lang="en-GB" b="1" u="sng">
                <a:latin typeface="Arial" charset="0"/>
                <a:cs typeface="Times New Roman" charset="0"/>
              </a:rPr>
              <a:t>STRATIFIED CUBICAL EPITHELIUM:</a:t>
            </a:r>
            <a:r>
              <a:rPr lang="en-GB">
                <a:latin typeface="Arial" charset="0"/>
                <a:cs typeface="Times New Roman" charset="0"/>
              </a:rPr>
              <a:t> Its superficial cells are cuboidal. It lines the ducts of sweat glands.</a:t>
            </a:r>
            <a:r>
              <a:rPr lang="en-GB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D5B60AF3-55E4-9A4F-976A-7385D0FAEE7E}" type="slidenum">
              <a:rPr lang="ar-sa" sz="1200"/>
              <a:pPr/>
              <a:t>10</a:t>
            </a:fld>
            <a:endParaRPr lang="en-US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70175"/>
            <a:ext cx="7772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28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008187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872163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368425"/>
            <a:ext cx="3787775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3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97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1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9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11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68425"/>
            <a:ext cx="7727950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Epithelial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46225"/>
            <a:ext cx="7727950" cy="46577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b="1">
                <a:solidFill>
                  <a:srgbClr val="FFFF66"/>
                </a:solidFill>
                <a:latin typeface="Arial" charset="0"/>
                <a:cs typeface="Arial" charset="0"/>
              </a:rPr>
              <a:t>Objectives:</a:t>
            </a:r>
          </a:p>
          <a:p>
            <a:pPr>
              <a:buFont typeface="Wingdings" charset="0"/>
              <a:buNone/>
            </a:pPr>
            <a:r>
              <a:rPr lang="en-US" sz="2400">
                <a:latin typeface="Arial" charset="0"/>
                <a:cs typeface="Arial" charset="0"/>
              </a:rPr>
              <a:t>By the end of this lecture, you should be able to:</a:t>
            </a:r>
          </a:p>
          <a:p>
            <a:r>
              <a:rPr lang="en-US" sz="2400">
                <a:latin typeface="Arial" charset="0"/>
                <a:cs typeface="Arial" charset="0"/>
              </a:rPr>
              <a:t>Describe general characteristics of epithelial tissue.</a:t>
            </a:r>
          </a:p>
          <a:p>
            <a:r>
              <a:rPr lang="en-US" sz="2400">
                <a:latin typeface="Arial" charset="0"/>
                <a:cs typeface="Arial" charset="0"/>
              </a:rPr>
              <a:t>Discuss microscopic structure and distribution of different types of epithelial membranes.</a:t>
            </a:r>
          </a:p>
          <a:p>
            <a:r>
              <a:rPr lang="en-US" sz="2400">
                <a:latin typeface="Arial" charset="0"/>
                <a:cs typeface="Arial" charset="0"/>
              </a:rPr>
              <a:t>Classify glandular epithelium according to different parameters.</a:t>
            </a:r>
          </a:p>
          <a:p>
            <a:r>
              <a:rPr lang="en-US" sz="2400">
                <a:latin typeface="Arial" charset="0"/>
                <a:cs typeface="Arial" charset="0"/>
              </a:rPr>
              <a:t>Enumerate the functions of epithelial tissue.</a:t>
            </a:r>
          </a:p>
          <a:p>
            <a:r>
              <a:rPr lang="en-US" sz="2400">
                <a:latin typeface="Arial" charset="0"/>
                <a:cs typeface="Arial" charset="0"/>
              </a:rPr>
              <a:t>Understand the following clinical applications:</a:t>
            </a:r>
          </a:p>
          <a:p>
            <a:pPr lvl="1"/>
            <a:r>
              <a:rPr lang="en-US" sz="2000">
                <a:latin typeface="Arial" charset="0"/>
                <a:cs typeface="Arial" charset="0"/>
              </a:rPr>
              <a:t>Immotile cilia syndrome (Kartagener</a:t>
            </a:r>
            <a:r>
              <a:rPr lang="ja-JP" altLang="en-US" sz="2000">
                <a:latin typeface="Arial" charset="0"/>
                <a:cs typeface="Arial" charset="0"/>
              </a:rPr>
              <a:t>’</a:t>
            </a:r>
            <a:r>
              <a:rPr lang="en-US" sz="2000">
                <a:latin typeface="Arial" charset="0"/>
                <a:cs typeface="Arial" charset="0"/>
              </a:rPr>
              <a:t>s syndrome).</a:t>
            </a:r>
          </a:p>
          <a:p>
            <a:pPr lvl="1"/>
            <a:r>
              <a:rPr lang="en-US" sz="2000">
                <a:latin typeface="Arial" charset="0"/>
                <a:cs typeface="Arial" charset="0"/>
              </a:rPr>
              <a:t>Metaplasia.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0663"/>
            <a:ext cx="8518525" cy="766762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GLANDS (Glandular Epithelium</a:t>
            </a:r>
            <a:r>
              <a:rPr lang="en-US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343025"/>
            <a:ext cx="5832475" cy="4681538"/>
          </a:xfrm>
        </p:spPr>
        <p:txBody>
          <a:bodyPr/>
          <a:lstStyle/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b="1">
                <a:solidFill>
                  <a:schemeClr val="tx2"/>
                </a:solidFill>
                <a:latin typeface="Arial" charset="0"/>
                <a:cs typeface="Traditional Arabic" charset="0"/>
              </a:rPr>
              <a:t>Classification: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rgbClr val="00FF00"/>
                </a:solidFill>
                <a:latin typeface="Arial" charset="0"/>
                <a:cs typeface="Traditional Arabic" charset="0"/>
              </a:rPr>
              <a:t>1-	</a:t>
            </a:r>
            <a:r>
              <a:rPr lang="en-GB" sz="2400" b="1" u="sng">
                <a:solidFill>
                  <a:srgbClr val="00FF00"/>
                </a:solidFill>
                <a:latin typeface="Arial" charset="0"/>
                <a:cs typeface="Traditional Arabic" charset="0"/>
              </a:rPr>
              <a:t>According to presence or</a:t>
            </a:r>
            <a:br>
              <a:rPr lang="en-GB" sz="2400" b="1" u="sng">
                <a:solidFill>
                  <a:srgbClr val="00FF00"/>
                </a:solidFill>
                <a:latin typeface="Arial" charset="0"/>
                <a:cs typeface="Traditional Arabic" charset="0"/>
              </a:rPr>
            </a:br>
            <a:r>
              <a:rPr lang="en-GB" sz="2400" b="1" u="sng">
                <a:solidFill>
                  <a:srgbClr val="00FF00"/>
                </a:solidFill>
                <a:latin typeface="Arial" charset="0"/>
                <a:cs typeface="Traditional Arabic" charset="0"/>
              </a:rPr>
              <a:t>absence of ducts</a:t>
            </a:r>
            <a:r>
              <a:rPr lang="en-GB" sz="2400" b="1">
                <a:solidFill>
                  <a:srgbClr val="00FF00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>
                <a:latin typeface="Arial" charset="0"/>
                <a:cs typeface="Times New Roman" charset="0"/>
              </a:rPr>
              <a:t>	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a.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Exocrine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r>
              <a:rPr lang="en-GB" sz="2400" b="1">
                <a:latin typeface="Arial" charset="0"/>
                <a:cs typeface="Times New Roman" charset="0"/>
              </a:rPr>
              <a:t> </a:t>
            </a:r>
            <a:r>
              <a:rPr lang="en-GB" sz="2400">
                <a:latin typeface="Arial" charset="0"/>
                <a:cs typeface="Times New Roman" charset="0"/>
              </a:rPr>
              <a:t>e.g. salivary glands.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>
                <a:latin typeface="Arial" charset="0"/>
                <a:cs typeface="Times New Roman" charset="0"/>
              </a:rPr>
              <a:t>	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b.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Endocrine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r>
              <a:rPr lang="en-GB" sz="2400" b="1">
                <a:latin typeface="Arial" charset="0"/>
                <a:cs typeface="Times New Roman" charset="0"/>
              </a:rPr>
              <a:t> </a:t>
            </a:r>
            <a:r>
              <a:rPr lang="en-GB" sz="2400">
                <a:latin typeface="Arial" charset="0"/>
                <a:cs typeface="Times New Roman" charset="0"/>
              </a:rPr>
              <a:t>e.g. thyroid gland.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>
                <a:latin typeface="Arial" charset="0"/>
                <a:cs typeface="Times New Roman" charset="0"/>
              </a:rPr>
              <a:t>	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c.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Mixed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r>
              <a:rPr lang="en-GB" sz="2400">
                <a:latin typeface="Arial" charset="0"/>
                <a:cs typeface="Times New Roman" charset="0"/>
              </a:rPr>
              <a:t> e.g. pancreas.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rgbClr val="00FF00"/>
                </a:solidFill>
                <a:latin typeface="Arial" charset="0"/>
                <a:cs typeface="Traditional Arabic" charset="0"/>
              </a:rPr>
              <a:t>2-	</a:t>
            </a:r>
            <a:r>
              <a:rPr lang="en-GB" sz="2400" b="1" u="sng">
                <a:solidFill>
                  <a:srgbClr val="00FF00"/>
                </a:solidFill>
                <a:latin typeface="Arial" charset="0"/>
                <a:cs typeface="Traditional Arabic" charset="0"/>
              </a:rPr>
              <a:t>According to number of cells</a:t>
            </a:r>
            <a:r>
              <a:rPr lang="en-GB" sz="2400" b="1">
                <a:solidFill>
                  <a:srgbClr val="00FF00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	a.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Unicellular</a:t>
            </a:r>
            <a:r>
              <a:rPr lang="en-GB" sz="2400">
                <a:latin typeface="Arial" charset="0"/>
                <a:cs typeface="Times New Roman" charset="0"/>
              </a:rPr>
              <a:t>: e.g. goblet cells.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	b.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Multicellular</a:t>
            </a:r>
            <a:r>
              <a:rPr lang="en-GB" sz="2400">
                <a:latin typeface="Arial" charset="0"/>
                <a:cs typeface="Times New Roman" charset="0"/>
              </a:rPr>
              <a:t>: e.g. salivary glands.</a:t>
            </a:r>
          </a:p>
        </p:txBody>
      </p:sp>
      <p:pic>
        <p:nvPicPr>
          <p:cNvPr id="12292" name="Picture 7" descr="exoendoc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1" b="22223"/>
          <a:stretch>
            <a:fillRect/>
          </a:stretch>
        </p:blipFill>
        <p:spPr bwMode="auto">
          <a:xfrm>
            <a:off x="5538788" y="1419225"/>
            <a:ext cx="15938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exoendoc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5" r="841" b="17619"/>
          <a:stretch>
            <a:fillRect/>
          </a:stretch>
        </p:blipFill>
        <p:spPr bwMode="auto">
          <a:xfrm>
            <a:off x="7188200" y="1419225"/>
            <a:ext cx="16859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0663"/>
            <a:ext cx="8518525" cy="766762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GLANDS (Glandular Epithelium</a:t>
            </a:r>
            <a:r>
              <a:rPr lang="en-US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343025"/>
            <a:ext cx="5451475" cy="4778375"/>
          </a:xfrm>
        </p:spPr>
        <p:txBody>
          <a:bodyPr/>
          <a:lstStyle/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b="1">
                <a:solidFill>
                  <a:schemeClr val="tx2"/>
                </a:solidFill>
                <a:latin typeface="Arial" charset="0"/>
                <a:cs typeface="Traditional Arabic" charset="0"/>
              </a:rPr>
              <a:t>Classification: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rgbClr val="00FF00"/>
                </a:solidFill>
                <a:latin typeface="Arial" charset="0"/>
                <a:cs typeface="Traditional Arabic" charset="0"/>
              </a:rPr>
              <a:t>3-	</a:t>
            </a:r>
            <a:r>
              <a:rPr lang="en-GB" sz="2400" b="1" u="sng">
                <a:solidFill>
                  <a:srgbClr val="00FF00"/>
                </a:solidFill>
                <a:latin typeface="Arial" charset="0"/>
                <a:cs typeface="Traditional Arabic" charset="0"/>
              </a:rPr>
              <a:t>According to mode of secretion</a:t>
            </a:r>
            <a:r>
              <a:rPr lang="en-GB" sz="2400" b="1">
                <a:solidFill>
                  <a:srgbClr val="00FF00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	a.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Merocrine</a:t>
            </a:r>
            <a:r>
              <a:rPr lang="en-GB" sz="2400">
                <a:latin typeface="Arial" charset="0"/>
                <a:cs typeface="Times New Roman" charset="0"/>
              </a:rPr>
              <a:t>: No part of the cell is lost with the secretion, e.g. salivary glands.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	b.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Apocrine</a:t>
            </a:r>
            <a:r>
              <a:rPr lang="en-GB" sz="2400">
                <a:latin typeface="Arial" charset="0"/>
                <a:cs typeface="Times New Roman" charset="0"/>
              </a:rPr>
              <a:t>: The top of the cell is lost with the secretion, e.g. mammary gland.</a:t>
            </a:r>
          </a:p>
          <a:p>
            <a:pPr marL="488950" indent="-488950">
              <a:spcBef>
                <a:spcPct val="30000"/>
              </a:spcBef>
              <a:buFont typeface="Wingdings" charset="0"/>
              <a:buNone/>
              <a:tabLst>
                <a:tab pos="952500" algn="l"/>
              </a:tabLst>
            </a:pP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	c.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Holocrine</a:t>
            </a:r>
            <a:r>
              <a:rPr lang="en-GB" sz="2400">
                <a:latin typeface="Arial" charset="0"/>
                <a:cs typeface="Times New Roman" charset="0"/>
              </a:rPr>
              <a:t>: The whole cell detaches with the secretion, e.g. sebaceous glands.</a:t>
            </a:r>
          </a:p>
        </p:txBody>
      </p:sp>
      <p:pic>
        <p:nvPicPr>
          <p:cNvPr id="13316" name="Picture 9" descr="03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8" r="28790"/>
          <a:stretch>
            <a:fillRect/>
          </a:stretch>
        </p:blipFill>
        <p:spPr bwMode="auto">
          <a:xfrm>
            <a:off x="5697538" y="2108200"/>
            <a:ext cx="32178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5989638" y="3713163"/>
            <a:ext cx="8350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Mero-crine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7024688" y="3713163"/>
            <a:ext cx="774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Apo-crine</a:t>
            </a: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8016875" y="3713163"/>
            <a:ext cx="793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Holo-crine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0663"/>
            <a:ext cx="8518525" cy="766762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GLANDS (Glandular Epithelium</a:t>
            </a:r>
            <a:r>
              <a:rPr lang="en-US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343025"/>
            <a:ext cx="6137275" cy="5272088"/>
          </a:xfrm>
        </p:spPr>
        <p:txBody>
          <a:bodyPr/>
          <a:lstStyle/>
          <a:p>
            <a:pPr marL="488950" indent="-488950">
              <a:spcBef>
                <a:spcPct val="30000"/>
              </a:spcBef>
              <a:buFont typeface="Wingdings" pitchFamily="2" charset="2"/>
              <a:buNone/>
              <a:tabLst>
                <a:tab pos="952500" algn="l"/>
              </a:tabLst>
              <a:defRPr/>
            </a:pPr>
            <a:r>
              <a:rPr lang="en-GB" b="1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Classification:</a:t>
            </a:r>
          </a:p>
          <a:p>
            <a:pPr marL="488950" indent="-488950">
              <a:spcBef>
                <a:spcPct val="30000"/>
              </a:spcBef>
              <a:buFont typeface="Wingdings" pitchFamily="2" charset="2"/>
              <a:buNone/>
              <a:tabLst>
                <a:tab pos="952500" algn="l"/>
              </a:tabLst>
              <a:defRPr/>
            </a:pPr>
            <a:r>
              <a:rPr lang="en-GB" sz="2400" b="1" dirty="0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4-	</a:t>
            </a:r>
            <a:r>
              <a:rPr lang="en-GB" sz="2400" b="1" u="sng" dirty="0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According to shape of </a:t>
            </a:r>
            <a:r>
              <a:rPr lang="en-GB" sz="2400" b="1" u="sng" dirty="0" err="1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secretory</a:t>
            </a:r>
            <a:r>
              <a:rPr lang="en-GB" sz="2400" b="1" u="sng" dirty="0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 part</a:t>
            </a:r>
            <a:r>
              <a:rPr lang="en-GB" sz="2400" b="1" dirty="0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:</a:t>
            </a:r>
          </a:p>
          <a:p>
            <a:pPr marL="488950" indent="-488950">
              <a:spcBef>
                <a:spcPct val="30000"/>
              </a:spcBef>
              <a:buFont typeface="Wingdings" pitchFamily="2" charset="2"/>
              <a:buNone/>
              <a:tabLst>
                <a:tab pos="952500" algn="l"/>
              </a:tabLst>
              <a:defRPr/>
            </a:pPr>
            <a:endParaRPr lang="en-GB" sz="2400" b="1" dirty="0" smtClean="0">
              <a:solidFill>
                <a:srgbClr val="00FF00"/>
              </a:solidFill>
              <a:ea typeface="+mn-ea"/>
              <a:cs typeface="Traditional Arabic" pitchFamily="2" charset="-78"/>
            </a:endParaRPr>
          </a:p>
          <a:p>
            <a:pPr marL="520700" indent="-520700" algn="just">
              <a:spcBef>
                <a:spcPct val="30000"/>
              </a:spcBef>
              <a:buFont typeface="Wingdings" pitchFamily="2" charset="2"/>
              <a:buNone/>
              <a:tabLst>
                <a:tab pos="1028700" algn="l"/>
              </a:tabLst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	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1.	</a:t>
            </a:r>
            <a:r>
              <a:rPr lang="en-GB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Tubular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: </a:t>
            </a:r>
            <a:r>
              <a:rPr lang="en-GB" sz="2400" dirty="0" smtClean="0">
                <a:ea typeface="+mn-ea"/>
              </a:rPr>
              <a:t>e.g. </a:t>
            </a:r>
            <a:r>
              <a:rPr lang="en-GB" sz="2400" dirty="0" smtClean="0">
                <a:ea typeface="+mn-ea"/>
                <a:cs typeface="Times New Roman" pitchFamily="18" charset="0"/>
              </a:rPr>
              <a:t>intestinal </a:t>
            </a:r>
            <a:r>
              <a:rPr lang="en-GB" sz="2400" dirty="0" smtClean="0">
                <a:ea typeface="+mn-ea"/>
              </a:rPr>
              <a:t>gland.</a:t>
            </a:r>
          </a:p>
          <a:p>
            <a:pPr marL="520700" indent="-520700" algn="just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endParaRPr lang="en-GB" sz="2400" dirty="0" smtClean="0">
              <a:ea typeface="+mn-ea"/>
            </a:endParaRPr>
          </a:p>
          <a:p>
            <a:pPr marL="520700" indent="-520700" algn="just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endParaRPr lang="en-GB" sz="2400" b="1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marL="977900" indent="-977900">
              <a:spcBef>
                <a:spcPct val="30000"/>
              </a:spcBef>
              <a:buFont typeface="Wingdings" pitchFamily="2" charset="2"/>
              <a:buNone/>
              <a:tabLst>
                <a:tab pos="520700" algn="l"/>
                <a:tab pos="977900" algn="l"/>
              </a:tabLst>
              <a:defRPr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	2.	</a:t>
            </a:r>
            <a:r>
              <a:rPr lang="en-GB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Alveolar (</a:t>
            </a:r>
            <a:r>
              <a:rPr lang="en-GB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acinar</a:t>
            </a:r>
            <a:r>
              <a:rPr lang="en-GB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)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: </a:t>
            </a:r>
            <a:r>
              <a:rPr lang="en-GB" sz="2400" dirty="0" smtClean="0">
                <a:ea typeface="+mn-ea"/>
              </a:rPr>
              <a:t>e.g. </a:t>
            </a:r>
            <a:r>
              <a:rPr lang="en-GB" sz="2400" dirty="0" smtClean="0">
                <a:ea typeface="+mn-ea"/>
                <a:cs typeface="Times New Roman" pitchFamily="18" charset="0"/>
              </a:rPr>
              <a:t>mammary </a:t>
            </a:r>
            <a:r>
              <a:rPr lang="en-GB" sz="2400" dirty="0" smtClean="0">
                <a:ea typeface="+mn-ea"/>
              </a:rPr>
              <a:t>gland.</a:t>
            </a:r>
          </a:p>
          <a:p>
            <a:pPr marL="520700" indent="-520700" algn="just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endParaRPr lang="en-GB" sz="2400" b="1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marL="520700" indent="-520700" algn="just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endParaRPr lang="en-GB" sz="2400" b="1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</a:endParaRPr>
          </a:p>
          <a:p>
            <a:pPr marL="520700" indent="-520700" algn="just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	3.	</a:t>
            </a:r>
            <a:r>
              <a:rPr lang="en-GB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Tubulo</a:t>
            </a:r>
            <a:r>
              <a:rPr lang="en-GB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-alveolar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: </a:t>
            </a:r>
            <a:r>
              <a:rPr lang="en-GB" sz="2400" dirty="0" smtClean="0">
                <a:ea typeface="+mn-ea"/>
              </a:rPr>
              <a:t>e.g. p</a:t>
            </a:r>
            <a:r>
              <a:rPr lang="en-GB" sz="2400" dirty="0" smtClean="0">
                <a:ea typeface="+mn-ea"/>
                <a:cs typeface="Times New Roman" pitchFamily="18" charset="0"/>
              </a:rPr>
              <a:t>ancreas</a:t>
            </a:r>
            <a:r>
              <a:rPr lang="en-GB" sz="2400" dirty="0" smtClean="0">
                <a:ea typeface="+mn-ea"/>
              </a:rPr>
              <a:t>.</a:t>
            </a:r>
            <a:endParaRPr lang="en-GB" sz="2400" dirty="0" smtClean="0">
              <a:ea typeface="+mn-ea"/>
              <a:cs typeface="Times New Roman" pitchFamily="18" charset="0"/>
            </a:endParaRPr>
          </a:p>
        </p:txBody>
      </p:sp>
      <p:pic>
        <p:nvPicPr>
          <p:cNvPr id="6" name="Picture 29" descr="Simple tub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584450"/>
            <a:ext cx="889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Simple alve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917950"/>
            <a:ext cx="828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ompound tubuloalve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195888"/>
            <a:ext cx="1965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0663"/>
            <a:ext cx="8518525" cy="766762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GLANDS (Glandular Epithelium</a:t>
            </a:r>
            <a:r>
              <a:rPr lang="en-US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343025"/>
            <a:ext cx="5578475" cy="3352800"/>
          </a:xfrm>
        </p:spPr>
        <p:txBody>
          <a:bodyPr/>
          <a:lstStyle/>
          <a:p>
            <a:pPr marL="488950" indent="-488950">
              <a:spcBef>
                <a:spcPct val="30000"/>
              </a:spcBef>
              <a:buFont typeface="Wingdings" pitchFamily="2" charset="2"/>
              <a:buNone/>
              <a:tabLst>
                <a:tab pos="952500" algn="l"/>
              </a:tabLst>
              <a:defRPr/>
            </a:pPr>
            <a:r>
              <a:rPr lang="en-GB" b="1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Classification:</a:t>
            </a:r>
          </a:p>
          <a:p>
            <a:pPr marL="520700" indent="-520700">
              <a:spcBef>
                <a:spcPct val="30000"/>
              </a:spcBef>
              <a:buFont typeface="Wingdings" pitchFamily="2" charset="2"/>
              <a:buNone/>
              <a:tabLst>
                <a:tab pos="1152525" algn="l"/>
              </a:tabLst>
              <a:defRPr/>
            </a:pPr>
            <a:r>
              <a:rPr lang="en-GB" sz="2400" b="1" dirty="0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5-	</a:t>
            </a:r>
            <a:r>
              <a:rPr lang="en-GB" sz="2400" b="1" u="sng" dirty="0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According to nature of secretion</a:t>
            </a:r>
            <a:r>
              <a:rPr lang="en-GB" sz="2400" b="1" dirty="0" smtClean="0">
                <a:solidFill>
                  <a:srgbClr val="00FF00"/>
                </a:solidFill>
                <a:ea typeface="+mn-ea"/>
                <a:cs typeface="Traditional Arabic" pitchFamily="2" charset="-78"/>
              </a:rPr>
              <a:t>:</a:t>
            </a:r>
          </a:p>
          <a:p>
            <a:pPr marL="520700" indent="-520700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GB" sz="2400" b="1" dirty="0" smtClean="0">
                <a:ea typeface="+mn-ea"/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a.	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</a:rPr>
              <a:t>Serous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:</a:t>
            </a:r>
            <a:r>
              <a:rPr lang="en-GB" sz="2400" b="1" dirty="0" smtClean="0">
                <a:ea typeface="+mn-ea"/>
              </a:rPr>
              <a:t> </a:t>
            </a:r>
            <a:r>
              <a:rPr lang="en-GB" sz="2400" dirty="0" smtClean="0">
                <a:ea typeface="+mn-ea"/>
              </a:rPr>
              <a:t>e.g. </a:t>
            </a:r>
            <a:r>
              <a:rPr lang="en-GB" sz="2400" dirty="0" smtClean="0">
                <a:ea typeface="+mn-ea"/>
                <a:cs typeface="Times New Roman" pitchFamily="18" charset="0"/>
              </a:rPr>
              <a:t>parotid</a:t>
            </a:r>
            <a:r>
              <a:rPr lang="en-GB" sz="2400" dirty="0" smtClean="0">
                <a:ea typeface="+mn-ea"/>
              </a:rPr>
              <a:t> gland.</a:t>
            </a:r>
          </a:p>
          <a:p>
            <a:pPr marL="520700" indent="-520700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GB" sz="2400" b="1" dirty="0" smtClean="0">
                <a:ea typeface="+mn-ea"/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b.	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</a:rPr>
              <a:t>Mucous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:</a:t>
            </a:r>
            <a:r>
              <a:rPr lang="en-GB" sz="2400" dirty="0" smtClean="0">
                <a:ea typeface="+mn-ea"/>
              </a:rPr>
              <a:t> e.g. goblet cells.</a:t>
            </a:r>
          </a:p>
          <a:p>
            <a:pPr marL="977900" indent="-977900">
              <a:spcBef>
                <a:spcPct val="30000"/>
              </a:spcBef>
              <a:buFont typeface="Wingdings" pitchFamily="2" charset="2"/>
              <a:buNone/>
              <a:tabLst>
                <a:tab pos="520700" algn="l"/>
                <a:tab pos="977900" algn="l"/>
              </a:tabLst>
              <a:defRPr/>
            </a:pPr>
            <a:r>
              <a:rPr lang="en-GB" sz="2400" b="1" dirty="0" smtClean="0">
                <a:ea typeface="+mn-ea"/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c.	</a:t>
            </a:r>
            <a:r>
              <a:rPr lang="en-GB" sz="2400" b="1" u="sng" dirty="0" err="1" smtClean="0">
                <a:solidFill>
                  <a:schemeClr val="tx2"/>
                </a:solidFill>
                <a:ea typeface="+mn-ea"/>
              </a:rPr>
              <a:t>Muco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</a:rPr>
              <a:t>-serous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:</a:t>
            </a:r>
            <a:br>
              <a:rPr lang="en-GB" sz="2400" b="1" dirty="0" smtClean="0">
                <a:solidFill>
                  <a:schemeClr val="tx2"/>
                </a:solidFill>
                <a:ea typeface="+mn-ea"/>
              </a:rPr>
            </a:br>
            <a:r>
              <a:rPr lang="en-GB" sz="2400" dirty="0" smtClean="0">
                <a:ea typeface="+mn-ea"/>
              </a:rPr>
              <a:t>e.g. sublingual gland.</a:t>
            </a:r>
          </a:p>
          <a:p>
            <a:pPr marL="520700" indent="-520700">
              <a:spcBef>
                <a:spcPct val="30000"/>
              </a:spcBef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GB" sz="2400" b="1" dirty="0" smtClean="0">
                <a:ea typeface="+mn-ea"/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d.	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</a:rPr>
              <a:t>Watery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:</a:t>
            </a:r>
            <a:r>
              <a:rPr lang="en-GB" sz="2400" dirty="0" smtClean="0">
                <a:ea typeface="+mn-ea"/>
              </a:rPr>
              <a:t> e.g. sweat gland.</a:t>
            </a:r>
            <a:endParaRPr lang="en-GB" sz="2400" dirty="0" smtClean="0">
              <a:ea typeface="+mn-ea"/>
              <a:cs typeface="Times New Roman" pitchFamily="18" charset="0"/>
            </a:endParaRPr>
          </a:p>
        </p:txBody>
      </p:sp>
      <p:pic>
        <p:nvPicPr>
          <p:cNvPr id="15364" name="Picture 9" descr="Epith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 r="38484"/>
          <a:stretch>
            <a:fillRect/>
          </a:stretch>
        </p:blipFill>
        <p:spPr bwMode="auto">
          <a:xfrm>
            <a:off x="4938713" y="2971800"/>
            <a:ext cx="401478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8255000" cy="758825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FUNCTIONS OF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4250" y="1554163"/>
            <a:ext cx="7173913" cy="3783012"/>
          </a:xfrm>
        </p:spPr>
        <p:txBody>
          <a:bodyPr/>
          <a:lstStyle/>
          <a:p>
            <a:pPr marL="571500" indent="-571500" algn="just">
              <a:spcBef>
                <a:spcPct val="30000"/>
              </a:spcBef>
              <a:buFont typeface="Wingdings" charset="0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  <a:cs typeface="Times New Roman" charset="0"/>
              </a:rPr>
              <a:t>1-	</a:t>
            </a:r>
            <a:r>
              <a:rPr lang="en-GB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Protection</a:t>
            </a:r>
            <a:r>
              <a:rPr lang="en-GB">
                <a:latin typeface="Arial" charset="0"/>
                <a:cs typeface="Times New Roman" charset="0"/>
              </a:rPr>
              <a:t> as in epidermis of skin.</a:t>
            </a:r>
          </a:p>
          <a:p>
            <a:pPr marL="571500" indent="-571500" algn="just">
              <a:spcBef>
                <a:spcPct val="30000"/>
              </a:spcBef>
              <a:buFont typeface="Wingdings" charset="0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  <a:cs typeface="Times New Roman" charset="0"/>
              </a:rPr>
              <a:t>2-	</a:t>
            </a:r>
            <a:r>
              <a:rPr lang="en-GB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Secretion</a:t>
            </a:r>
            <a:r>
              <a:rPr lang="en-GB">
                <a:latin typeface="Arial" charset="0"/>
                <a:cs typeface="Times New Roman" charset="0"/>
              </a:rPr>
              <a:t> as in glands.</a:t>
            </a:r>
          </a:p>
          <a:p>
            <a:pPr marL="571500" indent="-571500" algn="just">
              <a:spcBef>
                <a:spcPct val="30000"/>
              </a:spcBef>
              <a:buFont typeface="Wingdings" charset="0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  <a:cs typeface="Times New Roman" charset="0"/>
              </a:rPr>
              <a:t>3-	</a:t>
            </a:r>
            <a:r>
              <a:rPr lang="en-GB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Absorption</a:t>
            </a:r>
            <a:r>
              <a:rPr lang="en-GB">
                <a:latin typeface="Arial" charset="0"/>
                <a:cs typeface="Times New Roman" charset="0"/>
              </a:rPr>
              <a:t> as in small intestine.</a:t>
            </a:r>
          </a:p>
          <a:p>
            <a:pPr marL="571500" indent="-571500" algn="just">
              <a:spcBef>
                <a:spcPct val="30000"/>
              </a:spcBef>
              <a:buFont typeface="Wingdings" charset="0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  <a:cs typeface="Times New Roman" charset="0"/>
              </a:rPr>
              <a:t>4-	</a:t>
            </a:r>
            <a:r>
              <a:rPr lang="en-GB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Excretion</a:t>
            </a:r>
            <a:r>
              <a:rPr lang="en-GB">
                <a:latin typeface="Arial" charset="0"/>
                <a:cs typeface="Times New Roman" charset="0"/>
              </a:rPr>
              <a:t> as in kidney.</a:t>
            </a:r>
          </a:p>
          <a:p>
            <a:pPr marL="571500" indent="-571500" algn="just">
              <a:spcBef>
                <a:spcPct val="30000"/>
              </a:spcBef>
              <a:buFont typeface="Wingdings" charset="0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  <a:cs typeface="Times New Roman" charset="0"/>
              </a:rPr>
              <a:t>5-  </a:t>
            </a:r>
            <a:r>
              <a:rPr lang="en-GB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Reproduction</a:t>
            </a:r>
            <a:r>
              <a:rPr lang="en-GB">
                <a:latin typeface="Arial" charset="0"/>
                <a:cs typeface="Times New Roman" charset="0"/>
              </a:rPr>
              <a:t> as in gonads.</a:t>
            </a:r>
          </a:p>
          <a:p>
            <a:pPr marL="571500" indent="-571500">
              <a:spcBef>
                <a:spcPct val="30000"/>
              </a:spcBef>
              <a:buFont typeface="Wingdings" charset="0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  <a:cs typeface="Times New Roman" charset="0"/>
              </a:rPr>
              <a:t>6-  </a:t>
            </a:r>
            <a:r>
              <a:rPr lang="en-GB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Smooth lining</a:t>
            </a:r>
            <a:r>
              <a:rPr lang="en-GB">
                <a:latin typeface="Arial" charset="0"/>
                <a:cs typeface="Times New Roman" charset="0"/>
              </a:rPr>
              <a:t> as in blood vessels.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Clinical Applications</a:t>
            </a:r>
            <a:endParaRPr lang="en-US" dirty="0" smtClean="0">
              <a:ea typeface="+mj-ea"/>
            </a:endParaRPr>
          </a:p>
        </p:txBody>
      </p:sp>
      <p:sp>
        <p:nvSpPr>
          <p:cNvPr id="274437" name="Rectangle 5"/>
          <p:cNvSpPr>
            <a:spLocks noGrp="1" noChangeArrowheads="1"/>
          </p:cNvSpPr>
          <p:nvPr>
            <p:ph idx="1"/>
          </p:nvPr>
        </p:nvSpPr>
        <p:spPr>
          <a:xfrm>
            <a:off x="495300" y="1470025"/>
            <a:ext cx="8140700" cy="4349750"/>
          </a:xfrm>
        </p:spPr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 charset="0"/>
                <a:cs typeface="Arial" charset="0"/>
              </a:rPr>
              <a:t>Immotile cilia syndrome (Kartegener</a:t>
            </a:r>
            <a:r>
              <a:rPr lang="ja-JP" altLang="en-US" b="1">
                <a:solidFill>
                  <a:srgbClr val="FFC000"/>
                </a:solidFill>
                <a:latin typeface="Arial" charset="0"/>
                <a:cs typeface="Arial" charset="0"/>
              </a:rPr>
              <a:t>’</a:t>
            </a:r>
            <a:r>
              <a:rPr lang="en-US" b="1">
                <a:solidFill>
                  <a:srgbClr val="FFC000"/>
                </a:solidFill>
                <a:latin typeface="Arial" charset="0"/>
                <a:cs typeface="Arial" charset="0"/>
              </a:rPr>
              <a:t>s syndrome):</a:t>
            </a:r>
            <a:endParaRPr lang="en-US" b="1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cs typeface="Arial" charset="0"/>
              </a:rPr>
              <a:t>Disorder that causes infertility in male and chronic respiratory tract infection in both sexes.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It is caused by immobility of cilia and flagella induced by deficiency of dynein.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Dynein protein is responsible for movements of cilia and flagella.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Clinical Applications</a:t>
            </a:r>
            <a:endParaRPr lang="en-US" dirty="0" smtClean="0">
              <a:ea typeface="+mj-ea"/>
            </a:endParaRPr>
          </a:p>
        </p:txBody>
      </p:sp>
      <p:sp>
        <p:nvSpPr>
          <p:cNvPr id="274437" name="Rectangle 5"/>
          <p:cNvSpPr>
            <a:spLocks noGrp="1" noChangeArrowheads="1"/>
          </p:cNvSpPr>
          <p:nvPr>
            <p:ph idx="1"/>
          </p:nvPr>
        </p:nvSpPr>
        <p:spPr>
          <a:xfrm>
            <a:off x="495300" y="1470025"/>
            <a:ext cx="8140700" cy="4202113"/>
          </a:xfrm>
        </p:spPr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 charset="0"/>
                <a:cs typeface="Arial" charset="0"/>
              </a:rPr>
              <a:t>Metaplasia:</a:t>
            </a:r>
            <a:endParaRPr lang="en-US" b="1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cs typeface="Arial" charset="0"/>
              </a:rPr>
              <a:t>It is the transformation of one type of tissue to another in response to injury. This condition is usually reversible if the injury is removed.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Example: pseudostratified ciliated columnar epithelium of the respiratory passages, e.g. trachea, of heavy smokers may undergo </a:t>
            </a:r>
            <a:r>
              <a:rPr lang="en-US" u="sng">
                <a:latin typeface="Arial" charset="0"/>
                <a:cs typeface="Arial" charset="0"/>
              </a:rPr>
              <a:t>squamous metaplasia</a:t>
            </a:r>
            <a:r>
              <a:rPr lang="en-US">
                <a:latin typeface="Arial" charset="0"/>
                <a:cs typeface="Arial" charset="0"/>
              </a:rPr>
              <a:t>, transforming into stratified squamous epithelium.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quamous_metaplasia_(HE)_x_100_Label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450975"/>
            <a:ext cx="72072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800" y="220663"/>
            <a:ext cx="7772400" cy="766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Squamous</a:t>
            </a:r>
            <a:r>
              <a:rPr lang="en-GB" sz="4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40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Metaplasia</a:t>
            </a:r>
            <a:endParaRPr lang="en-US" sz="4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2857500"/>
            <a:ext cx="7772400" cy="1104900"/>
          </a:xfrm>
        </p:spPr>
        <p:txBody>
          <a:bodyPr/>
          <a:lstStyle/>
          <a:p>
            <a:r>
              <a:rPr lang="en-US" sz="6600">
                <a:latin typeface="Times New Roman" charset="0"/>
                <a:cs typeface="Times New Roman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EPITHELIAL TISSUE</a:t>
            </a:r>
            <a:endParaRPr lang="en-US" smtClean="0">
              <a:ea typeface="+mj-ea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214438"/>
            <a:ext cx="5135562" cy="4965700"/>
          </a:xfrm>
        </p:spPr>
        <p:txBody>
          <a:bodyPr/>
          <a:lstStyle/>
          <a:p>
            <a:pPr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00FF00"/>
                </a:solidFill>
                <a:ea typeface="+mn-ea"/>
                <a:cs typeface="Times New Roman" pitchFamily="18" charset="0"/>
              </a:rPr>
              <a:t>General characteristics:</a:t>
            </a:r>
          </a:p>
          <a:p>
            <a:pPr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GB" sz="2400" dirty="0" smtClean="0">
                <a:ea typeface="+mn-ea"/>
                <a:cs typeface="Times New Roman" pitchFamily="18" charset="0"/>
              </a:rPr>
              <a:t>Cells are </a:t>
            </a:r>
            <a:r>
              <a:rPr lang="en-GB" sz="24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tightly joined</a:t>
            </a:r>
            <a:r>
              <a:rPr lang="en-GB" sz="2400" dirty="0" smtClean="0">
                <a:ea typeface="+mn-ea"/>
                <a:cs typeface="Times New Roman" pitchFamily="18" charset="0"/>
              </a:rPr>
              <a:t> with</a:t>
            </a:r>
            <a:r>
              <a:rPr lang="en-GB" sz="2400" b="1" dirty="0" smtClean="0">
                <a:ea typeface="+mn-ea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little intercellular space</a:t>
            </a:r>
            <a:r>
              <a:rPr lang="en-GB" sz="2400" dirty="0" smtClean="0">
                <a:ea typeface="+mn-ea"/>
                <a:cs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GB" sz="2400" dirty="0" smtClean="0">
                <a:ea typeface="+mn-ea"/>
                <a:cs typeface="Times New Roman" pitchFamily="18" charset="0"/>
              </a:rPr>
              <a:t>Rest on a </a:t>
            </a:r>
            <a:r>
              <a:rPr lang="en-GB" sz="24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basement membrane</a:t>
            </a:r>
            <a:r>
              <a:rPr lang="en-GB" sz="2400" dirty="0" smtClean="0">
                <a:ea typeface="+mn-ea"/>
                <a:cs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GB" sz="2400" b="1" dirty="0" err="1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Avascular</a:t>
            </a:r>
            <a:r>
              <a:rPr lang="en-GB" sz="2400" dirty="0" smtClean="0">
                <a:ea typeface="+mn-ea"/>
                <a:cs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GB" sz="2400" dirty="0" smtClean="0">
                <a:ea typeface="+mn-ea"/>
                <a:cs typeface="Times New Roman" pitchFamily="18" charset="0"/>
              </a:rPr>
              <a:t>High power of </a:t>
            </a:r>
            <a:r>
              <a:rPr lang="en-GB" sz="24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regeneration</a:t>
            </a:r>
            <a:r>
              <a:rPr lang="en-GB" sz="2400" dirty="0" smtClean="0">
                <a:ea typeface="+mn-ea"/>
                <a:cs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00FF00"/>
                </a:solidFill>
                <a:ea typeface="+mn-ea"/>
                <a:cs typeface="Times New Roman" pitchFamily="18" charset="0"/>
              </a:rPr>
              <a:t>Classification:</a:t>
            </a:r>
            <a:endParaRPr lang="en-GB" sz="2400" dirty="0" smtClean="0">
              <a:ea typeface="+mn-ea"/>
              <a:cs typeface="Times New Roman" pitchFamily="18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GB" sz="24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Epithelial membranes: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400" dirty="0" smtClean="0">
                <a:cs typeface="Times New Roman" pitchFamily="18" charset="0"/>
              </a:rPr>
              <a:t>Simple epithelium: one layer.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400" dirty="0" smtClean="0">
                <a:cs typeface="Times New Roman" pitchFamily="18" charset="0"/>
              </a:rPr>
              <a:t>Stratified epithelium: more than one layer.</a:t>
            </a:r>
          </a:p>
          <a:p>
            <a:pPr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GB" sz="24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Glands (Glandular Epithelium).</a:t>
            </a:r>
            <a:endParaRPr lang="en-US" sz="2400" dirty="0" smtClean="0">
              <a:ea typeface="+mn-ea"/>
              <a:cs typeface="Times New Roman" pitchFamily="18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t="6267" b="55899"/>
          <a:stretch>
            <a:fillRect/>
          </a:stretch>
        </p:blipFill>
        <p:spPr bwMode="auto">
          <a:xfrm>
            <a:off x="5734050" y="1371600"/>
            <a:ext cx="28956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9" b="56027"/>
          <a:stretch>
            <a:fillRect/>
          </a:stretch>
        </p:blipFill>
        <p:spPr bwMode="auto">
          <a:xfrm>
            <a:off x="5711825" y="2889250"/>
            <a:ext cx="2919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102" name="Picture 9" descr="Epith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3698" r="71877" b="52383"/>
          <a:stretch>
            <a:fillRect/>
          </a:stretch>
        </p:blipFill>
        <p:spPr bwMode="auto">
          <a:xfrm>
            <a:off x="5700713" y="4552950"/>
            <a:ext cx="13938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I. Simple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7800" y="1344613"/>
            <a:ext cx="5403850" cy="4614862"/>
          </a:xfrm>
        </p:spPr>
        <p:txBody>
          <a:bodyPr/>
          <a:lstStyle/>
          <a:p>
            <a:pPr marL="541338" indent="-541338">
              <a:buFont typeface="Wingdings" charset="0"/>
              <a:buNone/>
            </a:pPr>
            <a:r>
              <a:rPr lang="en-GB" sz="3000" b="1">
                <a:solidFill>
                  <a:schemeClr val="tx2"/>
                </a:solidFill>
                <a:latin typeface="Arial" charset="0"/>
                <a:cs typeface="Traditional Arabic" charset="0"/>
              </a:rPr>
              <a:t>1-	</a:t>
            </a:r>
            <a:r>
              <a:rPr lang="en-GB" sz="3000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Simple Squamous Epithelium</a:t>
            </a:r>
            <a:r>
              <a:rPr lang="en-GB" sz="30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541338" indent="-541338">
              <a:buFont typeface="Wingdings" charset="0"/>
              <a:buNone/>
            </a:pPr>
            <a:r>
              <a:rPr lang="en-GB" sz="3000">
                <a:latin typeface="Arial" charset="0"/>
                <a:cs typeface="Times New Roman" charset="0"/>
              </a:rPr>
              <a:t>	</a:t>
            </a:r>
            <a:r>
              <a:rPr lang="en-GB" sz="3000" u="sng">
                <a:latin typeface="Arial" charset="0"/>
                <a:cs typeface="Times New Roman" charset="0"/>
              </a:rPr>
              <a:t>One layer</a:t>
            </a:r>
            <a:r>
              <a:rPr lang="en-GB" sz="3000">
                <a:latin typeface="Arial" charset="0"/>
                <a:cs typeface="Times New Roman" charset="0"/>
              </a:rPr>
              <a:t> of </a:t>
            </a:r>
            <a:r>
              <a:rPr lang="en-GB" sz="3000" u="sng">
                <a:latin typeface="Arial" charset="0"/>
                <a:cs typeface="Times New Roman" charset="0"/>
              </a:rPr>
              <a:t>flat</a:t>
            </a:r>
            <a:r>
              <a:rPr lang="en-GB" sz="3000">
                <a:latin typeface="Arial" charset="0"/>
                <a:cs typeface="Times New Roman" charset="0"/>
              </a:rPr>
              <a:t> cells with flat nuclei. Provides smooth thin surface.</a:t>
            </a:r>
          </a:p>
          <a:p>
            <a:pPr marL="541338" indent="-541338">
              <a:buFont typeface="Wingdings" charset="0"/>
              <a:buNone/>
            </a:pPr>
            <a:r>
              <a:rPr lang="en-GB" sz="3000">
                <a:latin typeface="Arial" charset="0"/>
                <a:cs typeface="Times New Roman" charset="0"/>
              </a:rPr>
              <a:t>	Examples of sites:</a:t>
            </a:r>
          </a:p>
          <a:p>
            <a:pPr marL="1006475" lvl="1"/>
            <a:r>
              <a:rPr lang="en-GB" sz="3000" u="sng">
                <a:latin typeface="Arial" charset="0"/>
                <a:ea typeface="ＭＳ Ｐゴシック" charset="0"/>
                <a:cs typeface="Times New Roman" charset="0"/>
              </a:rPr>
              <a:t>Endothelium</a:t>
            </a:r>
            <a:r>
              <a:rPr lang="en-GB" sz="3000">
                <a:latin typeface="Arial" charset="0"/>
                <a:ea typeface="ＭＳ Ｐゴシック" charset="0"/>
                <a:cs typeface="Times New Roman" charset="0"/>
              </a:rPr>
              <a:t> (lining the CVS).</a:t>
            </a:r>
          </a:p>
          <a:p>
            <a:pPr marL="1006475" lvl="1"/>
            <a:r>
              <a:rPr lang="en-GB" sz="3000" u="sng">
                <a:latin typeface="Arial" charset="0"/>
                <a:ea typeface="ＭＳ Ｐゴシック" charset="0"/>
                <a:cs typeface="Times New Roman" charset="0"/>
              </a:rPr>
              <a:t>Alveoli</a:t>
            </a:r>
            <a:r>
              <a:rPr lang="en-GB" sz="3000">
                <a:latin typeface="Arial" charset="0"/>
                <a:ea typeface="ＭＳ Ｐゴシック" charset="0"/>
                <a:cs typeface="Times New Roman" charset="0"/>
              </a:rPr>
              <a:t> of lung.</a:t>
            </a:r>
          </a:p>
        </p:txBody>
      </p:sp>
      <p:pic>
        <p:nvPicPr>
          <p:cNvPr id="5124" name="Picture 1031" descr="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6" r="56364" b="4237"/>
          <a:stretch>
            <a:fillRect/>
          </a:stretch>
        </p:blipFill>
        <p:spPr bwMode="auto">
          <a:xfrm>
            <a:off x="5632450" y="1892300"/>
            <a:ext cx="3273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I. Simple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344613"/>
            <a:ext cx="5067300" cy="3832225"/>
          </a:xfrm>
        </p:spPr>
        <p:txBody>
          <a:bodyPr/>
          <a:lstStyle/>
          <a:p>
            <a:pPr marL="541338" indent="-541338">
              <a:buFont typeface="Wingdings" charset="0"/>
              <a:buNone/>
            </a:pPr>
            <a:r>
              <a:rPr lang="en-GB" b="1">
                <a:solidFill>
                  <a:schemeClr val="tx2"/>
                </a:solidFill>
                <a:latin typeface="Arial" charset="0"/>
                <a:cs typeface="Traditional Arabic" charset="0"/>
              </a:rPr>
              <a:t>2-	</a:t>
            </a:r>
            <a:r>
              <a:rPr lang="en-GB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Simple Cuboidal Epithelium</a:t>
            </a:r>
            <a:r>
              <a:rPr lang="en-GB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541338" indent="-541338">
              <a:buFont typeface="Wingdings" charset="0"/>
              <a:buNone/>
            </a:pPr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 u="sng">
                <a:latin typeface="Arial" charset="0"/>
                <a:cs typeface="Times New Roman" charset="0"/>
              </a:rPr>
              <a:t>One layer</a:t>
            </a:r>
            <a:r>
              <a:rPr lang="en-GB">
                <a:latin typeface="Arial" charset="0"/>
                <a:cs typeface="Times New Roman" charset="0"/>
              </a:rPr>
              <a:t> of </a:t>
            </a:r>
            <a:r>
              <a:rPr lang="en-GB" u="sng">
                <a:latin typeface="Arial" charset="0"/>
                <a:cs typeface="Times New Roman" charset="0"/>
              </a:rPr>
              <a:t>cuboidal</a:t>
            </a:r>
            <a:r>
              <a:rPr lang="en-GB">
                <a:latin typeface="Arial" charset="0"/>
                <a:cs typeface="Times New Roman" charset="0"/>
              </a:rPr>
              <a:t> cells with central rounded nuclei.</a:t>
            </a:r>
          </a:p>
          <a:p>
            <a:pPr marL="541338" indent="-541338">
              <a:buFont typeface="Wingdings" charset="0"/>
              <a:buNone/>
            </a:pPr>
            <a:r>
              <a:rPr lang="en-GB">
                <a:latin typeface="Arial" charset="0"/>
                <a:cs typeface="Times New Roman" charset="0"/>
              </a:rPr>
              <a:t>	Example of sites:</a:t>
            </a:r>
          </a:p>
          <a:p>
            <a:pPr marL="1082675" lvl="1" indent="-361950"/>
            <a:r>
              <a:rPr lang="en-GB" sz="3200" u="sng">
                <a:latin typeface="Arial" charset="0"/>
                <a:ea typeface="ＭＳ Ｐゴシック" charset="0"/>
                <a:cs typeface="Times New Roman" charset="0"/>
              </a:rPr>
              <a:t>Thyroid</a:t>
            </a:r>
            <a:r>
              <a:rPr lang="en-GB" sz="3200">
                <a:latin typeface="Arial" charset="0"/>
                <a:ea typeface="ＭＳ Ｐゴシック" charset="0"/>
                <a:cs typeface="Times New Roman" charset="0"/>
              </a:rPr>
              <a:t> follicles.</a:t>
            </a:r>
          </a:p>
        </p:txBody>
      </p:sp>
      <p:pic>
        <p:nvPicPr>
          <p:cNvPr id="6148" name="Picture 5" descr="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4"/>
          <a:stretch>
            <a:fillRect/>
          </a:stretch>
        </p:blipFill>
        <p:spPr bwMode="auto">
          <a:xfrm>
            <a:off x="5329238" y="1928813"/>
            <a:ext cx="32543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I. Simple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1241425"/>
            <a:ext cx="5334000" cy="5310188"/>
          </a:xfrm>
        </p:spPr>
        <p:txBody>
          <a:bodyPr/>
          <a:lstStyle/>
          <a:p>
            <a:pPr marL="381000" indent="-381000" defTabSz="4381500"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3-	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Simple Columnar Epithelium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  <a:endParaRPr lang="en-GB" sz="2400">
              <a:latin typeface="Arial" charset="0"/>
              <a:cs typeface="Times New Roman" charset="0"/>
            </a:endParaRPr>
          </a:p>
          <a:p>
            <a:pPr marL="381000" indent="-381000" defTabSz="4381500"/>
            <a:r>
              <a:rPr lang="en-GB" sz="2400" u="sng">
                <a:latin typeface="Arial" charset="0"/>
                <a:cs typeface="Times New Roman" charset="0"/>
              </a:rPr>
              <a:t>One</a:t>
            </a:r>
            <a:r>
              <a:rPr lang="en-GB" sz="2400">
                <a:latin typeface="Arial" charset="0"/>
                <a:cs typeface="Times New Roman" charset="0"/>
              </a:rPr>
              <a:t> layer of </a:t>
            </a:r>
            <a:r>
              <a:rPr lang="en-GB" sz="2400" u="sng">
                <a:latin typeface="Arial" charset="0"/>
                <a:cs typeface="Times New Roman" charset="0"/>
              </a:rPr>
              <a:t>columnar</a:t>
            </a:r>
            <a:r>
              <a:rPr lang="en-GB" sz="2400">
                <a:latin typeface="Arial" charset="0"/>
                <a:cs typeface="Times New Roman" charset="0"/>
              </a:rPr>
              <a:t> cells with basal oval nuclei.</a:t>
            </a:r>
          </a:p>
          <a:p>
            <a:pPr marL="381000" indent="-381000" defTabSz="4381500"/>
            <a:r>
              <a:rPr lang="en-GB" sz="2400" u="sng">
                <a:solidFill>
                  <a:srgbClr val="FFFF00"/>
                </a:solidFill>
                <a:latin typeface="Arial" charset="0"/>
                <a:cs typeface="Times New Roman" charset="0"/>
              </a:rPr>
              <a:t>Types</a:t>
            </a:r>
            <a:r>
              <a:rPr lang="en-GB" sz="2400">
                <a:solidFill>
                  <a:srgbClr val="FFFF00"/>
                </a:solidFill>
                <a:latin typeface="Arial" charset="0"/>
                <a:cs typeface="Times New Roman" charset="0"/>
              </a:rPr>
              <a:t>:</a:t>
            </a:r>
          </a:p>
          <a:p>
            <a:pPr marL="1181100" lvl="2" indent="-381000" defTabSz="4381500"/>
            <a:r>
              <a:rPr lang="en-GB" u="sng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Non-ciliated</a:t>
            </a:r>
            <a:r>
              <a:rPr lang="en-GB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/>
            </a:r>
            <a:br>
              <a:rPr lang="en-GB">
                <a:latin typeface="Arial" charset="0"/>
                <a:ea typeface="ＭＳ Ｐゴシック" charset="0"/>
                <a:cs typeface="Times New Roman" charset="0"/>
              </a:rPr>
            </a:b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Example of sites: Lining of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stomach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,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intestine (with goblet cells)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&amp;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gall bladder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  <a:p>
            <a:pPr marL="1181100" lvl="2" indent="-381000" defTabSz="4381500"/>
            <a:r>
              <a:rPr lang="en-GB" u="sng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Ciliated</a:t>
            </a:r>
            <a:r>
              <a:rPr lang="en-GB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with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cilia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on free surface.</a:t>
            </a:r>
            <a:br>
              <a:rPr lang="en-GB">
                <a:latin typeface="Arial" charset="0"/>
                <a:ea typeface="ＭＳ Ｐゴシック" charset="0"/>
                <a:cs typeface="Times New Roman" charset="0"/>
              </a:rPr>
            </a:b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Example of sites: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Fallopian tubes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</p:txBody>
      </p:sp>
      <p:pic>
        <p:nvPicPr>
          <p:cNvPr id="7172" name="Picture 8" descr="Simple-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6"/>
          <a:stretch>
            <a:fillRect/>
          </a:stretch>
        </p:blipFill>
        <p:spPr bwMode="auto">
          <a:xfrm>
            <a:off x="5589588" y="1439863"/>
            <a:ext cx="3263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Simple-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/>
          <a:stretch>
            <a:fillRect/>
          </a:stretch>
        </p:blipFill>
        <p:spPr bwMode="auto">
          <a:xfrm>
            <a:off x="5588000" y="4256088"/>
            <a:ext cx="32512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I. Simple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217613"/>
            <a:ext cx="6242050" cy="5199062"/>
          </a:xfrm>
        </p:spPr>
        <p:txBody>
          <a:bodyPr/>
          <a:lstStyle/>
          <a:p>
            <a:pPr marL="476250" indent="-476250">
              <a:spcBef>
                <a:spcPts val="6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4-	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Pseudo-Stratified Columnar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476250" indent="-476250">
              <a:spcBef>
                <a:spcPts val="600"/>
              </a:spcBef>
            </a:pPr>
            <a:r>
              <a:rPr lang="en-GB" sz="2400" u="sng">
                <a:latin typeface="Arial" charset="0"/>
                <a:cs typeface="Times New Roman" charset="0"/>
              </a:rPr>
              <a:t>One</a:t>
            </a:r>
            <a:r>
              <a:rPr lang="en-GB" sz="2400">
                <a:latin typeface="Arial" charset="0"/>
                <a:cs typeface="Times New Roman" charset="0"/>
              </a:rPr>
              <a:t> layer of </a:t>
            </a:r>
            <a:r>
              <a:rPr lang="en-GB" sz="2400" u="sng">
                <a:latin typeface="Arial" charset="0"/>
                <a:cs typeface="Times New Roman" charset="0"/>
              </a:rPr>
              <a:t>columnar</a:t>
            </a:r>
            <a:r>
              <a:rPr lang="en-GB" sz="2400">
                <a:latin typeface="Arial" charset="0"/>
                <a:cs typeface="Times New Roman" charset="0"/>
              </a:rPr>
              <a:t> cells.</a:t>
            </a:r>
          </a:p>
          <a:p>
            <a:pPr marL="476250" indent="-476250">
              <a:spcBef>
                <a:spcPts val="600"/>
              </a:spcBef>
            </a:pPr>
            <a:r>
              <a:rPr lang="en-GB" sz="2400">
                <a:latin typeface="Arial" charset="0"/>
                <a:cs typeface="Times New Roman" charset="0"/>
              </a:rPr>
              <a:t>Some cells are tall.</a:t>
            </a:r>
          </a:p>
          <a:p>
            <a:pPr marL="476250" indent="-476250">
              <a:spcBef>
                <a:spcPts val="600"/>
              </a:spcBef>
            </a:pPr>
            <a:r>
              <a:rPr lang="en-GB" sz="2400">
                <a:latin typeface="Arial" charset="0"/>
                <a:cs typeface="Times New Roman" charset="0"/>
              </a:rPr>
              <a:t>Others are short and don’t reach the surface.</a:t>
            </a:r>
          </a:p>
          <a:p>
            <a:pPr marL="476250" indent="-476250">
              <a:spcBef>
                <a:spcPts val="600"/>
              </a:spcBef>
            </a:pPr>
            <a:r>
              <a:rPr lang="en-GB" sz="2400">
                <a:latin typeface="Arial" charset="0"/>
                <a:cs typeface="Times New Roman" charset="0"/>
              </a:rPr>
              <a:t>Both rest on the basement membrane.</a:t>
            </a:r>
          </a:p>
          <a:p>
            <a:pPr marL="476250" indent="-476250">
              <a:spcBef>
                <a:spcPts val="600"/>
              </a:spcBef>
            </a:pPr>
            <a:r>
              <a:rPr lang="en-GB" sz="2400">
                <a:latin typeface="Arial" charset="0"/>
                <a:cs typeface="Times New Roman" charset="0"/>
              </a:rPr>
              <a:t>Nuclei appear at different levels.</a:t>
            </a:r>
          </a:p>
          <a:p>
            <a:pPr marL="476250" indent="-476250">
              <a:spcBef>
                <a:spcPts val="600"/>
              </a:spcBef>
            </a:pPr>
            <a:r>
              <a:rPr lang="en-GB" sz="2400" u="sng">
                <a:solidFill>
                  <a:srgbClr val="FFFF00"/>
                </a:solidFill>
                <a:latin typeface="Arial" charset="0"/>
                <a:cs typeface="Times New Roman" charset="0"/>
              </a:rPr>
              <a:t>Types</a:t>
            </a:r>
            <a:r>
              <a:rPr lang="en-GB" sz="2400">
                <a:solidFill>
                  <a:srgbClr val="FFFF00"/>
                </a:solidFill>
                <a:latin typeface="Arial" charset="0"/>
                <a:cs typeface="Times New Roman" charset="0"/>
              </a:rPr>
              <a:t>:</a:t>
            </a:r>
          </a:p>
          <a:p>
            <a:pPr marL="1092200" lvl="2" indent="-292100">
              <a:spcBef>
                <a:spcPts val="600"/>
              </a:spcBef>
            </a:pPr>
            <a:r>
              <a:rPr lang="en-GB" u="sng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Non-ciliated</a:t>
            </a:r>
            <a:r>
              <a:rPr lang="en-GB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/>
            </a:r>
            <a:br>
              <a:rPr lang="en-GB">
                <a:latin typeface="Arial" charset="0"/>
                <a:ea typeface="ＭＳ Ｐゴシック" charset="0"/>
                <a:cs typeface="Times New Roman" charset="0"/>
              </a:rPr>
            </a:b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Example of sites: </a:t>
            </a:r>
            <a:r>
              <a:rPr lang="en-GB" u="sng">
                <a:latin typeface="Arial" charset="0"/>
                <a:cs typeface="Arial" charset="0"/>
              </a:rPr>
              <a:t>vas deferens</a:t>
            </a:r>
            <a:r>
              <a:rPr lang="en-GB">
                <a:latin typeface="Arial" charset="0"/>
                <a:cs typeface="Arial" charset="0"/>
              </a:rPr>
              <a:t>.</a:t>
            </a:r>
          </a:p>
          <a:p>
            <a:pPr marL="1092200" lvl="2" indent="-292100">
              <a:spcBef>
                <a:spcPts val="600"/>
              </a:spcBef>
            </a:pPr>
            <a:r>
              <a:rPr lang="en-GB" u="sng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Ciliated with Goblet Cells</a:t>
            </a:r>
            <a:r>
              <a:rPr lang="en-GB">
                <a:solidFill>
                  <a:srgbClr val="FBCAB6"/>
                </a:solidFill>
                <a:latin typeface="Arial" charset="0"/>
                <a:ea typeface="ＭＳ Ｐゴシック" charset="0"/>
                <a:cs typeface="Times New Roman" charset="0"/>
              </a:rPr>
              <a:t>: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/>
            </a:r>
            <a:br>
              <a:rPr lang="en-GB">
                <a:latin typeface="Arial" charset="0"/>
                <a:ea typeface="ＭＳ Ｐゴシック" charset="0"/>
                <a:cs typeface="Times New Roman" charset="0"/>
              </a:rPr>
            </a:b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Example of sites: </a:t>
            </a:r>
            <a:r>
              <a:rPr lang="en-GB" u="sng">
                <a:latin typeface="Arial" charset="0"/>
                <a:ea typeface="ＭＳ Ｐゴシック" charset="0"/>
                <a:cs typeface="Times New Roman" charset="0"/>
              </a:rPr>
              <a:t>trachea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</p:txBody>
      </p:sp>
      <p:pic>
        <p:nvPicPr>
          <p:cNvPr id="8196" name="Picture 8" descr="PseudoStrat-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41"/>
          <a:stretch>
            <a:fillRect/>
          </a:stretch>
        </p:blipFill>
        <p:spPr bwMode="auto">
          <a:xfrm>
            <a:off x="6515100" y="1746250"/>
            <a:ext cx="2438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PseudoStrat-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8" r="539"/>
          <a:stretch>
            <a:fillRect/>
          </a:stretch>
        </p:blipFill>
        <p:spPr bwMode="auto">
          <a:xfrm>
            <a:off x="6497638" y="4522788"/>
            <a:ext cx="245586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8253413" cy="758825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II. Stratified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190625"/>
            <a:ext cx="5429250" cy="5475288"/>
          </a:xfrm>
        </p:spPr>
        <p:txBody>
          <a:bodyPr/>
          <a:lstStyle/>
          <a:p>
            <a:pPr marL="381000" indent="-381000" defTabSz="2190750"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1-	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Stratified </a:t>
            </a:r>
            <a:r>
              <a:rPr lang="en-GB" sz="2400" b="1" u="sng" dirty="0" err="1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Squamous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 Epithelium</a:t>
            </a:r>
            <a:r>
              <a:rPr lang="en-GB" sz="2400" b="1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:</a:t>
            </a:r>
          </a:p>
          <a:p>
            <a:pPr marL="857250" lvl="1" defTabSz="2190750">
              <a:defRPr/>
            </a:pPr>
            <a:r>
              <a:rPr lang="en-GB" sz="2200" dirty="0" smtClean="0">
                <a:cs typeface="Times New Roman" pitchFamily="18" charset="0"/>
              </a:rPr>
              <a:t>Multiple layers of cells.</a:t>
            </a:r>
          </a:p>
          <a:p>
            <a:pPr marL="857250" lvl="1" defTabSz="2190750">
              <a:defRPr/>
            </a:pPr>
            <a:r>
              <a:rPr lang="en-GB" sz="2200" dirty="0" smtClean="0">
                <a:cs typeface="Times New Roman" pitchFamily="18" charset="0"/>
              </a:rPr>
              <a:t>Basal cells are columnar with basal oval nuclei.</a:t>
            </a:r>
          </a:p>
          <a:p>
            <a:pPr marL="857250" lvl="1" defTabSz="2190750">
              <a:defRPr/>
            </a:pPr>
            <a:r>
              <a:rPr lang="en-GB" sz="2200" dirty="0" smtClean="0">
                <a:cs typeface="Times New Roman" pitchFamily="18" charset="0"/>
              </a:rPr>
              <a:t>Intermediate cells are polygonal with central rounded nuclei.</a:t>
            </a:r>
          </a:p>
          <a:p>
            <a:pPr marL="857250" lvl="1" defTabSz="2190750">
              <a:defRPr/>
            </a:pPr>
            <a:r>
              <a:rPr lang="en-GB" sz="2200" u="sng" dirty="0" smtClean="0">
                <a:cs typeface="Times New Roman" pitchFamily="18" charset="0"/>
              </a:rPr>
              <a:t>Surface cells</a:t>
            </a:r>
            <a:r>
              <a:rPr lang="en-GB" sz="2200" dirty="0" smtClean="0">
                <a:cs typeface="Times New Roman" pitchFamily="18" charset="0"/>
              </a:rPr>
              <a:t> are </a:t>
            </a:r>
            <a:r>
              <a:rPr lang="en-GB" sz="2200" u="sng" dirty="0" smtClean="0">
                <a:cs typeface="Times New Roman" pitchFamily="18" charset="0"/>
              </a:rPr>
              <a:t>flat</a:t>
            </a:r>
            <a:r>
              <a:rPr lang="en-GB" sz="2200" dirty="0" smtClean="0">
                <a:cs typeface="Times New Roman" pitchFamily="18" charset="0"/>
              </a:rPr>
              <a:t> with flattened nuclei.</a:t>
            </a:r>
          </a:p>
          <a:p>
            <a:pPr marL="857250" lvl="1" defTabSz="2190750">
              <a:defRPr/>
            </a:pPr>
            <a:r>
              <a:rPr lang="en-GB" sz="2200" u="sng" dirty="0" smtClean="0">
                <a:solidFill>
                  <a:srgbClr val="FFFF00"/>
                </a:solidFill>
                <a:cs typeface="Times New Roman" pitchFamily="18" charset="0"/>
              </a:rPr>
              <a:t>Types</a:t>
            </a:r>
            <a:r>
              <a:rPr lang="en-GB" sz="22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 marL="1257300" lvl="2" defTabSz="2190750">
              <a:defRPr/>
            </a:pPr>
            <a:r>
              <a:rPr lang="en-GB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Keratinized</a:t>
            </a:r>
            <a:r>
              <a:rPr lang="en-GB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:</a:t>
            </a:r>
            <a:r>
              <a:rPr lang="en-GB" sz="2000" dirty="0" smtClean="0">
                <a:cs typeface="Times New Roman" pitchFamily="18" charset="0"/>
              </a:rPr>
              <a:t> with a layer of keratin on the surface.</a:t>
            </a:r>
            <a:br>
              <a:rPr lang="en-GB" sz="2000" dirty="0" smtClean="0">
                <a:cs typeface="Times New Roman" pitchFamily="18" charset="0"/>
              </a:rPr>
            </a:br>
            <a:r>
              <a:rPr lang="en-GB" sz="2000" dirty="0" smtClean="0">
                <a:cs typeface="Times New Roman" pitchFamily="18" charset="0"/>
              </a:rPr>
              <a:t>Example of sites: </a:t>
            </a:r>
            <a:r>
              <a:rPr lang="en-GB" sz="2000" u="sng" dirty="0" smtClean="0">
                <a:cs typeface="Times New Roman" pitchFamily="18" charset="0"/>
              </a:rPr>
              <a:t>epidermis of skin</a:t>
            </a:r>
            <a:r>
              <a:rPr lang="en-GB" sz="2000" dirty="0" smtClean="0">
                <a:cs typeface="Times New Roman" pitchFamily="18" charset="0"/>
              </a:rPr>
              <a:t>.</a:t>
            </a:r>
          </a:p>
          <a:p>
            <a:pPr marL="1257300" lvl="2" defTabSz="2190750">
              <a:defRPr/>
            </a:pPr>
            <a:r>
              <a:rPr lang="en-GB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Non-keratinized</a:t>
            </a:r>
            <a:r>
              <a:rPr lang="en-GB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:</a:t>
            </a:r>
            <a:r>
              <a:rPr lang="en-GB" sz="2000" dirty="0" smtClean="0">
                <a:cs typeface="Times New Roman" pitchFamily="18" charset="0"/>
              </a:rPr>
              <a:t> without a layer of keratin on the surface.</a:t>
            </a:r>
            <a:br>
              <a:rPr lang="en-GB" sz="2000" dirty="0" smtClean="0">
                <a:cs typeface="Times New Roman" pitchFamily="18" charset="0"/>
              </a:rPr>
            </a:br>
            <a:r>
              <a:rPr lang="en-GB" sz="2000" dirty="0" smtClean="0">
                <a:cs typeface="Times New Roman" pitchFamily="18" charset="0"/>
              </a:rPr>
              <a:t>Example of sites: </a:t>
            </a:r>
            <a:r>
              <a:rPr lang="en-GB" sz="2000" u="sng" dirty="0" err="1" smtClean="0">
                <a:cs typeface="Times New Roman" pitchFamily="18" charset="0"/>
              </a:rPr>
              <a:t>esophagus</a:t>
            </a:r>
            <a:r>
              <a:rPr lang="en-GB" sz="2000" dirty="0" smtClean="0">
                <a:cs typeface="Times New Roman" pitchFamily="18" charset="0"/>
              </a:rPr>
              <a:t>.</a:t>
            </a:r>
            <a:endParaRPr lang="en-US" sz="2000" dirty="0" smtClean="0">
              <a:cs typeface="Times New Roman" pitchFamily="18" charset="0"/>
            </a:endParaRPr>
          </a:p>
        </p:txBody>
      </p:sp>
      <p:pic>
        <p:nvPicPr>
          <p:cNvPr id="9220" name="Picture 5" descr="Epith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b="12090"/>
          <a:stretch>
            <a:fillRect/>
          </a:stretch>
        </p:blipFill>
        <p:spPr bwMode="auto">
          <a:xfrm>
            <a:off x="5710238" y="1257300"/>
            <a:ext cx="317182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Epith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51" b="13582"/>
          <a:stretch>
            <a:fillRect/>
          </a:stretch>
        </p:blipFill>
        <p:spPr bwMode="auto">
          <a:xfrm>
            <a:off x="6237288" y="4146550"/>
            <a:ext cx="26447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8253413" cy="758825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II. Stratified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273175"/>
            <a:ext cx="4816475" cy="4860925"/>
          </a:xfrm>
        </p:spPr>
        <p:txBody>
          <a:bodyPr/>
          <a:lstStyle/>
          <a:p>
            <a:pPr marL="381000" indent="-38100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GB" sz="2600" b="1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2-	</a:t>
            </a:r>
            <a:r>
              <a:rPr lang="en-GB" sz="2600" b="1" u="sng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Transitional Epithelium</a:t>
            </a:r>
            <a:r>
              <a:rPr lang="en-GB" sz="2600" b="1" dirty="0" smtClean="0">
                <a:solidFill>
                  <a:schemeClr val="tx2"/>
                </a:solidFill>
                <a:ea typeface="+mn-ea"/>
                <a:cs typeface="Traditional Arabic" pitchFamily="2" charset="-78"/>
              </a:rPr>
              <a:t>:</a:t>
            </a:r>
          </a:p>
          <a:p>
            <a:pPr marL="857250" lvl="1">
              <a:spcBef>
                <a:spcPts val="1200"/>
              </a:spcBef>
              <a:defRPr/>
            </a:pPr>
            <a:r>
              <a:rPr lang="en-GB" sz="2600" dirty="0" smtClean="0">
                <a:cs typeface="Times New Roman" pitchFamily="18" charset="0"/>
              </a:rPr>
              <a:t>Multiple layers of cells.</a:t>
            </a:r>
          </a:p>
          <a:p>
            <a:pPr marL="857250" lvl="1">
              <a:spcBef>
                <a:spcPts val="1200"/>
              </a:spcBef>
              <a:defRPr/>
            </a:pPr>
            <a:r>
              <a:rPr lang="en-GB" sz="2600" dirty="0" smtClean="0">
                <a:cs typeface="Times New Roman" pitchFamily="18" charset="0"/>
              </a:rPr>
              <a:t>Basal cells are columnar.</a:t>
            </a:r>
          </a:p>
          <a:p>
            <a:pPr marL="857250" lvl="1">
              <a:spcBef>
                <a:spcPts val="1200"/>
              </a:spcBef>
              <a:defRPr/>
            </a:pPr>
            <a:r>
              <a:rPr lang="en-GB" sz="2600" dirty="0" smtClean="0">
                <a:cs typeface="Times New Roman" pitchFamily="18" charset="0"/>
              </a:rPr>
              <a:t>Intermediate cells are polygonal.</a:t>
            </a:r>
          </a:p>
          <a:p>
            <a:pPr marL="857250" lvl="1">
              <a:spcBef>
                <a:spcPts val="1200"/>
              </a:spcBef>
              <a:defRPr/>
            </a:pPr>
            <a:r>
              <a:rPr lang="en-GB" sz="2600" u="sng" dirty="0" smtClean="0">
                <a:cs typeface="Times New Roman" pitchFamily="18" charset="0"/>
              </a:rPr>
              <a:t>Surface cells</a:t>
            </a:r>
            <a:r>
              <a:rPr lang="en-GB" sz="2600" dirty="0" smtClean="0">
                <a:cs typeface="Times New Roman" pitchFamily="18" charset="0"/>
              </a:rPr>
              <a:t> large </a:t>
            </a:r>
            <a:r>
              <a:rPr lang="en-GB" sz="2600" u="sng" dirty="0" err="1" smtClean="0">
                <a:cs typeface="Times New Roman" pitchFamily="18" charset="0"/>
              </a:rPr>
              <a:t>cuboidal</a:t>
            </a:r>
            <a:r>
              <a:rPr lang="en-GB" sz="2600" dirty="0" smtClean="0">
                <a:cs typeface="Times New Roman" pitchFamily="18" charset="0"/>
              </a:rPr>
              <a:t> with convex free surface.</a:t>
            </a:r>
          </a:p>
          <a:p>
            <a:pPr marL="857250" lvl="1">
              <a:spcBef>
                <a:spcPts val="1200"/>
              </a:spcBef>
              <a:defRPr/>
            </a:pPr>
            <a:r>
              <a:rPr lang="en-GB" sz="2600" dirty="0" smtClean="0">
                <a:cs typeface="Times New Roman" pitchFamily="18" charset="0"/>
              </a:rPr>
              <a:t>Example of sites: </a:t>
            </a:r>
            <a:r>
              <a:rPr lang="en-GB" sz="2600" u="sng" dirty="0" smtClean="0">
                <a:cs typeface="Times New Roman" pitchFamily="18" charset="0"/>
              </a:rPr>
              <a:t>Urinary bladder</a:t>
            </a:r>
            <a:r>
              <a:rPr lang="en-GB" sz="2600" dirty="0" smtClean="0">
                <a:cs typeface="Times New Roman" pitchFamily="18" charset="0"/>
              </a:rPr>
              <a:t>.</a:t>
            </a:r>
            <a:endParaRPr lang="en-US" sz="2600" dirty="0" smtClean="0">
              <a:cs typeface="Times New Roman" pitchFamily="18" charset="0"/>
            </a:endParaRPr>
          </a:p>
        </p:txBody>
      </p:sp>
      <p:pic>
        <p:nvPicPr>
          <p:cNvPr id="10244" name="Picture 6" descr="Epith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5" b="9570"/>
          <a:stretch>
            <a:fillRect/>
          </a:stretch>
        </p:blipFill>
        <p:spPr bwMode="auto">
          <a:xfrm>
            <a:off x="5019675" y="1370013"/>
            <a:ext cx="37941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Epith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7" t="43439" r="1437" b="8711"/>
          <a:stretch>
            <a:fillRect/>
          </a:stretch>
        </p:blipFill>
        <p:spPr bwMode="auto">
          <a:xfrm>
            <a:off x="5019675" y="4424363"/>
            <a:ext cx="2998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II. Stratified Epithelium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9888" y="1336675"/>
            <a:ext cx="5357812" cy="4737100"/>
          </a:xfrm>
        </p:spPr>
        <p:txBody>
          <a:bodyPr/>
          <a:lstStyle/>
          <a:p>
            <a:pPr marL="381000" indent="-381000" defTabSz="4381500">
              <a:spcBef>
                <a:spcPts val="1200"/>
              </a:spcBef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3-	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raditional Arabic" charset="0"/>
              </a:rPr>
              <a:t>Stratified Columnar Epithelium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857250" lvl="1" defTabSz="4381500">
              <a:spcBef>
                <a:spcPts val="12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Multiple layers of cells.</a:t>
            </a:r>
          </a:p>
          <a:p>
            <a:pPr marL="857250" lvl="1" defTabSz="4381500">
              <a:spcBef>
                <a:spcPts val="12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Basal cells are columnar.</a:t>
            </a:r>
          </a:p>
          <a:p>
            <a:pPr marL="857250" lvl="1" defTabSz="4381500">
              <a:spcBef>
                <a:spcPts val="12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Intermediate cells are polygonal.</a:t>
            </a:r>
          </a:p>
          <a:p>
            <a:pPr marL="857250" lvl="1" defTabSz="4381500">
              <a:spcBef>
                <a:spcPts val="1200"/>
              </a:spcBef>
            </a:pPr>
            <a:r>
              <a:rPr lang="en-GB" u="sng">
                <a:latin typeface="Arial" charset="0"/>
                <a:cs typeface="Arial" charset="0"/>
              </a:rPr>
              <a:t>Surface cells</a:t>
            </a:r>
            <a:r>
              <a:rPr lang="en-GB">
                <a:latin typeface="Arial" charset="0"/>
                <a:cs typeface="Arial" charset="0"/>
              </a:rPr>
              <a:t> are </a:t>
            </a:r>
            <a:r>
              <a:rPr lang="en-GB" u="sng">
                <a:latin typeface="Arial" charset="0"/>
                <a:cs typeface="Arial" charset="0"/>
              </a:rPr>
              <a:t>columnar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  <a:p>
            <a:pPr marL="857250" lvl="1" defTabSz="4381500">
              <a:spcBef>
                <a:spcPts val="1200"/>
              </a:spcBef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Example of sites: </a:t>
            </a:r>
            <a:r>
              <a:rPr lang="en-GB" u="sng">
                <a:latin typeface="Arial" charset="0"/>
                <a:cs typeface="Arial" charset="0"/>
              </a:rPr>
              <a:t>large ducts</a:t>
            </a:r>
            <a:r>
              <a:rPr lang="en-GB">
                <a:latin typeface="Arial" charset="0"/>
                <a:cs typeface="Arial" charset="0"/>
              </a:rPr>
              <a:t> of glands.</a:t>
            </a:r>
          </a:p>
        </p:txBody>
      </p:sp>
      <p:pic>
        <p:nvPicPr>
          <p:cNvPr id="11268" name="Picture 7" descr="Strat-co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5591" r="56361" b="11073"/>
          <a:stretch>
            <a:fillRect/>
          </a:stretch>
        </p:blipFill>
        <p:spPr>
          <a:xfrm>
            <a:off x="5791200" y="1644650"/>
            <a:ext cx="2768600" cy="272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D:\TOOLS\PowerPoint 4\Presentation Designs 4\SIDEBARS.POT</Template>
  <TotalTime>5174</TotalTime>
  <Words>360</Words>
  <Application>Microsoft Macintosh PowerPoint</Application>
  <PresentationFormat>On-screen Show (4:3)</PresentationFormat>
  <Paragraphs>198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Wingdings</vt:lpstr>
      <vt:lpstr>Monotype Sorts</vt:lpstr>
      <vt:lpstr>Traditional Arabic</vt:lpstr>
      <vt:lpstr>SIDEBARS</vt:lpstr>
      <vt:lpstr>Epithelial Tissue</vt:lpstr>
      <vt:lpstr>EPITHELIAL TISSUE</vt:lpstr>
      <vt:lpstr>I. Simple Epithelium </vt:lpstr>
      <vt:lpstr>I. Simple Epithelium </vt:lpstr>
      <vt:lpstr>I. Simple Epithelium </vt:lpstr>
      <vt:lpstr>I. Simple Epithelium </vt:lpstr>
      <vt:lpstr>II. Stratified Epithelium </vt:lpstr>
      <vt:lpstr>II. Stratified Epithelium </vt:lpstr>
      <vt:lpstr>II. Stratified Epithelium </vt:lpstr>
      <vt:lpstr>GLANDS (Glandular Epithelium)</vt:lpstr>
      <vt:lpstr>GLANDS (Glandular Epithelium)</vt:lpstr>
      <vt:lpstr>GLANDS (Glandular Epithelium)</vt:lpstr>
      <vt:lpstr>GLANDS (Glandular Epithelium)</vt:lpstr>
      <vt:lpstr>FUNCTIONS OF EPITHELIUM </vt:lpstr>
      <vt:lpstr>Clinical Applications</vt:lpstr>
      <vt:lpstr>Clinical Applications</vt:lpstr>
      <vt:lpstr>PowerPoint Presentation</vt:lpstr>
      <vt:lpstr>Thank You</vt:lpstr>
    </vt:vector>
  </TitlesOfParts>
  <Company>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Epithelium</dc:title>
  <dc:creator>Mohammad Atteya</dc:creator>
  <cp:lastModifiedBy>User</cp:lastModifiedBy>
  <cp:revision>385</cp:revision>
  <cp:lastPrinted>1601-01-01T00:00:00Z</cp:lastPrinted>
  <dcterms:created xsi:type="dcterms:W3CDTF">2002-11-21T07:21:01Z</dcterms:created>
  <dcterms:modified xsi:type="dcterms:W3CDTF">2011-09-18T11:51:59Z</dcterms:modified>
</cp:coreProperties>
</file>