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tl="1" saveSubsetFonts="1">
  <p:sldMasterIdLst>
    <p:sldMasterId id="2147483648" r:id="rId1"/>
  </p:sldMasterIdLst>
  <p:notesMasterIdLst>
    <p:notesMasterId r:id="rId23"/>
  </p:notesMasterIdLst>
  <p:sldIdLst>
    <p:sldId id="280" r:id="rId2"/>
    <p:sldId id="283" r:id="rId3"/>
    <p:sldId id="297" r:id="rId4"/>
    <p:sldId id="310" r:id="rId5"/>
    <p:sldId id="311" r:id="rId6"/>
    <p:sldId id="312" r:id="rId7"/>
    <p:sldId id="316" r:id="rId8"/>
    <p:sldId id="320" r:id="rId9"/>
    <p:sldId id="304" r:id="rId10"/>
    <p:sldId id="323" r:id="rId11"/>
    <p:sldId id="327" r:id="rId12"/>
    <p:sldId id="328" r:id="rId13"/>
    <p:sldId id="330" r:id="rId14"/>
    <p:sldId id="332" r:id="rId15"/>
    <p:sldId id="333" r:id="rId16"/>
    <p:sldId id="339" r:id="rId17"/>
    <p:sldId id="340" r:id="rId18"/>
    <p:sldId id="341" r:id="rId19"/>
    <p:sldId id="342" r:id="rId20"/>
    <p:sldId id="343" r:id="rId21"/>
    <p:sldId id="344" r:id="rId22"/>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Arial" charset="0"/>
        <a:cs typeface="Arial" charset="0"/>
      </a:defRPr>
    </a:lvl1pPr>
    <a:lvl2pPr marL="457200" algn="r" rtl="1" fontAlgn="base">
      <a:spcBef>
        <a:spcPct val="0"/>
      </a:spcBef>
      <a:spcAft>
        <a:spcPct val="0"/>
      </a:spcAft>
      <a:defRPr kern="1200">
        <a:solidFill>
          <a:schemeClr val="tx1"/>
        </a:solidFill>
        <a:latin typeface="Arial" charset="0"/>
        <a:ea typeface="Arial" charset="0"/>
        <a:cs typeface="Arial" charset="0"/>
      </a:defRPr>
    </a:lvl2pPr>
    <a:lvl3pPr marL="914400" algn="r" rtl="1" fontAlgn="base">
      <a:spcBef>
        <a:spcPct val="0"/>
      </a:spcBef>
      <a:spcAft>
        <a:spcPct val="0"/>
      </a:spcAft>
      <a:defRPr kern="1200">
        <a:solidFill>
          <a:schemeClr val="tx1"/>
        </a:solidFill>
        <a:latin typeface="Arial" charset="0"/>
        <a:ea typeface="Arial" charset="0"/>
        <a:cs typeface="Arial" charset="0"/>
      </a:defRPr>
    </a:lvl3pPr>
    <a:lvl4pPr marL="1371600" algn="r" rtl="1" fontAlgn="base">
      <a:spcBef>
        <a:spcPct val="0"/>
      </a:spcBef>
      <a:spcAft>
        <a:spcPct val="0"/>
      </a:spcAft>
      <a:defRPr kern="1200">
        <a:solidFill>
          <a:schemeClr val="tx1"/>
        </a:solidFill>
        <a:latin typeface="Arial" charset="0"/>
        <a:ea typeface="Arial" charset="0"/>
        <a:cs typeface="Arial" charset="0"/>
      </a:defRPr>
    </a:lvl4pPr>
    <a:lvl5pPr marL="1828800" algn="r" rtl="1"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00FF"/>
    <a:srgbClr val="FFFF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84360" autoAdjust="0"/>
    <p:restoredTop sz="91892" autoAdjust="0"/>
  </p:normalViewPr>
  <p:slideViewPr>
    <p:cSldViewPr>
      <p:cViewPr varScale="1">
        <p:scale>
          <a:sx n="31" d="100"/>
          <a:sy n="31" d="100"/>
        </p:scale>
        <p:origin x="-104" y="-15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04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7043"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6"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7047"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B3879A40-D03C-7F4F-ADEC-71671EE04217}" type="slidenum">
              <a:rPr lang="ar-sa"/>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Arial" charset="0"/>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x-non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x-non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B24A88C-82A5-C245-8F8E-579E07CCA443}" type="slidenum">
              <a:rPr lang="ar-sa"/>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70EF808-F288-484F-9F3F-521D41542594}" type="slidenum">
              <a:rPr lang="ar-sa"/>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x-non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A9393FF-05AA-AA40-BCBA-046513D3762F}" type="slidenum">
              <a:rPr lang="ar-sa"/>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4125022-BFB8-7443-BB60-81DF894F2E99}"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BB6CC41-3562-BB49-9CF2-A89740FD490B}" type="slidenum">
              <a:rPr lang="ar-sa"/>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x-non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D1D51E4-61E3-DD46-93D2-4DD3F6F821D5}" type="slidenum">
              <a:rPr lang="ar-sa"/>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A781580-CC7B-4F44-B6CC-1B1C45899A8B}" type="slidenum">
              <a:rPr lang="ar-sa"/>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x-non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DDCEDBC-DF27-2E40-A964-324B55BA69C4}" type="slidenum">
              <a:rPr lang="ar-sa"/>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x-none"/>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B0A64C0-D441-F248-B19F-91DF0DA8C360}" type="slidenum">
              <a:rPr lang="ar-sa"/>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9EBA56B-36A9-0341-8D2C-3ED46905EBB4}" type="slidenum">
              <a:rPr lang="ar-sa"/>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x-non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x-non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75A1D09-9E17-DA44-A6F7-62890013D318}" type="slidenum">
              <a:rPr lang="ar-sa"/>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x-non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x-non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B5F9086-0A7E-7D4D-8BDF-E4F633FD3A91}" type="slidenum">
              <a:rPr lang="ar-sa"/>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fld id="{6C499674-725D-3D46-825A-B562FBB30985}"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pitchFamily="34" charset="0"/>
          <a:ea typeface="Arial"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ea typeface="Arial"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ea typeface="Arial"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ea typeface="Arial"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a:xfrm>
            <a:off x="468313" y="476250"/>
            <a:ext cx="8229600" cy="3201988"/>
          </a:xfrm>
        </p:spPr>
        <p:txBody>
          <a:bodyPr/>
          <a:lstStyle/>
          <a:p>
            <a:pPr algn="ctr" rtl="0" eaLnBrk="1" hangingPunct="1">
              <a:buFontTx/>
              <a:buNone/>
            </a:pPr>
            <a:r>
              <a:rPr lang="en-US" sz="4800" b="1">
                <a:solidFill>
                  <a:srgbClr val="FFFF00"/>
                </a:solidFill>
                <a:latin typeface="Times New Roman" charset="0"/>
                <a:ea typeface="Times New Roman" charset="0"/>
                <a:cs typeface="Times New Roman" charset="0"/>
              </a:rPr>
              <a:t>LYMPHOID TISSUE</a:t>
            </a:r>
          </a:p>
          <a:p>
            <a:pPr algn="l" rtl="0" eaLnBrk="1" hangingPunct="1">
              <a:buFontTx/>
              <a:buNone/>
            </a:pPr>
            <a:r>
              <a:rPr lang="en-US" sz="4800" b="1">
                <a:solidFill>
                  <a:srgbClr val="FF00FF"/>
                </a:solidFill>
                <a:latin typeface="Times New Roman" charset="0"/>
                <a:ea typeface="Times New Roman" charset="0"/>
                <a:cs typeface="Times New Roman" charset="0"/>
              </a:rPr>
              <a:t>Objectives:</a:t>
            </a:r>
          </a:p>
          <a:p>
            <a:pPr algn="l" rtl="0" eaLnBrk="1" hangingPunct="1">
              <a:buFontTx/>
              <a:buNone/>
            </a:pPr>
            <a:r>
              <a:rPr lang="en-US" sz="2800">
                <a:solidFill>
                  <a:srgbClr val="FFFF00"/>
                </a:solidFill>
                <a:latin typeface="Times New Roman" charset="0"/>
                <a:ea typeface="Times New Roman" charset="0"/>
                <a:cs typeface="Times New Roman" charset="0"/>
              </a:rPr>
              <a:t>By the end of the lecture, the student should describe  the microscopic structure of the following organs in correlation with their functions:</a:t>
            </a:r>
          </a:p>
          <a:p>
            <a:pPr algn="l" rtl="0" eaLnBrk="1" hangingPunct="1">
              <a:buFontTx/>
              <a:buNone/>
            </a:pPr>
            <a:r>
              <a:rPr lang="en-US" sz="2800">
                <a:solidFill>
                  <a:srgbClr val="FFFF00"/>
                </a:solidFill>
                <a:latin typeface="Times New Roman" charset="0"/>
                <a:ea typeface="Times New Roman" charset="0"/>
                <a:cs typeface="Times New Roman" charset="0"/>
              </a:rPr>
              <a:t>    1-  Lymph nodes.</a:t>
            </a:r>
          </a:p>
          <a:p>
            <a:pPr algn="l" rtl="0" eaLnBrk="1" hangingPunct="1">
              <a:buFontTx/>
              <a:buNone/>
            </a:pPr>
            <a:r>
              <a:rPr lang="en-US" sz="2800">
                <a:solidFill>
                  <a:srgbClr val="FFFF00"/>
                </a:solidFill>
                <a:latin typeface="Times New Roman" charset="0"/>
                <a:ea typeface="Times New Roman" charset="0"/>
                <a:cs typeface="Times New Roman" charset="0"/>
              </a:rPr>
              <a:t>    2-  Spleen.</a:t>
            </a:r>
          </a:p>
          <a:p>
            <a:pPr algn="l" rtl="0" eaLnBrk="1" hangingPunct="1">
              <a:buFontTx/>
              <a:buNone/>
            </a:pPr>
            <a:r>
              <a:rPr lang="en-US" sz="2800">
                <a:solidFill>
                  <a:srgbClr val="FFFF00"/>
                </a:solidFill>
                <a:latin typeface="Times New Roman" charset="0"/>
                <a:ea typeface="Times New Roman" charset="0"/>
                <a:cs typeface="Times New Roman" charset="0"/>
              </a:rPr>
              <a:t>    3-  Tonsils.</a:t>
            </a:r>
          </a:p>
          <a:p>
            <a:pPr algn="l" rtl="0" eaLnBrk="1" hangingPunct="1">
              <a:buFontTx/>
              <a:buNone/>
            </a:pPr>
            <a:r>
              <a:rPr lang="en-US" sz="2800">
                <a:solidFill>
                  <a:srgbClr val="FFFF00"/>
                </a:solidFill>
                <a:latin typeface="Times New Roman" charset="0"/>
                <a:ea typeface="Times New Roman" charset="0"/>
                <a:cs typeface="Times New Roman" charset="0"/>
              </a:rPr>
              <a:t>    4-  Thymus.</a:t>
            </a:r>
          </a:p>
          <a:p>
            <a:pPr algn="l" rtl="0" eaLnBrk="1" hangingPunct="1">
              <a:buFontTx/>
              <a:buNone/>
            </a:pPr>
            <a:endParaRPr lang="en-US" sz="6600" b="1">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750" y="0"/>
            <a:ext cx="8229600" cy="1143000"/>
          </a:xfrm>
        </p:spPr>
        <p:txBody>
          <a:bodyPr/>
          <a:lstStyle/>
          <a:p>
            <a:pPr eaLnBrk="1" hangingPunct="1"/>
            <a:r>
              <a:rPr lang="en-US" sz="3600" b="1">
                <a:solidFill>
                  <a:srgbClr val="FF00FF"/>
                </a:solidFill>
                <a:effectLst>
                  <a:outerShdw blurRad="38100" dist="38100" dir="2700000" algn="tl">
                    <a:srgbClr val="000000"/>
                  </a:outerShdw>
                </a:effectLst>
                <a:latin typeface="Times New Roman" charset="0"/>
                <a:ea typeface="Times New Roman" charset="0"/>
                <a:cs typeface="Times New Roman" charset="0"/>
              </a:rPr>
              <a:t>PALATINE TONSILS</a:t>
            </a:r>
          </a:p>
        </p:txBody>
      </p:sp>
      <p:sp>
        <p:nvSpPr>
          <p:cNvPr id="11267" name="Rectangle 3"/>
          <p:cNvSpPr>
            <a:spLocks noGrp="1" noChangeArrowheads="1"/>
          </p:cNvSpPr>
          <p:nvPr>
            <p:ph type="body" idx="1"/>
          </p:nvPr>
        </p:nvSpPr>
        <p:spPr>
          <a:xfrm>
            <a:off x="0" y="981075"/>
            <a:ext cx="8229600" cy="4525963"/>
          </a:xfrm>
        </p:spPr>
        <p:txBody>
          <a:bodyPr/>
          <a:lstStyle/>
          <a:p>
            <a:pPr algn="l" rtl="0" eaLnBrk="1" hangingPunct="1">
              <a:buFontTx/>
              <a:buNone/>
            </a:pPr>
            <a:r>
              <a:rPr lang="en-US" b="1">
                <a:solidFill>
                  <a:srgbClr val="FFFF00"/>
                </a:solidFill>
                <a:latin typeface="Times New Roman" charset="0"/>
                <a:ea typeface="Times New Roman" charset="0"/>
                <a:cs typeface="Times New Roman" charset="0"/>
              </a:rPr>
              <a:t>Structure:</a:t>
            </a:r>
          </a:p>
          <a:p>
            <a:pPr algn="l" rtl="0" eaLnBrk="1" hangingPunct="1">
              <a:buFontTx/>
              <a:buNone/>
            </a:pPr>
            <a:r>
              <a:rPr lang="en-US">
                <a:solidFill>
                  <a:srgbClr val="FFFF00"/>
                </a:solidFill>
                <a:latin typeface="Times New Roman" charset="0"/>
                <a:ea typeface="Times New Roman" charset="0"/>
                <a:cs typeface="Times New Roman" charset="0"/>
              </a:rPr>
              <a:t>    1- Epithelium: </a:t>
            </a:r>
          </a:p>
          <a:p>
            <a:pPr algn="l" rtl="0" eaLnBrk="1" hangingPunct="1">
              <a:buFontTx/>
              <a:buNone/>
            </a:pPr>
            <a:r>
              <a:rPr lang="en-US" sz="2400">
                <a:solidFill>
                  <a:srgbClr val="FFFF00"/>
                </a:solidFill>
                <a:latin typeface="Times New Roman" charset="0"/>
                <a:ea typeface="Times New Roman" charset="0"/>
                <a:cs typeface="Times New Roman" charset="0"/>
              </a:rPr>
              <a:t>     non-keratinized stratified squamous</a:t>
            </a:r>
            <a:r>
              <a:rPr lang="en-US">
                <a:solidFill>
                  <a:srgbClr val="FFFF00"/>
                </a:solidFill>
                <a:latin typeface="Times New Roman" charset="0"/>
                <a:ea typeface="Times New Roman" charset="0"/>
                <a:cs typeface="Times New Roman" charset="0"/>
              </a:rPr>
              <a:t>.</a:t>
            </a:r>
          </a:p>
          <a:p>
            <a:pPr algn="l" rtl="0" eaLnBrk="1" hangingPunct="1">
              <a:buFontTx/>
              <a:buNone/>
            </a:pPr>
            <a:r>
              <a:rPr lang="en-US">
                <a:solidFill>
                  <a:srgbClr val="FFFF00"/>
                </a:solidFill>
                <a:latin typeface="Times New Roman" charset="0"/>
                <a:ea typeface="Times New Roman" charset="0"/>
                <a:cs typeface="Times New Roman" charset="0"/>
              </a:rPr>
              <a:t>   2- Tonsilar crypts.</a:t>
            </a:r>
          </a:p>
          <a:p>
            <a:pPr algn="l" rtl="0" eaLnBrk="1" hangingPunct="1">
              <a:buFontTx/>
              <a:buNone/>
            </a:pPr>
            <a:r>
              <a:rPr lang="en-US">
                <a:solidFill>
                  <a:srgbClr val="FFFF00"/>
                </a:solidFill>
                <a:latin typeface="Times New Roman" charset="0"/>
                <a:ea typeface="Times New Roman" charset="0"/>
                <a:cs typeface="Times New Roman" charset="0"/>
              </a:rPr>
              <a:t>   3- Lymphatic nodules.</a:t>
            </a:r>
          </a:p>
          <a:p>
            <a:pPr algn="l" rtl="0" eaLnBrk="1" hangingPunct="1">
              <a:buFontTx/>
              <a:buNone/>
            </a:pPr>
            <a:r>
              <a:rPr lang="en-US">
                <a:solidFill>
                  <a:srgbClr val="FFFF00"/>
                </a:solidFill>
                <a:latin typeface="Times New Roman" charset="0"/>
                <a:ea typeface="Times New Roman" charset="0"/>
                <a:cs typeface="Times New Roman" charset="0"/>
              </a:rPr>
              <a:t>   4- Capsule: partial.</a:t>
            </a:r>
          </a:p>
          <a:p>
            <a:pPr algn="l" rtl="0" eaLnBrk="1" hangingPunct="1">
              <a:buFontTx/>
              <a:buNone/>
            </a:pPr>
            <a:endParaRPr lang="en-US">
              <a:solidFill>
                <a:srgbClr val="FFFF00"/>
              </a:solidFill>
              <a:latin typeface="Times New Roman" charset="0"/>
              <a:ea typeface="Times New Roman" charset="0"/>
              <a:cs typeface="Times New Roman" charset="0"/>
            </a:endParaRPr>
          </a:p>
          <a:p>
            <a:pPr algn="l" rtl="0" eaLnBrk="1" hangingPunct="1">
              <a:buFontTx/>
              <a:buNone/>
            </a:pPr>
            <a:r>
              <a:rPr lang="en-US" b="1">
                <a:solidFill>
                  <a:srgbClr val="C00000"/>
                </a:solidFill>
                <a:latin typeface="Times New Roman" charset="0"/>
                <a:ea typeface="Times New Roman" charset="0"/>
                <a:cs typeface="Times New Roman" charset="0"/>
              </a:rPr>
              <a:t>FUNCTION OF TONSILS</a:t>
            </a:r>
          </a:p>
          <a:p>
            <a:pPr algn="l" rtl="0" eaLnBrk="1" hangingPunct="1">
              <a:buFontTx/>
              <a:buNone/>
            </a:pPr>
            <a:r>
              <a:rPr lang="en-US">
                <a:solidFill>
                  <a:srgbClr val="FFFF00"/>
                </a:solidFill>
                <a:latin typeface="Times New Roman" charset="0"/>
                <a:ea typeface="Times New Roman" charset="0"/>
                <a:cs typeface="Times New Roman" charset="0"/>
              </a:rPr>
              <a:t>     Production of antibodies.</a:t>
            </a:r>
          </a:p>
          <a:p>
            <a:pPr algn="l" rtl="0" eaLnBrk="1" hangingPunct="1">
              <a:buFontTx/>
              <a:buNone/>
            </a:pPr>
            <a:endParaRPr lang="en-US">
              <a:solidFill>
                <a:srgbClr val="FFFF00"/>
              </a:solidFill>
            </a:endParaRPr>
          </a:p>
        </p:txBody>
      </p:sp>
      <p:pic>
        <p:nvPicPr>
          <p:cNvPr id="11268" name="Picture 4" descr="F14_12"/>
          <p:cNvPicPr>
            <a:picLocks noChangeAspect="1" noChangeArrowheads="1"/>
          </p:cNvPicPr>
          <p:nvPr/>
        </p:nvPicPr>
        <p:blipFill>
          <a:blip r:embed="rId2"/>
          <a:srcRect/>
          <a:stretch>
            <a:fillRect/>
          </a:stretch>
        </p:blipFill>
        <p:spPr bwMode="auto">
          <a:xfrm>
            <a:off x="5435600" y="1052513"/>
            <a:ext cx="3502025" cy="5219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750" y="0"/>
            <a:ext cx="8229600" cy="1143000"/>
          </a:xfrm>
        </p:spPr>
        <p:txBody>
          <a:bodyPr/>
          <a:lstStyle/>
          <a:p>
            <a:pPr eaLnBrk="1" hangingPunct="1"/>
            <a:r>
              <a:rPr lang="en-US" b="1">
                <a:solidFill>
                  <a:srgbClr val="FFFF00"/>
                </a:solidFill>
                <a:latin typeface="Times New Roman" charset="0"/>
                <a:ea typeface="Times New Roman" charset="0"/>
                <a:cs typeface="Times New Roman" charset="0"/>
              </a:rPr>
              <a:t>THYMUS</a:t>
            </a:r>
            <a:r>
              <a:rPr lang="en-US"/>
              <a:t> </a:t>
            </a:r>
          </a:p>
        </p:txBody>
      </p:sp>
      <p:sp>
        <p:nvSpPr>
          <p:cNvPr id="12291" name="Rectangle 3"/>
          <p:cNvSpPr>
            <a:spLocks noGrp="1" noChangeArrowheads="1"/>
          </p:cNvSpPr>
          <p:nvPr>
            <p:ph type="body" idx="1"/>
          </p:nvPr>
        </p:nvSpPr>
        <p:spPr>
          <a:xfrm>
            <a:off x="0" y="1125538"/>
            <a:ext cx="8075613" cy="5111750"/>
          </a:xfrm>
        </p:spPr>
        <p:txBody>
          <a:bodyPr/>
          <a:lstStyle/>
          <a:p>
            <a:pPr marL="609600" indent="-609600" algn="l" rtl="0" eaLnBrk="1" hangingPunct="1">
              <a:lnSpc>
                <a:spcPct val="150000"/>
              </a:lnSpc>
              <a:buFontTx/>
              <a:buAutoNum type="alphaUcParenR"/>
            </a:pPr>
            <a:r>
              <a:rPr lang="en-US" sz="2800" b="1">
                <a:solidFill>
                  <a:srgbClr val="FF00FF"/>
                </a:solidFill>
                <a:latin typeface="Times New Roman" charset="0"/>
                <a:ea typeface="Times New Roman" charset="0"/>
                <a:cs typeface="Times New Roman" charset="0"/>
              </a:rPr>
              <a:t>Stroma:</a:t>
            </a:r>
          </a:p>
          <a:p>
            <a:pPr marL="609600" indent="-609600" algn="l" rtl="0" eaLnBrk="1" hangingPunct="1">
              <a:lnSpc>
                <a:spcPct val="150000"/>
              </a:lnSpc>
              <a:buFontTx/>
              <a:buNone/>
            </a:pPr>
            <a:r>
              <a:rPr lang="en-US" sz="2800">
                <a:solidFill>
                  <a:srgbClr val="FFFF00"/>
                </a:solidFill>
                <a:latin typeface="Times New Roman" charset="0"/>
                <a:ea typeface="Times New Roman" charset="0"/>
                <a:cs typeface="Times New Roman" charset="0"/>
              </a:rPr>
              <a:t>    1-Capsule</a:t>
            </a:r>
          </a:p>
          <a:p>
            <a:pPr marL="609600" indent="-609600" algn="l" rtl="0" eaLnBrk="1" hangingPunct="1">
              <a:lnSpc>
                <a:spcPct val="150000"/>
              </a:lnSpc>
              <a:buFontTx/>
              <a:buNone/>
            </a:pPr>
            <a:r>
              <a:rPr lang="en-US" sz="2800">
                <a:solidFill>
                  <a:srgbClr val="FFFF00"/>
                </a:solidFill>
                <a:latin typeface="Times New Roman" charset="0"/>
                <a:ea typeface="Times New Roman" charset="0"/>
                <a:cs typeface="Times New Roman" charset="0"/>
              </a:rPr>
              <a:t>    2-Interlobular trabeculae: incomplete</a:t>
            </a:r>
          </a:p>
          <a:p>
            <a:pPr marL="609600" indent="-609600" algn="l" rtl="0" eaLnBrk="1" hangingPunct="1">
              <a:lnSpc>
                <a:spcPct val="90000"/>
              </a:lnSpc>
              <a:buFontTx/>
              <a:buNone/>
            </a:pPr>
            <a:endParaRPr lang="en-US" sz="2800">
              <a:solidFill>
                <a:srgbClr val="FFFF00"/>
              </a:solidFill>
              <a:latin typeface="Times New Roman" charset="0"/>
              <a:ea typeface="Times New Roman" charset="0"/>
              <a:cs typeface="Times New Roman" charset="0"/>
            </a:endParaRPr>
          </a:p>
          <a:p>
            <a:pPr marL="609600" indent="-609600" algn="l" rtl="0" eaLnBrk="1" hangingPunct="1">
              <a:lnSpc>
                <a:spcPct val="90000"/>
              </a:lnSpc>
              <a:buFontTx/>
              <a:buNone/>
            </a:pPr>
            <a:endParaRPr lang="en-US" sz="2800">
              <a:solidFill>
                <a:srgbClr val="FFFF00"/>
              </a:solidFill>
              <a:latin typeface="Times New Roman" charset="0"/>
              <a:ea typeface="Times New Roman" charset="0"/>
              <a:cs typeface="Times New Roman" charset="0"/>
            </a:endParaRPr>
          </a:p>
          <a:p>
            <a:pPr marL="609600" indent="-609600" algn="l" rtl="0" eaLnBrk="1" hangingPunct="1">
              <a:lnSpc>
                <a:spcPct val="150000"/>
              </a:lnSpc>
              <a:buFontTx/>
              <a:buNone/>
            </a:pPr>
            <a:r>
              <a:rPr lang="en-US" sz="2800" b="1">
                <a:solidFill>
                  <a:srgbClr val="FF00FF"/>
                </a:solidFill>
                <a:latin typeface="Times New Roman" charset="0"/>
                <a:ea typeface="Times New Roman" charset="0"/>
                <a:cs typeface="Times New Roman" charset="0"/>
              </a:rPr>
              <a:t>B) Thymic lobule:</a:t>
            </a:r>
          </a:p>
          <a:p>
            <a:pPr marL="609600" indent="-609600" algn="l" rtl="0" eaLnBrk="1" hangingPunct="1">
              <a:lnSpc>
                <a:spcPct val="150000"/>
              </a:lnSpc>
              <a:buFontTx/>
              <a:buNone/>
            </a:pPr>
            <a:r>
              <a:rPr lang="en-US" sz="2800">
                <a:solidFill>
                  <a:srgbClr val="FFFF00"/>
                </a:solidFill>
                <a:latin typeface="Times New Roman" charset="0"/>
                <a:ea typeface="Times New Roman" charset="0"/>
                <a:cs typeface="Times New Roman" charset="0"/>
              </a:rPr>
              <a:t>    1-Cortex</a:t>
            </a:r>
          </a:p>
          <a:p>
            <a:pPr marL="609600" indent="-609600" algn="l" rtl="0" eaLnBrk="1" hangingPunct="1">
              <a:lnSpc>
                <a:spcPct val="150000"/>
              </a:lnSpc>
              <a:buFontTx/>
              <a:buNone/>
            </a:pPr>
            <a:r>
              <a:rPr lang="en-US" sz="2800">
                <a:solidFill>
                  <a:srgbClr val="FFFF00"/>
                </a:solidFill>
                <a:latin typeface="Times New Roman" charset="0"/>
                <a:ea typeface="Times New Roman" charset="0"/>
                <a:cs typeface="Times New Roman" charset="0"/>
              </a:rPr>
              <a:t>    2-Medulla</a:t>
            </a:r>
          </a:p>
          <a:p>
            <a:pPr marL="609600" indent="-609600" algn="l" rtl="0" eaLnBrk="1" hangingPunct="1">
              <a:lnSpc>
                <a:spcPct val="90000"/>
              </a:lnSpc>
              <a:buFontTx/>
              <a:buNone/>
            </a:pPr>
            <a:endParaRPr lang="en-US" sz="2800">
              <a:solidFill>
                <a:srgbClr val="FFFF00"/>
              </a:solidFill>
            </a:endParaRPr>
          </a:p>
          <a:p>
            <a:pPr marL="609600" indent="-609600" algn="l" rtl="0" eaLnBrk="1" hangingPunct="1">
              <a:lnSpc>
                <a:spcPct val="90000"/>
              </a:lnSpc>
              <a:buFontTx/>
              <a:buNone/>
            </a:pPr>
            <a:r>
              <a:rPr lang="en-US" sz="2800"/>
              <a:t>      </a:t>
            </a:r>
          </a:p>
        </p:txBody>
      </p:sp>
      <p:pic>
        <p:nvPicPr>
          <p:cNvPr id="12292" name="Picture 4" descr="15"/>
          <p:cNvPicPr>
            <a:picLocks noChangeAspect="1" noChangeArrowheads="1"/>
          </p:cNvPicPr>
          <p:nvPr/>
        </p:nvPicPr>
        <p:blipFill>
          <a:blip r:embed="rId2"/>
          <a:srcRect/>
          <a:stretch>
            <a:fillRect/>
          </a:stretch>
        </p:blipFill>
        <p:spPr bwMode="auto">
          <a:xfrm>
            <a:off x="5940425" y="2498725"/>
            <a:ext cx="3203575" cy="4359275"/>
          </a:xfrm>
          <a:prstGeom prst="rect">
            <a:avLst/>
          </a:prstGeom>
          <a:noFill/>
          <a:ln w="9525">
            <a:noFill/>
            <a:miter lim="800000"/>
            <a:headEnd/>
            <a:tailEnd/>
          </a:ln>
        </p:spPr>
      </p:pic>
      <p:sp>
        <p:nvSpPr>
          <p:cNvPr id="7" name="Oval 6"/>
          <p:cNvSpPr/>
          <p:nvPr/>
        </p:nvSpPr>
        <p:spPr>
          <a:xfrm rot="20012026">
            <a:off x="6727825" y="3675063"/>
            <a:ext cx="1836738" cy="931862"/>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cxnSp>
        <p:nvCxnSpPr>
          <p:cNvPr id="9" name="Straight Arrow Connector 8"/>
          <p:cNvCxnSpPr/>
          <p:nvPr/>
        </p:nvCxnSpPr>
        <p:spPr>
          <a:xfrm>
            <a:off x="3419475" y="3860800"/>
            <a:ext cx="3384550" cy="5048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8313" y="0"/>
            <a:ext cx="8229600" cy="922338"/>
          </a:xfrm>
        </p:spPr>
        <p:txBody>
          <a:bodyPr/>
          <a:lstStyle/>
          <a:p>
            <a:pPr rtl="0" eaLnBrk="1" hangingPunct="1"/>
            <a:r>
              <a:rPr lang="en-US" sz="3600" b="1">
                <a:solidFill>
                  <a:srgbClr val="FF00FF"/>
                </a:solidFill>
                <a:latin typeface="Times New Roman" charset="0"/>
                <a:ea typeface="Times New Roman" charset="0"/>
                <a:cs typeface="Times New Roman" charset="0"/>
              </a:rPr>
              <a:t>CORTEX OF THYMIC LOBULE</a:t>
            </a:r>
          </a:p>
        </p:txBody>
      </p:sp>
      <p:sp>
        <p:nvSpPr>
          <p:cNvPr id="13315" name="Rectangle 3"/>
          <p:cNvSpPr>
            <a:spLocks noGrp="1" noChangeArrowheads="1"/>
          </p:cNvSpPr>
          <p:nvPr>
            <p:ph type="body" idx="1"/>
          </p:nvPr>
        </p:nvSpPr>
        <p:spPr>
          <a:xfrm>
            <a:off x="250825" y="549275"/>
            <a:ext cx="8642350" cy="5256213"/>
          </a:xfrm>
        </p:spPr>
        <p:txBody>
          <a:bodyPr/>
          <a:lstStyle/>
          <a:p>
            <a:pPr algn="l" eaLnBrk="1" hangingPunct="1">
              <a:lnSpc>
                <a:spcPct val="150000"/>
              </a:lnSpc>
              <a:buFontTx/>
              <a:buNone/>
              <a:tabLst>
                <a:tab pos="7254875" algn="l"/>
              </a:tabLst>
            </a:pPr>
            <a:r>
              <a:rPr lang="en-US" sz="2800">
                <a:solidFill>
                  <a:srgbClr val="FFFF00"/>
                </a:solidFill>
                <a:latin typeface="Times New Roman" charset="0"/>
                <a:ea typeface="Times New Roman" charset="0"/>
                <a:cs typeface="Times New Roman" charset="0"/>
              </a:rPr>
              <a:t>A) It contains developing (immature) </a:t>
            </a:r>
            <a:r>
              <a:rPr lang="en-US" sz="2800" b="1">
                <a:solidFill>
                  <a:srgbClr val="FFFF00"/>
                </a:solidFill>
                <a:latin typeface="Times New Roman" charset="0"/>
                <a:ea typeface="Times New Roman" charset="0"/>
                <a:cs typeface="Times New Roman" charset="0"/>
              </a:rPr>
              <a:t>T- lymphocytes  </a:t>
            </a:r>
            <a:r>
              <a:rPr lang="en-US" sz="2800">
                <a:solidFill>
                  <a:srgbClr val="FFFF00"/>
                </a:solidFill>
                <a:latin typeface="Times New Roman" charset="0"/>
                <a:ea typeface="Times New Roman" charset="0"/>
                <a:cs typeface="Times New Roman" charset="0"/>
              </a:rPr>
              <a:t>(thymocytes).</a:t>
            </a:r>
          </a:p>
          <a:p>
            <a:pPr algn="l" eaLnBrk="1" hangingPunct="1">
              <a:lnSpc>
                <a:spcPct val="150000"/>
              </a:lnSpc>
              <a:buFontTx/>
              <a:buNone/>
              <a:tabLst>
                <a:tab pos="7254875" algn="l"/>
              </a:tabLst>
            </a:pPr>
            <a:r>
              <a:rPr lang="en-US" sz="2800">
                <a:solidFill>
                  <a:srgbClr val="FFFF00"/>
                </a:solidFill>
                <a:latin typeface="Times New Roman" charset="0"/>
                <a:ea typeface="Times New Roman" charset="0"/>
                <a:cs typeface="Times New Roman" charset="0"/>
              </a:rPr>
              <a:t>98% of thymocytes die?</a:t>
            </a:r>
          </a:p>
          <a:p>
            <a:pPr algn="l" eaLnBrk="1" hangingPunct="1">
              <a:buFontTx/>
              <a:buNone/>
              <a:tabLst>
                <a:tab pos="7254875" algn="l"/>
              </a:tabLst>
            </a:pPr>
            <a:endParaRPr lang="en-US" sz="2800">
              <a:solidFill>
                <a:srgbClr val="FFFF00"/>
              </a:solidFill>
              <a:latin typeface="Times New Roman" charset="0"/>
              <a:ea typeface="Times New Roman" charset="0"/>
              <a:cs typeface="Times New Roman" charset="0"/>
            </a:endParaRPr>
          </a:p>
          <a:p>
            <a:pPr algn="l" eaLnBrk="1" hangingPunct="1">
              <a:buFontTx/>
              <a:buNone/>
              <a:tabLst>
                <a:tab pos="7254875" algn="l"/>
              </a:tabLst>
            </a:pPr>
            <a:r>
              <a:rPr lang="en-US" sz="2800">
                <a:solidFill>
                  <a:srgbClr val="FFFF00"/>
                </a:solidFill>
                <a:latin typeface="Times New Roman" charset="0"/>
                <a:ea typeface="Times New Roman" charset="0"/>
                <a:cs typeface="Times New Roman" charset="0"/>
              </a:rPr>
              <a:t>B) </a:t>
            </a:r>
            <a:r>
              <a:rPr lang="en-US" sz="2800" b="1">
                <a:solidFill>
                  <a:srgbClr val="FFFF00"/>
                </a:solidFill>
                <a:latin typeface="Times New Roman" charset="0"/>
                <a:ea typeface="Times New Roman" charset="0"/>
                <a:cs typeface="Times New Roman" charset="0"/>
              </a:rPr>
              <a:t>Epithelial reticular cells</a:t>
            </a:r>
          </a:p>
          <a:p>
            <a:pPr algn="l" eaLnBrk="1" hangingPunct="1">
              <a:buFontTx/>
              <a:buNone/>
              <a:tabLst>
                <a:tab pos="7254875" algn="l"/>
              </a:tabLst>
            </a:pPr>
            <a:endParaRPr lang="en-US" sz="2800">
              <a:solidFill>
                <a:srgbClr val="FFFF00"/>
              </a:solidFill>
              <a:latin typeface="Times New Roman" charset="0"/>
              <a:ea typeface="Times New Roman" charset="0"/>
              <a:cs typeface="Times New Roman" charset="0"/>
            </a:endParaRPr>
          </a:p>
          <a:p>
            <a:pPr algn="l" eaLnBrk="1" hangingPunct="1">
              <a:buFontTx/>
              <a:buNone/>
              <a:tabLst>
                <a:tab pos="7254875" algn="l"/>
              </a:tabLst>
            </a:pPr>
            <a:r>
              <a:rPr lang="en-US" sz="2800">
                <a:solidFill>
                  <a:srgbClr val="FFFF00"/>
                </a:solidFill>
                <a:latin typeface="Times New Roman" charset="0"/>
                <a:ea typeface="Times New Roman" charset="0"/>
                <a:cs typeface="Times New Roman" charset="0"/>
              </a:rPr>
              <a:t>C) </a:t>
            </a:r>
            <a:r>
              <a:rPr lang="en-US" sz="2800" b="1">
                <a:solidFill>
                  <a:srgbClr val="FFFF00"/>
                </a:solidFill>
                <a:latin typeface="Times New Roman" charset="0"/>
                <a:ea typeface="Times New Roman" charset="0"/>
                <a:cs typeface="Times New Roman" charset="0"/>
              </a:rPr>
              <a:t>Macrophages.</a:t>
            </a:r>
          </a:p>
          <a:p>
            <a:pPr algn="l" rtl="0" eaLnBrk="1" hangingPunct="1">
              <a:buFontTx/>
              <a:buNone/>
              <a:tabLst>
                <a:tab pos="7254875" algn="l"/>
              </a:tabLst>
            </a:pPr>
            <a:endParaRPr lang="en-US" sz="2800">
              <a:solidFill>
                <a:srgbClr val="FFFF00"/>
              </a:solidFill>
              <a:latin typeface="Times New Roman" charset="0"/>
              <a:ea typeface="Times New Roman" charset="0"/>
              <a:cs typeface="Times New Roman" charset="0"/>
            </a:endParaRPr>
          </a:p>
          <a:p>
            <a:pPr algn="l" rtl="0" eaLnBrk="1" hangingPunct="1">
              <a:buFontTx/>
              <a:buNone/>
              <a:tabLst>
                <a:tab pos="7254875" algn="l"/>
              </a:tabLst>
            </a:pPr>
            <a:r>
              <a:rPr lang="en-US" sz="2800">
                <a:solidFill>
                  <a:srgbClr val="FFFF00"/>
                </a:solidFill>
                <a:latin typeface="Times New Roman" charset="0"/>
                <a:ea typeface="Times New Roman" charset="0"/>
                <a:cs typeface="Times New Roman" charset="0"/>
              </a:rPr>
              <a:t>N.B. </a:t>
            </a:r>
            <a:r>
              <a:rPr lang="en-US" sz="2800">
                <a:solidFill>
                  <a:srgbClr val="C00000"/>
                </a:solidFill>
                <a:latin typeface="Times New Roman" charset="0"/>
                <a:ea typeface="Times New Roman" charset="0"/>
                <a:cs typeface="Times New Roman" charset="0"/>
              </a:rPr>
              <a:t>No</a:t>
            </a:r>
            <a:r>
              <a:rPr lang="en-US" sz="2800">
                <a:solidFill>
                  <a:srgbClr val="FFFF00"/>
                </a:solidFill>
                <a:latin typeface="Times New Roman" charset="0"/>
                <a:ea typeface="Times New Roman" charset="0"/>
                <a:cs typeface="Times New Roman" charset="0"/>
              </a:rPr>
              <a:t> lymphatic nodules</a:t>
            </a:r>
          </a:p>
          <a:p>
            <a:pPr algn="l" rtl="0" eaLnBrk="1" hangingPunct="1">
              <a:buFontTx/>
              <a:buNone/>
              <a:tabLst>
                <a:tab pos="7254875" algn="l"/>
              </a:tabLst>
            </a:pPr>
            <a:r>
              <a:rPr lang="en-US" sz="2800">
                <a:solidFill>
                  <a:srgbClr val="C00000"/>
                </a:solidFill>
                <a:latin typeface="Times New Roman" charset="0"/>
                <a:ea typeface="Times New Roman" charset="0"/>
                <a:cs typeface="Times New Roman" charset="0"/>
              </a:rPr>
              <a:t>        No </a:t>
            </a:r>
            <a:r>
              <a:rPr lang="en-US" sz="2800">
                <a:solidFill>
                  <a:srgbClr val="FFFF00"/>
                </a:solidFill>
                <a:latin typeface="Times New Roman" charset="0"/>
                <a:ea typeface="Times New Roman" charset="0"/>
                <a:cs typeface="Times New Roman" charset="0"/>
              </a:rPr>
              <a:t>plasma cells</a:t>
            </a:r>
          </a:p>
          <a:p>
            <a:pPr algn="l" rtl="0" eaLnBrk="1" hangingPunct="1">
              <a:buFontTx/>
              <a:buNone/>
              <a:tabLst>
                <a:tab pos="7254875" algn="l"/>
              </a:tabLst>
            </a:pPr>
            <a:r>
              <a:rPr lang="en-US" sz="2800">
                <a:solidFill>
                  <a:srgbClr val="FFFF00"/>
                </a:solidFill>
                <a:latin typeface="Times New Roman" charset="0"/>
                <a:ea typeface="Times New Roman" charset="0"/>
                <a:cs typeface="Times New Roman" charset="0"/>
              </a:rPr>
              <a:t>        </a:t>
            </a:r>
            <a:r>
              <a:rPr lang="en-US" sz="2800">
                <a:solidFill>
                  <a:srgbClr val="C00000"/>
                </a:solidFill>
                <a:latin typeface="Times New Roman" charset="0"/>
                <a:ea typeface="Times New Roman" charset="0"/>
                <a:cs typeface="Times New Roman" charset="0"/>
              </a:rPr>
              <a:t>No</a:t>
            </a:r>
            <a:r>
              <a:rPr lang="en-US" sz="2800">
                <a:solidFill>
                  <a:srgbClr val="FFFF00"/>
                </a:solidFill>
                <a:latin typeface="Times New Roman" charset="0"/>
                <a:ea typeface="Times New Roman" charset="0"/>
                <a:cs typeface="Times New Roman" charset="0"/>
              </a:rPr>
              <a:t> B-lymphocytes</a:t>
            </a:r>
          </a:p>
          <a:p>
            <a:pPr algn="l" eaLnBrk="1" hangingPunct="1">
              <a:buFontTx/>
              <a:buNone/>
              <a:tabLst>
                <a:tab pos="7254875" algn="l"/>
              </a:tabLst>
            </a:pPr>
            <a:endParaRPr lang="en-US" sz="2800">
              <a:solidFill>
                <a:srgbClr val="FFFF00"/>
              </a:solidFill>
            </a:endParaRPr>
          </a:p>
        </p:txBody>
      </p:sp>
      <p:pic>
        <p:nvPicPr>
          <p:cNvPr id="13316" name="Picture 4" descr="F14_14"/>
          <p:cNvPicPr>
            <a:picLocks noChangeAspect="1" noChangeArrowheads="1"/>
          </p:cNvPicPr>
          <p:nvPr/>
        </p:nvPicPr>
        <p:blipFill>
          <a:blip r:embed="rId2"/>
          <a:srcRect/>
          <a:stretch>
            <a:fillRect/>
          </a:stretch>
        </p:blipFill>
        <p:spPr bwMode="auto">
          <a:xfrm>
            <a:off x="4932363" y="2276475"/>
            <a:ext cx="3997325" cy="33575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850900"/>
          </a:xfrm>
        </p:spPr>
        <p:txBody>
          <a:bodyPr/>
          <a:lstStyle/>
          <a:p>
            <a:pPr rtl="0" eaLnBrk="1" hangingPunct="1"/>
            <a:r>
              <a:rPr lang="en-US" sz="3600" b="1">
                <a:solidFill>
                  <a:srgbClr val="FF00FF"/>
                </a:solidFill>
                <a:latin typeface="Times New Roman" charset="0"/>
                <a:ea typeface="Times New Roman" charset="0"/>
                <a:cs typeface="Times New Roman" charset="0"/>
              </a:rPr>
              <a:t>MEDULLA OF THYMIC LOBULE</a:t>
            </a:r>
          </a:p>
        </p:txBody>
      </p:sp>
      <p:sp>
        <p:nvSpPr>
          <p:cNvPr id="14339" name="Rectangle 3"/>
          <p:cNvSpPr>
            <a:spLocks noGrp="1" noChangeArrowheads="1"/>
          </p:cNvSpPr>
          <p:nvPr>
            <p:ph type="body" idx="1"/>
          </p:nvPr>
        </p:nvSpPr>
        <p:spPr>
          <a:xfrm>
            <a:off x="323850" y="1125538"/>
            <a:ext cx="8435975" cy="5472112"/>
          </a:xfrm>
        </p:spPr>
        <p:txBody>
          <a:bodyPr/>
          <a:lstStyle/>
          <a:p>
            <a:pPr algn="l" rtl="0" eaLnBrk="1" hangingPunct="1">
              <a:lnSpc>
                <a:spcPct val="150000"/>
              </a:lnSpc>
              <a:buFontTx/>
              <a:buNone/>
            </a:pPr>
            <a:r>
              <a:rPr lang="en-US" sz="2800" b="1">
                <a:solidFill>
                  <a:srgbClr val="FFFF00"/>
                </a:solidFill>
                <a:latin typeface="Times New Roman" charset="0"/>
                <a:ea typeface="Times New Roman" charset="0"/>
                <a:cs typeface="Times New Roman" charset="0"/>
              </a:rPr>
              <a:t>1-Hassall’s (thymic) corpuscles:</a:t>
            </a:r>
          </a:p>
          <a:p>
            <a:pPr algn="l" rtl="0" eaLnBrk="1" hangingPunct="1">
              <a:lnSpc>
                <a:spcPct val="150000"/>
              </a:lnSpc>
              <a:buFontTx/>
              <a:buNone/>
            </a:pPr>
            <a:r>
              <a:rPr lang="en-US" sz="2800">
                <a:solidFill>
                  <a:srgbClr val="FFFF00"/>
                </a:solidFill>
                <a:latin typeface="Times New Roman" charset="0"/>
                <a:ea typeface="Times New Roman" charset="0"/>
                <a:cs typeface="Times New Roman" charset="0"/>
              </a:rPr>
              <a:t>   -Concentrically arranged epithelial reticular cells in the medulla.</a:t>
            </a:r>
          </a:p>
          <a:p>
            <a:pPr algn="l" rtl="0" eaLnBrk="1" hangingPunct="1">
              <a:lnSpc>
                <a:spcPct val="80000"/>
              </a:lnSpc>
              <a:buFontTx/>
              <a:buNone/>
            </a:pPr>
            <a:r>
              <a:rPr lang="en-US" sz="2800" b="1">
                <a:solidFill>
                  <a:srgbClr val="FFFF00"/>
                </a:solidFill>
                <a:latin typeface="Times New Roman" charset="0"/>
                <a:ea typeface="Times New Roman" charset="0"/>
                <a:cs typeface="Times New Roman" charset="0"/>
              </a:rPr>
              <a:t>2- Mature small T lymphocytes</a:t>
            </a:r>
          </a:p>
          <a:p>
            <a:pPr algn="l" rtl="0" eaLnBrk="1" hangingPunct="1">
              <a:lnSpc>
                <a:spcPct val="80000"/>
              </a:lnSpc>
              <a:buFontTx/>
              <a:buNone/>
            </a:pPr>
            <a:endParaRPr lang="en-US" sz="2800">
              <a:solidFill>
                <a:srgbClr val="FFFF00"/>
              </a:solidFill>
              <a:latin typeface="Times New Roman" charset="0"/>
              <a:ea typeface="Times New Roman" charset="0"/>
              <a:cs typeface="Times New Roman" charset="0"/>
            </a:endParaRPr>
          </a:p>
          <a:p>
            <a:pPr algn="l" rtl="0" eaLnBrk="1" hangingPunct="1">
              <a:lnSpc>
                <a:spcPct val="80000"/>
              </a:lnSpc>
              <a:buFontTx/>
              <a:buNone/>
            </a:pPr>
            <a:r>
              <a:rPr lang="en-US" sz="2800" b="1">
                <a:solidFill>
                  <a:srgbClr val="FFFF00"/>
                </a:solidFill>
                <a:latin typeface="Times New Roman" charset="0"/>
                <a:ea typeface="Times New Roman" charset="0"/>
                <a:cs typeface="Times New Roman" charset="0"/>
              </a:rPr>
              <a:t>3-</a:t>
            </a:r>
            <a:r>
              <a:rPr lang="en-US" sz="2800">
                <a:solidFill>
                  <a:srgbClr val="FFFF00"/>
                </a:solidFill>
                <a:latin typeface="Times New Roman" charset="0"/>
                <a:ea typeface="Times New Roman" charset="0"/>
                <a:cs typeface="Times New Roman" charset="0"/>
              </a:rPr>
              <a:t> </a:t>
            </a:r>
            <a:r>
              <a:rPr lang="en-US" sz="2800" b="1">
                <a:solidFill>
                  <a:srgbClr val="FFFF00"/>
                </a:solidFill>
                <a:latin typeface="Times New Roman" charset="0"/>
                <a:ea typeface="Times New Roman" charset="0"/>
                <a:cs typeface="Times New Roman" charset="0"/>
              </a:rPr>
              <a:t>Macrophages.</a:t>
            </a:r>
          </a:p>
          <a:p>
            <a:pPr algn="l" rtl="0" eaLnBrk="1" hangingPunct="1">
              <a:lnSpc>
                <a:spcPct val="80000"/>
              </a:lnSpc>
              <a:buFontTx/>
              <a:buNone/>
            </a:pPr>
            <a:endParaRPr lang="en-US" sz="2800">
              <a:solidFill>
                <a:srgbClr val="FFFF00"/>
              </a:solidFill>
              <a:latin typeface="Times New Roman" charset="0"/>
              <a:ea typeface="Times New Roman" charset="0"/>
              <a:cs typeface="Times New Roman" charset="0"/>
            </a:endParaRPr>
          </a:p>
          <a:p>
            <a:pPr algn="l" rtl="0" eaLnBrk="1" hangingPunct="1">
              <a:lnSpc>
                <a:spcPct val="80000"/>
              </a:lnSpc>
              <a:buFontTx/>
              <a:buNone/>
            </a:pPr>
            <a:r>
              <a:rPr lang="en-US" sz="2800" b="1">
                <a:solidFill>
                  <a:srgbClr val="FFFF00"/>
                </a:solidFill>
                <a:latin typeface="Times New Roman" charset="0"/>
                <a:ea typeface="Times New Roman" charset="0"/>
                <a:cs typeface="Times New Roman" charset="0"/>
              </a:rPr>
              <a:t>4- Epithelial reticular cells.</a:t>
            </a:r>
          </a:p>
          <a:p>
            <a:pPr algn="l" rtl="0" eaLnBrk="1" hangingPunct="1">
              <a:lnSpc>
                <a:spcPct val="150000"/>
              </a:lnSpc>
              <a:buFontTx/>
              <a:buNone/>
            </a:pPr>
            <a:r>
              <a:rPr lang="en-US" sz="2800">
                <a:solidFill>
                  <a:srgbClr val="FFFF00"/>
                </a:solidFill>
                <a:latin typeface="Times New Roman" charset="0"/>
                <a:ea typeface="Times New Roman" charset="0"/>
                <a:cs typeface="Times New Roman" charset="0"/>
              </a:rPr>
              <a:t>N.B. Medulla of adjacent thymic lobules are interconnected- Why? Incomplete trabeculae </a:t>
            </a:r>
          </a:p>
          <a:p>
            <a:pPr algn="l" rtl="0" eaLnBrk="1" hangingPunct="1">
              <a:lnSpc>
                <a:spcPct val="80000"/>
              </a:lnSpc>
              <a:buFontTx/>
              <a:buNone/>
            </a:pPr>
            <a:endParaRPr lang="en-US" sz="2800">
              <a:solidFill>
                <a:srgbClr val="FFFF00"/>
              </a:solidFill>
            </a:endParaRPr>
          </a:p>
        </p:txBody>
      </p:sp>
      <p:pic>
        <p:nvPicPr>
          <p:cNvPr id="14340" name="Picture 2"/>
          <p:cNvPicPr>
            <a:picLocks noChangeAspect="1" noChangeArrowheads="1"/>
          </p:cNvPicPr>
          <p:nvPr/>
        </p:nvPicPr>
        <p:blipFill>
          <a:blip r:embed="rId2"/>
          <a:srcRect l="4311" t="23302" r="49323"/>
          <a:stretch>
            <a:fillRect/>
          </a:stretch>
        </p:blipFill>
        <p:spPr bwMode="auto">
          <a:xfrm>
            <a:off x="5651500" y="2492375"/>
            <a:ext cx="3038475" cy="3128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rtl="0" eaLnBrk="1" hangingPunct="1"/>
            <a:r>
              <a:rPr lang="en-US" sz="3600" b="1" i="1">
                <a:solidFill>
                  <a:srgbClr val="C00000"/>
                </a:solidFill>
                <a:latin typeface="Times New Roman" charset="0"/>
                <a:ea typeface="Times New Roman" charset="0"/>
                <a:cs typeface="Times New Roman" charset="0"/>
              </a:rPr>
              <a:t>FUNCTION OF THYMUS</a:t>
            </a:r>
          </a:p>
        </p:txBody>
      </p:sp>
      <p:sp>
        <p:nvSpPr>
          <p:cNvPr id="15363" name="Rectangle 3"/>
          <p:cNvSpPr>
            <a:spLocks noGrp="1" noChangeArrowheads="1"/>
          </p:cNvSpPr>
          <p:nvPr>
            <p:ph type="body" idx="1"/>
          </p:nvPr>
        </p:nvSpPr>
        <p:spPr>
          <a:xfrm>
            <a:off x="179388" y="1600200"/>
            <a:ext cx="8964612" cy="4525963"/>
          </a:xfrm>
        </p:spPr>
        <p:txBody>
          <a:bodyPr/>
          <a:lstStyle/>
          <a:p>
            <a:pPr algn="l" rtl="0" eaLnBrk="1" hangingPunct="1">
              <a:buFont typeface="Wingdings" charset="2"/>
              <a:buChar char="v"/>
            </a:pPr>
            <a:r>
              <a:rPr lang="en-US">
                <a:solidFill>
                  <a:srgbClr val="FFFF00"/>
                </a:solidFill>
              </a:rPr>
              <a:t> </a:t>
            </a:r>
            <a:r>
              <a:rPr lang="en-US">
                <a:solidFill>
                  <a:srgbClr val="FFFF00"/>
                </a:solidFill>
                <a:latin typeface="Times New Roman" charset="0"/>
                <a:ea typeface="Times New Roman" charset="0"/>
                <a:cs typeface="Times New Roman" charset="0"/>
              </a:rPr>
              <a:t>Maturation of T lymphocytes.</a:t>
            </a:r>
          </a:p>
          <a:p>
            <a:pPr algn="l" rtl="0" eaLnBrk="1" hangingPunct="1">
              <a:buFontTx/>
              <a:buNone/>
            </a:pPr>
            <a:r>
              <a:rPr lang="en-US">
                <a:solidFill>
                  <a:srgbClr val="FFFF00"/>
                </a:solidFill>
                <a:latin typeface="Times New Roman" charset="0"/>
                <a:ea typeface="Times New Roman" charset="0"/>
                <a:cs typeface="Times New Roman" charset="0"/>
              </a:rPr>
              <a:t> (Immuno</a:t>
            </a:r>
            <a:r>
              <a:rPr lang="en-US" u="sng">
                <a:solidFill>
                  <a:srgbClr val="FFFF00"/>
                </a:solidFill>
                <a:latin typeface="Times New Roman" charset="0"/>
                <a:ea typeface="Times New Roman" charset="0"/>
                <a:cs typeface="Times New Roman" charset="0"/>
              </a:rPr>
              <a:t>in</a:t>
            </a:r>
            <a:r>
              <a:rPr lang="en-US">
                <a:solidFill>
                  <a:srgbClr val="FFFF00"/>
                </a:solidFill>
                <a:latin typeface="Times New Roman" charset="0"/>
                <a:ea typeface="Times New Roman" charset="0"/>
                <a:cs typeface="Times New Roman" charset="0"/>
              </a:rPr>
              <a:t>competent T cells </a:t>
            </a:r>
            <a:r>
              <a:rPr lang="en-US" sz="4000" b="1">
                <a:solidFill>
                  <a:srgbClr val="FFFF00"/>
                </a:solidFill>
                <a:latin typeface="Times New Roman" charset="0"/>
                <a:ea typeface="Times New Roman" charset="0"/>
                <a:cs typeface="Times New Roman" charset="0"/>
              </a:rPr>
              <a:t>→</a:t>
            </a:r>
            <a:r>
              <a:rPr lang="en-US">
                <a:solidFill>
                  <a:srgbClr val="FFFF00"/>
                </a:solidFill>
                <a:latin typeface="Times New Roman" charset="0"/>
                <a:ea typeface="Times New Roman" charset="0"/>
                <a:cs typeface="Times New Roman" charset="0"/>
              </a:rPr>
              <a:t>Immunocompetent T cells).</a:t>
            </a:r>
            <a:endParaRPr lang="en-US" sz="4000" b="1">
              <a:solidFill>
                <a:srgbClr val="FFFF00"/>
              </a:solidFill>
              <a:latin typeface="Times New Roman" charset="0"/>
              <a:ea typeface="Times New Roman" charset="0"/>
              <a:cs typeface="Times New Roman" charset="0"/>
            </a:endParaRPr>
          </a:p>
          <a:p>
            <a:pPr algn="l" rtl="0" eaLnBrk="1" hangingPunct="1">
              <a:buFontTx/>
              <a:buNone/>
            </a:pPr>
            <a:endParaRPr lang="en-US" sz="4000" b="1">
              <a:solidFill>
                <a:srgbClr val="FFFF00"/>
              </a:solidFill>
            </a:endParaRPr>
          </a:p>
          <a:p>
            <a:pPr algn="l" rtl="0" eaLnBrk="1" hangingPunct="1">
              <a:buFontTx/>
              <a:buNone/>
            </a:pPr>
            <a:endParaRPr lang="en-US">
              <a:solidFill>
                <a:srgbClr val="FFFF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rtl="0" eaLnBrk="1" hangingPunct="1"/>
            <a:r>
              <a:rPr lang="en-US" b="1">
                <a:solidFill>
                  <a:srgbClr val="FFFF00"/>
                </a:solidFill>
                <a:latin typeface="Times New Roman" charset="0"/>
                <a:ea typeface="Times New Roman" charset="0"/>
                <a:cs typeface="Times New Roman" charset="0"/>
              </a:rPr>
              <a:t>General notes about thymus</a:t>
            </a:r>
          </a:p>
        </p:txBody>
      </p:sp>
      <p:sp>
        <p:nvSpPr>
          <p:cNvPr id="16387" name="Rectangle 3"/>
          <p:cNvSpPr>
            <a:spLocks noGrp="1" noChangeArrowheads="1"/>
          </p:cNvSpPr>
          <p:nvPr>
            <p:ph type="body" idx="1"/>
          </p:nvPr>
        </p:nvSpPr>
        <p:spPr>
          <a:xfrm>
            <a:off x="457200" y="1341438"/>
            <a:ext cx="8229600" cy="5183187"/>
          </a:xfrm>
        </p:spPr>
        <p:txBody>
          <a:bodyPr/>
          <a:lstStyle/>
          <a:p>
            <a:pPr algn="l" rtl="0" eaLnBrk="1" hangingPunct="1">
              <a:buFontTx/>
              <a:buNone/>
            </a:pPr>
            <a:endParaRPr lang="en-US">
              <a:solidFill>
                <a:srgbClr val="FFFF00"/>
              </a:solidFill>
            </a:endParaRPr>
          </a:p>
          <a:p>
            <a:pPr algn="l" rtl="0" eaLnBrk="1" hangingPunct="1"/>
            <a:r>
              <a:rPr lang="en-US">
                <a:solidFill>
                  <a:srgbClr val="FFFF00"/>
                </a:solidFill>
                <a:latin typeface="Times New Roman" charset="0"/>
                <a:ea typeface="Times New Roman" charset="0"/>
                <a:cs typeface="Times New Roman" charset="0"/>
              </a:rPr>
              <a:t>No lymphoid nodules</a:t>
            </a:r>
          </a:p>
          <a:p>
            <a:pPr algn="l" rtl="0" eaLnBrk="1" hangingPunct="1">
              <a:buFontTx/>
              <a:buNone/>
            </a:pPr>
            <a:endParaRPr lang="en-US">
              <a:solidFill>
                <a:srgbClr val="FFFF00"/>
              </a:solidFill>
              <a:latin typeface="Times New Roman" charset="0"/>
              <a:ea typeface="Times New Roman" charset="0"/>
              <a:cs typeface="Times New Roman" charset="0"/>
            </a:endParaRPr>
          </a:p>
          <a:p>
            <a:pPr algn="l" rtl="0" eaLnBrk="1" hangingPunct="1"/>
            <a:r>
              <a:rPr lang="en-US">
                <a:solidFill>
                  <a:srgbClr val="FFFF00"/>
                </a:solidFill>
                <a:latin typeface="Times New Roman" charset="0"/>
                <a:ea typeface="Times New Roman" charset="0"/>
                <a:cs typeface="Times New Roman" charset="0"/>
              </a:rPr>
              <a:t>No reticular fibers</a:t>
            </a:r>
          </a:p>
          <a:p>
            <a:pPr algn="l" rtl="0" eaLnBrk="1" hangingPunct="1">
              <a:buFontTx/>
              <a:buNone/>
            </a:pPr>
            <a:endParaRPr lang="en-US">
              <a:solidFill>
                <a:srgbClr val="FFFF00"/>
              </a:solidFill>
              <a:latin typeface="Times New Roman" charset="0"/>
              <a:ea typeface="Times New Roman" charset="0"/>
              <a:cs typeface="Times New Roman" charset="0"/>
            </a:endParaRPr>
          </a:p>
          <a:p>
            <a:pPr algn="l" rtl="0" eaLnBrk="1" hangingPunct="1"/>
            <a:r>
              <a:rPr lang="en-US">
                <a:solidFill>
                  <a:srgbClr val="FFFF00"/>
                </a:solidFill>
                <a:latin typeface="Times New Roman" charset="0"/>
                <a:ea typeface="Times New Roman" charset="0"/>
                <a:cs typeface="Times New Roman" charset="0"/>
              </a:rPr>
              <a:t>No sinuses or sinusoids </a:t>
            </a:r>
            <a:r>
              <a:rPr lang="en-US">
                <a:solidFill>
                  <a:srgbClr val="FFFF00"/>
                </a:solidFill>
              </a:rPr>
              <a:t> </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b="1">
                <a:solidFill>
                  <a:srgbClr val="C00000"/>
                </a:solidFill>
                <a:effectLst>
                  <a:outerShdw blurRad="38100" dist="38100" dir="2700000" algn="tl">
                    <a:srgbClr val="000000"/>
                  </a:outerShdw>
                </a:effectLst>
              </a:rPr>
              <a:t>Clinical Applications</a:t>
            </a:r>
            <a:r>
              <a:rPr lang="en-US">
                <a:solidFill>
                  <a:srgbClr val="C00000"/>
                </a:solidFill>
                <a:effectLst>
                  <a:outerShdw blurRad="38100" dist="38100" dir="2700000" algn="tl">
                    <a:srgbClr val="000000"/>
                  </a:outerShdw>
                </a:effectLst>
              </a:rPr>
              <a:t/>
            </a:r>
            <a:br>
              <a:rPr lang="en-US">
                <a:solidFill>
                  <a:srgbClr val="C00000"/>
                </a:solidFill>
                <a:effectLst>
                  <a:outerShdw blurRad="38100" dist="38100" dir="2700000" algn="tl">
                    <a:srgbClr val="000000"/>
                  </a:outerShdw>
                </a:effectLst>
              </a:rPr>
            </a:b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Autoimmune disease</a:t>
            </a:r>
          </a:p>
        </p:txBody>
      </p:sp>
      <p:sp>
        <p:nvSpPr>
          <p:cNvPr id="17411" name="Content Placeholder 2"/>
          <p:cNvSpPr>
            <a:spLocks noGrp="1"/>
          </p:cNvSpPr>
          <p:nvPr>
            <p:ph idx="1"/>
          </p:nvPr>
        </p:nvSpPr>
        <p:spPr>
          <a:xfrm>
            <a:off x="457200" y="1600200"/>
            <a:ext cx="8507413" cy="4525963"/>
          </a:xfrm>
        </p:spPr>
        <p:txBody>
          <a:bodyPr/>
          <a:lstStyle/>
          <a:p>
            <a:pPr algn="l" rtl="0">
              <a:buFontTx/>
              <a:buNone/>
            </a:pP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Def:</a:t>
            </a:r>
            <a:r>
              <a:rPr lang="en-US" sz="2800">
                <a:solidFill>
                  <a:schemeClr val="bg1"/>
                </a:solidFill>
                <a:latin typeface="Times New Roman" charset="0"/>
                <a:ea typeface="Times New Roman" charset="0"/>
                <a:cs typeface="Times New Roman" charset="0"/>
              </a:rPr>
              <a:t> mal-function of the immune system that results in the loss of immunological tolerance.</a:t>
            </a:r>
          </a:p>
          <a:p>
            <a:pPr algn="l" rtl="0">
              <a:buFontTx/>
              <a:buNone/>
            </a:pP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Example:</a:t>
            </a:r>
          </a:p>
          <a:p>
            <a:pPr algn="l" rtl="0">
              <a:buFontTx/>
              <a:buNone/>
            </a:pPr>
            <a:r>
              <a:rPr lang="en-US" sz="3600" b="1">
                <a:solidFill>
                  <a:srgbClr val="FF00FF"/>
                </a:solidFill>
                <a:latin typeface="Times New Roman" charset="0"/>
                <a:ea typeface="Times New Roman" charset="0"/>
                <a:cs typeface="Times New Roman" charset="0"/>
              </a:rPr>
              <a:t>Grave’s Disease: </a:t>
            </a:r>
            <a:r>
              <a:rPr lang="en-US" sz="2800">
                <a:solidFill>
                  <a:schemeClr val="bg1"/>
                </a:solidFill>
                <a:latin typeface="Times New Roman" charset="0"/>
                <a:ea typeface="Times New Roman" charset="0"/>
                <a:cs typeface="Times New Roman" charset="0"/>
              </a:rPr>
              <a:t>in which the receptors for thyroid stimulating hormone (TSH) on follicular cells of thyroid gland are perceived to be antigens leading to the formation of antibodies against these TSH receptors.</a:t>
            </a:r>
          </a:p>
          <a:p>
            <a:pPr algn="l" rtl="0">
              <a:buFontTx/>
              <a:buNone/>
            </a:pPr>
            <a:r>
              <a:rPr lang="en-US" sz="2800">
                <a:solidFill>
                  <a:schemeClr val="bg1"/>
                </a:solidFill>
                <a:latin typeface="Times New Roman" charset="0"/>
                <a:ea typeface="Times New Roman" charset="0"/>
                <a:cs typeface="Times New Roman" charset="0"/>
              </a:rPr>
              <a:t>These antibodies will bind to TSH receptors, so the cells will be stimulated to release excess amount of  thyroid hormones leading to Hyperthyroidism</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549275"/>
            <a:ext cx="8229600" cy="1143000"/>
          </a:xfrm>
        </p:spPr>
        <p:txBody>
          <a:bodyPr/>
          <a:lstStyle/>
          <a:p>
            <a:r>
              <a:rPr lang="en-US" b="1">
                <a:solidFill>
                  <a:srgbClr val="C00000"/>
                </a:solidFill>
                <a:effectLst>
                  <a:outerShdw blurRad="38100" dist="38100" dir="2700000" algn="tl">
                    <a:srgbClr val="000000"/>
                  </a:outerShdw>
                </a:effectLst>
              </a:rPr>
              <a:t>Clinical Application</a:t>
            </a:r>
            <a:r>
              <a:rPr lang="en-US">
                <a:solidFill>
                  <a:srgbClr val="C00000"/>
                </a:solidFill>
                <a:effectLst>
                  <a:outerShdw blurRad="38100" dist="38100" dir="2700000" algn="tl">
                    <a:srgbClr val="000000"/>
                  </a:outerShdw>
                </a:effectLst>
              </a:rPr>
              <a:t/>
            </a:r>
            <a:br>
              <a:rPr lang="en-US">
                <a:solidFill>
                  <a:srgbClr val="C00000"/>
                </a:solidFill>
                <a:effectLst>
                  <a:outerShdw blurRad="38100" dist="38100" dir="2700000" algn="tl">
                    <a:srgbClr val="000000"/>
                  </a:outerShdw>
                </a:effectLst>
              </a:rPr>
            </a:br>
            <a:r>
              <a:rPr lang="en-US" sz="3600" b="1">
                <a:solidFill>
                  <a:srgbClr val="FF00FF"/>
                </a:solidFill>
                <a:effectLst>
                  <a:outerShdw blurRad="38100" dist="38100" dir="2700000" algn="tl">
                    <a:srgbClr val="000000"/>
                  </a:outerShdw>
                </a:effectLst>
                <a:latin typeface="Times New Roman" charset="0"/>
                <a:ea typeface="Times New Roman" charset="0"/>
                <a:cs typeface="Times New Roman" charset="0"/>
              </a:rPr>
              <a:t>A</a:t>
            </a: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cquired </a:t>
            </a:r>
            <a:r>
              <a:rPr lang="en-US" sz="3600" b="1">
                <a:solidFill>
                  <a:srgbClr val="FF00FF"/>
                </a:solidFill>
                <a:effectLst>
                  <a:outerShdw blurRad="38100" dist="38100" dir="2700000" algn="tl">
                    <a:srgbClr val="000000"/>
                  </a:outerShdw>
                </a:effectLst>
                <a:latin typeface="Times New Roman" charset="0"/>
                <a:ea typeface="Times New Roman" charset="0"/>
                <a:cs typeface="Times New Roman" charset="0"/>
              </a:rPr>
              <a:t>I</a:t>
            </a: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mmuno</a:t>
            </a:r>
            <a:r>
              <a:rPr lang="en-US" sz="3600" b="1">
                <a:solidFill>
                  <a:srgbClr val="FF00FF"/>
                </a:solidFill>
                <a:effectLst>
                  <a:outerShdw blurRad="38100" dist="38100" dir="2700000" algn="tl">
                    <a:srgbClr val="000000"/>
                  </a:outerShdw>
                </a:effectLst>
                <a:latin typeface="Times New Roman" charset="0"/>
                <a:ea typeface="Times New Roman" charset="0"/>
                <a:cs typeface="Times New Roman" charset="0"/>
              </a:rPr>
              <a:t>d</a:t>
            </a: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eficiency </a:t>
            </a:r>
            <a:r>
              <a:rPr lang="en-US" sz="3600" b="1">
                <a:solidFill>
                  <a:srgbClr val="FF00FF"/>
                </a:solidFill>
                <a:effectLst>
                  <a:outerShdw blurRad="38100" dist="38100" dir="2700000" algn="tl">
                    <a:srgbClr val="000000"/>
                  </a:outerShdw>
                </a:effectLst>
                <a:latin typeface="Times New Roman" charset="0"/>
                <a:ea typeface="Times New Roman" charset="0"/>
                <a:cs typeface="Times New Roman" charset="0"/>
              </a:rPr>
              <a:t>S</a:t>
            </a: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yndrome (</a:t>
            </a:r>
            <a:r>
              <a:rPr lang="en-US" sz="3600" b="1">
                <a:solidFill>
                  <a:srgbClr val="FF00FF"/>
                </a:solidFill>
                <a:effectLst>
                  <a:outerShdw blurRad="38100" dist="38100" dir="2700000" algn="tl">
                    <a:srgbClr val="000000"/>
                  </a:outerShdw>
                </a:effectLst>
                <a:latin typeface="Times New Roman" charset="0"/>
                <a:ea typeface="Times New Roman" charset="0"/>
                <a:cs typeface="Times New Roman" charset="0"/>
              </a:rPr>
              <a:t>AIDS</a:t>
            </a: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a:t>
            </a:r>
          </a:p>
        </p:txBody>
      </p:sp>
      <p:sp>
        <p:nvSpPr>
          <p:cNvPr id="18435" name="Content Placeholder 2"/>
          <p:cNvSpPr>
            <a:spLocks noGrp="1"/>
          </p:cNvSpPr>
          <p:nvPr>
            <p:ph idx="1"/>
          </p:nvPr>
        </p:nvSpPr>
        <p:spPr>
          <a:xfrm>
            <a:off x="468313" y="1989138"/>
            <a:ext cx="8229600" cy="4525962"/>
          </a:xfrm>
        </p:spPr>
        <p:txBody>
          <a:bodyPr/>
          <a:lstStyle/>
          <a:p>
            <a:pPr algn="l" rtl="0"/>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Causative organism: </a:t>
            </a:r>
            <a:r>
              <a:rPr lang="en-US">
                <a:solidFill>
                  <a:schemeClr val="bg1"/>
                </a:solidFill>
                <a:latin typeface="Times New Roman" charset="0"/>
                <a:ea typeface="Times New Roman" charset="0"/>
                <a:cs typeface="Times New Roman" charset="0"/>
              </a:rPr>
              <a:t>Human immunodeficiency virus (HIV)</a:t>
            </a:r>
          </a:p>
          <a:p>
            <a:pPr algn="l" rtl="0"/>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Pathogenesis:</a:t>
            </a:r>
            <a:r>
              <a:rPr lang="en-US">
                <a:solidFill>
                  <a:schemeClr val="bg1"/>
                </a:solidFill>
                <a:latin typeface="Times New Roman" charset="0"/>
                <a:ea typeface="Times New Roman" charset="0"/>
                <a:cs typeface="Times New Roman" charset="0"/>
              </a:rPr>
              <a:t> HIV binds to CD4 molecules of T</a:t>
            </a:r>
            <a:r>
              <a:rPr lang="en-US" sz="1400">
                <a:solidFill>
                  <a:schemeClr val="bg1"/>
                </a:solidFill>
                <a:latin typeface="Times New Roman" charset="0"/>
                <a:ea typeface="Times New Roman" charset="0"/>
                <a:cs typeface="Times New Roman" charset="0"/>
              </a:rPr>
              <a:t>H </a:t>
            </a:r>
            <a:r>
              <a:rPr lang="en-US">
                <a:solidFill>
                  <a:schemeClr val="bg1"/>
                </a:solidFill>
                <a:latin typeface="Times New Roman" charset="0"/>
                <a:ea typeface="Times New Roman" charset="0"/>
                <a:cs typeface="Times New Roman" charset="0"/>
              </a:rPr>
              <a:t>resulting in incapacitating T</a:t>
            </a:r>
            <a:r>
              <a:rPr lang="en-US" sz="1400">
                <a:solidFill>
                  <a:schemeClr val="bg1"/>
                </a:solidFill>
                <a:latin typeface="Times New Roman" charset="0"/>
                <a:ea typeface="Times New Roman" charset="0"/>
                <a:cs typeface="Times New Roman" charset="0"/>
              </a:rPr>
              <a:t>H</a:t>
            </a:r>
            <a:r>
              <a:rPr lang="en-US">
                <a:solidFill>
                  <a:schemeClr val="bg1"/>
                </a:solidFill>
                <a:latin typeface="Times New Roman" charset="0"/>
                <a:ea typeface="Times New Roman" charset="0"/>
                <a:cs typeface="Times New Roman" charset="0"/>
              </a:rPr>
              <a:t> cells, leading to Spread of the virus, so other T</a:t>
            </a:r>
            <a:r>
              <a:rPr lang="en-US" sz="1400">
                <a:solidFill>
                  <a:schemeClr val="bg1"/>
                </a:solidFill>
                <a:latin typeface="Times New Roman" charset="0"/>
                <a:ea typeface="Times New Roman" charset="0"/>
                <a:cs typeface="Times New Roman" charset="0"/>
              </a:rPr>
              <a:t>H</a:t>
            </a:r>
            <a:r>
              <a:rPr lang="en-US">
                <a:solidFill>
                  <a:schemeClr val="bg1"/>
                </a:solidFill>
                <a:latin typeface="Times New Roman" charset="0"/>
                <a:ea typeface="Times New Roman" charset="0"/>
                <a:cs typeface="Times New Roman" charset="0"/>
              </a:rPr>
              <a:t> cells will be infected leading to incapability of immune response against bacterial or viral infections.</a:t>
            </a:r>
            <a:endParaRPr lang="en-US" sz="1400">
              <a:solidFill>
                <a:schemeClr val="bg1"/>
              </a:solidFill>
              <a:latin typeface="Times New Roman" charset="0"/>
              <a:ea typeface="Times New Roman" charset="0"/>
              <a:cs typeface="Times New Roman"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684213" y="404813"/>
            <a:ext cx="8229600" cy="1143000"/>
          </a:xfrm>
        </p:spPr>
        <p:txBody>
          <a:bodyPr/>
          <a:lstStyle/>
          <a:p>
            <a:r>
              <a:rPr lang="en-US" b="1">
                <a:solidFill>
                  <a:srgbClr val="C00000"/>
                </a:solidFill>
                <a:effectLst>
                  <a:outerShdw blurRad="38100" dist="38100" dir="2700000" algn="tl">
                    <a:srgbClr val="000000"/>
                  </a:outerShdw>
                </a:effectLst>
              </a:rPr>
              <a:t/>
            </a:r>
            <a:br>
              <a:rPr lang="en-US" b="1">
                <a:solidFill>
                  <a:srgbClr val="C00000"/>
                </a:solidFill>
                <a:effectLst>
                  <a:outerShdw blurRad="38100" dist="38100" dir="2700000" algn="tl">
                    <a:srgbClr val="000000"/>
                  </a:outerShdw>
                </a:effectLst>
              </a:rPr>
            </a:br>
            <a:r>
              <a:rPr lang="en-US" b="1">
                <a:solidFill>
                  <a:srgbClr val="C00000"/>
                </a:solidFill>
                <a:effectLst>
                  <a:outerShdw blurRad="38100" dist="38100" dir="2700000" algn="tl">
                    <a:srgbClr val="000000"/>
                  </a:outerShdw>
                </a:effectLst>
              </a:rPr>
              <a:t>Clinical Applications</a:t>
            </a:r>
            <a:r>
              <a:rPr lang="en-US">
                <a:solidFill>
                  <a:srgbClr val="C00000"/>
                </a:solidFill>
                <a:effectLst>
                  <a:outerShdw blurRad="38100" dist="38100" dir="2700000" algn="tl">
                    <a:srgbClr val="000000"/>
                  </a:outerShdw>
                </a:effectLst>
              </a:rPr>
              <a:t/>
            </a:r>
            <a:br>
              <a:rPr lang="en-US">
                <a:solidFill>
                  <a:srgbClr val="C00000"/>
                </a:solidFill>
                <a:effectLst>
                  <a:outerShdw blurRad="38100" dist="38100" dir="2700000" algn="tl">
                    <a:srgbClr val="000000"/>
                  </a:outerShdw>
                </a:effectLst>
              </a:rPr>
            </a:b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DiGeorge’s syndrome</a:t>
            </a:r>
            <a:b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br>
            <a:endPar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endParaRPr>
          </a:p>
        </p:txBody>
      </p:sp>
      <p:sp>
        <p:nvSpPr>
          <p:cNvPr id="19459" name="Content Placeholder 2"/>
          <p:cNvSpPr>
            <a:spLocks noGrp="1"/>
          </p:cNvSpPr>
          <p:nvPr>
            <p:ph idx="1"/>
          </p:nvPr>
        </p:nvSpPr>
        <p:spPr/>
        <p:txBody>
          <a:bodyPr/>
          <a:lstStyle/>
          <a:p>
            <a:pPr algn="l" rtl="0">
              <a:lnSpc>
                <a:spcPct val="150000"/>
              </a:lnSpc>
            </a:pP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Def:</a:t>
            </a:r>
            <a:r>
              <a:rPr lang="en-US">
                <a:solidFill>
                  <a:schemeClr val="bg1"/>
                </a:solidFill>
              </a:rPr>
              <a:t> Congenital failure of the thymus to develop.</a:t>
            </a:r>
          </a:p>
          <a:p>
            <a:pPr algn="l" rtl="0">
              <a:lnSpc>
                <a:spcPct val="150000"/>
              </a:lnSpc>
            </a:pP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Result:</a:t>
            </a:r>
            <a:r>
              <a:rPr lang="en-US">
                <a:solidFill>
                  <a:schemeClr val="bg1"/>
                </a:solidFill>
              </a:rPr>
              <a:t> </a:t>
            </a:r>
            <a:r>
              <a:rPr lang="en-US" u="sng">
                <a:solidFill>
                  <a:srgbClr val="FFC000"/>
                </a:solidFill>
              </a:rPr>
              <a:t>Failure to produce T cells </a:t>
            </a:r>
            <a:r>
              <a:rPr lang="en-US">
                <a:solidFill>
                  <a:schemeClr val="bg1"/>
                </a:solidFill>
              </a:rPr>
              <a:t>leading to non-functional cell-mediated immune response which leads to early death due to infection.</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b="1">
                <a:solidFill>
                  <a:srgbClr val="C00000"/>
                </a:solidFill>
                <a:effectLst>
                  <a:outerShdw blurRad="38100" dist="38100" dir="2700000" algn="tl">
                    <a:srgbClr val="000000"/>
                  </a:outerShdw>
                </a:effectLst>
              </a:rPr>
              <a:t>Clinical Applications</a:t>
            </a:r>
            <a:r>
              <a:rPr lang="en-US">
                <a:solidFill>
                  <a:srgbClr val="C00000"/>
                </a:solidFill>
                <a:effectLst>
                  <a:outerShdw blurRad="38100" dist="38100" dir="2700000" algn="tl">
                    <a:srgbClr val="000000"/>
                  </a:outerShdw>
                </a:effectLst>
              </a:rPr>
              <a:t/>
            </a:r>
            <a:br>
              <a:rPr lang="en-US">
                <a:solidFill>
                  <a:srgbClr val="C00000"/>
                </a:solidFill>
                <a:effectLst>
                  <a:outerShdw blurRad="38100" dist="38100" dir="2700000" algn="tl">
                    <a:srgbClr val="000000"/>
                  </a:outerShdw>
                </a:effectLst>
              </a:rPr>
            </a:b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Palpable lymph node</a:t>
            </a:r>
          </a:p>
        </p:txBody>
      </p:sp>
      <p:sp>
        <p:nvSpPr>
          <p:cNvPr id="20483" name="Content Placeholder 2"/>
          <p:cNvSpPr>
            <a:spLocks noGrp="1"/>
          </p:cNvSpPr>
          <p:nvPr>
            <p:ph idx="1"/>
          </p:nvPr>
        </p:nvSpPr>
        <p:spPr/>
        <p:txBody>
          <a:bodyPr/>
          <a:lstStyle/>
          <a:p>
            <a:pPr algn="l" rtl="0"/>
            <a:endParaRPr lang="en-US">
              <a:solidFill>
                <a:schemeClr val="bg1"/>
              </a:solidFill>
              <a:latin typeface="Times New Roman" charset="0"/>
              <a:ea typeface="Times New Roman" charset="0"/>
              <a:cs typeface="Times New Roman" charset="0"/>
            </a:endParaRPr>
          </a:p>
          <a:p>
            <a:pPr algn="l" rtl="0">
              <a:lnSpc>
                <a:spcPct val="150000"/>
              </a:lnSpc>
            </a:pPr>
            <a:r>
              <a:rPr lang="en-US">
                <a:solidFill>
                  <a:schemeClr val="bg1"/>
                </a:solidFill>
                <a:latin typeface="Times New Roman" charset="0"/>
                <a:ea typeface="Times New Roman" charset="0"/>
                <a:cs typeface="Times New Roman" charset="0"/>
              </a:rPr>
              <a:t>The presence of antigen or bacteria leads to rapid proliferation of lymphocytes of the lymph nodes (L.N), leading to increase of L.N. to several times of its normal size, so the L.N. becomes hard and palpable to the touch.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914400" y="0"/>
            <a:ext cx="8229600" cy="1143000"/>
          </a:xfrm>
        </p:spPr>
        <p:txBody>
          <a:bodyPr/>
          <a:lstStyle/>
          <a:p>
            <a:pPr eaLnBrk="1" hangingPunct="1"/>
            <a:r>
              <a:rPr lang="en-US" b="1">
                <a:solidFill>
                  <a:srgbClr val="FFFF00"/>
                </a:solidFill>
                <a:latin typeface="Times New Roman" charset="0"/>
                <a:ea typeface="Times New Roman" charset="0"/>
                <a:cs typeface="Times New Roman" charset="0"/>
              </a:rPr>
              <a:t>LYMPHOID TISSUE</a:t>
            </a:r>
          </a:p>
        </p:txBody>
      </p:sp>
      <p:pic>
        <p:nvPicPr>
          <p:cNvPr id="3075" name="Picture 4" descr="F14_01"/>
          <p:cNvPicPr>
            <a:picLocks noChangeAspect="1" noChangeArrowheads="1"/>
          </p:cNvPicPr>
          <p:nvPr>
            <p:ph idx="1"/>
          </p:nvPr>
        </p:nvPicPr>
        <p:blipFill>
          <a:blip r:embed="rId2"/>
          <a:srcRect/>
          <a:stretch>
            <a:fillRect/>
          </a:stretch>
        </p:blipFill>
        <p:spPr>
          <a:xfrm>
            <a:off x="1042988" y="1341438"/>
            <a:ext cx="4057650" cy="5516562"/>
          </a:xfrm>
          <a:noFill/>
        </p:spPr>
      </p:pic>
      <p:sp>
        <p:nvSpPr>
          <p:cNvPr id="5" name="Oval 4"/>
          <p:cNvSpPr/>
          <p:nvPr/>
        </p:nvSpPr>
        <p:spPr>
          <a:xfrm>
            <a:off x="3995738" y="2492375"/>
            <a:ext cx="1223962" cy="287338"/>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6" name="Oval 5"/>
          <p:cNvSpPr/>
          <p:nvPr/>
        </p:nvSpPr>
        <p:spPr>
          <a:xfrm>
            <a:off x="3492500" y="5373688"/>
            <a:ext cx="1223963" cy="28733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7" name="Oval 6"/>
          <p:cNvSpPr/>
          <p:nvPr/>
        </p:nvSpPr>
        <p:spPr>
          <a:xfrm>
            <a:off x="3995738" y="4149725"/>
            <a:ext cx="1223962" cy="288925"/>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8" name="Oval 7"/>
          <p:cNvSpPr/>
          <p:nvPr/>
        </p:nvSpPr>
        <p:spPr>
          <a:xfrm>
            <a:off x="1187450" y="1773238"/>
            <a:ext cx="1225550" cy="287337"/>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0" name="Oval 9"/>
          <p:cNvSpPr/>
          <p:nvPr/>
        </p:nvSpPr>
        <p:spPr>
          <a:xfrm>
            <a:off x="3708400" y="2924175"/>
            <a:ext cx="1225550" cy="2873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
        <p:nvSpPr>
          <p:cNvPr id="11" name="Oval 10"/>
          <p:cNvSpPr/>
          <p:nvPr/>
        </p:nvSpPr>
        <p:spPr>
          <a:xfrm>
            <a:off x="3203575" y="1557338"/>
            <a:ext cx="1223963" cy="288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pic>
        <p:nvPicPr>
          <p:cNvPr id="3082" name="Picture 4" descr="F12_15"/>
          <p:cNvPicPr>
            <a:picLocks noChangeAspect="1" noChangeArrowheads="1"/>
          </p:cNvPicPr>
          <p:nvPr/>
        </p:nvPicPr>
        <p:blipFill>
          <a:blip r:embed="rId3">
            <a:lum contrast="40000"/>
          </a:blip>
          <a:srcRect l="46048" t="12727" r="25072" b="56438"/>
          <a:stretch>
            <a:fillRect/>
          </a:stretch>
        </p:blipFill>
        <p:spPr bwMode="auto">
          <a:xfrm>
            <a:off x="6229350" y="2420938"/>
            <a:ext cx="2663825" cy="2890837"/>
          </a:xfrm>
          <a:prstGeom prst="rect">
            <a:avLst/>
          </a:prstGeom>
          <a:noFill/>
          <a:ln w="9525">
            <a:noFill/>
            <a:miter lim="800000"/>
            <a:headEnd/>
            <a:tailEnd/>
          </a:ln>
        </p:spPr>
      </p:pic>
      <p:sp>
        <p:nvSpPr>
          <p:cNvPr id="3083" name="TextBox 13"/>
          <p:cNvSpPr txBox="1">
            <a:spLocks noChangeArrowheads="1"/>
          </p:cNvSpPr>
          <p:nvPr/>
        </p:nvSpPr>
        <p:spPr bwMode="auto">
          <a:xfrm>
            <a:off x="6516688" y="1700213"/>
            <a:ext cx="2266950" cy="523875"/>
          </a:xfrm>
          <a:prstGeom prst="rect">
            <a:avLst/>
          </a:prstGeom>
          <a:noFill/>
          <a:ln w="9525">
            <a:noFill/>
            <a:miter lim="800000"/>
            <a:headEnd/>
            <a:tailEnd/>
          </a:ln>
        </p:spPr>
        <p:txBody>
          <a:bodyPr>
            <a:prstTxWarp prst="textNoShape">
              <a:avLst/>
            </a:prstTxWarp>
            <a:spAutoFit/>
          </a:bodyPr>
          <a:lstStyle/>
          <a:p>
            <a:r>
              <a:rPr lang="en-US" sz="2800" b="1">
                <a:solidFill>
                  <a:srgbClr val="FFC000"/>
                </a:solidFill>
                <a:latin typeface="Times New Roman" charset="0"/>
                <a:ea typeface="Times New Roman" charset="0"/>
                <a:cs typeface="Times New Roman" charset="0"/>
              </a:rPr>
              <a:t>Lymphocyte</a:t>
            </a:r>
            <a:endParaRPr lang="ar-sa" sz="2800" b="1">
              <a:solidFill>
                <a:srgbClr val="FFC000"/>
              </a:solidFill>
              <a:latin typeface="Times New Roman" charset="0"/>
              <a:ea typeface="Times New Roman" charset="0"/>
              <a:cs typeface="Times New Roman" charset="0"/>
            </a:endParaRPr>
          </a:p>
        </p:txBody>
      </p:sp>
      <p:sp>
        <p:nvSpPr>
          <p:cNvPr id="15" name="Oval 14"/>
          <p:cNvSpPr/>
          <p:nvPr/>
        </p:nvSpPr>
        <p:spPr>
          <a:xfrm>
            <a:off x="971550" y="2349500"/>
            <a:ext cx="792163" cy="3587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a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a:solidFill>
                  <a:srgbClr val="C00000"/>
                </a:solidFill>
                <a:effectLst>
                  <a:outerShdw blurRad="38100" dist="38100" dir="2700000" algn="tl">
                    <a:srgbClr val="000000"/>
                  </a:outerShdw>
                </a:effectLst>
              </a:rPr>
              <a:t>Clinical Applications</a:t>
            </a:r>
            <a:r>
              <a:rPr lang="en-US"/>
              <a:t/>
            </a:r>
            <a:br>
              <a:rPr lang="en-US"/>
            </a:br>
            <a:r>
              <a:rPr lang="en-US" sz="3600" b="1">
                <a:solidFill>
                  <a:srgbClr val="FFFF00"/>
                </a:solidFill>
                <a:effectLst>
                  <a:outerShdw blurRad="38100" dist="38100" dir="2700000" algn="tl">
                    <a:srgbClr val="000000"/>
                  </a:outerShdw>
                </a:effectLst>
                <a:latin typeface="Times New Roman" charset="0"/>
                <a:ea typeface="Times New Roman" charset="0"/>
                <a:cs typeface="Times New Roman" charset="0"/>
              </a:rPr>
              <a:t>Rupture of Spleen</a:t>
            </a:r>
          </a:p>
        </p:txBody>
      </p:sp>
      <p:sp>
        <p:nvSpPr>
          <p:cNvPr id="21507" name="Content Placeholder 2"/>
          <p:cNvSpPr>
            <a:spLocks noGrp="1"/>
          </p:cNvSpPr>
          <p:nvPr>
            <p:ph idx="1"/>
          </p:nvPr>
        </p:nvSpPr>
        <p:spPr/>
        <p:txBody>
          <a:bodyPr/>
          <a:lstStyle/>
          <a:p>
            <a:pPr algn="l" rtl="0"/>
            <a:endParaRPr lang="en-US">
              <a:solidFill>
                <a:schemeClr val="bg1"/>
              </a:solidFill>
              <a:latin typeface="Times New Roman" charset="0"/>
              <a:ea typeface="Times New Roman" charset="0"/>
              <a:cs typeface="Times New Roman" charset="0"/>
            </a:endParaRPr>
          </a:p>
          <a:p>
            <a:pPr algn="l" rtl="0">
              <a:lnSpc>
                <a:spcPct val="150000"/>
              </a:lnSpc>
            </a:pPr>
            <a:r>
              <a:rPr lang="en-US">
                <a:solidFill>
                  <a:schemeClr val="bg1"/>
                </a:solidFill>
                <a:latin typeface="Times New Roman" charset="0"/>
                <a:ea typeface="Times New Roman" charset="0"/>
                <a:cs typeface="Times New Roman" charset="0"/>
              </a:rPr>
              <a:t>Spleen is a fragile or friable organ so major trauma to the upper left abdominal quadrant usually leads to rupture spleen, leading to surgical removal of that ruptured spleen.</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323850" y="404813"/>
            <a:ext cx="8229600" cy="1143000"/>
          </a:xfrm>
        </p:spPr>
        <p:txBody>
          <a:bodyPr/>
          <a:lstStyle/>
          <a:p>
            <a:r>
              <a:rPr lang="en-US" b="1" i="1">
                <a:solidFill>
                  <a:srgbClr val="FF00FF"/>
                </a:solidFill>
                <a:latin typeface="Algerian" pitchFamily="82" charset="0"/>
              </a:rPr>
              <a:t>Thank You</a:t>
            </a:r>
          </a:p>
        </p:txBody>
      </p:sp>
      <p:pic>
        <p:nvPicPr>
          <p:cNvPr id="22531" name="Picture 2" descr="C:\Program Files (x86)\Microsoft Office\MEDIA\CAGCAT10\j0315447.jpg"/>
          <p:cNvPicPr>
            <a:picLocks noChangeAspect="1" noChangeArrowheads="1"/>
          </p:cNvPicPr>
          <p:nvPr/>
        </p:nvPicPr>
        <p:blipFill>
          <a:blip r:embed="rId2"/>
          <a:srcRect/>
          <a:stretch>
            <a:fillRect/>
          </a:stretch>
        </p:blipFill>
        <p:spPr bwMode="auto">
          <a:xfrm>
            <a:off x="3132138" y="1916113"/>
            <a:ext cx="3113087" cy="436562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a:solidFill>
                  <a:srgbClr val="FFFF00"/>
                </a:solidFill>
                <a:latin typeface="Times New Roman" charset="0"/>
                <a:ea typeface="Times New Roman" charset="0"/>
                <a:cs typeface="Times New Roman" charset="0"/>
              </a:rPr>
              <a:t>LYMPHOID TISSUE</a:t>
            </a:r>
          </a:p>
        </p:txBody>
      </p:sp>
      <p:sp>
        <p:nvSpPr>
          <p:cNvPr id="4099" name="Rectangle 3"/>
          <p:cNvSpPr>
            <a:spLocks noGrp="1" noChangeArrowheads="1"/>
          </p:cNvSpPr>
          <p:nvPr>
            <p:ph type="body" idx="1"/>
          </p:nvPr>
        </p:nvSpPr>
        <p:spPr/>
        <p:txBody>
          <a:bodyPr/>
          <a:lstStyle/>
          <a:p>
            <a:pPr marL="609600" indent="-609600" algn="l" eaLnBrk="1" hangingPunct="1">
              <a:lnSpc>
                <a:spcPct val="90000"/>
              </a:lnSpc>
              <a:buFontTx/>
              <a:buNone/>
            </a:pPr>
            <a:r>
              <a:rPr lang="en-US" b="1">
                <a:solidFill>
                  <a:srgbClr val="FF00FF"/>
                </a:solidFill>
              </a:rPr>
              <a:t>A</a:t>
            </a:r>
            <a:r>
              <a:rPr lang="en-US" b="1">
                <a:solidFill>
                  <a:srgbClr val="FF00FF"/>
                </a:solidFill>
                <a:latin typeface="Times New Roman" charset="0"/>
                <a:ea typeface="Times New Roman" charset="0"/>
                <a:cs typeface="Times New Roman" charset="0"/>
              </a:rPr>
              <a:t>) Diffuse lymphoid tissue </a:t>
            </a:r>
          </a:p>
          <a:p>
            <a:pPr marL="609600" indent="-609600" algn="l" eaLnBrk="1" hangingPunct="1">
              <a:lnSpc>
                <a:spcPct val="90000"/>
              </a:lnSpc>
              <a:buFontTx/>
              <a:buNone/>
            </a:pPr>
            <a:r>
              <a:rPr lang="en-US" b="1">
                <a:solidFill>
                  <a:srgbClr val="FF00FF"/>
                </a:solidFill>
                <a:latin typeface="Times New Roman" charset="0"/>
                <a:ea typeface="Times New Roman" charset="0"/>
                <a:cs typeface="Times New Roman" charset="0"/>
              </a:rPr>
              <a:t>B) Encapsulated lymphoid organs:</a:t>
            </a:r>
          </a:p>
          <a:p>
            <a:pPr marL="609600" indent="-609600" algn="l" eaLnBrk="1" hangingPunct="1">
              <a:lnSpc>
                <a:spcPct val="90000"/>
              </a:lnSpc>
              <a:buFontTx/>
              <a:buNone/>
            </a:pPr>
            <a:r>
              <a:rPr lang="en-US">
                <a:solidFill>
                  <a:srgbClr val="FFFF00"/>
                </a:solidFill>
                <a:latin typeface="Times New Roman" charset="0"/>
                <a:ea typeface="Times New Roman" charset="0"/>
                <a:cs typeface="Times New Roman" charset="0"/>
              </a:rPr>
              <a:t>     1-  </a:t>
            </a:r>
            <a:r>
              <a:rPr lang="en-US" u="sng">
                <a:solidFill>
                  <a:srgbClr val="FFFF00"/>
                </a:solidFill>
                <a:latin typeface="Times New Roman" charset="0"/>
                <a:ea typeface="Times New Roman" charset="0"/>
                <a:cs typeface="Times New Roman" charset="0"/>
              </a:rPr>
              <a:t>Lymph nodes</a:t>
            </a:r>
            <a:r>
              <a:rPr lang="en-US">
                <a:solidFill>
                  <a:srgbClr val="FFFF00"/>
                </a:solidFill>
                <a:latin typeface="Times New Roman" charset="0"/>
                <a:ea typeface="Times New Roman" charset="0"/>
                <a:cs typeface="Times New Roman" charset="0"/>
              </a:rPr>
              <a:t>.</a:t>
            </a:r>
          </a:p>
          <a:p>
            <a:pPr marL="609600" indent="-609600" algn="l" eaLnBrk="1" hangingPunct="1">
              <a:lnSpc>
                <a:spcPct val="90000"/>
              </a:lnSpc>
              <a:buFontTx/>
              <a:buNone/>
            </a:pPr>
            <a:r>
              <a:rPr lang="en-US">
                <a:solidFill>
                  <a:srgbClr val="FFFF00"/>
                </a:solidFill>
                <a:latin typeface="Times New Roman" charset="0"/>
                <a:ea typeface="Times New Roman" charset="0"/>
                <a:cs typeface="Times New Roman" charset="0"/>
              </a:rPr>
              <a:t>     2-  </a:t>
            </a:r>
            <a:r>
              <a:rPr lang="en-US" u="sng">
                <a:solidFill>
                  <a:srgbClr val="FFFF00"/>
                </a:solidFill>
                <a:latin typeface="Times New Roman" charset="0"/>
                <a:ea typeface="Times New Roman" charset="0"/>
                <a:cs typeface="Times New Roman" charset="0"/>
              </a:rPr>
              <a:t>Spleen</a:t>
            </a:r>
            <a:r>
              <a:rPr lang="en-US">
                <a:solidFill>
                  <a:srgbClr val="FFFF00"/>
                </a:solidFill>
                <a:latin typeface="Times New Roman" charset="0"/>
                <a:ea typeface="Times New Roman" charset="0"/>
                <a:cs typeface="Times New Roman" charset="0"/>
              </a:rPr>
              <a:t>.</a:t>
            </a:r>
          </a:p>
          <a:p>
            <a:pPr marL="609600" indent="-609600" algn="l" eaLnBrk="1" hangingPunct="1">
              <a:lnSpc>
                <a:spcPct val="90000"/>
              </a:lnSpc>
              <a:buFontTx/>
              <a:buNone/>
            </a:pPr>
            <a:r>
              <a:rPr lang="en-US">
                <a:solidFill>
                  <a:srgbClr val="FFFF00"/>
                </a:solidFill>
                <a:latin typeface="Times New Roman" charset="0"/>
                <a:ea typeface="Times New Roman" charset="0"/>
                <a:cs typeface="Times New Roman" charset="0"/>
              </a:rPr>
              <a:t>     3- </a:t>
            </a:r>
            <a:r>
              <a:rPr lang="en-US" u="sng">
                <a:solidFill>
                  <a:srgbClr val="FFFF00"/>
                </a:solidFill>
                <a:latin typeface="Times New Roman" charset="0"/>
                <a:ea typeface="Times New Roman" charset="0"/>
                <a:cs typeface="Times New Roman" charset="0"/>
              </a:rPr>
              <a:t>Tonsils</a:t>
            </a:r>
            <a:r>
              <a:rPr lang="en-US">
                <a:solidFill>
                  <a:srgbClr val="FFFF00"/>
                </a:solidFill>
                <a:latin typeface="Times New Roman" charset="0"/>
                <a:ea typeface="Times New Roman" charset="0"/>
                <a:cs typeface="Times New Roman" charset="0"/>
              </a:rPr>
              <a:t> </a:t>
            </a:r>
            <a:r>
              <a:rPr lang="en-US" sz="2400">
                <a:solidFill>
                  <a:srgbClr val="FFFF00"/>
                </a:solidFill>
                <a:latin typeface="Times New Roman" charset="0"/>
                <a:ea typeface="Times New Roman" charset="0"/>
                <a:cs typeface="Times New Roman" charset="0"/>
              </a:rPr>
              <a:t>(are incompletely encapsulated)</a:t>
            </a:r>
          </a:p>
          <a:p>
            <a:pPr marL="609600" indent="-609600" algn="l" eaLnBrk="1" hangingPunct="1">
              <a:lnSpc>
                <a:spcPct val="90000"/>
              </a:lnSpc>
              <a:buFontTx/>
              <a:buNone/>
            </a:pPr>
            <a:r>
              <a:rPr lang="en-US" sz="2400">
                <a:solidFill>
                  <a:srgbClr val="FFFF00"/>
                </a:solidFill>
                <a:latin typeface="Times New Roman" charset="0"/>
                <a:ea typeface="Times New Roman" charset="0"/>
                <a:cs typeface="Times New Roman" charset="0"/>
              </a:rPr>
              <a:t>       </a:t>
            </a:r>
            <a:r>
              <a:rPr lang="en-US">
                <a:solidFill>
                  <a:srgbClr val="FFFF00"/>
                </a:solidFill>
                <a:latin typeface="Times New Roman" charset="0"/>
                <a:ea typeface="Times New Roman" charset="0"/>
                <a:cs typeface="Times New Roman" charset="0"/>
              </a:rPr>
              <a:t>4- </a:t>
            </a:r>
            <a:r>
              <a:rPr lang="en-US" u="sng">
                <a:solidFill>
                  <a:srgbClr val="FFFF00"/>
                </a:solidFill>
                <a:latin typeface="Times New Roman" charset="0"/>
                <a:ea typeface="Times New Roman" charset="0"/>
                <a:cs typeface="Times New Roman" charset="0"/>
              </a:rPr>
              <a:t>Thymus</a:t>
            </a:r>
            <a:r>
              <a:rPr lang="en-US" sz="2400">
                <a:solidFill>
                  <a:srgbClr val="FFFF00"/>
                </a:solidFill>
                <a:latin typeface="Times New Roman" charset="0"/>
                <a:ea typeface="Times New Roman" charset="0"/>
                <a:cs typeface="Times New Roman" charset="0"/>
              </a:rPr>
              <a:t>.</a:t>
            </a:r>
            <a:r>
              <a:rPr lang="en-US">
                <a:solidFill>
                  <a:srgbClr val="FFFF00"/>
                </a:solidFill>
                <a:latin typeface="Times New Roman" charset="0"/>
                <a:ea typeface="Times New Roman" charset="0"/>
                <a:cs typeface="Times New Roman" charset="0"/>
              </a:rPr>
              <a:t> </a:t>
            </a:r>
          </a:p>
          <a:p>
            <a:pPr marL="609600" indent="-609600" algn="l" eaLnBrk="1" hangingPunct="1">
              <a:lnSpc>
                <a:spcPct val="90000"/>
              </a:lnSpc>
              <a:buFontTx/>
              <a:buNone/>
            </a:pPr>
            <a:r>
              <a:rPr lang="en-US">
                <a:solidFill>
                  <a:srgbClr val="FFFF00"/>
                </a:solidFill>
                <a:latin typeface="Times New Roman" charset="0"/>
                <a:ea typeface="Times New Roman" charset="0"/>
                <a:cs typeface="Times New Roman" charset="0"/>
              </a:rPr>
              <a:t>N.B. Both red bone marrow &amp; Thymus are </a:t>
            </a:r>
          </a:p>
          <a:p>
            <a:pPr marL="609600" indent="-609600" algn="l" rtl="0" eaLnBrk="1" hangingPunct="1">
              <a:lnSpc>
                <a:spcPct val="90000"/>
              </a:lnSpc>
              <a:buFontTx/>
              <a:buNone/>
            </a:pPr>
            <a:r>
              <a:rPr lang="en-US">
                <a:solidFill>
                  <a:srgbClr val="FFFF00"/>
                </a:solidFill>
                <a:latin typeface="Times New Roman" charset="0"/>
                <a:ea typeface="Times New Roman" charset="0"/>
                <a:cs typeface="Times New Roman" charset="0"/>
              </a:rPr>
              <a:t>        considered 1ry. Lymphoid organs.</a:t>
            </a:r>
            <a:r>
              <a:rPr lang="en-US">
                <a:solidFill>
                  <a:srgbClr val="FFFF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171450"/>
            <a:ext cx="8229600" cy="1143000"/>
          </a:xfrm>
        </p:spPr>
        <p:txBody>
          <a:bodyPr/>
          <a:lstStyle/>
          <a:p>
            <a:pPr eaLnBrk="1" hangingPunct="1"/>
            <a:r>
              <a:rPr lang="en-US" b="1">
                <a:solidFill>
                  <a:srgbClr val="FFFF00"/>
                </a:solidFill>
                <a:latin typeface="Times New Roman" charset="0"/>
                <a:ea typeface="Times New Roman" charset="0"/>
                <a:cs typeface="Times New Roman" charset="0"/>
              </a:rPr>
              <a:t>LYMPH NODES (L.N.)</a:t>
            </a:r>
          </a:p>
        </p:txBody>
      </p:sp>
      <p:sp>
        <p:nvSpPr>
          <p:cNvPr id="5123" name="Rectangle 3"/>
          <p:cNvSpPr>
            <a:spLocks noGrp="1" noChangeArrowheads="1"/>
          </p:cNvSpPr>
          <p:nvPr>
            <p:ph type="body" idx="1"/>
          </p:nvPr>
        </p:nvSpPr>
        <p:spPr>
          <a:xfrm>
            <a:off x="0" y="1268413"/>
            <a:ext cx="8686800" cy="4525962"/>
          </a:xfrm>
        </p:spPr>
        <p:txBody>
          <a:bodyPr/>
          <a:lstStyle/>
          <a:p>
            <a:pPr marL="609600" indent="-609600" algn="l" rtl="0" eaLnBrk="1" hangingPunct="1">
              <a:lnSpc>
                <a:spcPct val="90000"/>
              </a:lnSpc>
              <a:buFontTx/>
              <a:buAutoNum type="alphaUcParenBoth"/>
            </a:pPr>
            <a:endParaRPr lang="en-US" sz="2800" b="1">
              <a:solidFill>
                <a:srgbClr val="FFFF00"/>
              </a:solidFill>
            </a:endParaRPr>
          </a:p>
          <a:p>
            <a:pPr marL="609600" indent="-609600" algn="l" rtl="0" eaLnBrk="1" hangingPunct="1">
              <a:lnSpc>
                <a:spcPct val="90000"/>
              </a:lnSpc>
              <a:buFontTx/>
              <a:buAutoNum type="alphaUcParenBoth"/>
            </a:pPr>
            <a:endParaRPr lang="en-US" sz="2800" b="1">
              <a:solidFill>
                <a:srgbClr val="FFFF00"/>
              </a:solidFill>
            </a:endParaRPr>
          </a:p>
          <a:p>
            <a:pPr marL="609600" indent="-609600" algn="l" rtl="0" eaLnBrk="1" hangingPunct="1">
              <a:lnSpc>
                <a:spcPct val="90000"/>
              </a:lnSpc>
              <a:buFontTx/>
              <a:buAutoNum type="alphaUcParenBoth"/>
            </a:pPr>
            <a:endParaRPr lang="en-US" sz="2800" b="1">
              <a:solidFill>
                <a:srgbClr val="FFFF00"/>
              </a:solidFill>
            </a:endParaRPr>
          </a:p>
          <a:p>
            <a:pPr marL="609600" indent="-609600" algn="l" rtl="0" eaLnBrk="1" hangingPunct="1">
              <a:lnSpc>
                <a:spcPct val="90000"/>
              </a:lnSpc>
              <a:buFontTx/>
              <a:buAutoNum type="alphaUcParenBoth"/>
            </a:pPr>
            <a:endParaRPr lang="en-US" sz="2800" b="1">
              <a:solidFill>
                <a:srgbClr val="FFFF00"/>
              </a:solidFill>
            </a:endParaRPr>
          </a:p>
          <a:p>
            <a:pPr marL="609600" indent="-609600" algn="l" rtl="0" eaLnBrk="1" hangingPunct="1">
              <a:lnSpc>
                <a:spcPct val="90000"/>
              </a:lnSpc>
              <a:buFontTx/>
              <a:buAutoNum type="alphaUcParenBoth"/>
            </a:pPr>
            <a:r>
              <a:rPr lang="en-US" sz="2800" b="1">
                <a:solidFill>
                  <a:srgbClr val="FF00FF"/>
                </a:solidFill>
                <a:latin typeface="Times New Roman" charset="0"/>
                <a:ea typeface="Times New Roman" charset="0"/>
                <a:cs typeface="Times New Roman" charset="0"/>
              </a:rPr>
              <a:t>Stroma:</a:t>
            </a:r>
          </a:p>
          <a:p>
            <a:pPr marL="609600" indent="-609600" algn="l" rtl="0" eaLnBrk="1" hangingPunct="1">
              <a:lnSpc>
                <a:spcPct val="90000"/>
              </a:lnSpc>
              <a:buFontTx/>
              <a:buNone/>
            </a:pPr>
            <a:r>
              <a:rPr lang="en-US" sz="2800">
                <a:solidFill>
                  <a:srgbClr val="FFFF00"/>
                </a:solidFill>
                <a:latin typeface="Times New Roman" charset="0"/>
                <a:ea typeface="Times New Roman" charset="0"/>
                <a:cs typeface="Times New Roman" charset="0"/>
              </a:rPr>
              <a:t>       1- Capsule</a:t>
            </a:r>
          </a:p>
          <a:p>
            <a:pPr marL="609600" indent="-609600" algn="l" rtl="0" eaLnBrk="1" hangingPunct="1">
              <a:lnSpc>
                <a:spcPct val="90000"/>
              </a:lnSpc>
              <a:buFontTx/>
              <a:buNone/>
            </a:pPr>
            <a:r>
              <a:rPr lang="en-US" sz="2800">
                <a:solidFill>
                  <a:srgbClr val="FFFF00"/>
                </a:solidFill>
                <a:latin typeface="Times New Roman" charset="0"/>
                <a:ea typeface="Times New Roman" charset="0"/>
                <a:cs typeface="Times New Roman" charset="0"/>
              </a:rPr>
              <a:t>       2- Trabeculae (septa)</a:t>
            </a:r>
          </a:p>
          <a:p>
            <a:pPr marL="609600" indent="-609600" algn="l" rtl="0" eaLnBrk="1" hangingPunct="1">
              <a:lnSpc>
                <a:spcPct val="90000"/>
              </a:lnSpc>
              <a:buFontTx/>
              <a:buNone/>
            </a:pPr>
            <a:r>
              <a:rPr lang="en-US" sz="2800">
                <a:solidFill>
                  <a:srgbClr val="FFFF00"/>
                </a:solidFill>
                <a:latin typeface="Times New Roman" charset="0"/>
                <a:ea typeface="Times New Roman" charset="0"/>
                <a:cs typeface="Times New Roman" charset="0"/>
              </a:rPr>
              <a:t>       3- Reticular C.T.</a:t>
            </a:r>
          </a:p>
          <a:p>
            <a:pPr marL="609600" indent="-609600" algn="l" rtl="0" eaLnBrk="1" hangingPunct="1">
              <a:lnSpc>
                <a:spcPct val="90000"/>
              </a:lnSpc>
              <a:buFontTx/>
              <a:buAutoNum type="alphaUcParenBoth" startAt="2"/>
            </a:pPr>
            <a:r>
              <a:rPr lang="en-US" sz="2800" b="1">
                <a:solidFill>
                  <a:srgbClr val="FF00FF"/>
                </a:solidFill>
                <a:latin typeface="Times New Roman" charset="0"/>
                <a:ea typeface="Times New Roman" charset="0"/>
                <a:cs typeface="Times New Roman" charset="0"/>
              </a:rPr>
              <a:t>Parenchyma: </a:t>
            </a:r>
            <a:r>
              <a:rPr lang="en-US" sz="2800">
                <a:solidFill>
                  <a:srgbClr val="FFFF00"/>
                </a:solidFill>
                <a:latin typeface="Times New Roman" charset="0"/>
                <a:ea typeface="Times New Roman" charset="0"/>
                <a:cs typeface="Times New Roman" charset="0"/>
              </a:rPr>
              <a:t>(lymphoid tissue + lymph sinuses)</a:t>
            </a:r>
          </a:p>
          <a:p>
            <a:pPr marL="609600" indent="-609600" algn="l" rtl="0" eaLnBrk="1" hangingPunct="1">
              <a:lnSpc>
                <a:spcPct val="90000"/>
              </a:lnSpc>
              <a:buFontTx/>
              <a:buNone/>
            </a:pPr>
            <a:r>
              <a:rPr lang="en-US" sz="2800">
                <a:solidFill>
                  <a:srgbClr val="FFFF00"/>
                </a:solidFill>
                <a:latin typeface="Times New Roman" charset="0"/>
                <a:ea typeface="Times New Roman" charset="0"/>
                <a:cs typeface="Times New Roman" charset="0"/>
              </a:rPr>
              <a:t>       1- Cortex</a:t>
            </a:r>
          </a:p>
          <a:p>
            <a:pPr marL="609600" indent="-609600" algn="l" rtl="0" eaLnBrk="1" hangingPunct="1">
              <a:lnSpc>
                <a:spcPct val="90000"/>
              </a:lnSpc>
              <a:buFontTx/>
              <a:buNone/>
            </a:pPr>
            <a:r>
              <a:rPr lang="en-US" sz="2800">
                <a:solidFill>
                  <a:srgbClr val="FFFF00"/>
                </a:solidFill>
                <a:latin typeface="Times New Roman" charset="0"/>
                <a:ea typeface="Times New Roman" charset="0"/>
                <a:cs typeface="Times New Roman" charset="0"/>
              </a:rPr>
              <a:t>       2- Paracortex</a:t>
            </a:r>
          </a:p>
          <a:p>
            <a:pPr marL="609600" indent="-609600" algn="l" rtl="0" eaLnBrk="1" hangingPunct="1">
              <a:lnSpc>
                <a:spcPct val="90000"/>
              </a:lnSpc>
              <a:buFontTx/>
              <a:buNone/>
            </a:pPr>
            <a:r>
              <a:rPr lang="en-US" sz="2800">
                <a:solidFill>
                  <a:srgbClr val="FFFF00"/>
                </a:solidFill>
                <a:latin typeface="Times New Roman" charset="0"/>
                <a:ea typeface="Times New Roman" charset="0"/>
                <a:cs typeface="Times New Roman" charset="0"/>
              </a:rPr>
              <a:t>       3- Medulla</a:t>
            </a:r>
          </a:p>
          <a:p>
            <a:pPr marL="609600" indent="-609600" algn="l" rtl="0" eaLnBrk="1" hangingPunct="1">
              <a:lnSpc>
                <a:spcPct val="90000"/>
              </a:lnSpc>
              <a:buFontTx/>
              <a:buNone/>
            </a:pPr>
            <a:endParaRPr lang="en-US">
              <a:solidFill>
                <a:srgbClr val="FFFF00"/>
              </a:solidFill>
            </a:endParaRPr>
          </a:p>
        </p:txBody>
      </p:sp>
      <p:pic>
        <p:nvPicPr>
          <p:cNvPr id="5124" name="Picture 4" descr="13"/>
          <p:cNvPicPr>
            <a:picLocks noChangeAspect="1" noChangeArrowheads="1"/>
          </p:cNvPicPr>
          <p:nvPr/>
        </p:nvPicPr>
        <p:blipFill>
          <a:blip r:embed="rId2"/>
          <a:srcRect/>
          <a:stretch>
            <a:fillRect/>
          </a:stretch>
        </p:blipFill>
        <p:spPr bwMode="auto">
          <a:xfrm>
            <a:off x="4859338" y="908050"/>
            <a:ext cx="4105275" cy="2736850"/>
          </a:xfrm>
          <a:prstGeom prst="rect">
            <a:avLst/>
          </a:prstGeom>
          <a:noFill/>
          <a:ln w="9525">
            <a:noFill/>
            <a:miter lim="800000"/>
            <a:headEnd/>
            <a:tailEnd/>
          </a:ln>
        </p:spPr>
      </p:pic>
      <p:pic>
        <p:nvPicPr>
          <p:cNvPr id="5125" name="Picture 4" descr="F14_21"/>
          <p:cNvPicPr>
            <a:picLocks noChangeAspect="1" noChangeArrowheads="1"/>
          </p:cNvPicPr>
          <p:nvPr/>
        </p:nvPicPr>
        <p:blipFill>
          <a:blip r:embed="rId3"/>
          <a:srcRect l="64221" t="28568" b="27342"/>
          <a:stretch>
            <a:fillRect/>
          </a:stretch>
        </p:blipFill>
        <p:spPr bwMode="auto">
          <a:xfrm>
            <a:off x="1736725" y="908050"/>
            <a:ext cx="272415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750" y="-171450"/>
            <a:ext cx="8229600" cy="1143000"/>
          </a:xfrm>
        </p:spPr>
        <p:txBody>
          <a:bodyPr/>
          <a:lstStyle/>
          <a:p>
            <a:pPr eaLnBrk="1" hangingPunct="1"/>
            <a:r>
              <a:rPr lang="en-US" sz="3200" b="1">
                <a:solidFill>
                  <a:srgbClr val="FF00FF"/>
                </a:solidFill>
                <a:latin typeface="Times New Roman" charset="0"/>
                <a:ea typeface="Times New Roman" charset="0"/>
                <a:cs typeface="Times New Roman" charset="0"/>
              </a:rPr>
              <a:t>1. CORTEX OF L.N.</a:t>
            </a:r>
          </a:p>
        </p:txBody>
      </p:sp>
      <p:sp>
        <p:nvSpPr>
          <p:cNvPr id="6147" name="Rectangle 3"/>
          <p:cNvSpPr>
            <a:spLocks noGrp="1" noChangeArrowheads="1"/>
          </p:cNvSpPr>
          <p:nvPr>
            <p:ph type="body" idx="1"/>
          </p:nvPr>
        </p:nvSpPr>
        <p:spPr>
          <a:xfrm>
            <a:off x="0" y="836613"/>
            <a:ext cx="8229600" cy="4525962"/>
          </a:xfrm>
        </p:spPr>
        <p:txBody>
          <a:bodyPr/>
          <a:lstStyle/>
          <a:p>
            <a:pPr algn="l" rtl="0" eaLnBrk="1" hangingPunct="1">
              <a:lnSpc>
                <a:spcPct val="150000"/>
              </a:lnSpc>
              <a:buFontTx/>
              <a:buNone/>
            </a:pPr>
            <a:r>
              <a:rPr lang="en-US">
                <a:solidFill>
                  <a:srgbClr val="FFFF00"/>
                </a:solidFill>
                <a:latin typeface="Times New Roman" charset="0"/>
                <a:ea typeface="Times New Roman" charset="0"/>
                <a:cs typeface="Times New Roman" charset="0"/>
              </a:rPr>
              <a:t>1- Lymphatic nodules (follicles):</a:t>
            </a:r>
          </a:p>
          <a:p>
            <a:pPr algn="l" rtl="0" eaLnBrk="1" hangingPunct="1">
              <a:lnSpc>
                <a:spcPct val="150000"/>
              </a:lnSpc>
              <a:buFontTx/>
              <a:buNone/>
            </a:pPr>
            <a:r>
              <a:rPr lang="en-US">
                <a:solidFill>
                  <a:srgbClr val="FFFF00"/>
                </a:solidFill>
                <a:latin typeface="Times New Roman" charset="0"/>
                <a:ea typeface="Times New Roman" charset="0"/>
                <a:cs typeface="Times New Roman" charset="0"/>
              </a:rPr>
              <a:t>       a-  1ry: without germinal center</a:t>
            </a:r>
          </a:p>
          <a:p>
            <a:pPr algn="l" rtl="0" eaLnBrk="1" hangingPunct="1">
              <a:lnSpc>
                <a:spcPct val="150000"/>
              </a:lnSpc>
              <a:buFontTx/>
              <a:buNone/>
            </a:pPr>
            <a:r>
              <a:rPr lang="en-US">
                <a:solidFill>
                  <a:srgbClr val="FFFF00"/>
                </a:solidFill>
                <a:latin typeface="Times New Roman" charset="0"/>
                <a:ea typeface="Times New Roman" charset="0"/>
                <a:cs typeface="Times New Roman" charset="0"/>
              </a:rPr>
              <a:t>       b-  2ry: with germinal center: </a:t>
            </a:r>
            <a:r>
              <a:rPr lang="en-US" sz="2800">
                <a:solidFill>
                  <a:srgbClr val="FFFF00"/>
                </a:solidFill>
                <a:latin typeface="Times New Roman" charset="0"/>
                <a:ea typeface="Times New Roman" charset="0"/>
                <a:cs typeface="Times New Roman" charset="0"/>
              </a:rPr>
              <a:t>Lighter</a:t>
            </a:r>
            <a:endParaRPr lang="en-US" sz="2400">
              <a:solidFill>
                <a:srgbClr val="FFFF00"/>
              </a:solidFill>
              <a:latin typeface="Times New Roman" charset="0"/>
              <a:ea typeface="Times New Roman" charset="0"/>
              <a:cs typeface="Times New Roman" charset="0"/>
            </a:endParaRPr>
          </a:p>
          <a:p>
            <a:pPr algn="l" rtl="0" eaLnBrk="1" hangingPunct="1">
              <a:lnSpc>
                <a:spcPct val="150000"/>
              </a:lnSpc>
              <a:buFontTx/>
              <a:buNone/>
            </a:pPr>
            <a:r>
              <a:rPr lang="en-US" sz="2800">
                <a:solidFill>
                  <a:srgbClr val="FFFF00"/>
                </a:solidFill>
                <a:latin typeface="Times New Roman" charset="0"/>
                <a:ea typeface="Times New Roman" charset="0"/>
                <a:cs typeface="Times New Roman" charset="0"/>
              </a:rPr>
              <a:t>2-  Cortical lymph sinuses. </a:t>
            </a:r>
          </a:p>
        </p:txBody>
      </p:sp>
      <p:pic>
        <p:nvPicPr>
          <p:cNvPr id="6148" name="Picture 4" descr="F14_22"/>
          <p:cNvPicPr>
            <a:picLocks noChangeAspect="1" noChangeArrowheads="1"/>
          </p:cNvPicPr>
          <p:nvPr/>
        </p:nvPicPr>
        <p:blipFill>
          <a:blip r:embed="rId2"/>
          <a:srcRect/>
          <a:stretch>
            <a:fillRect/>
          </a:stretch>
        </p:blipFill>
        <p:spPr bwMode="auto">
          <a:xfrm>
            <a:off x="4859338" y="3311525"/>
            <a:ext cx="4284662" cy="3546475"/>
          </a:xfrm>
          <a:prstGeom prst="rect">
            <a:avLst/>
          </a:prstGeom>
          <a:noFill/>
          <a:ln w="9525">
            <a:noFill/>
            <a:miter lim="800000"/>
            <a:headEnd/>
            <a:tailEnd/>
          </a:ln>
        </p:spPr>
      </p:pic>
      <p:pic>
        <p:nvPicPr>
          <p:cNvPr id="6149" name="Picture 4" descr="F14_21"/>
          <p:cNvPicPr>
            <a:picLocks noChangeAspect="1" noChangeArrowheads="1"/>
          </p:cNvPicPr>
          <p:nvPr/>
        </p:nvPicPr>
        <p:blipFill>
          <a:blip r:embed="rId3"/>
          <a:srcRect r="39449" b="63203"/>
          <a:stretch>
            <a:fillRect/>
          </a:stretch>
        </p:blipFill>
        <p:spPr bwMode="auto">
          <a:xfrm>
            <a:off x="0" y="3933825"/>
            <a:ext cx="4765675"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242888"/>
            <a:ext cx="8229600" cy="1143001"/>
          </a:xfrm>
        </p:spPr>
        <p:txBody>
          <a:bodyPr/>
          <a:lstStyle/>
          <a:p>
            <a:pPr eaLnBrk="1" hangingPunct="1"/>
            <a:r>
              <a:rPr lang="en-US" sz="3200" b="1">
                <a:solidFill>
                  <a:srgbClr val="FF00FF"/>
                </a:solidFill>
                <a:latin typeface="Times New Roman" charset="0"/>
                <a:ea typeface="Times New Roman" charset="0"/>
                <a:cs typeface="Times New Roman" charset="0"/>
              </a:rPr>
              <a:t>2. PARACORTEX Of L.N</a:t>
            </a:r>
            <a:r>
              <a:rPr lang="en-US" sz="3200" b="1">
                <a:solidFill>
                  <a:srgbClr val="FF00FF"/>
                </a:solidFill>
              </a:rPr>
              <a:t>.</a:t>
            </a:r>
          </a:p>
        </p:txBody>
      </p:sp>
      <p:sp>
        <p:nvSpPr>
          <p:cNvPr id="7171" name="Rectangle 3"/>
          <p:cNvSpPr>
            <a:spLocks noGrp="1" noChangeArrowheads="1"/>
          </p:cNvSpPr>
          <p:nvPr>
            <p:ph type="body" idx="1"/>
          </p:nvPr>
        </p:nvSpPr>
        <p:spPr>
          <a:xfrm>
            <a:off x="0" y="692150"/>
            <a:ext cx="8229600" cy="4525963"/>
          </a:xfrm>
        </p:spPr>
        <p:txBody>
          <a:bodyPr/>
          <a:lstStyle/>
          <a:p>
            <a:pPr algn="l" rtl="0" eaLnBrk="1" hangingPunct="1"/>
            <a:r>
              <a:rPr lang="en-US" sz="2800">
                <a:solidFill>
                  <a:srgbClr val="FFFF00"/>
                </a:solidFill>
                <a:latin typeface="Times New Roman" charset="0"/>
                <a:ea typeface="Times New Roman" charset="0"/>
                <a:cs typeface="Times New Roman" charset="0"/>
              </a:rPr>
              <a:t>It is the thymus-dependent zone of L.N.</a:t>
            </a:r>
          </a:p>
          <a:p>
            <a:pPr algn="l" rtl="0" eaLnBrk="1" hangingPunct="1"/>
            <a:r>
              <a:rPr lang="en-US" sz="2800">
                <a:solidFill>
                  <a:srgbClr val="FFFF00"/>
                </a:solidFill>
                <a:latin typeface="Times New Roman" charset="0"/>
                <a:ea typeface="Times New Roman" charset="0"/>
                <a:cs typeface="Times New Roman" charset="0"/>
              </a:rPr>
              <a:t>It is composed mostly of T-lymphocytes.</a:t>
            </a:r>
          </a:p>
          <a:p>
            <a:pPr algn="l" rtl="0" eaLnBrk="1" hangingPunct="1">
              <a:buFontTx/>
              <a:buNone/>
            </a:pPr>
            <a:r>
              <a:rPr lang="en-US" b="1">
                <a:solidFill>
                  <a:srgbClr val="FFFF00"/>
                </a:solidFill>
                <a:latin typeface="Times New Roman" charset="0"/>
                <a:ea typeface="Times New Roman" charset="0"/>
                <a:cs typeface="Times New Roman" charset="0"/>
              </a:rPr>
              <a:t>                </a:t>
            </a:r>
            <a:r>
              <a:rPr lang="en-US" b="1">
                <a:solidFill>
                  <a:srgbClr val="FF00FF"/>
                </a:solidFill>
                <a:latin typeface="Times New Roman" charset="0"/>
                <a:ea typeface="Times New Roman" charset="0"/>
                <a:cs typeface="Times New Roman" charset="0"/>
              </a:rPr>
              <a:t>3. MEDULLA OF L.N.</a:t>
            </a:r>
          </a:p>
          <a:p>
            <a:pPr algn="l" rtl="0" eaLnBrk="1" hangingPunct="1">
              <a:lnSpc>
                <a:spcPct val="90000"/>
              </a:lnSpc>
              <a:buFontTx/>
              <a:buNone/>
            </a:pPr>
            <a:r>
              <a:rPr lang="en-US" sz="2800">
                <a:solidFill>
                  <a:srgbClr val="FFFF00"/>
                </a:solidFill>
                <a:latin typeface="Times New Roman" charset="0"/>
                <a:ea typeface="Times New Roman" charset="0"/>
                <a:cs typeface="Times New Roman" charset="0"/>
              </a:rPr>
              <a:t>(1) Medullary cords:</a:t>
            </a:r>
          </a:p>
          <a:p>
            <a:pPr algn="l" rtl="0" eaLnBrk="1" hangingPunct="1">
              <a:lnSpc>
                <a:spcPct val="90000"/>
              </a:lnSpc>
              <a:buFontTx/>
              <a:buNone/>
            </a:pPr>
            <a:r>
              <a:rPr lang="en-US" sz="2800">
                <a:solidFill>
                  <a:srgbClr val="FFFF00"/>
                </a:solidFill>
                <a:latin typeface="Times New Roman" charset="0"/>
                <a:ea typeface="Times New Roman" charset="0"/>
                <a:cs typeface="Times New Roman" charset="0"/>
              </a:rPr>
              <a:t>  are formed mainly of lymphoid cells</a:t>
            </a:r>
          </a:p>
          <a:p>
            <a:pPr algn="l" rtl="0" eaLnBrk="1" hangingPunct="1">
              <a:lnSpc>
                <a:spcPct val="90000"/>
              </a:lnSpc>
              <a:buFontTx/>
              <a:buNone/>
            </a:pPr>
            <a:r>
              <a:rPr lang="en-US" sz="2800">
                <a:solidFill>
                  <a:srgbClr val="FFFF00"/>
                </a:solidFill>
                <a:latin typeface="Times New Roman" charset="0"/>
                <a:ea typeface="Times New Roman" charset="0"/>
                <a:cs typeface="Times New Roman" charset="0"/>
              </a:rPr>
              <a:t>  ( B &amp; T lymphocytes, plasma cells,</a:t>
            </a:r>
          </a:p>
          <a:p>
            <a:pPr algn="l" rtl="0" eaLnBrk="1" hangingPunct="1">
              <a:lnSpc>
                <a:spcPct val="90000"/>
              </a:lnSpc>
              <a:buFontTx/>
              <a:buNone/>
            </a:pPr>
            <a:r>
              <a:rPr lang="en-US" sz="2800">
                <a:solidFill>
                  <a:srgbClr val="FFFF00"/>
                </a:solidFill>
                <a:latin typeface="Times New Roman" charset="0"/>
                <a:ea typeface="Times New Roman" charset="0"/>
                <a:cs typeface="Times New Roman" charset="0"/>
              </a:rPr>
              <a:t>    macrophages).</a:t>
            </a:r>
          </a:p>
          <a:p>
            <a:pPr algn="l" rtl="0" eaLnBrk="1" hangingPunct="1">
              <a:lnSpc>
                <a:spcPct val="90000"/>
              </a:lnSpc>
              <a:buFontTx/>
              <a:buNone/>
            </a:pPr>
            <a:r>
              <a:rPr lang="en-US" sz="2800">
                <a:solidFill>
                  <a:srgbClr val="FFFF00"/>
                </a:solidFill>
                <a:latin typeface="Times New Roman" charset="0"/>
                <a:ea typeface="Times New Roman" charset="0"/>
                <a:cs typeface="Times New Roman" charset="0"/>
              </a:rPr>
              <a:t>(2) Medullary lymph sinuses.</a:t>
            </a:r>
          </a:p>
          <a:p>
            <a:pPr algn="l" rtl="0" eaLnBrk="1" hangingPunct="1">
              <a:lnSpc>
                <a:spcPct val="90000"/>
              </a:lnSpc>
              <a:buFontTx/>
              <a:buNone/>
            </a:pPr>
            <a:r>
              <a:rPr lang="en-US" sz="2800" b="1">
                <a:solidFill>
                  <a:srgbClr val="FFFF00"/>
                </a:solidFill>
                <a:latin typeface="Times New Roman" charset="0"/>
                <a:ea typeface="Times New Roman" charset="0"/>
                <a:cs typeface="Times New Roman" charset="0"/>
              </a:rPr>
              <a:t>     </a:t>
            </a:r>
          </a:p>
          <a:p>
            <a:pPr algn="l" rtl="0" eaLnBrk="1" hangingPunct="1">
              <a:lnSpc>
                <a:spcPct val="90000"/>
              </a:lnSpc>
              <a:buFontTx/>
              <a:buNone/>
            </a:pPr>
            <a:r>
              <a:rPr lang="en-US" sz="2800" b="1">
                <a:solidFill>
                  <a:srgbClr val="FFFF00"/>
                </a:solidFill>
                <a:latin typeface="Times New Roman" charset="0"/>
                <a:ea typeface="Times New Roman" charset="0"/>
                <a:cs typeface="Times New Roman" charset="0"/>
              </a:rPr>
              <a:t> </a:t>
            </a:r>
            <a:r>
              <a:rPr lang="en-US" sz="2800" b="1" i="1" u="sng">
                <a:solidFill>
                  <a:srgbClr val="C00000"/>
                </a:solidFill>
                <a:effectLst>
                  <a:outerShdw blurRad="38100" dist="38100" dir="2700000" algn="tl">
                    <a:srgbClr val="000000"/>
                  </a:outerShdw>
                </a:effectLst>
                <a:latin typeface="Times New Roman" charset="0"/>
                <a:ea typeface="Times New Roman" charset="0"/>
                <a:cs typeface="Times New Roman" charset="0"/>
              </a:rPr>
              <a:t>FUNCTIONS OF L.N.</a:t>
            </a:r>
            <a:endParaRPr lang="en-US" sz="2800" i="1" u="sng">
              <a:solidFill>
                <a:srgbClr val="C00000"/>
              </a:solidFill>
              <a:effectLst>
                <a:outerShdw blurRad="38100" dist="38100" dir="2700000" algn="tl">
                  <a:srgbClr val="000000"/>
                </a:outerShdw>
              </a:effectLst>
              <a:latin typeface="Times New Roman" charset="0"/>
              <a:ea typeface="Times New Roman" charset="0"/>
              <a:cs typeface="Times New Roman" charset="0"/>
            </a:endParaRPr>
          </a:p>
          <a:p>
            <a:pPr algn="l" rtl="0" eaLnBrk="1" hangingPunct="1"/>
            <a:r>
              <a:rPr lang="en-US" sz="2800">
                <a:solidFill>
                  <a:srgbClr val="FFFF00"/>
                </a:solidFill>
                <a:latin typeface="Times New Roman" charset="0"/>
                <a:ea typeface="Times New Roman" charset="0"/>
                <a:cs typeface="Times New Roman" charset="0"/>
              </a:rPr>
              <a:t>1-  Production of immunocompetent cells.</a:t>
            </a:r>
          </a:p>
          <a:p>
            <a:pPr algn="l" rtl="0" eaLnBrk="1" hangingPunct="1"/>
            <a:r>
              <a:rPr lang="en-US" sz="2800">
                <a:solidFill>
                  <a:srgbClr val="FFFF00"/>
                </a:solidFill>
                <a:latin typeface="Times New Roman" charset="0"/>
                <a:ea typeface="Times New Roman" charset="0"/>
                <a:cs typeface="Times New Roman" charset="0"/>
              </a:rPr>
              <a:t>2-  Filtration of lymph.</a:t>
            </a:r>
          </a:p>
          <a:p>
            <a:pPr algn="l" rtl="0" eaLnBrk="1" hangingPunct="1">
              <a:lnSpc>
                <a:spcPct val="90000"/>
              </a:lnSpc>
              <a:buFontTx/>
              <a:buNone/>
            </a:pPr>
            <a:endParaRPr lang="en-US" sz="2800">
              <a:solidFill>
                <a:srgbClr val="FFFF00"/>
              </a:solidFill>
            </a:endParaRPr>
          </a:p>
          <a:p>
            <a:pPr algn="l" rtl="0" eaLnBrk="1" hangingPunct="1">
              <a:buFontTx/>
              <a:buNone/>
            </a:pPr>
            <a:endParaRPr lang="en-US">
              <a:solidFill>
                <a:srgbClr val="FFFF00"/>
              </a:solidFill>
            </a:endParaRPr>
          </a:p>
          <a:p>
            <a:pPr algn="l" rtl="0" eaLnBrk="1" hangingPunct="1">
              <a:buFontTx/>
              <a:buNone/>
            </a:pPr>
            <a:endParaRPr lang="en-US">
              <a:solidFill>
                <a:srgbClr val="FFFF00"/>
              </a:solidFill>
            </a:endParaRPr>
          </a:p>
        </p:txBody>
      </p:sp>
      <p:pic>
        <p:nvPicPr>
          <p:cNvPr id="7172" name="Picture 4" descr="F14_21"/>
          <p:cNvPicPr>
            <a:picLocks noChangeAspect="1" noChangeArrowheads="1"/>
          </p:cNvPicPr>
          <p:nvPr/>
        </p:nvPicPr>
        <p:blipFill>
          <a:blip r:embed="rId2"/>
          <a:srcRect r="39449" b="3802"/>
          <a:stretch>
            <a:fillRect/>
          </a:stretch>
        </p:blipFill>
        <p:spPr bwMode="auto">
          <a:xfrm>
            <a:off x="5940425" y="1916113"/>
            <a:ext cx="3203575" cy="3429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242888"/>
            <a:ext cx="8229600" cy="1143001"/>
          </a:xfrm>
        </p:spPr>
        <p:txBody>
          <a:bodyPr/>
          <a:lstStyle/>
          <a:p>
            <a:pPr eaLnBrk="1" hangingPunct="1"/>
            <a:r>
              <a:rPr lang="en-US" b="1">
                <a:solidFill>
                  <a:srgbClr val="FFFF00"/>
                </a:solidFill>
                <a:latin typeface="Times New Roman" charset="0"/>
                <a:ea typeface="Times New Roman" charset="0"/>
                <a:cs typeface="Times New Roman" charset="0"/>
              </a:rPr>
              <a:t>SPLEEN</a:t>
            </a:r>
          </a:p>
        </p:txBody>
      </p:sp>
      <p:sp>
        <p:nvSpPr>
          <p:cNvPr id="8195" name="Rectangle 3"/>
          <p:cNvSpPr>
            <a:spLocks noGrp="1" noChangeArrowheads="1"/>
          </p:cNvSpPr>
          <p:nvPr>
            <p:ph type="body" idx="1"/>
          </p:nvPr>
        </p:nvSpPr>
        <p:spPr>
          <a:xfrm>
            <a:off x="323850" y="981075"/>
            <a:ext cx="8229600" cy="4525963"/>
          </a:xfrm>
        </p:spPr>
        <p:txBody>
          <a:bodyPr/>
          <a:lstStyle/>
          <a:p>
            <a:pPr algn="l" rtl="0" eaLnBrk="1" hangingPunct="1">
              <a:buFontTx/>
              <a:buNone/>
            </a:pPr>
            <a:r>
              <a:rPr lang="en-US" b="1">
                <a:solidFill>
                  <a:srgbClr val="C00000"/>
                </a:solidFill>
              </a:rPr>
              <a:t>A</a:t>
            </a:r>
            <a:r>
              <a:rPr lang="en-US" b="1">
                <a:solidFill>
                  <a:srgbClr val="C00000"/>
                </a:solidFill>
                <a:latin typeface="Times New Roman" charset="0"/>
                <a:ea typeface="Times New Roman" charset="0"/>
                <a:cs typeface="Times New Roman" charset="0"/>
              </a:rPr>
              <a:t>. Stroma:</a:t>
            </a:r>
          </a:p>
          <a:p>
            <a:pPr algn="l" rtl="0" eaLnBrk="1" hangingPunct="1">
              <a:buFontTx/>
              <a:buNone/>
            </a:pPr>
            <a:r>
              <a:rPr lang="en-US">
                <a:solidFill>
                  <a:srgbClr val="FFFF00"/>
                </a:solidFill>
                <a:latin typeface="Times New Roman" charset="0"/>
                <a:ea typeface="Times New Roman" charset="0"/>
                <a:cs typeface="Times New Roman" charset="0"/>
              </a:rPr>
              <a:t>1-  Capsule</a:t>
            </a:r>
            <a:r>
              <a:rPr lang="en-US" sz="2400">
                <a:solidFill>
                  <a:srgbClr val="FFFF00"/>
                </a:solidFill>
                <a:latin typeface="Times New Roman" charset="0"/>
                <a:ea typeface="Times New Roman" charset="0"/>
                <a:cs typeface="Times New Roman" charset="0"/>
              </a:rPr>
              <a:t>.                           </a:t>
            </a:r>
          </a:p>
          <a:p>
            <a:pPr algn="l" rtl="0" eaLnBrk="1" hangingPunct="1">
              <a:buFontTx/>
              <a:buNone/>
            </a:pPr>
            <a:r>
              <a:rPr lang="en-US">
                <a:solidFill>
                  <a:srgbClr val="FFFF00"/>
                </a:solidFill>
                <a:latin typeface="Times New Roman" charset="0"/>
                <a:ea typeface="Times New Roman" charset="0"/>
                <a:cs typeface="Times New Roman" charset="0"/>
              </a:rPr>
              <a:t>2-  Trabeculae.</a:t>
            </a:r>
          </a:p>
          <a:p>
            <a:pPr algn="l" rtl="0" eaLnBrk="1" hangingPunct="1">
              <a:buFontTx/>
              <a:buNone/>
            </a:pPr>
            <a:r>
              <a:rPr lang="en-US">
                <a:solidFill>
                  <a:srgbClr val="FFFF00"/>
                </a:solidFill>
                <a:latin typeface="Times New Roman" charset="0"/>
                <a:ea typeface="Times New Roman" charset="0"/>
                <a:cs typeface="Times New Roman" charset="0"/>
              </a:rPr>
              <a:t>3-  Reticular C.T.</a:t>
            </a:r>
          </a:p>
          <a:p>
            <a:pPr algn="l" rtl="0" eaLnBrk="1" hangingPunct="1">
              <a:buFontTx/>
              <a:buNone/>
            </a:pPr>
            <a:r>
              <a:rPr lang="en-US" b="1">
                <a:solidFill>
                  <a:srgbClr val="C00000"/>
                </a:solidFill>
                <a:latin typeface="Times New Roman" charset="0"/>
                <a:ea typeface="Times New Roman" charset="0"/>
                <a:cs typeface="Times New Roman" charset="0"/>
              </a:rPr>
              <a:t>B. PARENCHYMA:</a:t>
            </a:r>
            <a:endParaRPr lang="en-US">
              <a:solidFill>
                <a:srgbClr val="C00000"/>
              </a:solidFill>
              <a:latin typeface="Times New Roman" charset="0"/>
              <a:ea typeface="Times New Roman" charset="0"/>
              <a:cs typeface="Times New Roman" charset="0"/>
            </a:endParaRPr>
          </a:p>
          <a:p>
            <a:pPr algn="l" rtl="0" eaLnBrk="1" hangingPunct="1"/>
            <a:r>
              <a:rPr lang="en-US">
                <a:solidFill>
                  <a:srgbClr val="FFFF00"/>
                </a:solidFill>
                <a:latin typeface="Times New Roman" charset="0"/>
                <a:ea typeface="Times New Roman" charset="0"/>
                <a:cs typeface="Times New Roman" charset="0"/>
              </a:rPr>
              <a:t>(A) White pulp.</a:t>
            </a:r>
          </a:p>
          <a:p>
            <a:pPr algn="l" rtl="0" eaLnBrk="1" hangingPunct="1"/>
            <a:r>
              <a:rPr lang="en-US">
                <a:solidFill>
                  <a:srgbClr val="FFFF00"/>
                </a:solidFill>
                <a:latin typeface="Times New Roman" charset="0"/>
                <a:ea typeface="Times New Roman" charset="0"/>
                <a:cs typeface="Times New Roman" charset="0"/>
              </a:rPr>
              <a:t>(B) RED PULP.</a:t>
            </a:r>
          </a:p>
          <a:p>
            <a:pPr algn="l" rtl="0" eaLnBrk="1" hangingPunct="1">
              <a:buFontTx/>
              <a:buNone/>
            </a:pPr>
            <a:r>
              <a:rPr lang="en-US">
                <a:solidFill>
                  <a:srgbClr val="FFFF00"/>
                </a:solidFill>
                <a:latin typeface="Times New Roman" charset="0"/>
                <a:ea typeface="Times New Roman" charset="0"/>
                <a:cs typeface="Times New Roman" charset="0"/>
              </a:rPr>
              <a:t>N.B. </a:t>
            </a:r>
            <a:r>
              <a:rPr lang="en-US" b="1">
                <a:solidFill>
                  <a:srgbClr val="C00000"/>
                </a:solidFill>
                <a:latin typeface="Times New Roman" charset="0"/>
                <a:ea typeface="Times New Roman" charset="0"/>
                <a:cs typeface="Times New Roman" charset="0"/>
              </a:rPr>
              <a:t>No</a:t>
            </a:r>
            <a:r>
              <a:rPr lang="en-US">
                <a:solidFill>
                  <a:srgbClr val="FFFF00"/>
                </a:solidFill>
                <a:latin typeface="Times New Roman" charset="0"/>
                <a:ea typeface="Times New Roman" charset="0"/>
                <a:cs typeface="Times New Roman" charset="0"/>
              </a:rPr>
              <a:t> cortex, </a:t>
            </a:r>
            <a:r>
              <a:rPr lang="en-US" b="1">
                <a:solidFill>
                  <a:srgbClr val="C00000"/>
                </a:solidFill>
                <a:latin typeface="Times New Roman" charset="0"/>
                <a:ea typeface="Times New Roman" charset="0"/>
                <a:cs typeface="Times New Roman" charset="0"/>
              </a:rPr>
              <a:t>no</a:t>
            </a:r>
            <a:r>
              <a:rPr lang="en-US">
                <a:solidFill>
                  <a:srgbClr val="FFFF00"/>
                </a:solidFill>
                <a:latin typeface="Times New Roman" charset="0"/>
                <a:ea typeface="Times New Roman" charset="0"/>
                <a:cs typeface="Times New Roman" charset="0"/>
              </a:rPr>
              <a:t> medulla.</a:t>
            </a:r>
          </a:p>
        </p:txBody>
      </p:sp>
      <p:pic>
        <p:nvPicPr>
          <p:cNvPr id="8196" name="Picture 4" descr="F14_27"/>
          <p:cNvPicPr>
            <a:picLocks noChangeAspect="1" noChangeArrowheads="1"/>
          </p:cNvPicPr>
          <p:nvPr/>
        </p:nvPicPr>
        <p:blipFill>
          <a:blip r:embed="rId2"/>
          <a:srcRect/>
          <a:stretch>
            <a:fillRect/>
          </a:stretch>
        </p:blipFill>
        <p:spPr bwMode="auto">
          <a:xfrm>
            <a:off x="4194175" y="908050"/>
            <a:ext cx="4949825" cy="39433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313" y="0"/>
            <a:ext cx="8229600" cy="1143000"/>
          </a:xfrm>
        </p:spPr>
        <p:txBody>
          <a:bodyPr/>
          <a:lstStyle/>
          <a:p>
            <a:pPr rtl="0" eaLnBrk="1" hangingPunct="1"/>
            <a:r>
              <a:rPr lang="en-US" sz="3600" b="1">
                <a:solidFill>
                  <a:srgbClr val="C00000"/>
                </a:solidFill>
                <a:latin typeface="Times New Roman" charset="0"/>
                <a:ea typeface="Times New Roman" charset="0"/>
                <a:cs typeface="Times New Roman" charset="0"/>
              </a:rPr>
              <a:t>FUNCTIONS OF SPLEEN</a:t>
            </a:r>
          </a:p>
        </p:txBody>
      </p:sp>
      <p:sp>
        <p:nvSpPr>
          <p:cNvPr id="9219" name="Rectangle 3"/>
          <p:cNvSpPr>
            <a:spLocks noGrp="1" noChangeArrowheads="1"/>
          </p:cNvSpPr>
          <p:nvPr>
            <p:ph type="body" idx="1"/>
          </p:nvPr>
        </p:nvSpPr>
        <p:spPr>
          <a:xfrm>
            <a:off x="457200" y="981075"/>
            <a:ext cx="8229600" cy="4525963"/>
          </a:xfrm>
        </p:spPr>
        <p:txBody>
          <a:bodyPr/>
          <a:lstStyle/>
          <a:p>
            <a:pPr algn="l" rtl="0" eaLnBrk="1" hangingPunct="1">
              <a:lnSpc>
                <a:spcPct val="150000"/>
              </a:lnSpc>
              <a:buFontTx/>
              <a:buNone/>
            </a:pPr>
            <a:r>
              <a:rPr lang="en-US">
                <a:solidFill>
                  <a:srgbClr val="FFFF00"/>
                </a:solidFill>
                <a:latin typeface="Times New Roman" charset="0"/>
                <a:ea typeface="Times New Roman" charset="0"/>
                <a:cs typeface="Times New Roman" charset="0"/>
              </a:rPr>
              <a:t>1- Filtration of blood.</a:t>
            </a:r>
          </a:p>
          <a:p>
            <a:pPr algn="l" rtl="0" eaLnBrk="1" hangingPunct="1">
              <a:lnSpc>
                <a:spcPct val="150000"/>
              </a:lnSpc>
              <a:buFontTx/>
              <a:buNone/>
            </a:pPr>
            <a:r>
              <a:rPr lang="en-US">
                <a:solidFill>
                  <a:srgbClr val="FFFF00"/>
                </a:solidFill>
                <a:latin typeface="Times New Roman" charset="0"/>
                <a:ea typeface="Times New Roman" charset="0"/>
                <a:cs typeface="Times New Roman" charset="0"/>
              </a:rPr>
              <a:t>2- Phagocytosis of old RBCs &amp; </a:t>
            </a:r>
          </a:p>
          <a:p>
            <a:pPr algn="l" rtl="0" eaLnBrk="1" hangingPunct="1">
              <a:lnSpc>
                <a:spcPct val="150000"/>
              </a:lnSpc>
              <a:buFontTx/>
              <a:buNone/>
            </a:pPr>
            <a:r>
              <a:rPr lang="en-US">
                <a:solidFill>
                  <a:srgbClr val="FFFF00"/>
                </a:solidFill>
                <a:latin typeface="Times New Roman" charset="0"/>
                <a:ea typeface="Times New Roman" charset="0"/>
                <a:cs typeface="Times New Roman" charset="0"/>
              </a:rPr>
              <a:t>    old blood platelets &amp; invading microorganisms.</a:t>
            </a:r>
          </a:p>
          <a:p>
            <a:pPr algn="l" rtl="0" eaLnBrk="1" hangingPunct="1">
              <a:lnSpc>
                <a:spcPct val="150000"/>
              </a:lnSpc>
              <a:buFontTx/>
              <a:buNone/>
            </a:pPr>
            <a:r>
              <a:rPr lang="en-US">
                <a:solidFill>
                  <a:srgbClr val="FFFF00"/>
                </a:solidFill>
                <a:latin typeface="Times New Roman" charset="0"/>
                <a:ea typeface="Times New Roman" charset="0"/>
                <a:cs typeface="Times New Roman" charset="0"/>
              </a:rPr>
              <a:t>3- Production &amp; proliferation of immunocompetent B &amp; T lymphocytes.</a:t>
            </a:r>
          </a:p>
          <a:p>
            <a:pPr algn="l" rtl="0" eaLnBrk="1" hangingPunct="1">
              <a:lnSpc>
                <a:spcPct val="150000"/>
              </a:lnSpc>
              <a:buFontTx/>
              <a:buNone/>
            </a:pPr>
            <a:r>
              <a:rPr lang="en-US">
                <a:solidFill>
                  <a:srgbClr val="FFFF00"/>
                </a:solidFill>
                <a:latin typeface="Times New Roman" charset="0"/>
                <a:ea typeface="Times New Roman" charset="0"/>
                <a:cs typeface="Times New Roman" charset="0"/>
              </a:rPr>
              <a:t>4- Production of antibodies. </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a:solidFill>
                  <a:srgbClr val="FFFF00"/>
                </a:solidFill>
                <a:latin typeface="Times New Roman" charset="0"/>
                <a:ea typeface="Times New Roman" charset="0"/>
                <a:cs typeface="Times New Roman" charset="0"/>
              </a:rPr>
              <a:t>Tonsils</a:t>
            </a:r>
          </a:p>
        </p:txBody>
      </p:sp>
      <p:sp>
        <p:nvSpPr>
          <p:cNvPr id="10243" name="Rectangle 3"/>
          <p:cNvSpPr>
            <a:spLocks noGrp="1" noChangeArrowheads="1"/>
          </p:cNvSpPr>
          <p:nvPr>
            <p:ph type="body" idx="1"/>
          </p:nvPr>
        </p:nvSpPr>
        <p:spPr/>
        <p:txBody>
          <a:bodyPr/>
          <a:lstStyle/>
          <a:p>
            <a:pPr marL="609600" indent="-609600" algn="l" rtl="0" eaLnBrk="1" hangingPunct="1">
              <a:lnSpc>
                <a:spcPct val="150000"/>
              </a:lnSpc>
              <a:buFontTx/>
              <a:buAutoNum type="arabicParenBoth"/>
            </a:pPr>
            <a:r>
              <a:rPr lang="en-US">
                <a:solidFill>
                  <a:srgbClr val="FFFF00"/>
                </a:solidFill>
                <a:latin typeface="Times New Roman" charset="0"/>
                <a:ea typeface="Times New Roman" charset="0"/>
                <a:cs typeface="Times New Roman" charset="0"/>
              </a:rPr>
              <a:t>Palatine Tonsils.</a:t>
            </a:r>
          </a:p>
          <a:p>
            <a:pPr marL="609600" indent="-609600" algn="l" rtl="0" eaLnBrk="1" hangingPunct="1">
              <a:lnSpc>
                <a:spcPct val="150000"/>
              </a:lnSpc>
              <a:buFontTx/>
              <a:buAutoNum type="arabicParenBoth"/>
            </a:pPr>
            <a:r>
              <a:rPr lang="en-US">
                <a:solidFill>
                  <a:srgbClr val="FFFF00"/>
                </a:solidFill>
                <a:latin typeface="Times New Roman" charset="0"/>
                <a:ea typeface="Times New Roman" charset="0"/>
                <a:cs typeface="Times New Roman" charset="0"/>
              </a:rPr>
              <a:t>Pharyngeal Tonsil.</a:t>
            </a:r>
          </a:p>
          <a:p>
            <a:pPr marL="609600" indent="-609600" algn="l" rtl="0" eaLnBrk="1" hangingPunct="1">
              <a:lnSpc>
                <a:spcPct val="150000"/>
              </a:lnSpc>
              <a:buFontTx/>
              <a:buAutoNum type="arabicParenBoth"/>
            </a:pPr>
            <a:r>
              <a:rPr lang="en-US">
                <a:solidFill>
                  <a:srgbClr val="FFFF00"/>
                </a:solidFill>
                <a:latin typeface="Times New Roman" charset="0"/>
                <a:ea typeface="Times New Roman" charset="0"/>
                <a:cs typeface="Times New Roman" charset="0"/>
              </a:rPr>
              <a:t>Lingual Tonsils. </a:t>
            </a:r>
          </a:p>
        </p:txBody>
      </p:sp>
    </p:spTree>
  </p:cSld>
  <p:clrMapOvr>
    <a:masterClrMapping/>
  </p:clrMapOvr>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1542</TotalTime>
  <Words>853</Words>
  <Application>Microsoft Office PowerPoint</Application>
  <PresentationFormat>On-screen Show (4:3)</PresentationFormat>
  <Paragraphs>138</Paragraphs>
  <Slides>21</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21</vt:i4>
      </vt:variant>
    </vt:vector>
  </HeadingPairs>
  <TitlesOfParts>
    <vt:vector size="26" baseType="lpstr">
      <vt:lpstr>Arial</vt:lpstr>
      <vt:lpstr>Times New Roman</vt:lpstr>
      <vt:lpstr>Wingdings</vt:lpstr>
      <vt:lpstr>Algerian</vt:lpstr>
      <vt:lpstr>تصميم افتراضي</vt:lpstr>
      <vt:lpstr>Slide 1</vt:lpstr>
      <vt:lpstr>LYMPHOID TISSUE</vt:lpstr>
      <vt:lpstr>LYMPHOID TISSUE</vt:lpstr>
      <vt:lpstr>LYMPH NODES (L.N.)</vt:lpstr>
      <vt:lpstr>1. CORTEX OF L.N.</vt:lpstr>
      <vt:lpstr>2. PARACORTEX Of L.N.</vt:lpstr>
      <vt:lpstr>SPLEEN</vt:lpstr>
      <vt:lpstr>FUNCTIONS OF SPLEEN</vt:lpstr>
      <vt:lpstr>Tonsils</vt:lpstr>
      <vt:lpstr>PALATINE TONSILS</vt:lpstr>
      <vt:lpstr>THYMUS </vt:lpstr>
      <vt:lpstr>CORTEX OF THYMIC LOBULE</vt:lpstr>
      <vt:lpstr>MEDULLA OF THYMIC LOBULE</vt:lpstr>
      <vt:lpstr>FUNCTION OF THYMUS</vt:lpstr>
      <vt:lpstr>General notes about thymus</vt:lpstr>
      <vt:lpstr>Clinical Applications Autoimmune disease</vt:lpstr>
      <vt:lpstr>Clinical Application Acquired Immunodeficiency Syndrome (AIDS)</vt:lpstr>
      <vt:lpstr> Clinical Applications DiGeorge’s syndrome </vt:lpstr>
      <vt:lpstr>Clinical Applications Palpable lymph node</vt:lpstr>
      <vt:lpstr>Clinical Applications Rupture of Spleen</vt:lpstr>
      <vt:lpstr>Thank You</vt:lpstr>
    </vt:vector>
  </TitlesOfParts>
  <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LYMPHOID TISSUE</dc:title>
  <dc:creator>User</dc:creator>
  <cp:lastModifiedBy>User</cp:lastModifiedBy>
  <cp:revision>150</cp:revision>
  <dcterms:created xsi:type="dcterms:W3CDTF">2011-09-25T09:14:14Z</dcterms:created>
  <dcterms:modified xsi:type="dcterms:W3CDTF">2011-09-25T09:14:38Z</dcterms:modified>
</cp:coreProperties>
</file>