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Default Extension="wmf" ContentType="image/x-wmf"/>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0.xml" ContentType="application/vnd.openxmlformats-officedocument.presentationml.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6"/>
  </p:notesMasterIdLst>
  <p:sldIdLst>
    <p:sldId id="359" r:id="rId2"/>
    <p:sldId id="257" r:id="rId3"/>
    <p:sldId id="259" r:id="rId4"/>
    <p:sldId id="260" r:id="rId5"/>
    <p:sldId id="280" r:id="rId6"/>
    <p:sldId id="261" r:id="rId7"/>
    <p:sldId id="262" r:id="rId8"/>
    <p:sldId id="263" r:id="rId9"/>
    <p:sldId id="321" r:id="rId10"/>
    <p:sldId id="266" r:id="rId11"/>
    <p:sldId id="267" r:id="rId12"/>
    <p:sldId id="273" r:id="rId13"/>
    <p:sldId id="318" r:id="rId14"/>
    <p:sldId id="281" r:id="rId15"/>
    <p:sldId id="282" r:id="rId16"/>
    <p:sldId id="283" r:id="rId17"/>
    <p:sldId id="284" r:id="rId18"/>
    <p:sldId id="338" r:id="rId19"/>
    <p:sldId id="354" r:id="rId20"/>
    <p:sldId id="355" r:id="rId21"/>
    <p:sldId id="356" r:id="rId22"/>
    <p:sldId id="357" r:id="rId23"/>
    <p:sldId id="358" r:id="rId24"/>
    <p:sldId id="360" r:id="rId25"/>
  </p:sldIdLst>
  <p:sldSz cx="9144000" cy="6858000" type="screen4x3"/>
  <p:notesSz cx="6858000" cy="9144000"/>
  <p:defaultTextStyle>
    <a:defPPr>
      <a:defRPr lang="en-US"/>
    </a:defPPr>
    <a:lvl1pPr algn="l" rtl="0" fontAlgn="base">
      <a:spcBef>
        <a:spcPct val="0"/>
      </a:spcBef>
      <a:spcAft>
        <a:spcPct val="0"/>
      </a:spcAft>
      <a:defRPr sz="3600" b="1" kern="1200">
        <a:solidFill>
          <a:schemeClr val="tx1"/>
        </a:solidFill>
        <a:latin typeface="Times New Roman" charset="0"/>
        <a:ea typeface="Times New Roman" charset="0"/>
        <a:cs typeface="Times New Roman" charset="0"/>
      </a:defRPr>
    </a:lvl1pPr>
    <a:lvl2pPr marL="457200" algn="l" rtl="0" fontAlgn="base">
      <a:spcBef>
        <a:spcPct val="0"/>
      </a:spcBef>
      <a:spcAft>
        <a:spcPct val="0"/>
      </a:spcAft>
      <a:defRPr sz="3600" b="1" kern="1200">
        <a:solidFill>
          <a:schemeClr val="tx1"/>
        </a:solidFill>
        <a:latin typeface="Times New Roman" charset="0"/>
        <a:ea typeface="Times New Roman" charset="0"/>
        <a:cs typeface="Times New Roman" charset="0"/>
      </a:defRPr>
    </a:lvl2pPr>
    <a:lvl3pPr marL="914400" algn="l" rtl="0" fontAlgn="base">
      <a:spcBef>
        <a:spcPct val="0"/>
      </a:spcBef>
      <a:spcAft>
        <a:spcPct val="0"/>
      </a:spcAft>
      <a:defRPr sz="3600" b="1" kern="1200">
        <a:solidFill>
          <a:schemeClr val="tx1"/>
        </a:solidFill>
        <a:latin typeface="Times New Roman" charset="0"/>
        <a:ea typeface="Times New Roman" charset="0"/>
        <a:cs typeface="Times New Roman" charset="0"/>
      </a:defRPr>
    </a:lvl3pPr>
    <a:lvl4pPr marL="1371600" algn="l" rtl="0" fontAlgn="base">
      <a:spcBef>
        <a:spcPct val="0"/>
      </a:spcBef>
      <a:spcAft>
        <a:spcPct val="0"/>
      </a:spcAft>
      <a:defRPr sz="3600" b="1" kern="1200">
        <a:solidFill>
          <a:schemeClr val="tx1"/>
        </a:solidFill>
        <a:latin typeface="Times New Roman" charset="0"/>
        <a:ea typeface="Times New Roman" charset="0"/>
        <a:cs typeface="Times New Roman" charset="0"/>
      </a:defRPr>
    </a:lvl4pPr>
    <a:lvl5pPr marL="1828800" algn="l" rtl="0" fontAlgn="base">
      <a:spcBef>
        <a:spcPct val="0"/>
      </a:spcBef>
      <a:spcAft>
        <a:spcPct val="0"/>
      </a:spcAft>
      <a:defRPr sz="3600" b="1" kern="1200">
        <a:solidFill>
          <a:schemeClr val="tx1"/>
        </a:solidFill>
        <a:latin typeface="Times New Roman" charset="0"/>
        <a:ea typeface="Times New Roman" charset="0"/>
        <a:cs typeface="Times New Roman" charset="0"/>
      </a:defRPr>
    </a:lvl5pPr>
    <a:lvl6pPr marL="2286000" algn="l" defTabSz="457200" rtl="0" eaLnBrk="1" latinLnBrk="0" hangingPunct="1">
      <a:defRPr sz="3600" b="1" kern="1200">
        <a:solidFill>
          <a:schemeClr val="tx1"/>
        </a:solidFill>
        <a:latin typeface="Times New Roman" charset="0"/>
        <a:ea typeface="Times New Roman" charset="0"/>
        <a:cs typeface="Times New Roman" charset="0"/>
      </a:defRPr>
    </a:lvl6pPr>
    <a:lvl7pPr marL="2743200" algn="l" defTabSz="457200" rtl="0" eaLnBrk="1" latinLnBrk="0" hangingPunct="1">
      <a:defRPr sz="3600" b="1" kern="1200">
        <a:solidFill>
          <a:schemeClr val="tx1"/>
        </a:solidFill>
        <a:latin typeface="Times New Roman" charset="0"/>
        <a:ea typeface="Times New Roman" charset="0"/>
        <a:cs typeface="Times New Roman" charset="0"/>
      </a:defRPr>
    </a:lvl7pPr>
    <a:lvl8pPr marL="3200400" algn="l" defTabSz="457200" rtl="0" eaLnBrk="1" latinLnBrk="0" hangingPunct="1">
      <a:defRPr sz="3600" b="1" kern="1200">
        <a:solidFill>
          <a:schemeClr val="tx1"/>
        </a:solidFill>
        <a:latin typeface="Times New Roman" charset="0"/>
        <a:ea typeface="Times New Roman" charset="0"/>
        <a:cs typeface="Times New Roman" charset="0"/>
      </a:defRPr>
    </a:lvl8pPr>
    <a:lvl9pPr marL="3657600" algn="l" defTabSz="457200" rtl="0" eaLnBrk="1" latinLnBrk="0" hangingPunct="1">
      <a:defRPr sz="3600" b="1" kern="1200">
        <a:solidFill>
          <a:schemeClr val="tx1"/>
        </a:solidFill>
        <a:latin typeface="Times New Roman" charset="0"/>
        <a:ea typeface="Times New Roman" charset="0"/>
        <a:cs typeface="Times New Roman"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32787"/>
    <p:restoredTop sz="90929"/>
  </p:normalViewPr>
  <p:slideViewPr>
    <p:cSldViewPr>
      <p:cViewPr varScale="1">
        <p:scale>
          <a:sx n="92" d="100"/>
          <a:sy n="92" d="100"/>
        </p:scale>
        <p:origin x="-10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958"/>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96259"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2662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62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ar-sa"/>
              <a:t>انقر لتحرير أنماط النص الرئيسي</a:t>
            </a:r>
            <a:endParaRPr lang="en-US"/>
          </a:p>
          <a:p>
            <a:pPr lvl="1"/>
            <a:r>
              <a:rPr lang="ar-sa"/>
              <a:t>المستوى الثاني</a:t>
            </a:r>
            <a:endParaRPr lang="en-US"/>
          </a:p>
          <a:p>
            <a:pPr lvl="2"/>
            <a:r>
              <a:rPr lang="ar-sa"/>
              <a:t>المستوى الثالث</a:t>
            </a:r>
            <a:endParaRPr lang="en-US"/>
          </a:p>
          <a:p>
            <a:pPr lvl="3"/>
            <a:r>
              <a:rPr lang="ar-sa"/>
              <a:t>المستوى الرابع</a:t>
            </a:r>
            <a:endParaRPr lang="en-US"/>
          </a:p>
          <a:p>
            <a:pPr lvl="4"/>
            <a:r>
              <a:rPr lang="ar-sa"/>
              <a:t>المستوى الخامس</a:t>
            </a:r>
            <a:endParaRPr lang="en-US"/>
          </a:p>
        </p:txBody>
      </p:sp>
      <p:sp>
        <p:nvSpPr>
          <p:cNvPr id="96262"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endParaRPr lang="en-US"/>
          </a:p>
        </p:txBody>
      </p:sp>
      <p:sp>
        <p:nvSpPr>
          <p:cNvPr id="96263"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fld id="{6847B02C-1833-1341-8614-28E6F6EE2109}" type="slidenum">
              <a:rPr lang="ar-sa"/>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x-non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x-none"/>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6790CC3-CF05-CE4D-AD4A-B4AE108F0726}" type="slidenum">
              <a:rPr lang="ar-sa"/>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BC9F56-CA0C-8443-A43B-3388E206B5DC}" type="slidenum">
              <a:rPr lang="ar-sa"/>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AA15B05-DF14-C847-B641-0B434CFE5AD8}" type="slidenum">
              <a:rPr lang="ar-sa"/>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43934F2-2FE2-064D-9201-AF347CEBD039}" type="slidenum">
              <a:rPr lang="ar-sa"/>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x-non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DB72189-4A88-7E43-8FD9-C76FBD7ECA08}" type="slidenum">
              <a:rPr lang="ar-sa"/>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E8018B4-D082-DD49-A35A-8D006131A89A}" type="slidenum">
              <a:rPr lang="ar-sa"/>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x-non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3C742CA-77A3-414F-9F4B-8E41CC9C7767}" type="slidenum">
              <a:rPr lang="ar-sa"/>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070B8B8-DCEC-0241-A1DF-6A2648EDDD29}" type="slidenum">
              <a:rPr lang="ar-sa"/>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4C3D59-4DF8-9747-8235-1E0D8C228B7A}" type="slidenum">
              <a:rPr lang="ar-sa"/>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x-non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FE0D8B8-0E92-0243-B5DF-05D4E5E8227C}" type="slidenum">
              <a:rPr lang="ar-sa"/>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x-non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x-non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5BDE02-6A4A-DB43-9144-F9E0C8044672}" type="slidenum">
              <a:rPr lang="ar-sa"/>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16D2CBA5-446E-B141-9E18-FA8E35077A0C}" type="slidenum">
              <a:rPr lang="ar-sa"/>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Times New Roman"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Times New Roman"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Times New Roman"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Times New Roman"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Times New Roman"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Times New Roman"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x-non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issinglink.ucsf.edu/lm/IDS_101_histo_resource/images/188X20A.jpg" TargetMode="Externa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hyperlink" Target="http://missinglink.ucsf.edu/lm/IDS_101_histo_resource/images/188x10_Dense_Irreg_Concopy.j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issinglink.ucsf.edu/lm/IDS_101_histo_resource/images/188X20A.jpg" TargetMode="External"/><Relationship Id="rId3" Type="http://schemas.openxmlformats.org/officeDocument/2006/relationships/image" Target="../media/image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2"/>
          <p:cNvSpPr>
            <a:spLocks noGrp="1"/>
          </p:cNvSpPr>
          <p:nvPr>
            <p:ph type="title"/>
          </p:nvPr>
        </p:nvSpPr>
        <p:spPr/>
        <p:txBody>
          <a:bodyPr/>
          <a:lstStyle/>
          <a:p>
            <a:r>
              <a:rPr lang="en-US" b="1"/>
              <a:t>CONNECTIVE TISSUE</a:t>
            </a:r>
            <a:br>
              <a:rPr lang="en-US" b="1"/>
            </a:br>
            <a:r>
              <a:rPr lang="en-US" b="1"/>
              <a:t>( C.T. )</a:t>
            </a:r>
            <a:endParaRPr lang="ar-sa"/>
          </a:p>
        </p:txBody>
      </p:sp>
      <p:sp>
        <p:nvSpPr>
          <p:cNvPr id="2051" name="Content Placeholder 3"/>
          <p:cNvSpPr>
            <a:spLocks noGrp="1"/>
          </p:cNvSpPr>
          <p:nvPr>
            <p:ph idx="1"/>
          </p:nvPr>
        </p:nvSpPr>
        <p:spPr/>
        <p:txBody>
          <a:bodyPr/>
          <a:lstStyle/>
          <a:p>
            <a:r>
              <a:rPr lang="en-US">
                <a:solidFill>
                  <a:srgbClr val="FFFF00"/>
                </a:solidFill>
              </a:rPr>
              <a:t>Objectives:</a:t>
            </a:r>
          </a:p>
          <a:p>
            <a:pPr>
              <a:buFontTx/>
              <a:buNone/>
            </a:pPr>
            <a:r>
              <a:rPr lang="en-US"/>
              <a:t>    </a:t>
            </a:r>
            <a:r>
              <a:rPr lang="en-US" sz="2400"/>
              <a:t>By the end of this lecture, the student should be able to:</a:t>
            </a:r>
          </a:p>
          <a:p>
            <a:pPr>
              <a:buFontTx/>
              <a:buNone/>
            </a:pPr>
            <a:r>
              <a:rPr lang="en-US" sz="2400"/>
              <a:t>    1- Enumerate the general characteristics of C.T.</a:t>
            </a:r>
          </a:p>
          <a:p>
            <a:pPr>
              <a:buFontTx/>
              <a:buNone/>
            </a:pPr>
            <a:r>
              <a:rPr lang="en-US" sz="2400"/>
              <a:t>    2- Classify C.T.</a:t>
            </a:r>
          </a:p>
          <a:p>
            <a:pPr>
              <a:buFontTx/>
              <a:buNone/>
            </a:pPr>
            <a:r>
              <a:rPr lang="en-US" sz="2400"/>
              <a:t>    3- Classify C.T. proper (C.T.P.)</a:t>
            </a:r>
          </a:p>
          <a:p>
            <a:pPr>
              <a:buFontTx/>
              <a:buNone/>
            </a:pPr>
            <a:r>
              <a:rPr lang="en-US" sz="2400"/>
              <a:t>    4- Describe  the structure  (components)  and distribution of  different types of C.T.P.  </a:t>
            </a:r>
          </a:p>
          <a:p>
            <a:pPr>
              <a:buFontTx/>
              <a:buNone/>
            </a:pPr>
            <a:r>
              <a:rPr lang="en-US" sz="2400"/>
              <a:t>    5- Discuss clinical applications related to C.T.P.</a:t>
            </a:r>
            <a:endParaRPr lang="ar-sa"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1066800"/>
          </a:xfrm>
        </p:spPr>
        <p:txBody>
          <a:bodyPr/>
          <a:lstStyle/>
          <a:p>
            <a:pPr eaLnBrk="1" hangingPunct="1"/>
            <a:r>
              <a:rPr lang="en-US" sz="3600" b="1"/>
              <a:t>4- PLASMA CELLS</a:t>
            </a:r>
          </a:p>
        </p:txBody>
      </p:sp>
      <p:sp>
        <p:nvSpPr>
          <p:cNvPr id="11267" name="Rectangle 3"/>
          <p:cNvSpPr>
            <a:spLocks noGrp="1" noChangeArrowheads="1"/>
          </p:cNvSpPr>
          <p:nvPr>
            <p:ph type="body" idx="1"/>
          </p:nvPr>
        </p:nvSpPr>
        <p:spPr>
          <a:xfrm>
            <a:off x="685800" y="1066800"/>
            <a:ext cx="7772400" cy="5334000"/>
          </a:xfrm>
        </p:spPr>
        <p:txBody>
          <a:bodyPr/>
          <a:lstStyle/>
          <a:p>
            <a:pPr eaLnBrk="1" hangingPunct="1">
              <a:buFontTx/>
              <a:buNone/>
            </a:pPr>
            <a:r>
              <a:rPr lang="en-US" b="1">
                <a:solidFill>
                  <a:srgbClr val="FFFF00"/>
                </a:solidFill>
              </a:rPr>
              <a:t>L/M:</a:t>
            </a:r>
            <a:r>
              <a:rPr lang="en-US"/>
              <a:t>   </a:t>
            </a:r>
          </a:p>
          <a:p>
            <a:pPr eaLnBrk="1" hangingPunct="1">
              <a:buFontTx/>
              <a:buNone/>
            </a:pPr>
            <a:r>
              <a:rPr lang="en-US" sz="2800"/>
              <a:t>Intensely Basophilic cytoplasm-why?           Abundant RER</a:t>
            </a:r>
          </a:p>
          <a:p>
            <a:pPr eaLnBrk="1" hangingPunct="1">
              <a:buFontTx/>
              <a:buNone/>
            </a:pPr>
            <a:r>
              <a:rPr lang="en-US"/>
              <a:t>Nucleus: Spherical, eccentric                     with clock-face appearance of          chromatin.</a:t>
            </a:r>
          </a:p>
          <a:p>
            <a:pPr eaLnBrk="1" hangingPunct="1">
              <a:buFontTx/>
              <a:buNone/>
            </a:pPr>
            <a:r>
              <a:rPr lang="en-US" b="1">
                <a:solidFill>
                  <a:srgbClr val="FFFF00"/>
                </a:solidFill>
              </a:rPr>
              <a:t>Origin:</a:t>
            </a:r>
            <a:r>
              <a:rPr lang="en-US"/>
              <a:t> are derived </a:t>
            </a:r>
            <a:r>
              <a:rPr lang="en-US" u="sng"/>
              <a:t>from B-lymphocytes</a:t>
            </a:r>
            <a:r>
              <a:rPr lang="en-US"/>
              <a:t>.</a:t>
            </a:r>
          </a:p>
          <a:p>
            <a:pPr eaLnBrk="1" hangingPunct="1">
              <a:buFontTx/>
              <a:buNone/>
            </a:pPr>
            <a:r>
              <a:rPr lang="en-US" b="1">
                <a:solidFill>
                  <a:srgbClr val="FFFF00"/>
                </a:solidFill>
              </a:rPr>
              <a:t>Function:</a:t>
            </a:r>
            <a:r>
              <a:rPr lang="en-US"/>
              <a:t> </a:t>
            </a:r>
            <a:r>
              <a:rPr lang="en-US" sz="2800"/>
              <a:t>Secretion of</a:t>
            </a:r>
            <a:r>
              <a:rPr lang="en-US"/>
              <a:t> antibodies</a:t>
            </a:r>
            <a:endParaRPr lang="en-US" b="1"/>
          </a:p>
          <a:p>
            <a:pPr eaLnBrk="1" hangingPunct="1">
              <a:buFontTx/>
              <a:buNone/>
            </a:pPr>
            <a:endParaRPr lang="en-US"/>
          </a:p>
        </p:txBody>
      </p:sp>
      <p:pic>
        <p:nvPicPr>
          <p:cNvPr id="11268" name="Picture 5" descr="C:\Users\dr ali\Dropbox\Histology Team\Histology Practical\1st Year\CT Pictures\Plasma cell.jpg"/>
          <p:cNvPicPr>
            <a:picLocks noChangeAspect="1" noChangeArrowheads="1"/>
          </p:cNvPicPr>
          <p:nvPr/>
        </p:nvPicPr>
        <p:blipFill>
          <a:blip r:embed="rId2"/>
          <a:srcRect/>
          <a:stretch>
            <a:fillRect/>
          </a:stretch>
        </p:blipFill>
        <p:spPr bwMode="auto">
          <a:xfrm>
            <a:off x="6994525" y="4800600"/>
            <a:ext cx="1768475" cy="1677988"/>
          </a:xfrm>
          <a:prstGeom prst="rect">
            <a:avLst/>
          </a:prstGeom>
          <a:noFill/>
          <a:ln w="9525">
            <a:noFill/>
            <a:miter lim="800000"/>
            <a:headEnd/>
            <a:tailEnd/>
          </a:ln>
        </p:spPr>
      </p:pic>
      <p:pic>
        <p:nvPicPr>
          <p:cNvPr id="11269" name="Picture 4" descr="File0011"/>
          <p:cNvPicPr>
            <a:picLocks noChangeAspect="1" noChangeArrowheads="1"/>
          </p:cNvPicPr>
          <p:nvPr/>
        </p:nvPicPr>
        <p:blipFill>
          <a:blip r:embed="rId3"/>
          <a:srcRect l="65657" r="1010" b="47298"/>
          <a:stretch>
            <a:fillRect/>
          </a:stretch>
        </p:blipFill>
        <p:spPr bwMode="auto">
          <a:xfrm>
            <a:off x="6629400" y="762000"/>
            <a:ext cx="2514600" cy="29718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304800"/>
            <a:ext cx="7772400" cy="914400"/>
          </a:xfrm>
          <a:noFill/>
        </p:spPr>
        <p:txBody>
          <a:bodyPr/>
          <a:lstStyle/>
          <a:p>
            <a:pPr eaLnBrk="1" hangingPunct="1"/>
            <a:r>
              <a:rPr lang="en-US" sz="3200" b="1"/>
              <a:t>5- ADIPOCYTES (ADIPOSE CELLS)     (FAT</a:t>
            </a:r>
            <a:r>
              <a:rPr lang="en-US" sz="3600" b="1"/>
              <a:t> CELLS)</a:t>
            </a:r>
          </a:p>
        </p:txBody>
      </p:sp>
      <p:sp>
        <p:nvSpPr>
          <p:cNvPr id="12291" name="Rectangle 3"/>
          <p:cNvSpPr>
            <a:spLocks noGrp="1" noChangeArrowheads="1"/>
          </p:cNvSpPr>
          <p:nvPr>
            <p:ph type="body" idx="1"/>
          </p:nvPr>
        </p:nvSpPr>
        <p:spPr>
          <a:xfrm>
            <a:off x="609600" y="1600200"/>
            <a:ext cx="7772400" cy="5257800"/>
          </a:xfrm>
          <a:noFill/>
        </p:spPr>
        <p:txBody>
          <a:bodyPr/>
          <a:lstStyle/>
          <a:p>
            <a:pPr marL="609600" indent="-609600" eaLnBrk="1" hangingPunct="1">
              <a:buFontTx/>
              <a:buNone/>
            </a:pPr>
            <a:r>
              <a:rPr lang="en-US" b="1"/>
              <a:t> </a:t>
            </a:r>
            <a:r>
              <a:rPr lang="en-US" b="1">
                <a:solidFill>
                  <a:srgbClr val="FFFF00"/>
                </a:solidFill>
              </a:rPr>
              <a:t>L/M</a:t>
            </a:r>
            <a:r>
              <a:rPr lang="en-US" b="1"/>
              <a:t> </a:t>
            </a:r>
            <a:r>
              <a:rPr lang="en-US" b="1">
                <a:solidFill>
                  <a:srgbClr val="FFFF00"/>
                </a:solidFill>
              </a:rPr>
              <a:t>of Unilocular adipose cells:</a:t>
            </a:r>
          </a:p>
          <a:p>
            <a:pPr marL="609600" indent="-609600" eaLnBrk="1" hangingPunct="1">
              <a:buFontTx/>
              <a:buNone/>
            </a:pPr>
            <a:r>
              <a:rPr lang="en-US"/>
              <a:t>        Polyhedral, large  with </a:t>
            </a:r>
          </a:p>
          <a:p>
            <a:pPr marL="609600" indent="-609600" eaLnBrk="1" hangingPunct="1">
              <a:buFontTx/>
              <a:buNone/>
            </a:pPr>
            <a:r>
              <a:rPr lang="en-US"/>
              <a:t>        Large dissolved single fat droplet.        </a:t>
            </a:r>
          </a:p>
          <a:p>
            <a:pPr marL="609600" indent="-609600" eaLnBrk="1" hangingPunct="1">
              <a:buFontTx/>
              <a:buNone/>
            </a:pPr>
            <a:r>
              <a:rPr lang="en-US"/>
              <a:t>      Thin rim of cytoplasm at the periphery.</a:t>
            </a:r>
          </a:p>
          <a:p>
            <a:pPr marL="609600" indent="-609600" eaLnBrk="1" hangingPunct="1">
              <a:buFontTx/>
              <a:buNone/>
            </a:pPr>
            <a:r>
              <a:rPr lang="en-US"/>
              <a:t>         Nucleus: flattened, peripheral.</a:t>
            </a:r>
          </a:p>
          <a:p>
            <a:pPr marL="609600" indent="-609600" eaLnBrk="1" hangingPunct="1">
              <a:buFontTx/>
              <a:buNone/>
            </a:pPr>
            <a:r>
              <a:rPr lang="en-US"/>
              <a:t>        </a:t>
            </a:r>
          </a:p>
        </p:txBody>
      </p:sp>
      <p:pic>
        <p:nvPicPr>
          <p:cNvPr id="12292" name="Picture 5" descr="188X20A_small">
            <a:hlinkClick r:id="rId2"/>
          </p:cNvPr>
          <p:cNvPicPr>
            <a:picLocks noChangeAspect="1" noChangeArrowheads="1"/>
          </p:cNvPicPr>
          <p:nvPr/>
        </p:nvPicPr>
        <p:blipFill>
          <a:blip r:embed="rId3"/>
          <a:srcRect l="23750" r="12500" b="41176"/>
          <a:stretch>
            <a:fillRect/>
          </a:stretch>
        </p:blipFill>
        <p:spPr bwMode="auto">
          <a:xfrm>
            <a:off x="6096000" y="4467225"/>
            <a:ext cx="3048000" cy="239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52400"/>
            <a:ext cx="7772400" cy="1143000"/>
          </a:xfrm>
        </p:spPr>
        <p:txBody>
          <a:bodyPr/>
          <a:lstStyle/>
          <a:p>
            <a:pPr eaLnBrk="1" hangingPunct="1"/>
            <a:r>
              <a:rPr lang="en-US" sz="3600" b="1"/>
              <a:t>(B) FIBERS OF LOOSE C.T. </a:t>
            </a:r>
          </a:p>
        </p:txBody>
      </p:sp>
      <p:sp>
        <p:nvSpPr>
          <p:cNvPr id="13315" name="Rectangle 3"/>
          <p:cNvSpPr>
            <a:spLocks noGrp="1" noChangeArrowheads="1"/>
          </p:cNvSpPr>
          <p:nvPr>
            <p:ph type="body" idx="1"/>
          </p:nvPr>
        </p:nvSpPr>
        <p:spPr>
          <a:xfrm>
            <a:off x="685800" y="1295400"/>
            <a:ext cx="7772400" cy="4114800"/>
          </a:xfrm>
        </p:spPr>
        <p:txBody>
          <a:bodyPr/>
          <a:lstStyle/>
          <a:p>
            <a:pPr eaLnBrk="1" hangingPunct="1">
              <a:buFontTx/>
              <a:buNone/>
            </a:pPr>
            <a:r>
              <a:rPr lang="en-US"/>
              <a:t>1-  Collagen Fibers </a:t>
            </a:r>
            <a:r>
              <a:rPr lang="en-US">
                <a:solidFill>
                  <a:srgbClr val="FF0000"/>
                </a:solidFill>
              </a:rPr>
              <a:t>(Collagen type I):</a:t>
            </a:r>
          </a:p>
          <a:p>
            <a:pPr eaLnBrk="1" hangingPunct="1">
              <a:buFontTx/>
              <a:buNone/>
            </a:pPr>
            <a:r>
              <a:rPr lang="en-US"/>
              <a:t>      non-branched fibers, arranged in bundles.</a:t>
            </a:r>
          </a:p>
          <a:p>
            <a:pPr eaLnBrk="1" hangingPunct="1">
              <a:buFontTx/>
              <a:buNone/>
            </a:pPr>
            <a:r>
              <a:rPr lang="en-US"/>
              <a:t>      are acidophilic.</a:t>
            </a:r>
          </a:p>
          <a:p>
            <a:pPr eaLnBrk="1" hangingPunct="1">
              <a:buFontTx/>
              <a:buNone/>
            </a:pPr>
            <a:r>
              <a:rPr lang="en-US"/>
              <a:t>2-  Reticular Fibers </a:t>
            </a:r>
            <a:r>
              <a:rPr lang="en-US">
                <a:solidFill>
                  <a:srgbClr val="FF0000"/>
                </a:solidFill>
              </a:rPr>
              <a:t>(collagen type III):</a:t>
            </a:r>
          </a:p>
          <a:p>
            <a:pPr eaLnBrk="1" hangingPunct="1">
              <a:buFontTx/>
              <a:buNone/>
            </a:pPr>
            <a:r>
              <a:rPr lang="en-US"/>
              <a:t>      Form network.</a:t>
            </a:r>
          </a:p>
          <a:p>
            <a:pPr eaLnBrk="1" hangingPunct="1">
              <a:buFontTx/>
              <a:buNone/>
            </a:pPr>
            <a:r>
              <a:rPr lang="en-US"/>
              <a:t>      are stained black with silver.</a:t>
            </a:r>
          </a:p>
          <a:p>
            <a:pPr eaLnBrk="1" hangingPunct="1">
              <a:buFontTx/>
              <a:buNone/>
            </a:pPr>
            <a:r>
              <a:rPr lang="en-US"/>
              <a:t>3-  Elastic Fibers:</a:t>
            </a:r>
          </a:p>
          <a:p>
            <a:pPr eaLnBrk="1" hangingPunct="1">
              <a:buFontTx/>
              <a:buNone/>
            </a:pPr>
            <a:r>
              <a:rPr lang="en-US"/>
              <a:t>     Are branched.</a:t>
            </a:r>
          </a:p>
          <a:p>
            <a:pPr eaLnBrk="1" hangingPunct="1">
              <a:buFontTx/>
              <a:buNone/>
            </a:pPr>
            <a:r>
              <a:rPr lang="en-US"/>
              <a:t>     </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5" descr="188x10_Dense_Irreg_Concopy_small">
            <a:hlinkClick r:id="rId2"/>
          </p:cNvPr>
          <p:cNvPicPr>
            <a:picLocks noChangeAspect="1" noChangeArrowheads="1"/>
          </p:cNvPicPr>
          <p:nvPr/>
        </p:nvPicPr>
        <p:blipFill>
          <a:blip r:embed="rId3"/>
          <a:srcRect l="47620" t="48334"/>
          <a:stretch>
            <a:fillRect/>
          </a:stretch>
        </p:blipFill>
        <p:spPr bwMode="auto">
          <a:xfrm>
            <a:off x="304800" y="806450"/>
            <a:ext cx="4154488" cy="2927350"/>
          </a:xfrm>
          <a:prstGeom prst="rect">
            <a:avLst/>
          </a:prstGeom>
          <a:noFill/>
          <a:ln w="9525">
            <a:noFill/>
            <a:miter lim="800000"/>
            <a:headEnd/>
            <a:tailEnd/>
          </a:ln>
        </p:spPr>
      </p:pic>
      <p:pic>
        <p:nvPicPr>
          <p:cNvPr id="14339" name="Picture 4" descr="File0015"/>
          <p:cNvPicPr>
            <a:picLocks noChangeAspect="1" noChangeArrowheads="1"/>
          </p:cNvPicPr>
          <p:nvPr/>
        </p:nvPicPr>
        <p:blipFill>
          <a:blip r:embed="rId4"/>
          <a:srcRect l="51456" t="52499"/>
          <a:stretch>
            <a:fillRect/>
          </a:stretch>
        </p:blipFill>
        <p:spPr bwMode="auto">
          <a:xfrm>
            <a:off x="4572000" y="838200"/>
            <a:ext cx="3810000" cy="2895600"/>
          </a:xfrm>
          <a:prstGeom prst="rect">
            <a:avLst/>
          </a:prstGeom>
          <a:noFill/>
          <a:ln w="9525">
            <a:noFill/>
            <a:miter lim="800000"/>
            <a:headEnd/>
            <a:tailEnd/>
          </a:ln>
        </p:spPr>
      </p:pic>
      <p:pic>
        <p:nvPicPr>
          <p:cNvPr id="14340" name="Picture 4" descr="File0016"/>
          <p:cNvPicPr>
            <a:picLocks noChangeAspect="1" noChangeArrowheads="1"/>
          </p:cNvPicPr>
          <p:nvPr/>
        </p:nvPicPr>
        <p:blipFill>
          <a:blip r:embed="rId5"/>
          <a:srcRect r="58095" b="53247"/>
          <a:stretch>
            <a:fillRect/>
          </a:stretch>
        </p:blipFill>
        <p:spPr bwMode="auto">
          <a:xfrm>
            <a:off x="2895600" y="3962400"/>
            <a:ext cx="3352800" cy="2743200"/>
          </a:xfrm>
          <a:prstGeom prst="rect">
            <a:avLst/>
          </a:prstGeom>
          <a:noFill/>
          <a:ln w="9525">
            <a:noFill/>
            <a:miter lim="800000"/>
            <a:headEnd/>
            <a:tailEnd/>
          </a:ln>
        </p:spPr>
      </p:pic>
      <p:sp>
        <p:nvSpPr>
          <p:cNvPr id="14341" name="TextBox 4"/>
          <p:cNvSpPr txBox="1">
            <a:spLocks noChangeArrowheads="1"/>
          </p:cNvSpPr>
          <p:nvPr/>
        </p:nvSpPr>
        <p:spPr bwMode="auto">
          <a:xfrm>
            <a:off x="990600" y="914400"/>
            <a:ext cx="2846388"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Bundles of Collagen Fibers</a:t>
            </a:r>
            <a:endParaRPr lang="ar-sa" sz="1800">
              <a:solidFill>
                <a:schemeClr val="bg1"/>
              </a:solidFill>
            </a:endParaRPr>
          </a:p>
        </p:txBody>
      </p:sp>
      <p:sp>
        <p:nvSpPr>
          <p:cNvPr id="14342" name="TextBox 6"/>
          <p:cNvSpPr txBox="1">
            <a:spLocks noChangeArrowheads="1"/>
          </p:cNvSpPr>
          <p:nvPr/>
        </p:nvSpPr>
        <p:spPr bwMode="auto">
          <a:xfrm>
            <a:off x="5410200" y="3124200"/>
            <a:ext cx="2322513" cy="461963"/>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rPr>
              <a:t>Reticular Fibers</a:t>
            </a:r>
            <a:endParaRPr lang="ar-sa" sz="24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762000"/>
          </a:xfrm>
        </p:spPr>
        <p:txBody>
          <a:bodyPr/>
          <a:lstStyle/>
          <a:p>
            <a:pPr eaLnBrk="1" hangingPunct="1"/>
            <a:r>
              <a:rPr lang="en-US" sz="3600" b="1"/>
              <a:t>I-LOOSE(AREOLAR) C.T.</a:t>
            </a:r>
          </a:p>
        </p:txBody>
      </p:sp>
      <p:sp>
        <p:nvSpPr>
          <p:cNvPr id="15363" name="Rectangle 3"/>
          <p:cNvSpPr>
            <a:spLocks noGrp="1" noChangeArrowheads="1"/>
          </p:cNvSpPr>
          <p:nvPr>
            <p:ph type="body" idx="1"/>
          </p:nvPr>
        </p:nvSpPr>
        <p:spPr>
          <a:xfrm>
            <a:off x="685800" y="838200"/>
            <a:ext cx="7772400" cy="5638800"/>
          </a:xfrm>
        </p:spPr>
        <p:txBody>
          <a:bodyPr/>
          <a:lstStyle/>
          <a:p>
            <a:pPr eaLnBrk="1" hangingPunct="1">
              <a:buFontTx/>
              <a:buNone/>
            </a:pPr>
            <a:r>
              <a:rPr lang="en-US" sz="2800" b="1">
                <a:solidFill>
                  <a:srgbClr val="FFFF00"/>
                </a:solidFill>
              </a:rPr>
              <a:t>L/M:</a:t>
            </a:r>
            <a:endParaRPr lang="en-US" sz="2800">
              <a:solidFill>
                <a:srgbClr val="FFFF00"/>
              </a:solidFill>
            </a:endParaRPr>
          </a:p>
          <a:p>
            <a:pPr eaLnBrk="1" hangingPunct="1">
              <a:buFontTx/>
              <a:buNone/>
            </a:pPr>
            <a:r>
              <a:rPr lang="en-US" sz="2800"/>
              <a:t>Contains the all main components of C.T.P.</a:t>
            </a:r>
          </a:p>
          <a:p>
            <a:pPr eaLnBrk="1" hangingPunct="1">
              <a:buFontTx/>
              <a:buNone/>
            </a:pPr>
            <a:r>
              <a:rPr lang="en-US" sz="2800"/>
              <a:t>(no predominant element in loose C.T.)</a:t>
            </a:r>
            <a:endParaRPr lang="en-US" sz="2800" b="1"/>
          </a:p>
          <a:p>
            <a:pPr eaLnBrk="1" hangingPunct="1">
              <a:buFontTx/>
              <a:buNone/>
            </a:pPr>
            <a:r>
              <a:rPr lang="en-US" sz="2800">
                <a:solidFill>
                  <a:srgbClr val="FFFF00"/>
                </a:solidFill>
              </a:rPr>
              <a:t>Sites:</a:t>
            </a:r>
            <a:r>
              <a:rPr lang="en-US" sz="2800"/>
              <a:t>                                                                    Subcutaneous tissue.</a:t>
            </a:r>
          </a:p>
          <a:p>
            <a:pPr eaLnBrk="1" hangingPunct="1">
              <a:buFontTx/>
              <a:buNone/>
            </a:pPr>
            <a:endParaRPr lang="en-US" sz="2800"/>
          </a:p>
          <a:p>
            <a:pPr eaLnBrk="1" hangingPunct="1">
              <a:buFontTx/>
              <a:buNone/>
            </a:pPr>
            <a:endParaRPr lang="en-US" sz="2800"/>
          </a:p>
          <a:p>
            <a:pPr eaLnBrk="1" hangingPunct="1">
              <a:buFontTx/>
              <a:buNone/>
            </a:pPr>
            <a:endParaRPr lang="en-US" sz="2800"/>
          </a:p>
          <a:p>
            <a:pPr eaLnBrk="1" hangingPunct="1">
              <a:buFontTx/>
              <a:buNone/>
            </a:pPr>
            <a:r>
              <a:rPr lang="en-US" sz="2800">
                <a:solidFill>
                  <a:srgbClr val="FFFF00"/>
                </a:solidFill>
              </a:rPr>
              <a:t>N.B.</a:t>
            </a:r>
            <a:r>
              <a:rPr lang="en-US" sz="2800"/>
              <a:t> Mechanism of </a:t>
            </a:r>
          </a:p>
          <a:p>
            <a:pPr eaLnBrk="1" hangingPunct="1">
              <a:buFontTx/>
              <a:buNone/>
            </a:pPr>
            <a:r>
              <a:rPr lang="en-US" sz="2800"/>
              <a:t>Development of </a:t>
            </a:r>
          </a:p>
          <a:p>
            <a:pPr eaLnBrk="1" hangingPunct="1">
              <a:buFontTx/>
              <a:buNone/>
            </a:pPr>
            <a:r>
              <a:rPr lang="en-US" sz="2800">
                <a:solidFill>
                  <a:srgbClr val="FFFF00"/>
                </a:solidFill>
              </a:rPr>
              <a:t>Edema</a:t>
            </a:r>
            <a:r>
              <a:rPr lang="en-US" sz="2800"/>
              <a:t>.</a:t>
            </a:r>
          </a:p>
          <a:p>
            <a:pPr eaLnBrk="1" hangingPunct="1">
              <a:buFontTx/>
              <a:buNone/>
            </a:pPr>
            <a:endParaRPr lang="en-US" sz="2800"/>
          </a:p>
          <a:p>
            <a:pPr eaLnBrk="1" hangingPunct="1">
              <a:buFontTx/>
              <a:buNone/>
            </a:pPr>
            <a:endParaRPr lang="en-US" sz="2800" b="1"/>
          </a:p>
        </p:txBody>
      </p:sp>
      <p:pic>
        <p:nvPicPr>
          <p:cNvPr id="15364" name="Picture 4" descr="File0014"/>
          <p:cNvPicPr>
            <a:picLocks noChangeAspect="1" noChangeArrowheads="1"/>
          </p:cNvPicPr>
          <p:nvPr/>
        </p:nvPicPr>
        <p:blipFill>
          <a:blip r:embed="rId2"/>
          <a:srcRect/>
          <a:stretch>
            <a:fillRect/>
          </a:stretch>
        </p:blipFill>
        <p:spPr bwMode="auto">
          <a:xfrm>
            <a:off x="4127500" y="3124200"/>
            <a:ext cx="5016500" cy="3733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0"/>
            <a:ext cx="7772400" cy="1143000"/>
          </a:xfrm>
        </p:spPr>
        <p:txBody>
          <a:bodyPr/>
          <a:lstStyle/>
          <a:p>
            <a:pPr eaLnBrk="1" hangingPunct="1"/>
            <a:r>
              <a:rPr lang="en-US" sz="3600" b="1"/>
              <a:t>II-DENSE COLLAGENOUS C.T.</a:t>
            </a:r>
          </a:p>
        </p:txBody>
      </p:sp>
      <p:sp>
        <p:nvSpPr>
          <p:cNvPr id="16387" name="Rectangle 3"/>
          <p:cNvSpPr>
            <a:spLocks noGrp="1" noChangeArrowheads="1"/>
          </p:cNvSpPr>
          <p:nvPr>
            <p:ph type="body" idx="1"/>
          </p:nvPr>
        </p:nvSpPr>
        <p:spPr>
          <a:xfrm>
            <a:off x="228600" y="990600"/>
            <a:ext cx="8610600" cy="4114800"/>
          </a:xfrm>
        </p:spPr>
        <p:txBody>
          <a:bodyPr/>
          <a:lstStyle/>
          <a:p>
            <a:pPr eaLnBrk="1" hangingPunct="1">
              <a:buFontTx/>
              <a:buNone/>
            </a:pPr>
            <a:r>
              <a:rPr lang="en-US" b="1">
                <a:solidFill>
                  <a:srgbClr val="FFFF00"/>
                </a:solidFill>
              </a:rPr>
              <a:t>L/M:</a:t>
            </a:r>
          </a:p>
          <a:p>
            <a:pPr eaLnBrk="1" hangingPunct="1">
              <a:buFontTx/>
              <a:buNone/>
            </a:pPr>
            <a:r>
              <a:rPr lang="en-US"/>
              <a:t> Fibroblasts+Predominance of collagen fibers.</a:t>
            </a:r>
          </a:p>
          <a:p>
            <a:pPr eaLnBrk="1" hangingPunct="1">
              <a:buFontTx/>
              <a:buNone/>
            </a:pPr>
            <a:r>
              <a:rPr lang="en-US" b="1">
                <a:solidFill>
                  <a:srgbClr val="FFFF00"/>
                </a:solidFill>
              </a:rPr>
              <a:t>Subtypes &amp; Sites </a:t>
            </a:r>
            <a:r>
              <a:rPr lang="en-US" b="1"/>
              <a:t>of dense collagenous C.T.:</a:t>
            </a:r>
          </a:p>
          <a:p>
            <a:pPr eaLnBrk="1" hangingPunct="1">
              <a:buFontTx/>
              <a:buNone/>
            </a:pPr>
            <a:r>
              <a:rPr lang="en-US"/>
              <a:t>1- Dense irregular: e.g. dermis of the skin, capsule.</a:t>
            </a:r>
          </a:p>
          <a:p>
            <a:pPr eaLnBrk="1" hangingPunct="1">
              <a:buFontTx/>
              <a:buNone/>
            </a:pPr>
            <a:r>
              <a:rPr lang="en-US"/>
              <a:t>2- Dense regular:  </a:t>
            </a:r>
            <a:r>
              <a:rPr lang="en-US" sz="2800"/>
              <a:t>e.g. Tendons, ligaments.</a:t>
            </a:r>
          </a:p>
          <a:p>
            <a:pPr eaLnBrk="1" hangingPunct="1">
              <a:buFontTx/>
              <a:buNone/>
            </a:pPr>
            <a:r>
              <a:rPr lang="en-US"/>
              <a:t>                           </a:t>
            </a:r>
          </a:p>
        </p:txBody>
      </p:sp>
      <p:pic>
        <p:nvPicPr>
          <p:cNvPr id="16388" name="Picture 4" descr="File0013"/>
          <p:cNvPicPr>
            <a:picLocks noChangeAspect="1" noChangeArrowheads="1"/>
          </p:cNvPicPr>
          <p:nvPr/>
        </p:nvPicPr>
        <p:blipFill>
          <a:blip r:embed="rId2"/>
          <a:srcRect l="17000" t="2597" r="21001" b="42857"/>
          <a:stretch>
            <a:fillRect/>
          </a:stretch>
        </p:blipFill>
        <p:spPr bwMode="auto">
          <a:xfrm>
            <a:off x="0" y="4173538"/>
            <a:ext cx="3962400" cy="2684462"/>
          </a:xfrm>
          <a:prstGeom prst="rect">
            <a:avLst/>
          </a:prstGeom>
          <a:noFill/>
          <a:ln w="9525">
            <a:noFill/>
            <a:miter lim="800000"/>
            <a:headEnd/>
            <a:tailEnd/>
          </a:ln>
        </p:spPr>
      </p:pic>
      <p:pic>
        <p:nvPicPr>
          <p:cNvPr id="16389" name="Picture 4" descr="File0019"/>
          <p:cNvPicPr>
            <a:picLocks noChangeAspect="1" noChangeArrowheads="1"/>
          </p:cNvPicPr>
          <p:nvPr/>
        </p:nvPicPr>
        <p:blipFill>
          <a:blip r:embed="rId3"/>
          <a:srcRect l="47475" t="30667" r="6061" b="12000"/>
          <a:stretch>
            <a:fillRect/>
          </a:stretch>
        </p:blipFill>
        <p:spPr bwMode="auto">
          <a:xfrm>
            <a:off x="6096000" y="4008438"/>
            <a:ext cx="3048000" cy="2849562"/>
          </a:xfrm>
          <a:prstGeom prst="rect">
            <a:avLst/>
          </a:prstGeom>
          <a:noFill/>
          <a:ln w="9525">
            <a:noFill/>
            <a:miter lim="800000"/>
            <a:headEnd/>
            <a:tailEnd/>
          </a:ln>
        </p:spPr>
      </p:pic>
      <p:sp>
        <p:nvSpPr>
          <p:cNvPr id="16390" name="TextBox 5"/>
          <p:cNvSpPr txBox="1">
            <a:spLocks noChangeArrowheads="1"/>
          </p:cNvSpPr>
          <p:nvPr/>
        </p:nvSpPr>
        <p:spPr bwMode="auto">
          <a:xfrm>
            <a:off x="304800" y="4343400"/>
            <a:ext cx="415925" cy="646113"/>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1</a:t>
            </a:r>
            <a:endParaRPr lang="ar-sa">
              <a:solidFill>
                <a:schemeClr val="bg1"/>
              </a:solidFill>
            </a:endParaRPr>
          </a:p>
        </p:txBody>
      </p:sp>
      <p:sp>
        <p:nvSpPr>
          <p:cNvPr id="16391" name="TextBox 6"/>
          <p:cNvSpPr txBox="1">
            <a:spLocks noChangeArrowheads="1"/>
          </p:cNvSpPr>
          <p:nvPr/>
        </p:nvSpPr>
        <p:spPr bwMode="auto">
          <a:xfrm>
            <a:off x="6248400" y="4267200"/>
            <a:ext cx="415925" cy="646113"/>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2</a:t>
            </a:r>
            <a:endParaRPr lang="ar-sa">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1143000"/>
          </a:xfrm>
        </p:spPr>
        <p:txBody>
          <a:bodyPr/>
          <a:lstStyle/>
          <a:p>
            <a:pPr eaLnBrk="1" hangingPunct="1"/>
            <a:r>
              <a:rPr lang="en-US" sz="3600" b="1"/>
              <a:t>III-ELASTIC TISSUE</a:t>
            </a:r>
          </a:p>
        </p:txBody>
      </p:sp>
      <p:sp>
        <p:nvSpPr>
          <p:cNvPr id="17411" name="Rectangle 3"/>
          <p:cNvSpPr>
            <a:spLocks noGrp="1" noChangeArrowheads="1"/>
          </p:cNvSpPr>
          <p:nvPr>
            <p:ph type="body" idx="1"/>
          </p:nvPr>
        </p:nvSpPr>
        <p:spPr>
          <a:xfrm>
            <a:off x="533400" y="990600"/>
            <a:ext cx="7772400" cy="4114800"/>
          </a:xfrm>
        </p:spPr>
        <p:txBody>
          <a:bodyPr/>
          <a:lstStyle/>
          <a:p>
            <a:pPr eaLnBrk="1" hangingPunct="1">
              <a:buFontTx/>
              <a:buNone/>
            </a:pPr>
            <a:r>
              <a:rPr lang="en-US" b="1">
                <a:solidFill>
                  <a:srgbClr val="FFFF00"/>
                </a:solidFill>
              </a:rPr>
              <a:t>L/M:</a:t>
            </a:r>
          </a:p>
          <a:p>
            <a:pPr eaLnBrk="1" hangingPunct="1">
              <a:buFontTx/>
              <a:buNone/>
            </a:pPr>
            <a:r>
              <a:rPr lang="en-US"/>
              <a:t> Branching </a:t>
            </a:r>
            <a:r>
              <a:rPr lang="en-US" u="sng"/>
              <a:t>Elastic fibers (or membranes)</a:t>
            </a:r>
            <a:r>
              <a:rPr lang="en-US"/>
              <a:t> + </a:t>
            </a:r>
            <a:r>
              <a:rPr lang="en-US" u="sng"/>
              <a:t>Fibroblasts (or smooth muscle cells).</a:t>
            </a:r>
          </a:p>
          <a:p>
            <a:pPr eaLnBrk="1" hangingPunct="1">
              <a:buFontTx/>
              <a:buNone/>
            </a:pPr>
            <a:endParaRPr lang="en-US" u="sng"/>
          </a:p>
          <a:p>
            <a:pPr eaLnBrk="1" hangingPunct="1">
              <a:buFontTx/>
              <a:buNone/>
            </a:pPr>
            <a:r>
              <a:rPr lang="en-US" b="1">
                <a:solidFill>
                  <a:srgbClr val="FFFF00"/>
                </a:solidFill>
              </a:rPr>
              <a:t>Sites:</a:t>
            </a:r>
            <a:r>
              <a:rPr lang="en-US">
                <a:solidFill>
                  <a:srgbClr val="FFFF00"/>
                </a:solidFill>
              </a:rPr>
              <a:t> </a:t>
            </a:r>
          </a:p>
          <a:p>
            <a:pPr eaLnBrk="1" hangingPunct="1">
              <a:buFontTx/>
              <a:buNone/>
            </a:pPr>
            <a:r>
              <a:rPr lang="en-US"/>
              <a:t>e.g. Aorta</a:t>
            </a:r>
          </a:p>
        </p:txBody>
      </p:sp>
      <p:pic>
        <p:nvPicPr>
          <p:cNvPr id="17412" name="Picture 4" descr="C:\Users\dr ali\Dropbox\Histology Team\Histology Practical\1st Year\CT Pictures\Elastic CT_2.jpg"/>
          <p:cNvPicPr>
            <a:picLocks noChangeAspect="1" noChangeArrowheads="1"/>
          </p:cNvPicPr>
          <p:nvPr/>
        </p:nvPicPr>
        <p:blipFill>
          <a:blip r:embed="rId2"/>
          <a:srcRect l="52225" t="37161" r="14050" b="34525"/>
          <a:stretch>
            <a:fillRect/>
          </a:stretch>
        </p:blipFill>
        <p:spPr bwMode="auto">
          <a:xfrm>
            <a:off x="5486400" y="2794000"/>
            <a:ext cx="3048000" cy="4064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143000"/>
          </a:xfrm>
        </p:spPr>
        <p:txBody>
          <a:bodyPr/>
          <a:lstStyle/>
          <a:p>
            <a:pPr eaLnBrk="1" hangingPunct="1"/>
            <a:r>
              <a:rPr lang="en-US" sz="3600" b="1"/>
              <a:t>IV-RETICULAR TISSUE</a:t>
            </a:r>
          </a:p>
        </p:txBody>
      </p:sp>
      <p:sp>
        <p:nvSpPr>
          <p:cNvPr id="18435" name="Rectangle 3"/>
          <p:cNvSpPr>
            <a:spLocks noGrp="1" noChangeArrowheads="1"/>
          </p:cNvSpPr>
          <p:nvPr>
            <p:ph type="body" idx="1"/>
          </p:nvPr>
        </p:nvSpPr>
        <p:spPr>
          <a:xfrm>
            <a:off x="0" y="838200"/>
            <a:ext cx="8686800" cy="4114800"/>
          </a:xfrm>
        </p:spPr>
        <p:txBody>
          <a:bodyPr/>
          <a:lstStyle/>
          <a:p>
            <a:pPr eaLnBrk="1" hangingPunct="1">
              <a:buFontTx/>
              <a:buNone/>
            </a:pPr>
            <a:r>
              <a:rPr lang="en-US" b="1">
                <a:solidFill>
                  <a:srgbClr val="FFFF00"/>
                </a:solidFill>
              </a:rPr>
              <a:t>L/M:</a:t>
            </a:r>
          </a:p>
          <a:p>
            <a:pPr eaLnBrk="1" hangingPunct="1">
              <a:buFontTx/>
              <a:buNone/>
            </a:pPr>
            <a:r>
              <a:rPr lang="en-US" sz="2800"/>
              <a:t>Reticular fibers + Reticular cells (specialized fibroblasts)</a:t>
            </a:r>
          </a:p>
          <a:p>
            <a:pPr eaLnBrk="1" hangingPunct="1">
              <a:buFontTx/>
              <a:buNone/>
            </a:pPr>
            <a:endParaRPr lang="en-US" sz="2800"/>
          </a:p>
          <a:p>
            <a:pPr eaLnBrk="1" hangingPunct="1">
              <a:buFontTx/>
              <a:buNone/>
            </a:pPr>
            <a:r>
              <a:rPr lang="en-US" b="1">
                <a:solidFill>
                  <a:srgbClr val="FFFF00"/>
                </a:solidFill>
              </a:rPr>
              <a:t>Sites:</a:t>
            </a:r>
          </a:p>
          <a:p>
            <a:pPr eaLnBrk="1" hangingPunct="1">
              <a:buFontTx/>
              <a:buNone/>
            </a:pPr>
            <a:r>
              <a:rPr lang="en-US"/>
              <a:t>Stroma of organs: e.g. Liver, Lymph Node, spleen.</a:t>
            </a:r>
          </a:p>
          <a:p>
            <a:pPr eaLnBrk="1" hangingPunct="1">
              <a:buFontTx/>
              <a:buNone/>
            </a:pPr>
            <a:endParaRPr lang="en-US"/>
          </a:p>
        </p:txBody>
      </p:sp>
      <p:pic>
        <p:nvPicPr>
          <p:cNvPr id="18436" name="Picture 4" descr="File0015"/>
          <p:cNvPicPr>
            <a:picLocks noChangeAspect="1" noChangeArrowheads="1"/>
          </p:cNvPicPr>
          <p:nvPr/>
        </p:nvPicPr>
        <p:blipFill>
          <a:blip r:embed="rId2"/>
          <a:srcRect l="51456" t="52499"/>
          <a:stretch>
            <a:fillRect/>
          </a:stretch>
        </p:blipFill>
        <p:spPr bwMode="auto">
          <a:xfrm>
            <a:off x="5334000" y="3962400"/>
            <a:ext cx="3810000" cy="2895600"/>
          </a:xfrm>
          <a:prstGeom prst="rect">
            <a:avLst/>
          </a:prstGeom>
          <a:noFill/>
          <a:ln w="9525">
            <a:noFill/>
            <a:miter lim="800000"/>
            <a:headEnd/>
            <a:tailEnd/>
          </a:ln>
        </p:spPr>
      </p:pic>
      <p:pic>
        <p:nvPicPr>
          <p:cNvPr id="18437" name="Picture 4" descr="File0021"/>
          <p:cNvPicPr>
            <a:picLocks noChangeAspect="1" noChangeArrowheads="1"/>
          </p:cNvPicPr>
          <p:nvPr/>
        </p:nvPicPr>
        <p:blipFill>
          <a:blip r:embed="rId3"/>
          <a:srcRect/>
          <a:stretch>
            <a:fillRect/>
          </a:stretch>
        </p:blipFill>
        <p:spPr bwMode="auto">
          <a:xfrm>
            <a:off x="0" y="3962400"/>
            <a:ext cx="4343400" cy="28956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457200"/>
            <a:ext cx="7772400" cy="1143000"/>
          </a:xfrm>
          <a:noFill/>
        </p:spPr>
        <p:txBody>
          <a:bodyPr/>
          <a:lstStyle/>
          <a:p>
            <a:pPr eaLnBrk="1" hangingPunct="1"/>
            <a:r>
              <a:rPr lang="en-US" sz="3600" b="1"/>
              <a:t>V-Unilocular adipose tissue</a:t>
            </a:r>
            <a:br>
              <a:rPr lang="en-US" sz="3600" b="1"/>
            </a:br>
            <a:r>
              <a:rPr lang="en-US" sz="3600" b="1"/>
              <a:t>( White adipose tissue )</a:t>
            </a:r>
          </a:p>
        </p:txBody>
      </p:sp>
      <p:sp>
        <p:nvSpPr>
          <p:cNvPr id="19459" name="Rectangle 3"/>
          <p:cNvSpPr>
            <a:spLocks noGrp="1" noChangeArrowheads="1"/>
          </p:cNvSpPr>
          <p:nvPr>
            <p:ph type="body" idx="1"/>
          </p:nvPr>
        </p:nvSpPr>
        <p:spPr>
          <a:xfrm>
            <a:off x="609600" y="1676400"/>
            <a:ext cx="7772400" cy="4191000"/>
          </a:xfrm>
        </p:spPr>
        <p:txBody>
          <a:bodyPr/>
          <a:lstStyle/>
          <a:p>
            <a:pPr eaLnBrk="1" hangingPunct="1">
              <a:lnSpc>
                <a:spcPct val="80000"/>
              </a:lnSpc>
              <a:buFontTx/>
              <a:buNone/>
            </a:pPr>
            <a:r>
              <a:rPr lang="en-US" sz="2800" b="1">
                <a:solidFill>
                  <a:srgbClr val="FFFF00"/>
                </a:solidFill>
              </a:rPr>
              <a:t>L/M:</a:t>
            </a:r>
          </a:p>
          <a:p>
            <a:pPr eaLnBrk="1" hangingPunct="1">
              <a:lnSpc>
                <a:spcPct val="80000"/>
              </a:lnSpc>
              <a:buFontTx/>
              <a:buNone/>
            </a:pPr>
            <a:r>
              <a:rPr lang="en-US" sz="2800"/>
              <a:t> Is formed of lobules of unilocular adipose cells.</a:t>
            </a:r>
          </a:p>
          <a:p>
            <a:pPr eaLnBrk="1" hangingPunct="1">
              <a:lnSpc>
                <a:spcPct val="80000"/>
              </a:lnSpc>
              <a:buFontTx/>
              <a:buNone/>
            </a:pPr>
            <a:r>
              <a:rPr lang="en-US" sz="2800" b="1">
                <a:solidFill>
                  <a:srgbClr val="FFFF00"/>
                </a:solidFill>
              </a:rPr>
              <a:t>Function:</a:t>
            </a:r>
          </a:p>
          <a:p>
            <a:pPr eaLnBrk="1" hangingPunct="1">
              <a:lnSpc>
                <a:spcPct val="80000"/>
              </a:lnSpc>
              <a:buFontTx/>
              <a:buNone/>
            </a:pPr>
            <a:r>
              <a:rPr lang="en-US" sz="2800"/>
              <a:t>   1-  Synthesis, Storage &amp; release of fat.</a:t>
            </a:r>
          </a:p>
          <a:p>
            <a:pPr eaLnBrk="1" hangingPunct="1">
              <a:lnSpc>
                <a:spcPct val="80000"/>
              </a:lnSpc>
              <a:buFontTx/>
              <a:buNone/>
            </a:pPr>
            <a:r>
              <a:rPr lang="en-US" sz="2800" b="1">
                <a:solidFill>
                  <a:srgbClr val="FFFF00"/>
                </a:solidFill>
              </a:rPr>
              <a:t>Sites:</a:t>
            </a:r>
          </a:p>
          <a:p>
            <a:pPr eaLnBrk="1" hangingPunct="1">
              <a:lnSpc>
                <a:spcPct val="80000"/>
              </a:lnSpc>
              <a:buFontTx/>
              <a:buNone/>
            </a:pPr>
            <a:r>
              <a:rPr lang="en-US" sz="2800"/>
              <a:t>Subcutaneous layers                                                 especially in buttock &amp; hips.</a:t>
            </a:r>
          </a:p>
          <a:p>
            <a:pPr eaLnBrk="1" hangingPunct="1">
              <a:lnSpc>
                <a:spcPct val="80000"/>
              </a:lnSpc>
              <a:buFontTx/>
              <a:buNone/>
            </a:pPr>
            <a:r>
              <a:rPr lang="en-US" sz="2800"/>
              <a:t>Abdominal wall.</a:t>
            </a:r>
          </a:p>
          <a:p>
            <a:pPr eaLnBrk="1" hangingPunct="1">
              <a:lnSpc>
                <a:spcPct val="80000"/>
              </a:lnSpc>
              <a:buFontTx/>
              <a:buNone/>
            </a:pPr>
            <a:r>
              <a:rPr lang="en-US" sz="2800"/>
              <a:t>Female breast.</a:t>
            </a:r>
          </a:p>
          <a:p>
            <a:pPr eaLnBrk="1" hangingPunct="1">
              <a:lnSpc>
                <a:spcPct val="80000"/>
              </a:lnSpc>
              <a:buFontTx/>
              <a:buNone/>
            </a:pPr>
            <a:r>
              <a:rPr lang="en-US" sz="2800"/>
              <a:t>Around the kidney. </a:t>
            </a:r>
          </a:p>
          <a:p>
            <a:pPr eaLnBrk="1" hangingPunct="1">
              <a:lnSpc>
                <a:spcPct val="80000"/>
              </a:lnSpc>
              <a:buFontTx/>
              <a:buNone/>
            </a:pPr>
            <a:endParaRPr lang="en-US" sz="2000"/>
          </a:p>
        </p:txBody>
      </p:sp>
      <p:pic>
        <p:nvPicPr>
          <p:cNvPr id="19460" name="Picture 2" descr="188X20A_small">
            <a:hlinkClick r:id="rId2"/>
          </p:cNvPr>
          <p:cNvPicPr>
            <a:picLocks noChangeAspect="1" noChangeArrowheads="1"/>
          </p:cNvPicPr>
          <p:nvPr/>
        </p:nvPicPr>
        <p:blipFill>
          <a:blip r:embed="rId3"/>
          <a:srcRect/>
          <a:stretch>
            <a:fillRect/>
          </a:stretch>
        </p:blipFill>
        <p:spPr bwMode="auto">
          <a:xfrm>
            <a:off x="5289550" y="3581400"/>
            <a:ext cx="3854450" cy="3276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b="1">
                <a:solidFill>
                  <a:srgbClr val="C00000"/>
                </a:solidFill>
                <a:effectLst>
                  <a:outerShdw blurRad="38100" dist="38100" dir="2700000" algn="tl">
                    <a:srgbClr val="000000"/>
                  </a:outerShdw>
                </a:effectLst>
              </a:rPr>
              <a:t>Clinical Applications</a:t>
            </a:r>
            <a:r>
              <a:rPr lang="en-US"/>
              <a:t/>
            </a:r>
            <a:br>
              <a:rPr lang="en-US"/>
            </a:br>
            <a:r>
              <a:rPr lang="en-US"/>
              <a:t>Allergic Reactions</a:t>
            </a:r>
          </a:p>
        </p:txBody>
      </p:sp>
      <p:sp>
        <p:nvSpPr>
          <p:cNvPr id="20483" name="Content Placeholder 2"/>
          <p:cNvSpPr>
            <a:spLocks noGrp="1"/>
          </p:cNvSpPr>
          <p:nvPr>
            <p:ph idx="1"/>
          </p:nvPr>
        </p:nvSpPr>
        <p:spPr/>
        <p:txBody>
          <a:bodyPr/>
          <a:lstStyle/>
          <a:p>
            <a:pPr>
              <a:buFontTx/>
              <a:buNone/>
            </a:pPr>
            <a:r>
              <a:rPr lang="en-US" b="1">
                <a:solidFill>
                  <a:srgbClr val="FF00FF"/>
                </a:solidFill>
              </a:rPr>
              <a:t>Hay fever:</a:t>
            </a:r>
          </a:p>
          <a:p>
            <a:pPr>
              <a:buFontTx/>
              <a:buNone/>
            </a:pPr>
            <a:r>
              <a:rPr lang="en-US"/>
              <a:t>Exposure to allergen (Pollens of trees, grasses, weeds or flowers) stimulate mast cells to release Histamine (typical mild and site-specific inflammatory response)</a:t>
            </a:r>
          </a:p>
          <a:p>
            <a:pPr>
              <a:buFontTx/>
              <a:buNone/>
            </a:pPr>
            <a:r>
              <a:rPr lang="en-US"/>
              <a:t>Histamine will increase permeability of the small blood vessels leading to edema, swelling of nasal mucosa that leads to nasal obstruction.</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
            <a:ext cx="7772400" cy="1219200"/>
          </a:xfrm>
        </p:spPr>
        <p:txBody>
          <a:bodyPr/>
          <a:lstStyle/>
          <a:p>
            <a:pPr eaLnBrk="1" hangingPunct="1"/>
            <a:r>
              <a:rPr lang="en-US" b="1"/>
              <a:t>DEFINITION OF C.T.</a:t>
            </a:r>
          </a:p>
        </p:txBody>
      </p:sp>
      <p:sp>
        <p:nvSpPr>
          <p:cNvPr id="3075" name="Rectangle 3"/>
          <p:cNvSpPr>
            <a:spLocks noGrp="1" noChangeArrowheads="1"/>
          </p:cNvSpPr>
          <p:nvPr>
            <p:ph type="subTitle" idx="1"/>
          </p:nvPr>
        </p:nvSpPr>
        <p:spPr>
          <a:xfrm>
            <a:off x="304800" y="1143000"/>
            <a:ext cx="8153400" cy="5334000"/>
          </a:xfrm>
        </p:spPr>
        <p:txBody>
          <a:bodyPr/>
          <a:lstStyle/>
          <a:p>
            <a:pPr algn="l" eaLnBrk="1" hangingPunct="1"/>
            <a:r>
              <a:rPr lang="en-US" sz="2800"/>
              <a:t>It is a basic type of tissue, of mesodermal origin,</a:t>
            </a:r>
          </a:p>
          <a:p>
            <a:pPr algn="l" eaLnBrk="1" hangingPunct="1"/>
            <a:r>
              <a:rPr lang="en-US" sz="2800"/>
              <a:t>Which provides </a:t>
            </a:r>
            <a:r>
              <a:rPr lang="en-US" sz="2800" u="sng"/>
              <a:t>structural</a:t>
            </a:r>
            <a:r>
              <a:rPr lang="en-US" sz="2800"/>
              <a:t> and </a:t>
            </a:r>
            <a:r>
              <a:rPr lang="en-US" sz="2800" u="sng"/>
              <a:t>metabolic</a:t>
            </a:r>
            <a:r>
              <a:rPr lang="en-US" sz="2800"/>
              <a:t> support for tissues and organs.</a:t>
            </a:r>
          </a:p>
          <a:p>
            <a:pPr eaLnBrk="1" hangingPunct="1"/>
            <a:r>
              <a:rPr lang="en-US"/>
              <a:t>                                                              </a:t>
            </a:r>
            <a:r>
              <a:rPr lang="en-US" b="1"/>
              <a:t> </a:t>
            </a:r>
            <a:r>
              <a:rPr lang="en-US" b="1">
                <a:solidFill>
                  <a:schemeClr val="tx2"/>
                </a:solidFill>
              </a:rPr>
              <a:t>GENERAL CHARACTERISTICS                 </a:t>
            </a:r>
            <a:r>
              <a:rPr lang="en-US"/>
              <a:t>1-  are formed of widely separated, few cells with abundant extracellular matrix.</a:t>
            </a:r>
          </a:p>
          <a:p>
            <a:pPr algn="l" eaLnBrk="1" hangingPunct="1"/>
            <a:r>
              <a:rPr lang="en-US"/>
              <a:t>    2-  most C.T. are a </a:t>
            </a:r>
            <a:r>
              <a:rPr lang="en-US" sz="3600" b="1" u="sng"/>
              <a:t>vascular</a:t>
            </a:r>
            <a:r>
              <a:rPr lang="en-US"/>
              <a:t>.</a:t>
            </a:r>
          </a:p>
          <a:p>
            <a:pPr algn="l" eaLnBrk="1" hangingPunct="1"/>
            <a:r>
              <a:rPr lang="en-US"/>
              <a:t>                   </a:t>
            </a:r>
            <a:endParaRPr lang="en-US">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a:xfrm>
            <a:off x="609600" y="228600"/>
            <a:ext cx="7772400" cy="1143000"/>
          </a:xfrm>
        </p:spPr>
        <p:txBody>
          <a:bodyPr/>
          <a:lstStyle/>
          <a:p>
            <a:r>
              <a:rPr lang="en-US" b="1">
                <a:solidFill>
                  <a:srgbClr val="C00000"/>
                </a:solidFill>
                <a:effectLst>
                  <a:outerShdw blurRad="38100" dist="38100" dir="2700000" algn="tl">
                    <a:srgbClr val="000000"/>
                  </a:outerShdw>
                </a:effectLst>
              </a:rPr>
              <a:t>Clinical Applications</a:t>
            </a:r>
          </a:p>
        </p:txBody>
      </p:sp>
      <p:sp>
        <p:nvSpPr>
          <p:cNvPr id="21507" name="Content Placeholder 2"/>
          <p:cNvSpPr>
            <a:spLocks noGrp="1"/>
          </p:cNvSpPr>
          <p:nvPr>
            <p:ph idx="1"/>
          </p:nvPr>
        </p:nvSpPr>
        <p:spPr>
          <a:xfrm>
            <a:off x="685800" y="1600200"/>
            <a:ext cx="7772400" cy="4114800"/>
          </a:xfrm>
        </p:spPr>
        <p:txBody>
          <a:bodyPr/>
          <a:lstStyle/>
          <a:p>
            <a:pPr>
              <a:buFontTx/>
              <a:buNone/>
            </a:pPr>
            <a:r>
              <a:rPr lang="en-US" b="1">
                <a:solidFill>
                  <a:srgbClr val="FF00FF"/>
                </a:solidFill>
              </a:rPr>
              <a:t>Bronchial asthma:</a:t>
            </a:r>
          </a:p>
          <a:p>
            <a:pPr>
              <a:buFontTx/>
              <a:buNone/>
            </a:pPr>
            <a:r>
              <a:rPr lang="en-US"/>
              <a:t>Exposure to allergen will stimulate mast cells in the lungs, which leads to release of Histamine and other chemicals that lead to contraction of the smooth muscle fibers in the wall of the bronchioles (bronchospasm) leading to dyspnea (difficulty in breathing).</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a:xfrm>
            <a:off x="685800" y="304800"/>
            <a:ext cx="7772400" cy="1143000"/>
          </a:xfrm>
        </p:spPr>
        <p:txBody>
          <a:bodyPr/>
          <a:lstStyle/>
          <a:p>
            <a:r>
              <a:rPr lang="en-US" b="1">
                <a:solidFill>
                  <a:srgbClr val="C00000"/>
                </a:solidFill>
                <a:effectLst>
                  <a:outerShdw blurRad="38100" dist="38100" dir="2700000" algn="tl">
                    <a:srgbClr val="000000"/>
                  </a:outerShdw>
                </a:effectLst>
              </a:rPr>
              <a:t>Clinical Applications</a:t>
            </a:r>
          </a:p>
        </p:txBody>
      </p:sp>
      <p:sp>
        <p:nvSpPr>
          <p:cNvPr id="22531" name="Content Placeholder 2"/>
          <p:cNvSpPr>
            <a:spLocks noGrp="1"/>
          </p:cNvSpPr>
          <p:nvPr>
            <p:ph idx="1"/>
          </p:nvPr>
        </p:nvSpPr>
        <p:spPr>
          <a:xfrm>
            <a:off x="685800" y="1219200"/>
            <a:ext cx="7772400" cy="4114800"/>
          </a:xfrm>
        </p:spPr>
        <p:txBody>
          <a:bodyPr/>
          <a:lstStyle/>
          <a:p>
            <a:pPr>
              <a:buFontTx/>
              <a:buNone/>
            </a:pPr>
            <a:r>
              <a:rPr lang="en-US" b="1">
                <a:solidFill>
                  <a:srgbClr val="FF00FF"/>
                </a:solidFill>
              </a:rPr>
              <a:t>Anaphylactic Shock:</a:t>
            </a:r>
          </a:p>
          <a:p>
            <a:pPr>
              <a:buFontTx/>
              <a:buNone/>
            </a:pPr>
            <a:r>
              <a:rPr lang="en-US" u="sng">
                <a:solidFill>
                  <a:srgbClr val="FF0000"/>
                </a:solidFill>
              </a:rPr>
              <a:t>Secondary</a:t>
            </a:r>
            <a:r>
              <a:rPr lang="en-US"/>
              <a:t> exposure to allergen (insect stings, antibiotics---etc) in hyper-allergic persons leads to systemic and severe immediate hypersensitivity reaction (systemic anaphylaxis).</a:t>
            </a:r>
          </a:p>
          <a:p>
            <a:pPr>
              <a:buFontTx/>
              <a:buNone/>
            </a:pPr>
            <a:r>
              <a:rPr lang="en-US"/>
              <a:t>Anaphylactic shock can result in death (within few hours) due to sudden decrease in blood pressure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152400"/>
            <a:ext cx="7772400" cy="1143000"/>
          </a:xfrm>
        </p:spPr>
        <p:txBody>
          <a:bodyPr/>
          <a:lstStyle/>
          <a:p>
            <a:r>
              <a:rPr lang="en-US" b="1">
                <a:solidFill>
                  <a:srgbClr val="C00000"/>
                </a:solidFill>
                <a:effectLst>
                  <a:outerShdw blurRad="38100" dist="38100" dir="2700000" algn="tl">
                    <a:srgbClr val="000000"/>
                  </a:outerShdw>
                </a:effectLst>
              </a:rPr>
              <a:t>Clinical Applications</a:t>
            </a:r>
            <a:r>
              <a:rPr lang="en-US"/>
              <a:t/>
            </a:r>
            <a:br>
              <a:rPr lang="en-US"/>
            </a:br>
            <a:r>
              <a:rPr lang="en-US"/>
              <a:t>Obesity</a:t>
            </a:r>
          </a:p>
        </p:txBody>
      </p:sp>
      <p:sp>
        <p:nvSpPr>
          <p:cNvPr id="23555" name="Content Placeholder 2"/>
          <p:cNvSpPr>
            <a:spLocks noGrp="1"/>
          </p:cNvSpPr>
          <p:nvPr>
            <p:ph idx="1"/>
          </p:nvPr>
        </p:nvSpPr>
        <p:spPr>
          <a:xfrm>
            <a:off x="457200" y="1412875"/>
            <a:ext cx="8229600" cy="4525963"/>
          </a:xfrm>
        </p:spPr>
        <p:txBody>
          <a:bodyPr/>
          <a:lstStyle/>
          <a:p>
            <a:pPr>
              <a:buFontTx/>
              <a:buNone/>
            </a:pPr>
            <a:r>
              <a:rPr lang="en-US" sz="2800" b="1">
                <a:solidFill>
                  <a:srgbClr val="FFFF00"/>
                </a:solidFill>
              </a:rPr>
              <a:t>Types:</a:t>
            </a:r>
          </a:p>
          <a:p>
            <a:pPr>
              <a:buFontTx/>
              <a:buNone/>
            </a:pPr>
            <a:r>
              <a:rPr lang="en-US" sz="2800" b="1">
                <a:solidFill>
                  <a:srgbClr val="FF00FF"/>
                </a:solidFill>
              </a:rPr>
              <a:t>1- Hypertrophic obesity:</a:t>
            </a:r>
          </a:p>
          <a:p>
            <a:pPr>
              <a:buFontTx/>
              <a:buNone/>
            </a:pPr>
            <a:r>
              <a:rPr lang="en-US" sz="2800"/>
              <a:t>     It results from the accumulation and storage of fat in the unilocular fat cells (white adipocytes). These cells my increase in size as much as four times.</a:t>
            </a:r>
          </a:p>
          <a:p>
            <a:pPr>
              <a:buFontTx/>
              <a:buNone/>
            </a:pPr>
            <a:r>
              <a:rPr lang="en-US" sz="2800" b="1">
                <a:solidFill>
                  <a:srgbClr val="FF00FF"/>
                </a:solidFill>
              </a:rPr>
              <a:t>2- Hypercellular obesity:</a:t>
            </a:r>
          </a:p>
          <a:p>
            <a:pPr>
              <a:buFontTx/>
              <a:buNone/>
            </a:pPr>
            <a:r>
              <a:rPr lang="en-US" sz="2800"/>
              <a:t>     It results from an increase of number of adipocytes, which may be attributed to increase of the number of adipocyte precursor in infant period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381000"/>
            <a:ext cx="7772400" cy="1143000"/>
          </a:xfrm>
        </p:spPr>
        <p:txBody>
          <a:bodyPr/>
          <a:lstStyle/>
          <a:p>
            <a:pPr algn="l"/>
            <a:r>
              <a:rPr lang="en-US" sz="3200" b="1"/>
              <a:t>Risks of obesity:</a:t>
            </a:r>
          </a:p>
        </p:txBody>
      </p:sp>
      <p:sp>
        <p:nvSpPr>
          <p:cNvPr id="3" name="Content Placeholder 2"/>
          <p:cNvSpPr>
            <a:spLocks noGrp="1"/>
          </p:cNvSpPr>
          <p:nvPr>
            <p:ph idx="1"/>
          </p:nvPr>
        </p:nvSpPr>
        <p:spPr>
          <a:xfrm>
            <a:off x="533400" y="1752600"/>
            <a:ext cx="7772400" cy="3733800"/>
          </a:xfrm>
        </p:spPr>
        <p:txBody>
          <a:bodyPr/>
          <a:lstStyle/>
          <a:p>
            <a:pPr>
              <a:buFontTx/>
              <a:buNone/>
            </a:pPr>
            <a:r>
              <a:rPr lang="en-US"/>
              <a:t>Obesity increase the risk of many health problems such as:</a:t>
            </a:r>
          </a:p>
          <a:p>
            <a:pPr>
              <a:buFontTx/>
              <a:buAutoNum type="arabicPeriod"/>
            </a:pPr>
            <a:r>
              <a:rPr lang="en-US"/>
              <a:t>non-insulin dependent diabetes mellitus.</a:t>
            </a:r>
          </a:p>
          <a:p>
            <a:pPr>
              <a:buFontTx/>
              <a:buAutoNum type="arabicPeriod"/>
            </a:pPr>
            <a:r>
              <a:rPr lang="en-US"/>
              <a:t>Problems in cardiovascular system.</a:t>
            </a:r>
          </a:p>
          <a:p>
            <a:pPr>
              <a:buFontTx/>
              <a:buNone/>
            </a:pP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b="1" i="1">
                <a:solidFill>
                  <a:srgbClr val="D55000"/>
                </a:solidFill>
                <a:effectLst>
                  <a:outerShdw blurRad="38100" dist="38100" dir="2700000" algn="tl">
                    <a:srgbClr val="000000"/>
                  </a:outerShdw>
                </a:effectLst>
              </a:rPr>
              <a:t>Thank you</a:t>
            </a:r>
          </a:p>
        </p:txBody>
      </p:sp>
      <p:pic>
        <p:nvPicPr>
          <p:cNvPr id="25603" name="Picture 2" descr="C:\Program Files (x86)\Microsoft Office\MEDIA\CAGCAT10\j0235241.wmf"/>
          <p:cNvPicPr>
            <a:picLocks noGrp="1" noChangeAspect="1" noChangeArrowheads="1"/>
          </p:cNvPicPr>
          <p:nvPr>
            <p:ph idx="1"/>
          </p:nvPr>
        </p:nvPicPr>
        <p:blipFill>
          <a:blip r:embed="rId2"/>
          <a:srcRect/>
          <a:stretch>
            <a:fillRect/>
          </a:stretch>
        </p:blipFill>
        <p:spPr>
          <a:xfrm>
            <a:off x="2386013" y="2438400"/>
            <a:ext cx="4319587" cy="2971800"/>
          </a:xfrm>
          <a:noFill/>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3600" b="1"/>
              <a:t>TYPES OF C.T.</a:t>
            </a:r>
          </a:p>
        </p:txBody>
      </p:sp>
      <p:sp>
        <p:nvSpPr>
          <p:cNvPr id="4099" name="Rectangle 3"/>
          <p:cNvSpPr>
            <a:spLocks noGrp="1" noChangeArrowheads="1"/>
          </p:cNvSpPr>
          <p:nvPr>
            <p:ph type="body" idx="1"/>
          </p:nvPr>
        </p:nvSpPr>
        <p:spPr/>
        <p:txBody>
          <a:bodyPr/>
          <a:lstStyle/>
          <a:p>
            <a:pPr eaLnBrk="1" hangingPunct="1"/>
            <a:r>
              <a:rPr lang="en-US"/>
              <a:t>1-  C.T. Proper.</a:t>
            </a:r>
          </a:p>
          <a:p>
            <a:pPr eaLnBrk="1" hangingPunct="1"/>
            <a:r>
              <a:rPr lang="en-US"/>
              <a:t>2-  Cartilage.</a:t>
            </a:r>
          </a:p>
          <a:p>
            <a:pPr eaLnBrk="1" hangingPunct="1"/>
            <a:r>
              <a:rPr lang="en-US"/>
              <a:t>3-  Bone.</a:t>
            </a:r>
          </a:p>
          <a:p>
            <a:pPr eaLnBrk="1" hangingPunct="1"/>
            <a:r>
              <a:rPr lang="en-US"/>
              <a:t>4-  Blood.</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b="1"/>
              <a:t>COMPNENTS OF C.T.P. </a:t>
            </a:r>
          </a:p>
        </p:txBody>
      </p:sp>
      <p:sp>
        <p:nvSpPr>
          <p:cNvPr id="5123" name="Rectangle 3"/>
          <p:cNvSpPr>
            <a:spLocks noGrp="1" noChangeArrowheads="1"/>
          </p:cNvSpPr>
          <p:nvPr>
            <p:ph type="body" idx="1"/>
          </p:nvPr>
        </p:nvSpPr>
        <p:spPr/>
        <p:txBody>
          <a:bodyPr/>
          <a:lstStyle/>
          <a:p>
            <a:pPr eaLnBrk="1" hangingPunct="1"/>
            <a:r>
              <a:rPr lang="en-US"/>
              <a:t>Components:</a:t>
            </a:r>
          </a:p>
          <a:p>
            <a:pPr eaLnBrk="1" hangingPunct="1">
              <a:buFontTx/>
              <a:buNone/>
            </a:pPr>
            <a:r>
              <a:rPr lang="en-US"/>
              <a:t>    1-  Cells.</a:t>
            </a:r>
          </a:p>
          <a:p>
            <a:pPr eaLnBrk="1" hangingPunct="1">
              <a:buFontTx/>
              <a:buNone/>
            </a:pPr>
            <a:r>
              <a:rPr lang="en-US"/>
              <a:t>    2-  Fibers.</a:t>
            </a:r>
          </a:p>
          <a:p>
            <a:pPr eaLnBrk="1" hangingPunct="1">
              <a:buFontTx/>
              <a:buNone/>
            </a:pPr>
            <a:r>
              <a:rPr lang="en-US"/>
              <a:t>    3-  Ground substance.</a:t>
            </a:r>
          </a:p>
          <a:p>
            <a:pPr eaLnBrk="1" hangingPunct="1">
              <a:buFontTx/>
              <a:buNone/>
            </a:pPr>
            <a:r>
              <a:rPr lang="en-US"/>
              <a:t>     2+3= Extracellular matrix</a:t>
            </a:r>
          </a:p>
          <a:p>
            <a:pPr eaLnBrk="1" hangingPunct="1">
              <a:buFontTx/>
              <a:buNone/>
            </a:pPr>
            <a:r>
              <a:rPr lang="en-US"/>
              <a:t>               ( The major constituents of C.T.)</a:t>
            </a:r>
          </a:p>
          <a:p>
            <a:pPr eaLnBrk="1" hangingPunct="1"/>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3600" b="1"/>
              <a:t>TYPES OF C.T. PROPER</a:t>
            </a:r>
          </a:p>
        </p:txBody>
      </p:sp>
      <p:sp>
        <p:nvSpPr>
          <p:cNvPr id="6147" name="Rectangle 3"/>
          <p:cNvSpPr>
            <a:spLocks noGrp="1" noChangeArrowheads="1"/>
          </p:cNvSpPr>
          <p:nvPr>
            <p:ph type="body" idx="1"/>
          </p:nvPr>
        </p:nvSpPr>
        <p:spPr/>
        <p:txBody>
          <a:bodyPr/>
          <a:lstStyle/>
          <a:p>
            <a:pPr marL="609600" indent="-609600" eaLnBrk="1" hangingPunct="1">
              <a:buFontTx/>
              <a:buAutoNum type="arabicParenBoth"/>
            </a:pPr>
            <a:r>
              <a:rPr lang="en-US" sz="2800"/>
              <a:t>Loose (Areolar) C.T.</a:t>
            </a:r>
          </a:p>
          <a:p>
            <a:pPr marL="609600" indent="-609600" eaLnBrk="1" hangingPunct="1">
              <a:buFontTx/>
              <a:buAutoNum type="arabicParenBoth"/>
            </a:pPr>
            <a:r>
              <a:rPr lang="en-US" sz="2800"/>
              <a:t>Dense Collagenous C.T.</a:t>
            </a:r>
          </a:p>
          <a:p>
            <a:pPr marL="609600" indent="-609600" eaLnBrk="1" hangingPunct="1">
              <a:buFontTx/>
              <a:buAutoNum type="arabicParenBoth"/>
            </a:pPr>
            <a:r>
              <a:rPr lang="en-US" sz="2800"/>
              <a:t>Elastic C.T.</a:t>
            </a:r>
          </a:p>
          <a:p>
            <a:pPr marL="609600" indent="-609600" eaLnBrk="1" hangingPunct="1">
              <a:buFontTx/>
              <a:buAutoNum type="arabicParenBoth"/>
            </a:pPr>
            <a:r>
              <a:rPr lang="en-US" sz="2800"/>
              <a:t>Reticular C.T.</a:t>
            </a:r>
          </a:p>
          <a:p>
            <a:pPr marL="609600" indent="-609600" eaLnBrk="1" hangingPunct="1">
              <a:buFontTx/>
              <a:buAutoNum type="arabicParenBoth"/>
            </a:pPr>
            <a:r>
              <a:rPr lang="en-US" sz="2800"/>
              <a:t>Adipose Tissue.</a:t>
            </a:r>
          </a:p>
          <a:p>
            <a:pPr marL="609600" indent="-609600" eaLnBrk="1" hangingPunct="1">
              <a:buFontTx/>
              <a:buNone/>
            </a:pPr>
            <a:endParaRPr lang="en-US" sz="2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3600" b="1"/>
              <a:t>I-LOOSE (AREOLAR) C.T.</a:t>
            </a:r>
            <a:br>
              <a:rPr lang="en-US" sz="3600" b="1"/>
            </a:br>
            <a:r>
              <a:rPr lang="en-US" sz="3600" b="1"/>
              <a:t>(A) CELLS OF LOOSE C.T.</a:t>
            </a:r>
          </a:p>
        </p:txBody>
      </p:sp>
      <p:sp>
        <p:nvSpPr>
          <p:cNvPr id="7171" name="Rectangle 3"/>
          <p:cNvSpPr>
            <a:spLocks noGrp="1" noChangeArrowheads="1"/>
          </p:cNvSpPr>
          <p:nvPr>
            <p:ph type="body" idx="1"/>
          </p:nvPr>
        </p:nvSpPr>
        <p:spPr/>
        <p:txBody>
          <a:bodyPr/>
          <a:lstStyle/>
          <a:p>
            <a:pPr eaLnBrk="1" hangingPunct="1">
              <a:buFontTx/>
              <a:buNone/>
            </a:pPr>
            <a:r>
              <a:rPr lang="en-US"/>
              <a:t>1- Fibroblasts.</a:t>
            </a:r>
          </a:p>
          <a:p>
            <a:pPr eaLnBrk="1" hangingPunct="1">
              <a:buFontTx/>
              <a:buNone/>
            </a:pPr>
            <a:r>
              <a:rPr lang="en-US"/>
              <a:t>2- Macrophages.                                              </a:t>
            </a:r>
          </a:p>
          <a:p>
            <a:pPr eaLnBrk="1" hangingPunct="1">
              <a:buFontTx/>
              <a:buNone/>
            </a:pPr>
            <a:r>
              <a:rPr lang="en-US"/>
              <a:t>3- Mast cells.</a:t>
            </a:r>
          </a:p>
          <a:p>
            <a:pPr eaLnBrk="1" hangingPunct="1">
              <a:buFontTx/>
              <a:buNone/>
            </a:pPr>
            <a:r>
              <a:rPr lang="en-US"/>
              <a:t>4- Plasma cells.</a:t>
            </a:r>
          </a:p>
          <a:p>
            <a:pPr eaLnBrk="1" hangingPunct="1">
              <a:buFontTx/>
              <a:buNone/>
            </a:pPr>
            <a:r>
              <a:rPr lang="en-US"/>
              <a:t>5- Adipose cells (Adipocytes; Fat cells). </a:t>
            </a:r>
          </a:p>
          <a:p>
            <a:pPr eaLnBrk="1" hangingPunct="1">
              <a:buFontTx/>
              <a:buNone/>
            </a:pPr>
            <a:r>
              <a:rPr lang="en-US"/>
              <a:t>6- Leucocytes.</a:t>
            </a:r>
          </a:p>
          <a:p>
            <a:pPr eaLnBrk="1" hangingPunct="1">
              <a:buFontTx/>
              <a:buNone/>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09600" y="152400"/>
            <a:ext cx="7772400" cy="1143000"/>
          </a:xfrm>
        </p:spPr>
        <p:txBody>
          <a:bodyPr/>
          <a:lstStyle/>
          <a:p>
            <a:pPr eaLnBrk="1" hangingPunct="1"/>
            <a:r>
              <a:rPr lang="en-US" sz="3600" b="1"/>
              <a:t>1- FIBROBLASTS</a:t>
            </a:r>
          </a:p>
        </p:txBody>
      </p:sp>
      <p:sp>
        <p:nvSpPr>
          <p:cNvPr id="8195" name="Rectangle 3"/>
          <p:cNvSpPr>
            <a:spLocks noGrp="1" noChangeArrowheads="1"/>
          </p:cNvSpPr>
          <p:nvPr>
            <p:ph type="body" idx="1"/>
          </p:nvPr>
        </p:nvSpPr>
        <p:spPr>
          <a:xfrm>
            <a:off x="762000" y="1066800"/>
            <a:ext cx="7772400" cy="5410200"/>
          </a:xfrm>
        </p:spPr>
        <p:txBody>
          <a:bodyPr/>
          <a:lstStyle/>
          <a:p>
            <a:pPr eaLnBrk="1" hangingPunct="1">
              <a:lnSpc>
                <a:spcPct val="90000"/>
              </a:lnSpc>
              <a:buFontTx/>
              <a:buNone/>
            </a:pPr>
            <a:r>
              <a:rPr lang="en-US" sz="2800" b="1">
                <a:solidFill>
                  <a:srgbClr val="FFFF00"/>
                </a:solidFill>
              </a:rPr>
              <a:t>L/M</a:t>
            </a:r>
            <a:r>
              <a:rPr lang="en-US" sz="2800">
                <a:solidFill>
                  <a:srgbClr val="FFFF00"/>
                </a:solidFill>
              </a:rPr>
              <a:t>: Types:</a:t>
            </a:r>
          </a:p>
          <a:p>
            <a:pPr eaLnBrk="1" hangingPunct="1">
              <a:lnSpc>
                <a:spcPct val="90000"/>
              </a:lnSpc>
              <a:buFontTx/>
              <a:buNone/>
            </a:pPr>
            <a:r>
              <a:rPr lang="en-US" sz="2800"/>
              <a:t> 1-  Fibroblasts (active form): with basophilic cytoplasm-Why? ( It is rich in RER).</a:t>
            </a:r>
          </a:p>
          <a:p>
            <a:pPr eaLnBrk="1" hangingPunct="1">
              <a:lnSpc>
                <a:spcPct val="90000"/>
              </a:lnSpc>
              <a:buFontTx/>
              <a:buNone/>
            </a:pPr>
            <a:r>
              <a:rPr lang="en-US" sz="2800"/>
              <a:t>      </a:t>
            </a:r>
            <a:r>
              <a:rPr lang="en-US" sz="2800" b="1">
                <a:solidFill>
                  <a:srgbClr val="C00000"/>
                </a:solidFill>
              </a:rPr>
              <a:t>They can divide.       </a:t>
            </a:r>
          </a:p>
          <a:p>
            <a:pPr eaLnBrk="1" hangingPunct="1">
              <a:lnSpc>
                <a:spcPct val="90000"/>
              </a:lnSpc>
              <a:buFontTx/>
              <a:buNone/>
            </a:pPr>
            <a:r>
              <a:rPr lang="en-US" sz="2800"/>
              <a:t> 2-  Fibrocytes (inactive or old form): with scanty acidophilic cytoplasm.</a:t>
            </a:r>
          </a:p>
          <a:p>
            <a:pPr eaLnBrk="1" hangingPunct="1">
              <a:lnSpc>
                <a:spcPct val="90000"/>
              </a:lnSpc>
              <a:buFontTx/>
              <a:buNone/>
            </a:pPr>
            <a:endParaRPr lang="en-US" sz="2800" b="1"/>
          </a:p>
          <a:p>
            <a:pPr eaLnBrk="1" hangingPunct="1">
              <a:lnSpc>
                <a:spcPct val="90000"/>
              </a:lnSpc>
              <a:buFontTx/>
              <a:buNone/>
            </a:pPr>
            <a:r>
              <a:rPr lang="en-US" sz="2800" b="1">
                <a:solidFill>
                  <a:srgbClr val="FFFF00"/>
                </a:solidFill>
              </a:rPr>
              <a:t>Function</a:t>
            </a:r>
            <a:r>
              <a:rPr lang="en-US" sz="2800">
                <a:solidFill>
                  <a:srgbClr val="FFFF00"/>
                </a:solidFill>
              </a:rPr>
              <a:t>:</a:t>
            </a:r>
          </a:p>
          <a:p>
            <a:pPr eaLnBrk="1" hangingPunct="1">
              <a:lnSpc>
                <a:spcPct val="90000"/>
              </a:lnSpc>
              <a:buFontTx/>
              <a:buNone/>
            </a:pPr>
            <a:r>
              <a:rPr lang="en-US" sz="2800"/>
              <a:t>1- Synthesis of proteins of extracellular matrix.</a:t>
            </a:r>
          </a:p>
          <a:p>
            <a:pPr eaLnBrk="1" hangingPunct="1">
              <a:lnSpc>
                <a:spcPct val="90000"/>
              </a:lnSpc>
              <a:buFontTx/>
              <a:buNone/>
            </a:pPr>
            <a:r>
              <a:rPr lang="en-US" sz="2800"/>
              <a:t>2- Healing of wounds.</a:t>
            </a:r>
          </a:p>
          <a:p>
            <a:pPr eaLnBrk="1" hangingPunct="1">
              <a:lnSpc>
                <a:spcPct val="90000"/>
              </a:lnSpc>
              <a:buFontTx/>
              <a:buNone/>
            </a:pPr>
            <a:endParaRPr lang="en-US" sz="2800"/>
          </a:p>
        </p:txBody>
      </p:sp>
      <p:pic>
        <p:nvPicPr>
          <p:cNvPr id="8196" name="Picture 3" descr="File0002"/>
          <p:cNvPicPr>
            <a:picLocks noChangeAspect="1" noChangeArrowheads="1"/>
          </p:cNvPicPr>
          <p:nvPr/>
        </p:nvPicPr>
        <p:blipFill>
          <a:blip r:embed="rId2"/>
          <a:srcRect l="24731" t="42647" r="2151" b="17647"/>
          <a:stretch>
            <a:fillRect/>
          </a:stretch>
        </p:blipFill>
        <p:spPr bwMode="auto">
          <a:xfrm>
            <a:off x="5029200" y="5224463"/>
            <a:ext cx="4114800" cy="163353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0"/>
            <a:ext cx="7772400" cy="1143000"/>
          </a:xfrm>
        </p:spPr>
        <p:txBody>
          <a:bodyPr/>
          <a:lstStyle/>
          <a:p>
            <a:pPr eaLnBrk="1" hangingPunct="1"/>
            <a:r>
              <a:rPr lang="en-US" sz="3600" b="1"/>
              <a:t>2- MACROPHAGES</a:t>
            </a:r>
          </a:p>
        </p:txBody>
      </p:sp>
      <p:sp>
        <p:nvSpPr>
          <p:cNvPr id="9219" name="Rectangle 3"/>
          <p:cNvSpPr>
            <a:spLocks noGrp="1" noChangeArrowheads="1"/>
          </p:cNvSpPr>
          <p:nvPr>
            <p:ph type="body" idx="1"/>
          </p:nvPr>
        </p:nvSpPr>
        <p:spPr>
          <a:xfrm>
            <a:off x="685800" y="1600200"/>
            <a:ext cx="7772400" cy="4953000"/>
          </a:xfrm>
          <a:noFill/>
        </p:spPr>
        <p:txBody>
          <a:bodyPr/>
          <a:lstStyle/>
          <a:p>
            <a:pPr eaLnBrk="1" hangingPunct="1">
              <a:lnSpc>
                <a:spcPct val="90000"/>
              </a:lnSpc>
              <a:buFontTx/>
              <a:buNone/>
            </a:pPr>
            <a:r>
              <a:rPr lang="en-US" b="1">
                <a:solidFill>
                  <a:srgbClr val="FFFF00"/>
                </a:solidFill>
              </a:rPr>
              <a:t>L/M:</a:t>
            </a:r>
            <a:endParaRPr lang="en-US">
              <a:solidFill>
                <a:srgbClr val="FFFF00"/>
              </a:solidFill>
            </a:endParaRPr>
          </a:p>
          <a:p>
            <a:pPr eaLnBrk="1" hangingPunct="1">
              <a:lnSpc>
                <a:spcPct val="90000"/>
              </a:lnSpc>
              <a:buFontTx/>
              <a:buNone/>
            </a:pPr>
            <a:r>
              <a:rPr lang="en-US"/>
              <a:t>Basophilic cytoplasm,  rich in lysosomes.                        </a:t>
            </a:r>
          </a:p>
          <a:p>
            <a:pPr eaLnBrk="1" hangingPunct="1">
              <a:lnSpc>
                <a:spcPct val="90000"/>
              </a:lnSpc>
              <a:buFontTx/>
              <a:buNone/>
            </a:pPr>
            <a:r>
              <a:rPr lang="en-US" b="1" u="sng">
                <a:solidFill>
                  <a:srgbClr val="C00000"/>
                </a:solidFill>
              </a:rPr>
              <a:t>They can divide. </a:t>
            </a:r>
          </a:p>
          <a:p>
            <a:pPr eaLnBrk="1" hangingPunct="1">
              <a:lnSpc>
                <a:spcPct val="90000"/>
              </a:lnSpc>
              <a:buFontTx/>
              <a:buNone/>
            </a:pPr>
            <a:r>
              <a:rPr lang="en-US" u="sng"/>
              <a:t>They originate From monocytes</a:t>
            </a:r>
            <a:r>
              <a:rPr lang="en-US"/>
              <a:t>.</a:t>
            </a:r>
          </a:p>
          <a:p>
            <a:pPr eaLnBrk="1" hangingPunct="1">
              <a:lnSpc>
                <a:spcPct val="90000"/>
              </a:lnSpc>
              <a:buFontTx/>
              <a:buNone/>
            </a:pPr>
            <a:endParaRPr lang="en-US"/>
          </a:p>
          <a:p>
            <a:pPr eaLnBrk="1" hangingPunct="1">
              <a:buFontTx/>
              <a:buNone/>
            </a:pPr>
            <a:r>
              <a:rPr lang="en-US" b="1">
                <a:solidFill>
                  <a:srgbClr val="FFFF00"/>
                </a:solidFill>
              </a:rPr>
              <a:t>Function:</a:t>
            </a:r>
            <a:r>
              <a:rPr lang="en-US">
                <a:solidFill>
                  <a:srgbClr val="FFFF00"/>
                </a:solidFill>
              </a:rPr>
              <a:t>  </a:t>
            </a:r>
          </a:p>
          <a:p>
            <a:pPr eaLnBrk="1" hangingPunct="1">
              <a:buFontTx/>
              <a:buNone/>
            </a:pPr>
            <a:r>
              <a:rPr lang="en-US"/>
              <a:t>1-  Phagocytosis.</a:t>
            </a:r>
          </a:p>
          <a:p>
            <a:pPr eaLnBrk="1" hangingPunct="1">
              <a:buFontTx/>
              <a:buNone/>
            </a:pPr>
            <a:endParaRPr lang="en-US" sz="2400"/>
          </a:p>
          <a:p>
            <a:pPr eaLnBrk="1" hangingPunct="1">
              <a:lnSpc>
                <a:spcPct val="90000"/>
              </a:lnSpc>
              <a:buFontTx/>
              <a:buNone/>
            </a:pPr>
            <a:endParaRPr lang="en-US" u="sng"/>
          </a:p>
          <a:p>
            <a:pPr eaLnBrk="1" hangingPunct="1">
              <a:lnSpc>
                <a:spcPct val="90000"/>
              </a:lnSpc>
              <a:buFontTx/>
              <a:buNone/>
            </a:pPr>
            <a:endParaRPr lang="en-US"/>
          </a:p>
          <a:p>
            <a:pPr eaLnBrk="1" hangingPunct="1">
              <a:lnSpc>
                <a:spcPct val="90000"/>
              </a:lnSpc>
              <a:buFontTx/>
              <a:buNone/>
            </a:pPr>
            <a:endParaRPr lang="en-US" sz="2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228600"/>
            <a:ext cx="7772400" cy="1143000"/>
          </a:xfrm>
        </p:spPr>
        <p:txBody>
          <a:bodyPr/>
          <a:lstStyle/>
          <a:p>
            <a:pPr eaLnBrk="1" hangingPunct="1"/>
            <a:r>
              <a:rPr lang="en-US" sz="3200" b="1"/>
              <a:t>3- MAST CELLS</a:t>
            </a:r>
          </a:p>
        </p:txBody>
      </p:sp>
      <p:sp>
        <p:nvSpPr>
          <p:cNvPr id="10243" name="Rectangle 3"/>
          <p:cNvSpPr>
            <a:spLocks noGrp="1" noChangeArrowheads="1"/>
          </p:cNvSpPr>
          <p:nvPr>
            <p:ph type="body" idx="1"/>
          </p:nvPr>
        </p:nvSpPr>
        <p:spPr>
          <a:xfrm>
            <a:off x="0" y="609600"/>
            <a:ext cx="7772400" cy="4876800"/>
          </a:xfrm>
          <a:noFill/>
        </p:spPr>
        <p:txBody>
          <a:bodyPr/>
          <a:lstStyle/>
          <a:p>
            <a:pPr eaLnBrk="1" hangingPunct="1"/>
            <a:r>
              <a:rPr lang="en-US" b="1">
                <a:solidFill>
                  <a:srgbClr val="FFFF00"/>
                </a:solidFill>
              </a:rPr>
              <a:t>L/M:</a:t>
            </a:r>
          </a:p>
          <a:p>
            <a:pPr eaLnBrk="1" hangingPunct="1">
              <a:buFontTx/>
              <a:buNone/>
            </a:pPr>
            <a:r>
              <a:rPr lang="en-US"/>
              <a:t>    Cytoplasm contains:</a:t>
            </a:r>
          </a:p>
          <a:p>
            <a:pPr eaLnBrk="1" hangingPunct="1">
              <a:buFontTx/>
              <a:buNone/>
            </a:pPr>
            <a:r>
              <a:rPr lang="en-US"/>
              <a:t>    Numerous membrane-bound cytoplasmic granules.</a:t>
            </a:r>
            <a:endParaRPr lang="en-US" i="1"/>
          </a:p>
          <a:p>
            <a:pPr eaLnBrk="1" hangingPunct="1">
              <a:buFontTx/>
              <a:buNone/>
            </a:pPr>
            <a:r>
              <a:rPr lang="en-US" sz="2800" i="1"/>
              <a:t>    </a:t>
            </a:r>
            <a:endParaRPr lang="en-US" sz="2800"/>
          </a:p>
          <a:p>
            <a:pPr eaLnBrk="1" hangingPunct="1">
              <a:buFontTx/>
              <a:buNone/>
            </a:pPr>
            <a:r>
              <a:rPr lang="en-US" sz="2800"/>
              <a:t>    </a:t>
            </a:r>
            <a:r>
              <a:rPr lang="en-US" b="1">
                <a:solidFill>
                  <a:srgbClr val="FFFF00"/>
                </a:solidFill>
              </a:rPr>
              <a:t>Function</a:t>
            </a:r>
            <a:r>
              <a:rPr lang="ar-sa">
                <a:solidFill>
                  <a:srgbClr val="FFFF00"/>
                </a:solidFill>
              </a:rPr>
              <a:t>:</a:t>
            </a:r>
            <a:r>
              <a:rPr lang="en-US" sz="2800"/>
              <a:t> secrete  Heparin &amp; Histamine.</a:t>
            </a:r>
          </a:p>
          <a:p>
            <a:pPr eaLnBrk="1" hangingPunct="1">
              <a:buFontTx/>
              <a:buNone/>
            </a:pPr>
            <a:endParaRPr lang="en-US" sz="2800"/>
          </a:p>
        </p:txBody>
      </p:sp>
      <p:pic>
        <p:nvPicPr>
          <p:cNvPr id="10244" name="Picture 4" descr="File0006"/>
          <p:cNvPicPr>
            <a:picLocks noChangeAspect="1" noChangeArrowheads="1"/>
          </p:cNvPicPr>
          <p:nvPr/>
        </p:nvPicPr>
        <p:blipFill>
          <a:blip r:embed="rId2"/>
          <a:srcRect/>
          <a:stretch>
            <a:fillRect/>
          </a:stretch>
        </p:blipFill>
        <p:spPr bwMode="auto">
          <a:xfrm>
            <a:off x="1447800" y="4343400"/>
            <a:ext cx="3635375" cy="2514600"/>
          </a:xfrm>
          <a:prstGeom prst="rect">
            <a:avLst/>
          </a:prstGeom>
          <a:noFill/>
          <a:ln w="9525">
            <a:noFill/>
            <a:miter lim="800000"/>
            <a:headEnd/>
            <a:tailEnd/>
          </a:ln>
        </p:spPr>
      </p:pic>
      <p:pic>
        <p:nvPicPr>
          <p:cNvPr id="10245" name="Picture 6" descr="C:\Users\dr ali\Dropbox\Histology Team\Histology Practical\1st Year\CT Pictures\Mast cell.jpg"/>
          <p:cNvPicPr>
            <a:picLocks noChangeAspect="1" noChangeArrowheads="1"/>
          </p:cNvPicPr>
          <p:nvPr/>
        </p:nvPicPr>
        <p:blipFill>
          <a:blip r:embed="rId3"/>
          <a:srcRect/>
          <a:stretch>
            <a:fillRect/>
          </a:stretch>
        </p:blipFill>
        <p:spPr bwMode="auto">
          <a:xfrm>
            <a:off x="6096000" y="4887913"/>
            <a:ext cx="2209800" cy="197008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1995</TotalTime>
  <Words>1045</Words>
  <Application>Microsoft Office PowerPoint</Application>
  <PresentationFormat>On-screen Show (4:3)</PresentationFormat>
  <Paragraphs>153</Paragraphs>
  <Slides>24</Slides>
  <Notes>0</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24</vt:i4>
      </vt:variant>
    </vt:vector>
  </HeadingPairs>
  <TitlesOfParts>
    <vt:vector size="27" baseType="lpstr">
      <vt:lpstr>Times New Roman</vt:lpstr>
      <vt:lpstr>Arial</vt:lpstr>
      <vt:lpstr>Default Design</vt:lpstr>
      <vt:lpstr>CONNECTIVE TISSUE ( C.T. )</vt:lpstr>
      <vt:lpstr>DEFINITION OF C.T.</vt:lpstr>
      <vt:lpstr>TYPES OF C.T.</vt:lpstr>
      <vt:lpstr>COMPNENTS OF C.T.P. </vt:lpstr>
      <vt:lpstr>TYPES OF C.T. PROPER</vt:lpstr>
      <vt:lpstr>I-LOOSE (AREOLAR) C.T. (A) CELLS OF LOOSE C.T.</vt:lpstr>
      <vt:lpstr>1- FIBROBLASTS</vt:lpstr>
      <vt:lpstr>2- MACROPHAGES</vt:lpstr>
      <vt:lpstr>3- MAST CELLS</vt:lpstr>
      <vt:lpstr>4- PLASMA CELLS</vt:lpstr>
      <vt:lpstr>5- ADIPOCYTES (ADIPOSE CELLS)     (FAT CELLS)</vt:lpstr>
      <vt:lpstr>(B) FIBERS OF LOOSE C.T. </vt:lpstr>
      <vt:lpstr>Slide 13</vt:lpstr>
      <vt:lpstr>I-LOOSE(AREOLAR) C.T.</vt:lpstr>
      <vt:lpstr>II-DENSE COLLAGENOUS C.T.</vt:lpstr>
      <vt:lpstr>III-ELASTIC TISSUE</vt:lpstr>
      <vt:lpstr>IV-RETICULAR TISSUE</vt:lpstr>
      <vt:lpstr>V-Unilocular adipose tissue ( White adipose tissue )</vt:lpstr>
      <vt:lpstr>Clinical Applications Allergic Reactions</vt:lpstr>
      <vt:lpstr>Clinical Applications</vt:lpstr>
      <vt:lpstr>Clinical Applications</vt:lpstr>
      <vt:lpstr>Clinical Applications Obesity</vt:lpstr>
      <vt:lpstr>Risks of obesity:</vt:lpstr>
      <vt:lpstr>Thank you</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CONNECTIVE TISSUE ( C.T. )</dc:title>
  <dc:creator>Mohamed</dc:creator>
  <cp:lastModifiedBy>User</cp:lastModifiedBy>
  <cp:revision>204</cp:revision>
  <dcterms:created xsi:type="dcterms:W3CDTF">2011-09-25T09:14:42Z</dcterms:created>
  <dcterms:modified xsi:type="dcterms:W3CDTF">2011-09-25T09:14:55Z</dcterms:modified>
</cp:coreProperties>
</file>