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2" r:id="rId2"/>
    <p:sldId id="337" r:id="rId3"/>
    <p:sldId id="338" r:id="rId4"/>
    <p:sldId id="339" r:id="rId5"/>
    <p:sldId id="402" r:id="rId6"/>
    <p:sldId id="401" r:id="rId7"/>
    <p:sldId id="343" r:id="rId8"/>
    <p:sldId id="344" r:id="rId9"/>
    <p:sldId id="345" r:id="rId10"/>
    <p:sldId id="341" r:id="rId11"/>
    <p:sldId id="400" r:id="rId12"/>
    <p:sldId id="399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98" r:id="rId29"/>
    <p:sldId id="362" r:id="rId30"/>
    <p:sldId id="390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49"/>
    <a:srgbClr val="FF0000"/>
    <a:srgbClr val="00FEBB"/>
    <a:srgbClr val="3399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2673" autoAdjust="0"/>
    <p:restoredTop sz="94660"/>
  </p:normalViewPr>
  <p:slideViewPr>
    <p:cSldViewPr>
      <p:cViewPr>
        <p:scale>
          <a:sx n="70" d="100"/>
          <a:sy n="70" d="100"/>
        </p:scale>
        <p:origin x="-202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6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A54F6831-8EDA-7544-B757-692DE6DEC3F6}" type="slidenum">
              <a:rPr lang="ar-KW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360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FC81E2-1C23-6245-A4FF-0BB19115D42E}" type="slidenum">
              <a:rPr lang="ar-sa">
                <a:solidFill>
                  <a:srgbClr val="000000"/>
                </a:solidFill>
                <a:latin typeface="Calibri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5B20CE-1A60-2941-8330-14D0EE6BFE8B}" type="slidenum">
              <a:rPr lang="en-US" b="1">
                <a:solidFill>
                  <a:srgbClr val="000000"/>
                </a:solidFill>
                <a:latin typeface="Verdana" charset="0"/>
                <a:ea typeface="MS PGothic" charset="0"/>
                <a:cs typeface="MS PGothic" charset="0"/>
              </a:rPr>
              <a:pPr eaLnBrk="1" hangingPunct="1"/>
              <a:t>11</a:t>
            </a:fld>
            <a:endParaRPr lang="en-US" b="1">
              <a:solidFill>
                <a:srgbClr val="000000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2E79D5-8D83-B948-9D93-16D8BC851739}" type="slidenum">
              <a:rPr lang="en-US" b="1">
                <a:latin typeface="Verdana" charset="0"/>
                <a:ea typeface="MS PGothic" charset="0"/>
                <a:cs typeface="MS PGothic" charset="0"/>
              </a:rPr>
              <a:pPr eaLnBrk="1" hangingPunct="1"/>
              <a:t>30</a:t>
            </a:fld>
            <a:endParaRPr lang="en-US" b="1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87788" y="4652963"/>
            <a:ext cx="5256212" cy="11525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3838" y="4579938"/>
            <a:ext cx="6875462" cy="936625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3838" y="5180013"/>
            <a:ext cx="6227762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972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1916113"/>
            <a:ext cx="1909763" cy="4608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1916113"/>
            <a:ext cx="5581650" cy="4608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450" y="2636838"/>
            <a:ext cx="3744913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4763" y="2636838"/>
            <a:ext cx="37465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7450" y="4656138"/>
            <a:ext cx="3744913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763" y="4656138"/>
            <a:ext cx="3746500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6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40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2636838"/>
            <a:ext cx="3744913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763" y="2636838"/>
            <a:ext cx="37465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9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3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1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76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34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4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16113"/>
            <a:ext cx="65532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36838"/>
            <a:ext cx="764381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gif"/><Relationship Id="rId5" Type="http://schemas.openxmlformats.org/officeDocument/2006/relationships/image" Target="../media/image32.gif"/><Relationship Id="rId6" Type="http://schemas.openxmlformats.org/officeDocument/2006/relationships/image" Target="../media/image33.gif"/><Relationship Id="rId7" Type="http://schemas.openxmlformats.org/officeDocument/2006/relationships/image" Target="../media/image34.gif"/><Relationship Id="rId8" Type="http://schemas.openxmlformats.org/officeDocument/2006/relationships/image" Target="../media/image35.gif"/><Relationship Id="rId9" Type="http://schemas.openxmlformats.org/officeDocument/2006/relationships/image" Target="../media/image36.gif"/><Relationship Id="rId10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1143000"/>
            <a:ext cx="7391400" cy="1219200"/>
          </a:xfrm>
          <a:prstGeom prst="rect">
            <a:avLst/>
          </a:prstGeom>
          <a:ln>
            <a:prstDash val="lgDashDotDot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Medical  Genetics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 eaLnBrk="0" hangingPunct="0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DNAanimate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36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52600" y="3429000"/>
            <a:ext cx="6723063" cy="243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4000" b="1" dirty="0">
              <a:solidFill>
                <a:srgbClr val="C00000"/>
              </a:solidFill>
              <a:latin typeface="+mj-lt"/>
              <a:ea typeface="+mn-ea"/>
            </a:endParaRPr>
          </a:p>
          <a:p>
            <a:pPr algn="ctr">
              <a:buFontTx/>
              <a:buChar char="•"/>
              <a:defRPr/>
            </a:pPr>
            <a:endParaRPr lang="en-US" sz="4000" b="1" dirty="0">
              <a:solidFill>
                <a:srgbClr val="C00000"/>
              </a:solidFill>
              <a:latin typeface="+mj-lt"/>
              <a:ea typeface="+mn-ea"/>
            </a:endParaRPr>
          </a:p>
          <a:p>
            <a:pPr algn="ctr">
              <a:buFontTx/>
              <a:buChar char="•"/>
              <a:defRPr/>
            </a:pPr>
            <a:r>
              <a:rPr lang="en-US" sz="4000" b="1" dirty="0">
                <a:solidFill>
                  <a:srgbClr val="C00000"/>
                </a:solidFill>
                <a:latin typeface="+mj-lt"/>
                <a:ea typeface="+mn-ea"/>
              </a:rPr>
              <a:t>LECTURE 2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CHROMOSOME ANOMALIES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Faiyaz-Ul-Haque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M.Phil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, PhD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+mj-lt"/>
                <a:ea typeface="+mn-ea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+mj-lt"/>
                <a:ea typeface="+mn-ea"/>
              </a:rPr>
            </a:br>
            <a:endParaRPr lang="en-US" sz="4000" b="1" dirty="0">
              <a:solidFill>
                <a:srgbClr val="0070C0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800">
              <a:cs typeface="Arial" charset="0"/>
            </a:endParaRPr>
          </a:p>
        </p:txBody>
      </p:sp>
      <p:sp>
        <p:nvSpPr>
          <p:cNvPr id="31748" name="Rectangle 7"/>
          <p:cNvSpPr>
            <a:spLocks/>
          </p:cNvSpPr>
          <p:nvPr/>
        </p:nvSpPr>
        <p:spPr bwMode="auto">
          <a:xfrm>
            <a:off x="1143000" y="228600"/>
            <a:ext cx="67056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Non-disjunction in Meiosis</a:t>
            </a:r>
            <a:r>
              <a:rPr lang="ar-sa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455613" y="1924050"/>
            <a:ext cx="83073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charset="0"/>
              <a:buChar char="v"/>
            </a:pPr>
            <a:r>
              <a:rPr lang="en-US" sz="2800" b="1">
                <a:solidFill>
                  <a:srgbClr val="1B1749"/>
                </a:solidFill>
              </a:rPr>
              <a:t>Nondisjunction</a:t>
            </a:r>
            <a:r>
              <a:rPr lang="en-US" sz="2800">
                <a:solidFill>
                  <a:srgbClr val="1B1749"/>
                </a:solidFill>
              </a:rPr>
              <a:t> ("not coming apart") is the failure of chromosome pairs to separate properly during meiosis stage 1 or stage 2.</a:t>
            </a:r>
          </a:p>
          <a:p>
            <a:pPr marL="342900" indent="-342900">
              <a:buFont typeface="Wingdings" charset="0"/>
              <a:buChar char="v"/>
            </a:pPr>
            <a:endParaRPr lang="en-US" sz="2800">
              <a:solidFill>
                <a:srgbClr val="1B1749"/>
              </a:solidFill>
            </a:endParaRPr>
          </a:p>
          <a:p>
            <a:pPr marL="342900" indent="-342900">
              <a:buFont typeface="Wingdings" charset="0"/>
              <a:buChar char="v"/>
            </a:pPr>
            <a:r>
              <a:rPr lang="en-US" sz="2800">
                <a:solidFill>
                  <a:srgbClr val="1B1749"/>
                </a:solidFill>
              </a:rPr>
              <a:t>As a result, one daughter cell has two chromosomes or two chromatids, and the other has none.</a:t>
            </a:r>
          </a:p>
          <a:p>
            <a:pPr marL="342900" indent="-342900">
              <a:buFont typeface="Wingdings" charset="0"/>
              <a:buChar char="v"/>
            </a:pPr>
            <a:endParaRPr lang="en-US" sz="2800">
              <a:solidFill>
                <a:srgbClr val="1B1749"/>
              </a:solidFill>
            </a:endParaRPr>
          </a:p>
          <a:p>
            <a:pPr marL="342900" indent="-342900">
              <a:buFont typeface="Wingdings" charset="0"/>
              <a:buChar char="v"/>
            </a:pPr>
            <a:r>
              <a:rPr lang="en-US" sz="2800">
                <a:solidFill>
                  <a:srgbClr val="1B1749"/>
                </a:solidFill>
              </a:rPr>
              <a:t>The result of this error is a cell with an imbalance of chromosomes (Aneuploidy)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0"/>
          <a:stretch>
            <a:fillRect/>
          </a:stretch>
        </p:blipFill>
        <p:spPr bwMode="auto">
          <a:xfrm>
            <a:off x="228600" y="1397000"/>
            <a:ext cx="86868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etzyoseph.org/wp-content/uploads/2011/01/x-y-chromos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121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http://clem.mscd.edu/~churchcy/BIO3600/bio3600_images/nondisjunction_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533400"/>
            <a:ext cx="8851900" cy="6019800"/>
          </a:xfrm>
          <a:prstGeom prst="rect">
            <a:avLst/>
          </a:prstGeom>
          <a:noFill/>
          <a:ln w="28575">
            <a:solidFill>
              <a:schemeClr val="bg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-152400" y="1600200"/>
            <a:ext cx="9144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 sz="3200" b="1">
                <a:solidFill>
                  <a:srgbClr val="7030A0"/>
                </a:solidFill>
                <a:cs typeface="Times New Roman" charset="0"/>
              </a:rPr>
              <a:t>■ can affect each pair of chromosomes </a:t>
            </a:r>
          </a:p>
          <a:p>
            <a:pPr lvl="1"/>
            <a:r>
              <a:rPr lang="en-US" sz="3200" b="1">
                <a:solidFill>
                  <a:srgbClr val="7030A0"/>
                </a:solidFill>
                <a:cs typeface="Times New Roman" charset="0"/>
              </a:rPr>
              <a:t>■ is not a rare event</a:t>
            </a:r>
          </a:p>
          <a:p>
            <a:pPr lvl="1"/>
            <a:r>
              <a:rPr lang="en-US" sz="3200" b="1">
                <a:solidFill>
                  <a:srgbClr val="7030A0"/>
                </a:solidFill>
                <a:cs typeface="Times New Roman" charset="0"/>
              </a:rPr>
              <a:t>■ non disjunction in first meiotic division produces 4 unbalanced gametes. </a:t>
            </a:r>
          </a:p>
          <a:p>
            <a:pPr lvl="1"/>
            <a:r>
              <a:rPr lang="en-US" sz="3200" b="1">
                <a:solidFill>
                  <a:srgbClr val="7030A0"/>
                </a:solidFill>
                <a:cs typeface="Times New Roman" charset="0"/>
              </a:rPr>
              <a:t>■ non disjunction in second division produces 2 normal gametes &amp; 2 unbalanced gametes:</a:t>
            </a:r>
          </a:p>
          <a:p>
            <a:pPr lvl="1"/>
            <a:r>
              <a:rPr lang="en-US" sz="3200" b="1">
                <a:solidFill>
                  <a:srgbClr val="7030A0"/>
                </a:solidFill>
                <a:cs typeface="Times New Roman" charset="0"/>
              </a:rPr>
              <a:t>	</a:t>
            </a:r>
            <a:r>
              <a:rPr lang="en-US" sz="2800" b="1">
                <a:solidFill>
                  <a:srgbClr val="FF0000"/>
                </a:solidFill>
                <a:cs typeface="Times New Roman" charset="0"/>
              </a:rPr>
              <a:t>Gamete with an extra autosome</a:t>
            </a:r>
          </a:p>
          <a:p>
            <a:pPr lvl="1"/>
            <a:r>
              <a:rPr lang="en-US" sz="2800" b="1">
                <a:solidFill>
                  <a:srgbClr val="FF0000"/>
                </a:solidFill>
                <a:cs typeface="Times New Roman" charset="0"/>
              </a:rPr>
              <a:t>	Nullosomic gamete (missing one chromosome)</a:t>
            </a:r>
          </a:p>
          <a:p>
            <a:pPr lvl="1"/>
            <a:r>
              <a:rPr lang="en-US" sz="2800" b="1">
                <a:solidFill>
                  <a:schemeClr val="hlink"/>
                </a:solidFill>
                <a:cs typeface="Times New Roman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762000"/>
            <a:ext cx="5365750" cy="646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Meiotic non-disjunction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199548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6"/>
          <p:cNvSpPr>
            <a:spLocks noGrp="1"/>
          </p:cNvSpPr>
          <p:nvPr>
            <p:ph type="title" idx="4294967295"/>
          </p:nvPr>
        </p:nvSpPr>
        <p:spPr>
          <a:xfrm>
            <a:off x="1187450" y="381000"/>
            <a:ext cx="6553200" cy="6492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 syndrome, trisomy 21</a:t>
            </a:r>
          </a:p>
        </p:txBody>
      </p:sp>
      <p:sp>
        <p:nvSpPr>
          <p:cNvPr id="15364" name="Rectangle 7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6324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The incidence of trisomy 21 rises sharply with increasing maternal age</a:t>
            </a:r>
          </a:p>
          <a:p>
            <a:pPr eaLnBrk="1" hangingPunct="1">
              <a:lnSpc>
                <a:spcPct val="80000"/>
              </a:lnSpc>
            </a:pPr>
            <a:endParaRPr lang="en-US" sz="8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Most cases arise from non disjunction in the first meiotic division</a:t>
            </a:r>
          </a:p>
          <a:p>
            <a:pPr eaLnBrk="1" hangingPunct="1">
              <a:lnSpc>
                <a:spcPct val="80000"/>
              </a:lnSpc>
            </a:pPr>
            <a:endParaRPr lang="en-US" sz="8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The father contributing the extra chromosome in 15% of cases (i.e. </a:t>
            </a:r>
            <a:r>
              <a:rPr lang="en-US" sz="2400">
                <a:latin typeface="Arial" charset="0"/>
              </a:rPr>
              <a:t>Down syndrome can also be the result of nondisjunction of the </a:t>
            </a:r>
            <a:r>
              <a:rPr lang="en-US" sz="2400" b="1">
                <a:latin typeface="Arial" charset="0"/>
              </a:rPr>
              <a:t>father's</a:t>
            </a:r>
            <a:r>
              <a:rPr lang="en-US" sz="2400">
                <a:latin typeface="Arial" charset="0"/>
              </a:rPr>
              <a:t> chromosome 21)</a:t>
            </a: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8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 A small proportion of cases are mosaic and these probably arise from a non disjunction event in an early zygotic division.</a:t>
            </a:r>
          </a:p>
          <a:p>
            <a:pPr eaLnBrk="1" hangingPunct="1">
              <a:lnSpc>
                <a:spcPct val="80000"/>
              </a:lnSpc>
            </a:pPr>
            <a:endParaRPr lang="en-US" sz="8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The symptoms include characteristic facial dysmorphologies, and an IQ of less than 50.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733800"/>
            <a:ext cx="2870200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/>
          </p:cNvSpPr>
          <p:nvPr>
            <p:ph type="title" idx="4294967295"/>
          </p:nvPr>
        </p:nvSpPr>
        <p:spPr>
          <a:xfrm>
            <a:off x="1219200" y="457200"/>
            <a:ext cx="6553200" cy="6492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Patau Syndrome, Trisomy 13 </a:t>
            </a:r>
          </a:p>
        </p:txBody>
      </p:sp>
      <p:sp>
        <p:nvSpPr>
          <p:cNvPr id="17411" name="Rectangle 6"/>
          <p:cNvSpPr>
            <a:spLocks noGrp="1"/>
          </p:cNvSpPr>
          <p:nvPr>
            <p:ph type="body" idx="4294967295"/>
          </p:nvPr>
        </p:nvSpPr>
        <p:spPr>
          <a:xfrm>
            <a:off x="152400" y="2438400"/>
            <a:ext cx="5029200" cy="47244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Fifty % of these babies die within the first month and very few survive beyond the first year.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There are multiple dysmorphic features.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Most cases, as in Down's syndrome, involve maternal non-disjunction.</a:t>
            </a:r>
            <a:endParaRPr lang="en-US">
              <a:latin typeface="Arial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603625"/>
            <a:ext cx="3381375" cy="3148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r="21422" b="23436"/>
          <a:stretch>
            <a:fillRect/>
          </a:stretch>
        </p:blipFill>
        <p:spPr bwMode="auto">
          <a:xfrm>
            <a:off x="7599363" y="1770063"/>
            <a:ext cx="132556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art-adnc496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774825"/>
            <a:ext cx="13065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peri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778000"/>
            <a:ext cx="11541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/>
          </p:cNvSpPr>
          <p:nvPr>
            <p:ph type="title" idx="4294967295"/>
          </p:nvPr>
        </p:nvSpPr>
        <p:spPr>
          <a:xfrm>
            <a:off x="762000" y="762000"/>
            <a:ext cx="7467600" cy="7254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Edward's syndrome, Trisomy 18</a:t>
            </a:r>
          </a:p>
        </p:txBody>
      </p:sp>
      <p:sp>
        <p:nvSpPr>
          <p:cNvPr id="18435" name="Rectangle 6"/>
          <p:cNvSpPr>
            <a:spLocks noGrp="1"/>
          </p:cNvSpPr>
          <p:nvPr>
            <p:ph type="body" idx="4294967295"/>
          </p:nvPr>
        </p:nvSpPr>
        <p:spPr>
          <a:xfrm>
            <a:off x="990600" y="1981200"/>
            <a:ext cx="82296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Most babies die in the first year and many within the first month.</a:t>
            </a:r>
            <a:endParaRPr lang="en-US">
              <a:latin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98800"/>
            <a:ext cx="4419600" cy="353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200400"/>
            <a:ext cx="340836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/>
          </p:cNvSpPr>
          <p:nvPr>
            <p:ph type="title" idx="4294967295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Numerical anomalies in Sex chromosomes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14313" y="228600"/>
            <a:ext cx="8929687" cy="655638"/>
          </a:xfrm>
        </p:spPr>
        <p:txBody>
          <a:bodyPr bIns="91440" anchor="b"/>
          <a:lstStyle/>
          <a:p>
            <a:pPr eaLnBrk="1" hangingPunct="1"/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Monosomy X (Turner’s syndrome, 45, XO)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736975" cy="3157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1219200"/>
            <a:ext cx="5638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latin typeface="+mj-lt"/>
              <a:ea typeface="+mn-ea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The only viable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monosomy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in humans</a:t>
            </a:r>
          </a:p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Characteristics: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Webbed neck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Individuals are genetically female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They do not mature sexually 	during puberty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Sterile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Short stature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Broad chest with widely spaced 	nipples 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Low hairline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Streak ovaries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Normal intelligence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	Normal life span	</a:t>
            </a:r>
          </a:p>
        </p:txBody>
      </p:sp>
      <p:pic>
        <p:nvPicPr>
          <p:cNvPr id="20485" name="Picture 6" descr="turner_p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"/>
          <a:stretch>
            <a:fillRect/>
          </a:stretch>
        </p:blipFill>
        <p:spPr bwMode="auto">
          <a:xfrm>
            <a:off x="7686675" y="762000"/>
            <a:ext cx="1304925" cy="289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990600" y="457200"/>
            <a:ext cx="7315200" cy="685800"/>
          </a:xfrm>
        </p:spPr>
        <p:txBody>
          <a:bodyPr bIns="91440" anchor="b"/>
          <a:lstStyle/>
          <a:p>
            <a:pPr eaLnBrk="1" hangingPunct="1"/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Klinefelter Syndrome: 47,XXY males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338263"/>
            <a:ext cx="6553200" cy="5443537"/>
          </a:xfrm>
        </p:spPr>
        <p:txBody>
          <a:bodyPr/>
          <a:lstStyle/>
          <a:p>
            <a:pPr marL="273050" indent="-273050" eaLnBrk="1" hangingPunct="1"/>
            <a:r>
              <a:rPr lang="en-US" sz="2400">
                <a:latin typeface="Arial" charset="0"/>
              </a:rPr>
              <a:t> Male sex organs; unusually small testes which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fail to produce normal levels of testosterone</a:t>
            </a:r>
            <a:r>
              <a:rPr lang="en-US" sz="2400">
                <a:solidFill>
                  <a:srgbClr val="000000"/>
                </a:solidFill>
                <a:latin typeface="Arial" charset="0"/>
                <a:sym typeface="Wingdings" charset="0"/>
              </a:rPr>
              <a:t> </a:t>
            </a:r>
            <a:r>
              <a:rPr lang="en-US" sz="2400">
                <a:latin typeface="Arial" charset="0"/>
              </a:rPr>
              <a:t>breast enlargement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(gynaecomastia) </a:t>
            </a:r>
            <a:r>
              <a:rPr lang="en-US" sz="2400">
                <a:latin typeface="Arial" charset="0"/>
              </a:rPr>
              <a:t>and other feminine body characteristic</a:t>
            </a:r>
          </a:p>
          <a:p>
            <a:pPr marL="273050" indent="-273050" eaLnBrk="1" hangingPunct="1"/>
            <a:endParaRPr lang="en-US" sz="800">
              <a:latin typeface="Arial" charset="0"/>
            </a:endParaRPr>
          </a:p>
          <a:p>
            <a:pPr marL="273050" indent="-273050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Patients are taller and thinner than average and may have a slight reduction in IQ but generally they have n</a:t>
            </a:r>
            <a:r>
              <a:rPr lang="en-US" sz="2400">
                <a:latin typeface="Arial" charset="0"/>
              </a:rPr>
              <a:t>ormal intelligence</a:t>
            </a:r>
          </a:p>
          <a:p>
            <a:pPr marL="273050" indent="-273050" eaLnBrk="1" hangingPunct="1"/>
            <a:endParaRPr lang="en-US" sz="800">
              <a:latin typeface="Arial" charset="0"/>
            </a:endParaRPr>
          </a:p>
          <a:p>
            <a:pPr marL="273050" indent="-273050" eaLnBrk="1" hangingPunct="1"/>
            <a:r>
              <a:rPr lang="en-US" sz="2400">
                <a:latin typeface="Arial" charset="0"/>
              </a:rPr>
              <a:t>N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 spermatogenesis </a:t>
            </a:r>
            <a:r>
              <a:rPr lang="en-US" sz="2400">
                <a:latin typeface="Arial" charset="0"/>
                <a:sym typeface="Wingdings" charset="0"/>
              </a:rPr>
              <a:t> </a:t>
            </a:r>
            <a:r>
              <a:rPr lang="en-US" sz="2400">
                <a:latin typeface="Arial" charset="0"/>
              </a:rPr>
              <a:t>sterile</a:t>
            </a:r>
          </a:p>
          <a:p>
            <a:pPr marL="273050" indent="-273050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Very rarely more extreme forms of Klinefelter syndrome occur where the patient has 48, XXXY or even 49, XXXXY karyotype. These individuals are generally severely retarded.</a:t>
            </a:r>
            <a:endParaRPr lang="en-US" sz="2400">
              <a:latin typeface="Arial" charset="0"/>
            </a:endParaRPr>
          </a:p>
        </p:txBody>
      </p:sp>
      <p:pic>
        <p:nvPicPr>
          <p:cNvPr id="21508" name="Picture 9" descr="karyotype_klin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281113"/>
            <a:ext cx="2730500" cy="2557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58200" y="3148013"/>
            <a:ext cx="457200" cy="509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/>
          </p:cNvSpPr>
          <p:nvPr/>
        </p:nvSpPr>
        <p:spPr bwMode="auto">
          <a:xfrm>
            <a:off x="1828800" y="609600"/>
            <a:ext cx="5334000" cy="808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Objectives:</a:t>
            </a:r>
          </a:p>
        </p:txBody>
      </p:sp>
      <p:sp>
        <p:nvSpPr>
          <p:cNvPr id="4099" name="Rectangle 5"/>
          <p:cNvSpPr>
            <a:spLocks/>
          </p:cNvSpPr>
          <p:nvPr/>
        </p:nvSpPr>
        <p:spPr bwMode="auto">
          <a:xfrm>
            <a:off x="304800" y="16002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n-ea"/>
              </a:rPr>
              <a:t>By the end of this lecture, the students should be able to: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  <a:ea typeface="+mn-ea"/>
              </a:rPr>
              <a:t>Describe and explain the events in mitosis &amp; meiosis.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  <a:ea typeface="+mn-ea"/>
              </a:rPr>
              <a:t>Define non-disjunction and describe its consequences for meiosis and mitosis.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  <a:ea typeface="+mn-ea"/>
              </a:rPr>
              <a:t>Classify and sub-classify chromosomal abnormalities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  <a:ea typeface="+mn-ea"/>
              </a:rPr>
              <a:t>Understand the common numerical autosomal disorders: </a:t>
            </a:r>
            <a:r>
              <a:rPr lang="en-US" sz="2400" dirty="0" err="1">
                <a:latin typeface="Calibri" pitchFamily="34" charset="0"/>
                <a:ea typeface="+mn-ea"/>
              </a:rPr>
              <a:t>trisomies</a:t>
            </a:r>
            <a:r>
              <a:rPr lang="en-US" sz="2400" dirty="0">
                <a:latin typeface="Calibri" pitchFamily="34" charset="0"/>
                <a:ea typeface="+mn-ea"/>
              </a:rPr>
              <a:t> 21, 13, 18.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  <a:ea typeface="+mn-ea"/>
              </a:rPr>
              <a:t>Understand the common numerical sex chromosome disorders: Turner`s &amp; </a:t>
            </a:r>
            <a:r>
              <a:rPr lang="en-US" sz="2400" dirty="0" err="1">
                <a:latin typeface="Calibri" pitchFamily="34" charset="0"/>
                <a:ea typeface="+mn-ea"/>
              </a:rPr>
              <a:t>Klinefelter`s</a:t>
            </a:r>
            <a:r>
              <a:rPr lang="en-US" sz="2400" dirty="0">
                <a:latin typeface="Calibri" pitchFamily="34" charset="0"/>
                <a:ea typeface="+mn-ea"/>
              </a:rPr>
              <a:t> syndromes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  <a:ea typeface="+mn-ea"/>
              </a:rPr>
              <a:t>Recognize the main structural anomalies in chromosomes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84175" y="2514600"/>
            <a:ext cx="838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endParaRPr lang="en-US" sz="2000" dirty="0">
              <a:solidFill>
                <a:srgbClr val="000000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en-US" sz="2800" b="1" dirty="0">
                <a:solidFill>
                  <a:srgbClr val="7030A0"/>
                </a:solidFill>
                <a:latin typeface="+mj-lt"/>
                <a:ea typeface="+mn-ea"/>
                <a:cs typeface="Times New Roman" pitchFamily="18" charset="0"/>
              </a:rPr>
              <a:t>47, XYY </a:t>
            </a:r>
          </a:p>
          <a:p>
            <a:pPr lvl="1"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May be without any symptoms. Males are tall but normally proportioned. 10 - 15 points reduction in IQ compared to sibs.</a:t>
            </a:r>
          </a:p>
          <a:p>
            <a:pPr lvl="1">
              <a:defRPr/>
            </a:pPr>
            <a:endParaRPr lang="en-US" sz="2000" b="1" dirty="0">
              <a:solidFill>
                <a:srgbClr val="000000"/>
              </a:solidFill>
              <a:latin typeface="+mj-lt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en-US" sz="2800" b="1" dirty="0">
                <a:solidFill>
                  <a:srgbClr val="7030A0"/>
                </a:solidFill>
                <a:latin typeface="+mj-lt"/>
                <a:ea typeface="+mn-ea"/>
                <a:cs typeface="Times New Roman" pitchFamily="18" charset="0"/>
              </a:rPr>
              <a:t>XXX females</a:t>
            </a:r>
          </a:p>
          <a:p>
            <a:pPr lvl="1"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It seems to do little harm, individuals are fertile and do not transmit the extra chromosome. They do have a reduction in IQ comparable to that of </a:t>
            </a:r>
            <a:r>
              <a:rPr lang="en-US" sz="2000" b="1" dirty="0" err="1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Kleinfelter's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 males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628650"/>
            <a:ext cx="8607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Sex chromosome unbalance is much less deleterious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Polyploidy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title" idx="4294967295"/>
          </p:nvPr>
        </p:nvSpPr>
        <p:spPr>
          <a:xfrm>
            <a:off x="2743200" y="1179513"/>
            <a:ext cx="6553200" cy="6492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Polyploidy</a:t>
            </a:r>
          </a:p>
        </p:txBody>
      </p:sp>
      <p:sp>
        <p:nvSpPr>
          <p:cNvPr id="24579" name="Rectangle 4"/>
          <p:cNvSpPr>
            <a:spLocks noGrp="1"/>
          </p:cNvSpPr>
          <p:nvPr>
            <p:ph type="body" idx="4294967295"/>
          </p:nvPr>
        </p:nvSpPr>
        <p:spPr>
          <a:xfrm>
            <a:off x="76200" y="2636838"/>
            <a:ext cx="8991600" cy="452596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FF"/>
                </a:solidFill>
                <a:latin typeface="Arial" charset="0"/>
              </a:rPr>
              <a:t>Triploidies are the most frequent,</a:t>
            </a:r>
          </a:p>
          <a:p>
            <a:pPr eaLnBrk="1" hangingPunct="1">
              <a:buFontTx/>
              <a:buNone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	- 3N = 69 chromosomes: e.g. 69, XXX, or 69, XXY, or 69, XYY. </a:t>
            </a:r>
          </a:p>
          <a:p>
            <a:pPr eaLnBrk="1" hangingPunct="1">
              <a:buFontTx/>
              <a:buNone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	- Are found in 20 % of spontaneous miscarriages. 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Arial" charset="0"/>
              </a:rPr>
              <a:t>Tetraploidy,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	4N = 92 chromosomes.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ctrTitle"/>
          </p:nvPr>
        </p:nvSpPr>
        <p:spPr>
          <a:xfrm>
            <a:off x="4033838" y="4778375"/>
            <a:ext cx="6875462" cy="9366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Different Cell Lines</a:t>
            </a:r>
            <a:b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e.g. Mosaicism</a:t>
            </a:r>
          </a:p>
        </p:txBody>
      </p:sp>
      <p:pic>
        <p:nvPicPr>
          <p:cNvPr id="25603" name="Picture 4" descr="http://1.bp.blogspot.com/-f11WK5ukBnw/TZP4ZpItGLI/AAAAAAAAAHA/pSxJcY70aZw/s200/mosaic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/>
          </p:cNvSpPr>
          <p:nvPr>
            <p:ph type="title" idx="4294967295"/>
          </p:nvPr>
        </p:nvSpPr>
        <p:spPr>
          <a:xfrm>
            <a:off x="2743200" y="1524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MOSAICISM</a:t>
            </a:r>
          </a:p>
        </p:txBody>
      </p:sp>
      <p:sp>
        <p:nvSpPr>
          <p:cNvPr id="26627" name="Rectangle 13"/>
          <p:cNvSpPr>
            <a:spLocks noGrp="1"/>
          </p:cNvSpPr>
          <p:nvPr>
            <p:ph type="body" idx="4294967295"/>
          </p:nvPr>
        </p:nvSpPr>
        <p:spPr>
          <a:xfrm>
            <a:off x="533400" y="2057400"/>
            <a:ext cx="830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A mosaic individual is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made of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 2 (or more) cell populations, coming from </a:t>
            </a:r>
            <a:r>
              <a:rPr lang="en-US" b="1" u="sng">
                <a:solidFill>
                  <a:srgbClr val="FF3300"/>
                </a:solidFill>
                <a:latin typeface="Arial" charset="0"/>
              </a:rPr>
              <a:t>only 1 zygote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Is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denoted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 by a slash between the various clones observed e.g.46, XY / 47, XY, +21). </a:t>
            </a:r>
          </a:p>
          <a:p>
            <a:pPr eaLnBrk="1" hangingPunct="1">
              <a:lnSpc>
                <a:spcPct val="80000"/>
              </a:lnSpc>
            </a:pPr>
            <a:endParaRPr lang="en-US" sz="9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Numerical mosaic anomaly is usually due to </a:t>
            </a:r>
            <a:r>
              <a:rPr lang="en-US" sz="2400" b="1">
                <a:solidFill>
                  <a:srgbClr val="336600"/>
                </a:solidFill>
                <a:latin typeface="Arial" charset="0"/>
              </a:rPr>
              <a:t>a mitotic non-disjunction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A mosaic must not be confused with a chimeras.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chemeClr val="hlink"/>
                </a:solidFill>
                <a:latin typeface="Arial" charset="0"/>
              </a:rPr>
              <a:t>Chimerism is the presence in an individual of two or more genetically distinct cell lines derive from more than one zygote (e.g. 2 sperms fertilize 2 ova </a:t>
            </a:r>
            <a:r>
              <a:rPr lang="en-US" sz="2400" b="1">
                <a:solidFill>
                  <a:schemeClr val="hlink"/>
                </a:solidFill>
                <a:latin typeface="Arial" charset="0"/>
                <a:sym typeface="Wingdings" charset="0"/>
              </a:rPr>
              <a:t> </a:t>
            </a:r>
            <a:r>
              <a:rPr lang="en-US" b="1" u="sng">
                <a:solidFill>
                  <a:srgbClr val="FF3300"/>
                </a:solidFill>
                <a:latin typeface="Arial" charset="0"/>
                <a:sym typeface="Wingdings" charset="0"/>
              </a:rPr>
              <a:t>2 zygotes that fuse to form 1 embryo</a:t>
            </a:r>
            <a:endParaRPr lang="en-US" b="1" u="sng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b="1" u="sng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00454-003-f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6563"/>
            <a:ext cx="7620000" cy="463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7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Mitotic non-disjunction</a:t>
            </a:r>
            <a:b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as a cause of mosaicism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ctrTitle"/>
          </p:nvPr>
        </p:nvSpPr>
        <p:spPr>
          <a:xfrm>
            <a:off x="3944938" y="4930775"/>
            <a:ext cx="6875462" cy="936625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STRUCTURAL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ANOMALIES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yto a`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2590800"/>
            <a:ext cx="1470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Grp="1"/>
          </p:cNvSpPr>
          <p:nvPr>
            <p:ph type="title" idx="4294967295"/>
          </p:nvPr>
        </p:nvSpPr>
        <p:spPr>
          <a:xfrm>
            <a:off x="703263" y="533400"/>
            <a:ext cx="7118350" cy="1041400"/>
          </a:xfrm>
        </p:spPr>
        <p:txBody>
          <a:bodyPr/>
          <a:lstStyle/>
          <a:p>
            <a:pPr algn="ctr" eaLnBrk="1" hangingPunct="1"/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STRUCTURAL CHROMOSOMAL ANOMALIES</a:t>
            </a:r>
          </a:p>
        </p:txBody>
      </p:sp>
      <p:sp>
        <p:nvSpPr>
          <p:cNvPr id="28676" name="Rectangle 5"/>
          <p:cNvSpPr>
            <a:spLocks noGrp="1"/>
          </p:cNvSpPr>
          <p:nvPr>
            <p:ph type="body" idx="4294967295"/>
          </p:nvPr>
        </p:nvSpPr>
        <p:spPr>
          <a:xfrm>
            <a:off x="76200" y="1828800"/>
            <a:ext cx="86868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The most frequent Structural anomalies are: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Translocations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Inversions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Deletions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Isochromosome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(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)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Ring formation ( Ring chromosome)</a:t>
            </a: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250"/>
            <a:ext cx="800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de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2381250"/>
            <a:ext cx="746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r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371725"/>
            <a:ext cx="8826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0" y="4903788"/>
            <a:ext cx="917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Terminal</a:t>
            </a:r>
          </a:p>
          <a:p>
            <a:pPr eaLnBrk="1" hangingPunct="1"/>
            <a:r>
              <a:rPr lang="en-US" sz="1400" b="1">
                <a:solidFill>
                  <a:srgbClr val="006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Deletion</a:t>
            </a:r>
          </a:p>
        </p:txBody>
      </p:sp>
      <p:pic>
        <p:nvPicPr>
          <p:cNvPr id="30726" name="Picture 7" descr="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382838"/>
            <a:ext cx="8524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du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362200"/>
            <a:ext cx="892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rt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2362200"/>
            <a:ext cx="8477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 descr="r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52675"/>
            <a:ext cx="774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 descr="inq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338388"/>
            <a:ext cx="838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 descr="is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362200"/>
            <a:ext cx="10937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Text Box 14"/>
          <p:cNvSpPr txBox="1">
            <a:spLocks noChangeArrowheads="1"/>
          </p:cNvSpPr>
          <p:nvPr/>
        </p:nvSpPr>
        <p:spPr bwMode="auto">
          <a:xfrm>
            <a:off x="6580188" y="1679575"/>
            <a:ext cx="1339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3030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Ring</a:t>
            </a:r>
          </a:p>
          <a:p>
            <a:pPr algn="ctr" eaLnBrk="1" hangingPunct="1"/>
            <a:r>
              <a:rPr lang="en-US" sz="1400" b="1">
                <a:solidFill>
                  <a:srgbClr val="3030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Chromosome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5532438" y="4903788"/>
            <a:ext cx="134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6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Robertsonian</a:t>
            </a:r>
          </a:p>
          <a:p>
            <a:pPr algn="ctr" eaLnBrk="1" hangingPunct="1"/>
            <a:r>
              <a:rPr lang="en-US" sz="1400" b="1">
                <a:solidFill>
                  <a:srgbClr val="006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Translocation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1046163" y="1768475"/>
            <a:ext cx="889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3030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Deletion</a:t>
            </a:r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4519613" y="1679575"/>
            <a:ext cx="1308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3030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Reciprocal</a:t>
            </a:r>
          </a:p>
          <a:p>
            <a:pPr algn="ctr" eaLnBrk="1" hangingPunct="1"/>
            <a:r>
              <a:rPr lang="en-US" sz="1400" b="1">
                <a:solidFill>
                  <a:srgbClr val="3030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translocation</a:t>
            </a:r>
          </a:p>
        </p:txBody>
      </p:sp>
      <p:sp>
        <p:nvSpPr>
          <p:cNvPr id="66577" name="Text Box 18"/>
          <p:cNvSpPr txBox="1">
            <a:spLocks noChangeArrowheads="1"/>
          </p:cNvSpPr>
          <p:nvPr/>
        </p:nvSpPr>
        <p:spPr bwMode="auto">
          <a:xfrm>
            <a:off x="7543800" y="4903788"/>
            <a:ext cx="16668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Isochromosomes</a:t>
            </a:r>
          </a:p>
        </p:txBody>
      </p:sp>
      <p:sp>
        <p:nvSpPr>
          <p:cNvPr id="66578" name="Text Box 19"/>
          <p:cNvSpPr txBox="1">
            <a:spLocks noChangeArrowheads="1"/>
          </p:cNvSpPr>
          <p:nvPr/>
        </p:nvSpPr>
        <p:spPr bwMode="auto">
          <a:xfrm>
            <a:off x="1782763" y="4903788"/>
            <a:ext cx="939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Insertion</a:t>
            </a:r>
          </a:p>
        </p:txBody>
      </p:sp>
      <p:sp>
        <p:nvSpPr>
          <p:cNvPr id="66579" name="Text Box 20"/>
          <p:cNvSpPr txBox="1">
            <a:spLocks noChangeArrowheads="1"/>
          </p:cNvSpPr>
          <p:nvPr/>
        </p:nvSpPr>
        <p:spPr bwMode="auto">
          <a:xfrm>
            <a:off x="3805238" y="4903788"/>
            <a:ext cx="9794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1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Inversion</a:t>
            </a:r>
          </a:p>
        </p:txBody>
      </p:sp>
      <p:sp>
        <p:nvSpPr>
          <p:cNvPr id="66580" name="Text Box 21"/>
          <p:cNvSpPr txBox="1">
            <a:spLocks noChangeArrowheads="1"/>
          </p:cNvSpPr>
          <p:nvPr/>
        </p:nvSpPr>
        <p:spPr bwMode="auto">
          <a:xfrm>
            <a:off x="2738438" y="1768475"/>
            <a:ext cx="11572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3030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Duplication</a:t>
            </a:r>
          </a:p>
        </p:txBody>
      </p:sp>
      <p:sp>
        <p:nvSpPr>
          <p:cNvPr id="21" name="Rectangle 4"/>
          <p:cNvSpPr txBox="1">
            <a:spLocks/>
          </p:cNvSpPr>
          <p:nvPr/>
        </p:nvSpPr>
        <p:spPr bwMode="auto">
          <a:xfrm>
            <a:off x="703263" y="533400"/>
            <a:ext cx="71183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STRUCTURAL CHROMOSOMAL ANOMALIES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9600" y="1689100"/>
            <a:ext cx="7924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A mutual exchange between terminal segments from the arms of 2 chromosomes.</a:t>
            </a: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+mj-lt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Provided that there is no loss or alteration at the points of exchange, the new rearrangement is genetically balanced, and called a  </a:t>
            </a:r>
            <a:r>
              <a:rPr lang="en-US" sz="2800" b="1" u="sng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Balanced rearrangement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0" lvl="1"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+mn-ea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Recorded as 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 or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rcp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  (e.g. t(9;22)(q34;q11)).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- The carrier has a normal phenotype.</a:t>
            </a:r>
          </a:p>
          <a:p>
            <a:pPr marL="0" lvl="1">
              <a:defRPr/>
            </a:pPr>
            <a:endParaRPr lang="en-US" sz="2400" b="1" dirty="0">
              <a:solidFill>
                <a:srgbClr val="000000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0" lvl="1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+mn-ea"/>
                <a:cs typeface="Times New Roman" pitchFamily="18" charset="0"/>
              </a:rPr>
              <a:t>-They can occur de novo, or be transmitted through several generations.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42938" y="609600"/>
            <a:ext cx="651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1 - Reciprocal translocation: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00454-003-f017"/>
          <p:cNvPicPr>
            <a:picLocks noChangeAspect="1" noChangeArrowheads="1"/>
          </p:cNvPicPr>
          <p:nvPr/>
        </p:nvPicPr>
        <p:blipFill rotWithShape="1">
          <a:blip r:embed="rId3"/>
          <a:srcRect l="22021" r="19008" b="2321"/>
          <a:stretch/>
        </p:blipFill>
        <p:spPr bwMode="auto">
          <a:xfrm>
            <a:off x="319088" y="1398588"/>
            <a:ext cx="2706687" cy="5248275"/>
          </a:xfrm>
          <a:prstGeom prst="rect">
            <a:avLst/>
          </a:prstGeom>
          <a:noFill/>
          <a:ln w="28575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7"/>
          <p:cNvSpPr>
            <a:spLocks/>
          </p:cNvSpPr>
          <p:nvPr/>
        </p:nvSpPr>
        <p:spPr bwMode="auto">
          <a:xfrm>
            <a:off x="2514600" y="304800"/>
            <a:ext cx="4191000" cy="715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Stages of Mitosis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355725"/>
            <a:ext cx="5602287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3170238"/>
          </a:xfrm>
          <a:prstGeom prst="rect">
            <a:avLst/>
          </a:prstGeom>
          <a:gradFill rotWithShape="1">
            <a:gsLst>
              <a:gs pos="0">
                <a:srgbClr val="90FFDA"/>
              </a:gs>
              <a:gs pos="35001">
                <a:srgbClr val="B2FFE3"/>
              </a:gs>
              <a:gs pos="100000">
                <a:srgbClr val="E0FFF4"/>
              </a:gs>
            </a:gsLst>
            <a:lin ang="162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000" u="sng" dirty="0">
                <a:solidFill>
                  <a:srgbClr val="002060"/>
                </a:solidFill>
                <a:latin typeface="+mn-lt"/>
                <a:ea typeface="+mn-ea"/>
              </a:rPr>
              <a:t>Chromosomal structural mutations - inversion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+mn-ea"/>
              </a:rPr>
              <a:t>:</a:t>
            </a:r>
          </a:p>
          <a:p>
            <a:pPr marL="457200" indent="-457200">
              <a:defRPr/>
            </a:pPr>
            <a:endParaRPr lang="en-US" sz="2000" dirty="0">
              <a:solidFill>
                <a:srgbClr val="002060"/>
              </a:solidFill>
              <a:latin typeface="+mn-lt"/>
              <a:ea typeface="+mn-ea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ea typeface="+mn-ea"/>
              </a:rPr>
              <a:t>Chromosome segment excises and reintegrates in opposite orientation.</a:t>
            </a:r>
          </a:p>
          <a:p>
            <a:pPr marL="457200" indent="-457200">
              <a:buFontTx/>
              <a:buChar char="•"/>
              <a:defRPr/>
            </a:pPr>
            <a:endParaRPr lang="en-US" sz="2000" dirty="0">
              <a:solidFill>
                <a:srgbClr val="002060"/>
              </a:solidFill>
              <a:latin typeface="+mn-lt"/>
              <a:ea typeface="+mn-ea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ea typeface="+mn-ea"/>
              </a:rPr>
              <a:t>Two types of inversions:</a:t>
            </a:r>
          </a:p>
          <a:p>
            <a:pPr marL="457200" indent="-457200">
              <a:buFontTx/>
              <a:buChar char="•"/>
              <a:defRPr/>
            </a:pPr>
            <a:endParaRPr lang="en-US" sz="2000" dirty="0">
              <a:solidFill>
                <a:srgbClr val="002060"/>
              </a:solidFill>
              <a:latin typeface="+mn-lt"/>
              <a:ea typeface="+mn-ea"/>
            </a:endParaRPr>
          </a:p>
          <a:p>
            <a:pPr marL="1028700" lvl="1" indent="-457200">
              <a:buFontTx/>
              <a:buChar char="•"/>
              <a:defRPr/>
            </a:pPr>
            <a:r>
              <a:rPr lang="en-US" sz="2000" u="sng" dirty="0" err="1">
                <a:solidFill>
                  <a:srgbClr val="002060"/>
                </a:solidFill>
                <a:latin typeface="+mn-lt"/>
                <a:ea typeface="+mn-ea"/>
              </a:rPr>
              <a:t>Pericentric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+mn-ea"/>
              </a:rPr>
              <a:t> = include the centromere</a:t>
            </a:r>
          </a:p>
          <a:p>
            <a:pPr marL="1028700" lvl="1" indent="-457200">
              <a:buFontTx/>
              <a:buChar char="•"/>
              <a:defRPr/>
            </a:pPr>
            <a:r>
              <a:rPr lang="en-US" sz="2000" u="sng" dirty="0" err="1">
                <a:solidFill>
                  <a:srgbClr val="002060"/>
                </a:solidFill>
                <a:latin typeface="+mn-lt"/>
                <a:ea typeface="+mn-ea"/>
              </a:rPr>
              <a:t>Paracentric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+mn-ea"/>
              </a:rPr>
              <a:t> = do not include the centromere</a:t>
            </a:r>
          </a:p>
          <a:p>
            <a:pPr marL="457200" indent="-457200">
              <a:buFontTx/>
              <a:buChar char="•"/>
              <a:defRPr/>
            </a:pPr>
            <a:endParaRPr lang="en-US" sz="2000" dirty="0">
              <a:solidFill>
                <a:srgbClr val="002060"/>
              </a:solidFill>
              <a:latin typeface="+mn-lt"/>
              <a:ea typeface="+mn-ea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ea typeface="+mn-ea"/>
              </a:rPr>
              <a:t>Generally do not result in lost DNA.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>
            <a:fillRect/>
          </a:stretch>
        </p:blipFill>
        <p:spPr bwMode="auto">
          <a:xfrm>
            <a:off x="609600" y="3506788"/>
            <a:ext cx="79248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1-t(11;21)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724400" cy="351631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28257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9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327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2438400" y="261938"/>
            <a:ext cx="4206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  <a:sym typeface="Symbol" pitchFamily="18" charset="2"/>
              </a:rPr>
              <a:t>Translocation (11;21)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title" idx="4294967295"/>
          </p:nvPr>
        </p:nvSpPr>
        <p:spPr>
          <a:xfrm>
            <a:off x="3048000" y="1103313"/>
            <a:ext cx="2089150" cy="6492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Deletion</a:t>
            </a:r>
          </a:p>
        </p:txBody>
      </p:sp>
      <p:sp>
        <p:nvSpPr>
          <p:cNvPr id="34819" name="Rectangle 4"/>
          <p:cNvSpPr>
            <a:spLocks noGrp="1"/>
          </p:cNvSpPr>
          <p:nvPr>
            <p:ph type="body" idx="4294967295"/>
          </p:nvPr>
        </p:nvSpPr>
        <p:spPr>
          <a:xfrm>
            <a:off x="762000" y="2209800"/>
            <a:ext cx="7696200" cy="4038600"/>
          </a:xfrm>
        </p:spPr>
        <p:txBody>
          <a:bodyPr/>
          <a:lstStyle/>
          <a:p>
            <a:pPr eaLnBrk="1" hangingPunct="1">
              <a:buFont typeface="Wingdings" charset="0"/>
              <a:buChar char="v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Loss of a segment from a chromosome, either terminal or interstitial</a:t>
            </a:r>
          </a:p>
          <a:p>
            <a:pPr eaLnBrk="1" hangingPunct="1">
              <a:buFont typeface="Wingdings" charset="0"/>
              <a:buChar char="v"/>
            </a:pPr>
            <a:endParaRPr lang="en-US" sz="8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Invariably, but not always, results in the loss of important genetic material</a:t>
            </a:r>
          </a:p>
          <a:p>
            <a:pPr eaLnBrk="1" hangingPunct="1">
              <a:buFont typeface="Wingdings" charset="0"/>
              <a:buChar char="v"/>
            </a:pPr>
            <a:endParaRPr lang="en-US" sz="7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Deletion is therefore 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an unbalanced rearrangement. </a:t>
            </a:r>
          </a:p>
          <a:p>
            <a:pPr eaLnBrk="1" hangingPunct="1">
              <a:buFont typeface="Wingdings" charset="0"/>
              <a:buChar char="v"/>
            </a:pPr>
            <a:endParaRPr lang="en-US" sz="8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Recorded as del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4959350" y="6091238"/>
            <a:ext cx="285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Calibri" charset="0"/>
                <a:cs typeface="Arial" charset="0"/>
              </a:rPr>
              <a:t>46,XX,del(18)(q21.3).</a:t>
            </a:r>
          </a:p>
        </p:txBody>
      </p:sp>
      <p:sp>
        <p:nvSpPr>
          <p:cNvPr id="33795" name="Rectangle 9"/>
          <p:cNvSpPr>
            <a:spLocks noGrp="1"/>
          </p:cNvSpPr>
          <p:nvPr>
            <p:ph type="title" idx="4294967295"/>
          </p:nvPr>
        </p:nvSpPr>
        <p:spPr>
          <a:xfrm>
            <a:off x="2452688" y="685800"/>
            <a:ext cx="40259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Terminal Deletion</a:t>
            </a:r>
          </a:p>
        </p:txBody>
      </p:sp>
      <p:grpSp>
        <p:nvGrpSpPr>
          <p:cNvPr id="35844" name="Group 12"/>
          <p:cNvGrpSpPr>
            <a:grpSpLocks/>
          </p:cNvGrpSpPr>
          <p:nvPr/>
        </p:nvGrpSpPr>
        <p:grpSpPr bwMode="auto">
          <a:xfrm>
            <a:off x="3886200" y="2438400"/>
            <a:ext cx="4648200" cy="3573463"/>
            <a:chOff x="1584" y="1296"/>
            <a:chExt cx="2688" cy="2047"/>
          </a:xfrm>
        </p:grpSpPr>
        <p:pic>
          <p:nvPicPr>
            <p:cNvPr id="3584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671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Rectangle 11"/>
            <p:cNvSpPr>
              <a:spLocks noChangeArrowheads="1"/>
            </p:cNvSpPr>
            <p:nvPr/>
          </p:nvSpPr>
          <p:spPr bwMode="auto">
            <a:xfrm>
              <a:off x="4176" y="2496"/>
              <a:ext cx="96" cy="288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2"/>
          <a:stretch>
            <a:fillRect/>
          </a:stretch>
        </p:blipFill>
        <p:spPr bwMode="auto">
          <a:xfrm>
            <a:off x="14288" y="3276600"/>
            <a:ext cx="40513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chromosome 7 deletion 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5562600" y="5165725"/>
            <a:ext cx="305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charset="0"/>
              </a:rPr>
              <a:t>46,XY,del(7)(q11.23q21.2). 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228600" y="4267200"/>
            <a:ext cx="4800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Calibri" charset="0"/>
              </a:rPr>
              <a:t> </a:t>
            </a:r>
            <a:r>
              <a:rPr lang="en-US" sz="2400" b="1">
                <a:solidFill>
                  <a:srgbClr val="FF3300"/>
                </a:solidFill>
                <a:latin typeface="Calibri" charset="0"/>
              </a:rPr>
              <a:t>The key to the karyotype description is as follows:</a:t>
            </a:r>
            <a:r>
              <a:rPr lang="en-US" sz="2000" b="1">
                <a:solidFill>
                  <a:srgbClr val="FF3300"/>
                </a:solidFill>
                <a:latin typeface="Calibri" charset="0"/>
              </a:rPr>
              <a:t> </a:t>
            </a:r>
          </a:p>
          <a:p>
            <a:r>
              <a:rPr lang="en-US" sz="2000" b="1">
                <a:solidFill>
                  <a:srgbClr val="FF3300"/>
                </a:solidFill>
                <a:latin typeface="Calibri" charset="0"/>
              </a:rPr>
              <a:t>-  </a:t>
            </a:r>
            <a:r>
              <a:rPr lang="en-US" sz="2000" b="1">
                <a:solidFill>
                  <a:schemeClr val="tx2"/>
                </a:solidFill>
                <a:latin typeface="Calibri" charset="0"/>
              </a:rPr>
              <a:t>46:  the total number of chromosomes. </a:t>
            </a:r>
          </a:p>
          <a:p>
            <a:r>
              <a:rPr lang="en-US" sz="2000" b="1">
                <a:solidFill>
                  <a:schemeClr val="tx2"/>
                </a:solidFill>
                <a:latin typeface="Calibri" charset="0"/>
              </a:rPr>
              <a:t>-  XY:  the sex chromosomes (male). </a:t>
            </a:r>
          </a:p>
          <a:p>
            <a:r>
              <a:rPr lang="en-US" sz="2000" b="1">
                <a:solidFill>
                  <a:schemeClr val="tx2"/>
                </a:solidFill>
                <a:latin typeface="Calibri" charset="0"/>
              </a:rPr>
              <a:t>-  del(7):  deletion in chromosome 7. </a:t>
            </a:r>
          </a:p>
          <a:p>
            <a:r>
              <a:rPr lang="en-US" sz="2000" b="1">
                <a:solidFill>
                  <a:schemeClr val="tx2"/>
                </a:solidFill>
                <a:latin typeface="Calibri" charset="0"/>
              </a:rPr>
              <a:t>-  (q11.23q21.2):  breakpoints of the deleted segment. </a:t>
            </a:r>
          </a:p>
        </p:txBody>
      </p:sp>
      <p:pic>
        <p:nvPicPr>
          <p:cNvPr id="187397" name="Picture 5" descr="deletion 7 ide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609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8"/>
          <p:cNvSpPr>
            <a:spLocks/>
          </p:cNvSpPr>
          <p:nvPr/>
        </p:nvSpPr>
        <p:spPr bwMode="auto">
          <a:xfrm>
            <a:off x="11430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Interstitial deletion  (7 Karyotype)</a:t>
            </a: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6019800" y="2971800"/>
            <a:ext cx="152400" cy="838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>
            <a:fillRect/>
          </a:stretch>
        </p:blipFill>
        <p:spPr bwMode="auto">
          <a:xfrm>
            <a:off x="3082925" y="1295400"/>
            <a:ext cx="19288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/>
          </p:cNvSpPr>
          <p:nvPr>
            <p:ph type="title" idx="4294967295"/>
          </p:nvPr>
        </p:nvSpPr>
        <p:spPr>
          <a:xfrm>
            <a:off x="2819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Inversion</a:t>
            </a:r>
          </a:p>
        </p:txBody>
      </p:sp>
      <p:sp>
        <p:nvSpPr>
          <p:cNvPr id="37891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2179638"/>
            <a:ext cx="5257800" cy="4678362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Inversion occurs when a segment of chromosome breaks, and rejoining within the chromosome effectively inverts it. 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Recorded as inv.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Only large inversions are normally detected.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They are balance rearrangements that rarely cause problems in carriers</a:t>
            </a:r>
            <a:endParaRPr lang="en-US" sz="2400">
              <a:latin typeface="Arial" charset="0"/>
            </a:endParaRPr>
          </a:p>
        </p:txBody>
      </p:sp>
      <p:pic>
        <p:nvPicPr>
          <p:cNvPr id="37892" name="Picture 6" descr="http://4.bp.blogspot.com/-KuH4XnuJrts/TZP9HZGFPFI/AAAAAAAAAHY/XW93IpJ0mUY/s200/inver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889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00454-003-f0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r="21477" b="6825"/>
          <a:stretch>
            <a:fillRect/>
          </a:stretch>
        </p:blipFill>
        <p:spPr bwMode="auto">
          <a:xfrm>
            <a:off x="2895600" y="4443413"/>
            <a:ext cx="4365625" cy="218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7"/>
          <p:cNvSpPr>
            <a:spLocks noGrp="1"/>
          </p:cNvSpPr>
          <p:nvPr>
            <p:ph type="title"/>
          </p:nvPr>
        </p:nvSpPr>
        <p:spPr>
          <a:xfrm>
            <a:off x="1600200" y="5334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Pericentric inversion</a:t>
            </a:r>
          </a:p>
        </p:txBody>
      </p:sp>
      <p:sp>
        <p:nvSpPr>
          <p:cNvPr id="38916" name="Rectangle 8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 inversion is termed pericentric when the two break-points involved are sited on opposite sides of the centromere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900" b="1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C00000"/>
                </a:solidFill>
                <a:latin typeface="Arial" charset="0"/>
              </a:rPr>
              <a:t>A pericentric inversion can provoke miscarriages, sterility (more often in the male)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00454-003-f03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r="21426" b="7628"/>
          <a:stretch>
            <a:fillRect/>
          </a:stretch>
        </p:blipFill>
        <p:spPr bwMode="auto">
          <a:xfrm>
            <a:off x="2819400" y="4648200"/>
            <a:ext cx="381000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1B174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Paracentric inversion</a:t>
            </a:r>
          </a:p>
        </p:txBody>
      </p:sp>
      <p:sp>
        <p:nvSpPr>
          <p:cNvPr id="39940" name="Rectangle 8"/>
          <p:cNvSpPr>
            <a:spLocks/>
          </p:cNvSpPr>
          <p:nvPr/>
        </p:nvSpPr>
        <p:spPr bwMode="auto">
          <a:xfrm>
            <a:off x="533400" y="1524000"/>
            <a:ext cx="800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charset="0"/>
              </a:rPr>
              <a:t>An inversion is termed paracentric when the segment involved lies wholly within one chromosome arm.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b="1">
              <a:solidFill>
                <a:srgbClr val="000000"/>
              </a:solidFill>
              <a:latin typeface="Calibri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rgbClr val="FF3300"/>
                </a:solidFill>
                <a:latin typeface="Calibri" charset="0"/>
              </a:rPr>
              <a:t>Are rare</a:t>
            </a:r>
            <a:r>
              <a:rPr lang="en-US" sz="2400" b="1">
                <a:solidFill>
                  <a:srgbClr val="000000"/>
                </a:solidFill>
                <a:latin typeface="Calibri" charset="0"/>
              </a:rPr>
              <a:t> (or more likely rarely detected since the majority probably involve very small segments).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b="1">
              <a:solidFill>
                <a:srgbClr val="000000"/>
              </a:solidFill>
              <a:latin typeface="Calibri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charset="0"/>
              </a:rPr>
              <a:t>The most frequent paracentric inversions chromosomes </a:t>
            </a:r>
            <a:r>
              <a:rPr lang="en-US" sz="2400" b="1">
                <a:solidFill>
                  <a:srgbClr val="FF3300"/>
                </a:solidFill>
                <a:latin typeface="Calibri" charset="0"/>
              </a:rPr>
              <a:t>3, 7, and 14</a:t>
            </a:r>
            <a:r>
              <a:rPr lang="en-US" sz="2400" b="1">
                <a:solidFill>
                  <a:srgbClr val="000000"/>
                </a:solidFill>
                <a:latin typeface="Calibri" charset="0"/>
              </a:rPr>
              <a:t>.</a:t>
            </a:r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773363" y="609600"/>
            <a:ext cx="6553200" cy="649288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Isochromosome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8382000" cy="2362200"/>
          </a:xfrm>
        </p:spPr>
        <p:txBody>
          <a:bodyPr/>
          <a:lstStyle/>
          <a:p>
            <a:r>
              <a:rPr lang="en-US" sz="2400">
                <a:solidFill>
                  <a:schemeClr val="bg2"/>
                </a:solidFill>
                <a:latin typeface="Arial" charset="0"/>
              </a:rPr>
              <a:t>An isochromosome shows loss of one arm with duplication of the other</a:t>
            </a:r>
          </a:p>
          <a:p>
            <a:endParaRPr lang="en-US" sz="2400">
              <a:solidFill>
                <a:schemeClr val="bg2"/>
              </a:solidFill>
              <a:latin typeface="Arial" charset="0"/>
            </a:endParaRPr>
          </a:p>
          <a:p>
            <a:r>
              <a:rPr lang="en-US" sz="2400">
                <a:solidFill>
                  <a:schemeClr val="bg2"/>
                </a:solidFill>
                <a:latin typeface="Arial" charset="0"/>
              </a:rPr>
              <a:t>The most commonly encountered isochromosome consists of two long arms of the X chromosome. 46,X,i(Xq)</a:t>
            </a: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4586288" y="4191000"/>
            <a:ext cx="3414712" cy="2503488"/>
            <a:chOff x="1390" y="2064"/>
            <a:chExt cx="2160" cy="1841"/>
          </a:xfrm>
        </p:grpSpPr>
        <p:pic>
          <p:nvPicPr>
            <p:cNvPr id="40965" name="Picture 2" descr="iXq`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064"/>
              <a:ext cx="2160" cy="1841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66" name="Rectangle 8"/>
            <p:cNvSpPr>
              <a:spLocks noChangeArrowheads="1"/>
            </p:cNvSpPr>
            <p:nvPr/>
          </p:nvSpPr>
          <p:spPr bwMode="auto">
            <a:xfrm>
              <a:off x="2941" y="3481"/>
              <a:ext cx="288" cy="336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533400"/>
            <a:ext cx="6553200" cy="649288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Isochromosome, 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CONTN</a:t>
            </a:r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3413"/>
            <a:ext cx="7643813" cy="3887787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The most probable explanation for isochromosome is that the centromere has divided transversely rather than longitudinally</a:t>
            </a:r>
            <a:endParaRPr lang="en-US">
              <a:latin typeface="Arial" charset="0"/>
            </a:endParaRPr>
          </a:p>
        </p:txBody>
      </p:sp>
      <p:pic>
        <p:nvPicPr>
          <p:cNvPr id="41988" name="Picture 6" descr="iso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200400"/>
            <a:ext cx="54689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00454-003-f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r="1923" b="2370"/>
          <a:stretch>
            <a:fillRect/>
          </a:stretch>
        </p:blipFill>
        <p:spPr bwMode="auto">
          <a:xfrm>
            <a:off x="304800" y="1052513"/>
            <a:ext cx="32766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7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864100" cy="6492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Stages of MEIOSIS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905000"/>
            <a:ext cx="1028700" cy="1112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9" name="Picture 7" descr="http://lc.brooklyn.cuny.edu/smarttutor/corc1321/images/meiosis/C1.meio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2379" r="40067" b="2065"/>
          <a:stretch>
            <a:fillRect/>
          </a:stretch>
        </p:blipFill>
        <p:spPr bwMode="auto">
          <a:xfrm>
            <a:off x="3581400" y="1295400"/>
            <a:ext cx="2103438" cy="5029200"/>
          </a:xfrm>
          <a:prstGeom prst="rect">
            <a:avLst/>
          </a:prstGeom>
          <a:noFill/>
          <a:ln w="9525">
            <a:solidFill>
              <a:srgbClr val="1B17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9" descr="http://lc.brooklyn.cuny.edu/smarttutor/corc1321/images/meiosis/C1.meio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2995" r="17065" b="3545"/>
          <a:stretch>
            <a:fillRect/>
          </a:stretch>
        </p:blipFill>
        <p:spPr bwMode="auto">
          <a:xfrm>
            <a:off x="5638800" y="1295400"/>
            <a:ext cx="3454400" cy="5013325"/>
          </a:xfrm>
          <a:prstGeom prst="rect">
            <a:avLst/>
          </a:prstGeom>
          <a:noFill/>
          <a:ln w="9525">
            <a:solidFill>
              <a:srgbClr val="1B17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590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3838" y="152400"/>
            <a:ext cx="8991600" cy="1143000"/>
          </a:xfrm>
        </p:spPr>
        <p:txBody>
          <a:bodyPr/>
          <a:lstStyle/>
          <a:p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Ring formation (Ring chromosome)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28800"/>
            <a:ext cx="7848600" cy="3887788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A break on each arm of a chromosome </a:t>
            </a:r>
            <a:r>
              <a:rPr lang="en-US">
                <a:latin typeface="Arial" charset="0"/>
                <a:sym typeface="Wingdings" charset="0"/>
              </a:rPr>
              <a:t> two sticky ends on the central portion  Reunion of the ends as a ring  loss of the 2 distal chromosomal fragments</a:t>
            </a:r>
          </a:p>
          <a:p>
            <a:pPr>
              <a:buFontTx/>
              <a:buNone/>
            </a:pPr>
            <a:endParaRPr lang="en-US" sz="800">
              <a:latin typeface="Arial" charset="0"/>
              <a:sym typeface="Wingdings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  <a:sym typeface="Wingdings" charset="0"/>
              </a:rPr>
              <a:t>Ring chromosomes are often unstable in mitosis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762000"/>
            <a:ext cx="6553200" cy="649288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Take home message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2103438"/>
            <a:ext cx="7543800" cy="475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During mitosis in somatic cell division, the two sister chromatids of each chromosome separate, with one chromatid passing to each daughter cell.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During meiosis, which occurs during the final stage of gametogenesis, homologous chromosomes pair, exchange segments, and then segregate independently to the mature daughter gametes.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838200"/>
            <a:ext cx="6553200" cy="649288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Take home message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812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Chromosome abnormalities can be numerical or structural.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Numerical abnormalities include aneuploidy and polyploidy.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In trisomy, a single extra chromosome is present, usually as a result of non-disjunction in the 1</a:t>
            </a:r>
            <a:r>
              <a:rPr lang="en-US" sz="2400" baseline="30000">
                <a:latin typeface="Arial" charset="0"/>
              </a:rPr>
              <a:t>st</a:t>
            </a:r>
            <a:r>
              <a:rPr lang="en-US" sz="2400">
                <a:latin typeface="Arial" charset="0"/>
              </a:rPr>
              <a:t> or 2</a:t>
            </a:r>
            <a:r>
              <a:rPr lang="en-US" sz="2400" baseline="30000">
                <a:latin typeface="Arial" charset="0"/>
              </a:rPr>
              <a:t>nd</a:t>
            </a:r>
            <a:r>
              <a:rPr lang="en-US" sz="2400">
                <a:latin typeface="Arial" charset="0"/>
              </a:rPr>
              <a:t> meiotic division.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 In polyploidy, ≥3 complete haploid sets are present instead of the usual diploid complement.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Structural abnormalities include translocations (balanced or unbalanced), inversions, deletions, isochromosome &amp; rings.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133600" y="22098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THANK YOU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itchFamily="2" charset="2"/>
              </a:rPr>
              <a:t>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9180" r="36591" b="14873"/>
          <a:stretch>
            <a:fillRect/>
          </a:stretch>
        </p:blipFill>
        <p:spPr bwMode="auto">
          <a:xfrm>
            <a:off x="1371600" y="1828800"/>
            <a:ext cx="6621463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3363" y="914400"/>
            <a:ext cx="62372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phases of meiosis I &amp; II</a:t>
            </a:r>
          </a:p>
        </p:txBody>
      </p:sp>
      <p:pic>
        <p:nvPicPr>
          <p:cNvPr id="7173" name="Picture 5" descr="Figure 9.6"/>
          <p:cNvPicPr>
            <a:picLocks noChangeAspect="1" noChangeArrowheads="1"/>
          </p:cNvPicPr>
          <p:nvPr/>
        </p:nvPicPr>
        <p:blipFill rotWithShape="1">
          <a:blip r:embed="rId2"/>
          <a:srcRect l="1149" t="6885" r="1149" b="13356"/>
          <a:stretch/>
        </p:blipFill>
        <p:spPr bwMode="auto">
          <a:xfrm>
            <a:off x="1036638" y="1905000"/>
            <a:ext cx="7239000" cy="44386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/>
          </p:cNvSpPr>
          <p:nvPr>
            <p:ph type="title" idx="4294967295"/>
          </p:nvPr>
        </p:nvSpPr>
        <p:spPr>
          <a:xfrm>
            <a:off x="1143000" y="457200"/>
            <a:ext cx="6553200" cy="609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CHROMOSOME ANOMALIES</a:t>
            </a:r>
          </a:p>
        </p:txBody>
      </p:sp>
      <p:sp>
        <p:nvSpPr>
          <p:cNvPr id="9219" name="Rectangle 6"/>
          <p:cNvSpPr>
            <a:spLocks noGrp="1"/>
          </p:cNvSpPr>
          <p:nvPr>
            <p:ph type="body" idx="4294967295"/>
          </p:nvPr>
        </p:nvSpPr>
        <p:spPr>
          <a:xfrm>
            <a:off x="685800" y="2514600"/>
            <a:ext cx="4572000" cy="3276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336600"/>
                </a:solidFill>
                <a:latin typeface="Arial" charset="0"/>
              </a:rPr>
              <a:t>TYPES:</a:t>
            </a:r>
          </a:p>
          <a:p>
            <a:pPr lvl="1" eaLnBrk="1" hangingPunct="1"/>
            <a:r>
              <a:rPr lang="en-US">
                <a:solidFill>
                  <a:srgbClr val="336600"/>
                </a:solidFill>
                <a:latin typeface="Arial" charset="0"/>
              </a:rPr>
              <a:t>Numerical</a:t>
            </a:r>
          </a:p>
          <a:p>
            <a:pPr lvl="1" eaLnBrk="1" hangingPunct="1"/>
            <a:r>
              <a:rPr lang="en-US">
                <a:solidFill>
                  <a:srgbClr val="336600"/>
                </a:solidFill>
                <a:latin typeface="Arial" charset="0"/>
              </a:rPr>
              <a:t>Structural</a:t>
            </a:r>
          </a:p>
          <a:p>
            <a:pPr eaLnBrk="1" hangingPunct="1"/>
            <a:r>
              <a:rPr lang="en-US" b="1">
                <a:solidFill>
                  <a:srgbClr val="336600"/>
                </a:solidFill>
                <a:latin typeface="Arial" charset="0"/>
              </a:rPr>
              <a:t>MECHANISMS</a:t>
            </a:r>
          </a:p>
          <a:p>
            <a:pPr eaLnBrk="1" hangingPunct="1"/>
            <a:r>
              <a:rPr lang="en-US" b="1">
                <a:solidFill>
                  <a:srgbClr val="336600"/>
                </a:solidFill>
                <a:latin typeface="Arial" charset="0"/>
              </a:rPr>
              <a:t>NOMENCLATURE</a:t>
            </a:r>
          </a:p>
          <a:p>
            <a:pPr eaLnBrk="1" hangingPunct="1"/>
            <a:r>
              <a:rPr lang="en-US" b="1">
                <a:solidFill>
                  <a:srgbClr val="336600"/>
                </a:solidFill>
                <a:latin typeface="Arial" charset="0"/>
              </a:rPr>
              <a:t>Etiology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ctrTitle"/>
          </p:nvPr>
        </p:nvSpPr>
        <p:spPr>
          <a:xfrm>
            <a:off x="4033838" y="4930775"/>
            <a:ext cx="6875462" cy="9366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19FF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NUMERICAL ANOMALIES </a:t>
            </a:r>
            <a:br>
              <a:rPr lang="en-US" b="1">
                <a:solidFill>
                  <a:srgbClr val="19FF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endParaRPr lang="en-US" b="1">
              <a:solidFill>
                <a:srgbClr val="19FF1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/>
          </p:cNvSpPr>
          <p:nvPr>
            <p:ph type="ctrTitle"/>
          </p:nvPr>
        </p:nvSpPr>
        <p:spPr>
          <a:xfrm>
            <a:off x="4267200" y="4702175"/>
            <a:ext cx="6875463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+mj-ea"/>
              </a:rPr>
              <a:t>Aneuploidy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5F5F5F"/>
      </a:dk1>
      <a:lt1>
        <a:srgbClr val="FFFFFF"/>
      </a:lt1>
      <a:dk2>
        <a:srgbClr val="008080"/>
      </a:dk2>
      <a:lt2>
        <a:srgbClr val="003300"/>
      </a:lt2>
      <a:accent1>
        <a:srgbClr val="00CC99"/>
      </a:accent1>
      <a:accent2>
        <a:srgbClr val="663300"/>
      </a:accent2>
      <a:accent3>
        <a:srgbClr val="FFFFFF"/>
      </a:accent3>
      <a:accent4>
        <a:srgbClr val="505050"/>
      </a:accent4>
      <a:accent5>
        <a:srgbClr val="AAE2CA"/>
      </a:accent5>
      <a:accent6>
        <a:srgbClr val="5C2D00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339966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DCAB8"/>
        </a:accent5>
        <a:accent6>
          <a:srgbClr val="B98A00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5F5F5F"/>
        </a:dk1>
        <a:lt1>
          <a:srgbClr val="FFFFFF"/>
        </a:lt1>
        <a:dk2>
          <a:srgbClr val="006600"/>
        </a:dk2>
        <a:lt2>
          <a:srgbClr val="336699"/>
        </a:lt2>
        <a:accent1>
          <a:srgbClr val="FFCC99"/>
        </a:accent1>
        <a:accent2>
          <a:srgbClr val="663300"/>
        </a:accent2>
        <a:accent3>
          <a:srgbClr val="FFFFFF"/>
        </a:accent3>
        <a:accent4>
          <a:srgbClr val="505050"/>
        </a:accent4>
        <a:accent5>
          <a:srgbClr val="FFE2CA"/>
        </a:accent5>
        <a:accent6>
          <a:srgbClr val="5C2D00"/>
        </a:accent6>
        <a:hlink>
          <a:srgbClr val="33CC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5F5F5F"/>
        </a:dk1>
        <a:lt1>
          <a:srgbClr val="FFFFFF"/>
        </a:lt1>
        <a:dk2>
          <a:srgbClr val="008080"/>
        </a:dk2>
        <a:lt2>
          <a:srgbClr val="003300"/>
        </a:lt2>
        <a:accent1>
          <a:srgbClr val="00CC99"/>
        </a:accent1>
        <a:accent2>
          <a:srgbClr val="663300"/>
        </a:accent2>
        <a:accent3>
          <a:srgbClr val="FFFFFF"/>
        </a:accent3>
        <a:accent4>
          <a:srgbClr val="505050"/>
        </a:accent4>
        <a:accent5>
          <a:srgbClr val="AAE2CA"/>
        </a:accent5>
        <a:accent6>
          <a:srgbClr val="5C2D00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2284</TotalTime>
  <Words>1316</Words>
  <Application>Microsoft Macintosh PowerPoint</Application>
  <PresentationFormat>On-screen Show (4:3)</PresentationFormat>
  <Paragraphs>207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Times New Roman</vt:lpstr>
      <vt:lpstr>Calibri</vt:lpstr>
      <vt:lpstr>Wingdings</vt:lpstr>
      <vt:lpstr>ヒラギノ角ゴ Pro W3</vt:lpstr>
      <vt:lpstr>Symbol</vt:lpstr>
      <vt:lpstr>Verdana</vt:lpstr>
      <vt:lpstr>MS PGothic</vt:lpstr>
      <vt:lpstr>template</vt:lpstr>
      <vt:lpstr>PowerPoint Presentation</vt:lpstr>
      <vt:lpstr>PowerPoint Presentation</vt:lpstr>
      <vt:lpstr>PowerPoint Presentation</vt:lpstr>
      <vt:lpstr>Stages of MEIOSIS</vt:lpstr>
      <vt:lpstr>PowerPoint Presentation</vt:lpstr>
      <vt:lpstr>PowerPoint Presentation</vt:lpstr>
      <vt:lpstr>CHROMOSOME ANOMALIES</vt:lpstr>
      <vt:lpstr>NUMERICAL ANOMALIES  </vt:lpstr>
      <vt:lpstr>Aneuploidy</vt:lpstr>
      <vt:lpstr>PowerPoint Presentation</vt:lpstr>
      <vt:lpstr>PowerPoint Presentation</vt:lpstr>
      <vt:lpstr>PowerPoint Presentation</vt:lpstr>
      <vt:lpstr>PowerPoint Presentation</vt:lpstr>
      <vt:lpstr>Down syndrome, trisomy 21</vt:lpstr>
      <vt:lpstr>Patau Syndrome, Trisomy 13 </vt:lpstr>
      <vt:lpstr>Edward's syndrome, Trisomy 18</vt:lpstr>
      <vt:lpstr>Numerical anomalies in Sex chromosomes</vt:lpstr>
      <vt:lpstr>Monosomy X (Turner’s syndrome, 45, XO)</vt:lpstr>
      <vt:lpstr>Klinefelter Syndrome: 47,XXY males</vt:lpstr>
      <vt:lpstr>PowerPoint Presentation</vt:lpstr>
      <vt:lpstr>Polyploidy</vt:lpstr>
      <vt:lpstr>Polyploidy</vt:lpstr>
      <vt:lpstr>Different Cell Lines e.g. Mosaicism</vt:lpstr>
      <vt:lpstr>MOSAICISM</vt:lpstr>
      <vt:lpstr>Mitotic non-disjunction as a cause of mosaicism</vt:lpstr>
      <vt:lpstr>STRUCTURAL ANOMALIES  </vt:lpstr>
      <vt:lpstr>STRUCTURAL CHROMOSOMAL ANOMALIES</vt:lpstr>
      <vt:lpstr>PowerPoint Presentation</vt:lpstr>
      <vt:lpstr>PowerPoint Presentation</vt:lpstr>
      <vt:lpstr>PowerPoint Presentation</vt:lpstr>
      <vt:lpstr>PowerPoint Presentation</vt:lpstr>
      <vt:lpstr>Deletion</vt:lpstr>
      <vt:lpstr>Terminal Deletion</vt:lpstr>
      <vt:lpstr>PowerPoint Presentation</vt:lpstr>
      <vt:lpstr>Inversion</vt:lpstr>
      <vt:lpstr> Pericentric inversion</vt:lpstr>
      <vt:lpstr>PowerPoint Presentation</vt:lpstr>
      <vt:lpstr>Isochromosome</vt:lpstr>
      <vt:lpstr>Isochromosome, CONTN.</vt:lpstr>
      <vt:lpstr>Ring formation (Ring chromosome)</vt:lpstr>
      <vt:lpstr>Take home message</vt:lpstr>
      <vt:lpstr>Take home message</vt:lpstr>
      <vt:lpstr>THANK YOU </vt:lpstr>
    </vt:vector>
  </TitlesOfParts>
  <Company>owner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Pathology</dc:title>
  <dc:creator>user</dc:creator>
  <cp:lastModifiedBy>User</cp:lastModifiedBy>
  <cp:revision>122</cp:revision>
  <dcterms:created xsi:type="dcterms:W3CDTF">2005-11-24T18:32:37Z</dcterms:created>
  <dcterms:modified xsi:type="dcterms:W3CDTF">2011-10-12T11:36:35Z</dcterms:modified>
</cp:coreProperties>
</file>