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7" r:id="rId2"/>
  </p:sldMasterIdLst>
  <p:notesMasterIdLst>
    <p:notesMasterId r:id="rId52"/>
  </p:notesMasterIdLst>
  <p:handoutMasterIdLst>
    <p:handoutMasterId r:id="rId53"/>
  </p:handoutMasterIdLst>
  <p:sldIdLst>
    <p:sldId id="272" r:id="rId3"/>
    <p:sldId id="273" r:id="rId4"/>
    <p:sldId id="318" r:id="rId5"/>
    <p:sldId id="320" r:id="rId6"/>
    <p:sldId id="322" r:id="rId7"/>
    <p:sldId id="324" r:id="rId8"/>
    <p:sldId id="277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278" r:id="rId22"/>
    <p:sldId id="279" r:id="rId23"/>
    <p:sldId id="280" r:id="rId24"/>
    <p:sldId id="281" r:id="rId25"/>
    <p:sldId id="283" r:id="rId26"/>
    <p:sldId id="338" r:id="rId27"/>
    <p:sldId id="287" r:id="rId28"/>
    <p:sldId id="288" r:id="rId29"/>
    <p:sldId id="289" r:id="rId30"/>
    <p:sldId id="292" r:id="rId31"/>
    <p:sldId id="293" r:id="rId32"/>
    <p:sldId id="294" r:id="rId33"/>
    <p:sldId id="295" r:id="rId34"/>
    <p:sldId id="296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10" r:id="rId46"/>
    <p:sldId id="311" r:id="rId47"/>
    <p:sldId id="312" r:id="rId48"/>
    <p:sldId id="313" r:id="rId49"/>
    <p:sldId id="315" r:id="rId50"/>
    <p:sldId id="316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000000"/>
    <a:srgbClr val="FF0066"/>
    <a:srgbClr val="0033CC"/>
    <a:srgbClr val="FFFFCC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21906" autoAdjust="0"/>
    <p:restoredTop sz="94660"/>
  </p:normalViewPr>
  <p:slideViewPr>
    <p:cSldViewPr>
      <p:cViewPr>
        <p:scale>
          <a:sx n="60" d="100"/>
          <a:sy n="60" d="100"/>
        </p:scale>
        <p:origin x="-39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285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66B3DD80-192B-5D46-8946-47F14EA4B65C}" type="slidenum">
              <a:rPr lang="ar-KW"/>
              <a:pPr/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23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Mendel’s First Experiment</a:t>
            </a:r>
          </a:p>
          <a:p>
            <a:r>
              <a:rPr lang="en-US"/>
              <a:t>He used purebred pea plants becausee they were easy to grow, had many characteristics to study, and they produced a lot of offspring.</a:t>
            </a:r>
          </a:p>
          <a:p>
            <a:r>
              <a:rPr lang="en-US"/>
              <a:t>P1 generation - parent generation --&gt; pure Tall X pure short</a:t>
            </a:r>
          </a:p>
          <a:p>
            <a:r>
              <a:rPr lang="en-US"/>
              <a:t>F1 generation - filial genratiooon --&gt; all Tall = 100% tall</a:t>
            </a:r>
          </a:p>
          <a:p>
            <a:endParaRPr lang="en-US"/>
          </a:p>
          <a:p>
            <a:r>
              <a:rPr lang="en-US"/>
              <a:t>It looked like the short trait disappeared!  Where did it go?  Was it hidden or eliminated?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87788" y="4652963"/>
            <a:ext cx="5256212" cy="11525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3838" y="4579938"/>
            <a:ext cx="6875462" cy="936625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3838" y="5180013"/>
            <a:ext cx="6227762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37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8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1916113"/>
            <a:ext cx="1909763" cy="4608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1916113"/>
            <a:ext cx="5581650" cy="4608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87450" y="1916113"/>
            <a:ext cx="65532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450" y="2636838"/>
            <a:ext cx="3744913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4763" y="2636838"/>
            <a:ext cx="37465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7450" y="4656138"/>
            <a:ext cx="3744913" cy="1868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4763" y="4656138"/>
            <a:ext cx="3746500" cy="1868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23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Arial" charset="0"/>
              </a:defRPr>
            </a:lvl1pPr>
          </a:lstStyle>
          <a:p>
            <a:fld id="{15AAB633-3429-224B-9EA5-9B091817A94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35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Arial" charset="0"/>
              </a:defRPr>
            </a:lvl1pPr>
          </a:lstStyle>
          <a:p>
            <a:fld id="{0E770742-9FBF-7942-9D8F-CFAAC7ED086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8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916113"/>
            <a:ext cx="65532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7450" y="2636838"/>
            <a:ext cx="3744913" cy="388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84763" y="2636838"/>
            <a:ext cx="3746500" cy="38877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9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916113"/>
            <a:ext cx="65532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7450" y="2636838"/>
            <a:ext cx="3744913" cy="38877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4763" y="2636838"/>
            <a:ext cx="3746500" cy="388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916113"/>
            <a:ext cx="65532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7450" y="2636838"/>
            <a:ext cx="7643813" cy="38877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4212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916113"/>
            <a:ext cx="65532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7450" y="2636838"/>
            <a:ext cx="7643813" cy="38877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0478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5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0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7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97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48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44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53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474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19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842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65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4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66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2636838"/>
            <a:ext cx="3744913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763" y="2636838"/>
            <a:ext cx="37465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0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05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3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23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16113"/>
            <a:ext cx="6553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 sz="1800">
              <a:ea typeface="+mn-ea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36838"/>
            <a:ext cx="76438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77" r:id="rId13"/>
    <p:sldLayoutId id="2147483878" r:id="rId14"/>
    <p:sldLayoutId id="2147483861" r:id="rId15"/>
    <p:sldLayoutId id="2147483862" r:id="rId16"/>
    <p:sldLayoutId id="2147483863" r:id="rId17"/>
    <p:sldLayoutId id="2147483864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Rectangle 69"/>
          <p:cNvSpPr>
            <a:spLocks noChangeArrowheads="1"/>
          </p:cNvSpPr>
          <p:nvPr userDrawn="1"/>
        </p:nvSpPr>
        <p:spPr bwMode="auto">
          <a:xfrm>
            <a:off x="381000" y="304800"/>
            <a:ext cx="8382000" cy="1295400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ea typeface="+mn-ea"/>
            </a:endParaRPr>
          </a:p>
        </p:txBody>
      </p:sp>
      <p:sp>
        <p:nvSpPr>
          <p:cNvPr id="2051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295400"/>
          </a:xfrm>
          <a:prstGeom prst="rect">
            <a:avLst/>
          </a:prstGeom>
          <a:solidFill>
            <a:srgbClr val="771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and second line spacing</a:t>
            </a:r>
          </a:p>
        </p:txBody>
      </p:sp>
      <p:sp>
        <p:nvSpPr>
          <p:cNvPr id="2052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D6D6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D6D6FF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D6D6FF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D6D6FF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D6D6FF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rgbClr val="D6D6F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rgbClr val="D6D6F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rgbClr val="D6D6F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rgbClr val="D6D6FF"/>
          </a:solidFill>
          <a:latin typeface="Arial" charset="0"/>
          <a:cs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6810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 Unicode MS" charset="0"/>
        <a:buChar char="-"/>
        <a:defRPr sz="2800">
          <a:solidFill>
            <a:schemeClr val="bg2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800">
          <a:solidFill>
            <a:schemeClr val="bg2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»"/>
        <a:defRPr sz="2200">
          <a:solidFill>
            <a:schemeClr val="bg2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2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2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2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2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0" Type="http://schemas.openxmlformats.org/officeDocument/2006/relationships/image" Target="../media/image36.png"/><Relationship Id="rId11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9200" y="1143000"/>
            <a:ext cx="7391400" cy="1219200"/>
          </a:xfrm>
          <a:prstGeom prst="rect">
            <a:avLst/>
          </a:prstGeom>
          <a:ln>
            <a:prstDash val="lgDashDotDot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Medical  Genetics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 eaLnBrk="0" hangingPunct="0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6147" name="Picture 3" descr="DNAanimated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36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52600" y="3276600"/>
            <a:ext cx="7010400" cy="228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C00000"/>
                </a:solidFill>
                <a:ea typeface="+mn-ea"/>
              </a:rPr>
              <a:t>LECTURE 3</a:t>
            </a:r>
          </a:p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Times New Roman" pitchFamily="18" charset="0"/>
              </a:rPr>
              <a:t>MODE OF INHERITANCE</a:t>
            </a:r>
          </a:p>
          <a:p>
            <a:pPr algn="ctr"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Times New Roman" pitchFamily="18" charset="0"/>
              </a:rPr>
              <a:t>M. Faiyaz-Ul-Haque, PhD, FRCPath</a:t>
            </a:r>
            <a:endParaRPr lang="en-US" sz="4000" b="1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5257800" cy="1084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kern="10">
                <a:ln w="254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Rounded MT Bold"/>
                <a:ea typeface="Arial Rounded MT Bold"/>
                <a:cs typeface="Arial Rounded MT Bold"/>
              </a:rPr>
              <a:t>Second Experiment</a:t>
            </a:r>
          </a:p>
        </p:txBody>
      </p:sp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609600" y="1447800"/>
            <a:ext cx="2362200" cy="723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solidFill>
                  <a:srgbClr val="3366FF"/>
                </a:solidFill>
                <a:latin typeface="Arial Rounded MT Bold"/>
                <a:ea typeface="Arial Rounded MT Bold"/>
                <a:cs typeface="Arial Rounded MT Bold"/>
              </a:rPr>
              <a:t>F1 generation</a:t>
            </a:r>
          </a:p>
          <a:p>
            <a:r>
              <a:rPr lang="en-US" sz="2000" kern="10">
                <a:solidFill>
                  <a:srgbClr val="3366FF"/>
                </a:solidFill>
                <a:latin typeface="Arial Rounded MT Bold"/>
                <a:ea typeface="Arial Rounded MT Bold"/>
                <a:cs typeface="Arial Rounded MT Bold"/>
              </a:rPr>
              <a:t>(filial generation)</a:t>
            </a:r>
          </a:p>
        </p:txBody>
      </p:sp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609600" y="4038600"/>
            <a:ext cx="2286000" cy="723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solidFill>
                  <a:srgbClr val="3366FF"/>
                </a:solidFill>
                <a:latin typeface="Arial Rounded MT Bold"/>
                <a:ea typeface="Arial Rounded MT Bold"/>
                <a:cs typeface="Arial Rounded MT Bold"/>
              </a:rPr>
              <a:t>F2 generation</a:t>
            </a:r>
          </a:p>
          <a:p>
            <a:r>
              <a:rPr lang="en-US" sz="2000" kern="10">
                <a:solidFill>
                  <a:srgbClr val="3366FF"/>
                </a:solidFill>
                <a:latin typeface="Arial Rounded MT Bold"/>
                <a:ea typeface="Arial Rounded MT Bold"/>
                <a:cs typeface="Arial Rounded MT Bold"/>
              </a:rPr>
              <a:t>(filial generation)</a:t>
            </a:r>
          </a:p>
        </p:txBody>
      </p:sp>
      <p:sp>
        <p:nvSpPr>
          <p:cNvPr id="71686" name="WordArt 6"/>
          <p:cNvSpPr>
            <a:spLocks noChangeArrowheads="1" noChangeShapeType="1" noTextEdit="1"/>
          </p:cNvSpPr>
          <p:nvPr/>
        </p:nvSpPr>
        <p:spPr bwMode="auto">
          <a:xfrm>
            <a:off x="4038600" y="6172200"/>
            <a:ext cx="42672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 Rounded MT Bold"/>
                <a:ea typeface="Arial Rounded MT Bold"/>
                <a:cs typeface="Arial Rounded MT Bold"/>
              </a:rPr>
              <a:t>75% Purple and 25% White</a:t>
            </a:r>
          </a:p>
        </p:txBody>
      </p:sp>
      <p:sp>
        <p:nvSpPr>
          <p:cNvPr id="71690" name="WordArt 10"/>
          <p:cNvSpPr>
            <a:spLocks noChangeArrowheads="1" noChangeShapeType="1" noTextEdit="1"/>
          </p:cNvSpPr>
          <p:nvPr/>
        </p:nvSpPr>
        <p:spPr bwMode="auto">
          <a:xfrm>
            <a:off x="533400" y="6096000"/>
            <a:ext cx="31242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Rounded MT Bold"/>
                <a:ea typeface="Arial Rounded MT Bold"/>
                <a:cs typeface="Arial Rounded MT Bold"/>
              </a:rPr>
              <a:t>Describe the results.</a:t>
            </a:r>
          </a:p>
        </p:txBody>
      </p:sp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38862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51816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  <p:bldP spid="71686" grpId="0" animBg="1"/>
      <p:bldP spid="716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33400"/>
            <a:ext cx="6553200" cy="492125"/>
          </a:xfrm>
        </p:spPr>
        <p:txBody>
          <a:bodyPr/>
          <a:lstStyle/>
          <a:p>
            <a:r>
              <a:rPr lang="en-US" sz="4000">
                <a:solidFill>
                  <a:srgbClr val="1B174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Reginald Punnett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0" y="21336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marL="457200" indent="-457200">
              <a:buFontTx/>
              <a:buAutoNum type="arabicPeriod"/>
            </a:pPr>
            <a:r>
              <a:rPr lang="en-US" sz="3200">
                <a:solidFill>
                  <a:schemeClr val="bg2"/>
                </a:solidFill>
              </a:rPr>
              <a:t>(1875-1967)</a:t>
            </a:r>
          </a:p>
          <a:p>
            <a:pPr marL="457200" indent="-457200">
              <a:buFontTx/>
              <a:buAutoNum type="arabicPeriod"/>
            </a:pPr>
            <a:r>
              <a:rPr lang="en-US" sz="3200">
                <a:solidFill>
                  <a:schemeClr val="bg2"/>
                </a:solidFill>
              </a:rPr>
              <a:t>In 1902, created the </a:t>
            </a:r>
            <a:r>
              <a:rPr lang="en-US" sz="4000">
                <a:solidFill>
                  <a:srgbClr val="FF0000"/>
                </a:solidFill>
              </a:rPr>
              <a:t>Punnett Square</a:t>
            </a:r>
            <a:r>
              <a:rPr lang="en-US" sz="3200">
                <a:solidFill>
                  <a:schemeClr val="bg2"/>
                </a:solidFill>
              </a:rPr>
              <a:t> - a chart which helped to determine the probable results of a genetic cross</a:t>
            </a:r>
          </a:p>
        </p:txBody>
      </p:sp>
      <p:pic>
        <p:nvPicPr>
          <p:cNvPr id="16388" name="Picture 4" descr="punn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5019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3657600" cy="3276600"/>
          </a:xfrm>
        </p:spPr>
        <p:txBody>
          <a:bodyPr/>
          <a:lstStyle/>
          <a:p>
            <a:pPr>
              <a:defRPr/>
            </a:pPr>
            <a:r>
              <a:rPr lang="en-US" sz="240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charset="0"/>
              </a:rPr>
              <a:t>Punnett Square</a:t>
            </a:r>
            <a:r>
              <a:rPr lang="en-US" sz="2400" b="0" smtClean="0">
                <a:solidFill>
                  <a:schemeClr val="bg2"/>
                </a:solidFill>
                <a:ea typeface="+mj-ea"/>
                <a:cs typeface="Arial" charset="0"/>
              </a:rPr>
              <a:t> </a:t>
            </a:r>
            <a:br>
              <a:rPr lang="en-US" sz="2400" b="0" smtClean="0">
                <a:solidFill>
                  <a:schemeClr val="bg2"/>
                </a:solidFill>
                <a:ea typeface="+mj-ea"/>
                <a:cs typeface="Arial" charset="0"/>
              </a:rPr>
            </a:br>
            <a:r>
              <a:rPr lang="en-US" sz="2400" b="0" smtClean="0">
                <a:solidFill>
                  <a:schemeClr val="bg2"/>
                </a:solidFill>
                <a:ea typeface="+mj-ea"/>
                <a:cs typeface="Arial" charset="0"/>
              </a:rPr>
              <a:t>Each parent can only contribute one allele per gene</a:t>
            </a:r>
            <a:br>
              <a:rPr lang="en-US" sz="2400" b="0" smtClean="0">
                <a:solidFill>
                  <a:schemeClr val="bg2"/>
                </a:solidFill>
                <a:ea typeface="+mj-ea"/>
                <a:cs typeface="Arial" charset="0"/>
              </a:rPr>
            </a:br>
            <a:r>
              <a:rPr lang="en-US" sz="2400" b="0" smtClean="0">
                <a:solidFill>
                  <a:schemeClr val="bg2"/>
                </a:solidFill>
                <a:ea typeface="+mj-ea"/>
                <a:cs typeface="Arial" charset="0"/>
              </a:rPr>
              <a:t>These genes are found on the chromosomes carried in the sex cells.</a:t>
            </a:r>
            <a:br>
              <a:rPr lang="en-US" sz="2400" b="0" smtClean="0">
                <a:solidFill>
                  <a:schemeClr val="bg2"/>
                </a:solidFill>
                <a:ea typeface="+mj-ea"/>
                <a:cs typeface="Arial" charset="0"/>
              </a:rPr>
            </a:br>
            <a:r>
              <a:rPr lang="en-US" sz="2400" b="0" smtClean="0">
                <a:solidFill>
                  <a:schemeClr val="bg2"/>
                </a:solidFill>
                <a:ea typeface="+mj-ea"/>
                <a:cs typeface="Arial" charset="0"/>
              </a:rPr>
              <a:t>Offspring will inherit  2 alleles to express that gene</a:t>
            </a:r>
          </a:p>
        </p:txBody>
      </p:sp>
      <p:graphicFrame>
        <p:nvGraphicFramePr>
          <p:cNvPr id="74755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0" y="3429000"/>
          <a:ext cx="4343400" cy="3124200"/>
        </p:xfrm>
        <a:graphic>
          <a:graphicData uri="http://schemas.openxmlformats.org/drawingml/2006/table">
            <a:tbl>
              <a:tblPr/>
              <a:tblGrid>
                <a:gridCol w="2171700"/>
                <a:gridCol w="2171700"/>
              </a:tblGrid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74766" name="WordArt 14"/>
          <p:cNvSpPr>
            <a:spLocks noChangeArrowheads="1" noChangeShapeType="1" noTextEdit="1"/>
          </p:cNvSpPr>
          <p:nvPr/>
        </p:nvSpPr>
        <p:spPr bwMode="auto">
          <a:xfrm>
            <a:off x="3886200" y="3733800"/>
            <a:ext cx="4286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Bookman Old Style"/>
                <a:ea typeface="Bookman Old Style"/>
                <a:cs typeface="Bookman Old Style"/>
              </a:rPr>
              <a:t>T</a:t>
            </a:r>
          </a:p>
        </p:txBody>
      </p:sp>
      <p:sp>
        <p:nvSpPr>
          <p:cNvPr id="74767" name="WordArt 15"/>
          <p:cNvSpPr>
            <a:spLocks noChangeArrowheads="1" noChangeShapeType="1" noTextEdit="1"/>
          </p:cNvSpPr>
          <p:nvPr/>
        </p:nvSpPr>
        <p:spPr bwMode="auto">
          <a:xfrm>
            <a:off x="5410200" y="2438400"/>
            <a:ext cx="4286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Bookman Old Style"/>
                <a:ea typeface="Bookman Old Style"/>
                <a:cs typeface="Bookman Old Style"/>
              </a:rPr>
              <a:t>T</a:t>
            </a:r>
          </a:p>
        </p:txBody>
      </p:sp>
      <p:sp>
        <p:nvSpPr>
          <p:cNvPr id="74768" name="WordArt 16"/>
          <p:cNvSpPr>
            <a:spLocks noChangeArrowheads="1" noChangeShapeType="1" noTextEdit="1"/>
          </p:cNvSpPr>
          <p:nvPr/>
        </p:nvSpPr>
        <p:spPr bwMode="auto">
          <a:xfrm>
            <a:off x="5105400" y="3733800"/>
            <a:ext cx="1066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Bookman Old Style"/>
                <a:ea typeface="Bookman Old Style"/>
                <a:cs typeface="Bookman Old Style"/>
              </a:rPr>
              <a:t>T T</a:t>
            </a:r>
          </a:p>
        </p:txBody>
      </p:sp>
      <p:sp>
        <p:nvSpPr>
          <p:cNvPr id="74769" name="WordArt 17"/>
          <p:cNvSpPr>
            <a:spLocks noChangeArrowheads="1" noChangeShapeType="1" noTextEdit="1"/>
          </p:cNvSpPr>
          <p:nvPr/>
        </p:nvSpPr>
        <p:spPr bwMode="auto">
          <a:xfrm>
            <a:off x="7848600" y="2438400"/>
            <a:ext cx="4286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Bookman Old Style"/>
                <a:ea typeface="Bookman Old Style"/>
                <a:cs typeface="Bookman Old Style"/>
              </a:rPr>
              <a:t>t</a:t>
            </a:r>
          </a:p>
        </p:txBody>
      </p:sp>
      <p:sp>
        <p:nvSpPr>
          <p:cNvPr id="74770" name="WordArt 18"/>
          <p:cNvSpPr>
            <a:spLocks noChangeArrowheads="1" noChangeShapeType="1" noTextEdit="1"/>
          </p:cNvSpPr>
          <p:nvPr/>
        </p:nvSpPr>
        <p:spPr bwMode="auto">
          <a:xfrm>
            <a:off x="3886200" y="5257800"/>
            <a:ext cx="4286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Bookman Old Style"/>
                <a:ea typeface="Bookman Old Style"/>
                <a:cs typeface="Bookman Old Style"/>
              </a:rPr>
              <a:t>t</a:t>
            </a:r>
          </a:p>
        </p:txBody>
      </p:sp>
      <p:pic>
        <p:nvPicPr>
          <p:cNvPr id="74774" name="Picture 22" descr="bd0678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1066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5" name="Picture 23" descr="bd0679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5867400" y="0"/>
            <a:ext cx="20574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Male gametes</a:t>
            </a: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838200" y="5867400"/>
            <a:ext cx="2286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Female gametes</a:t>
            </a:r>
          </a:p>
        </p:txBody>
      </p:sp>
      <p:sp>
        <p:nvSpPr>
          <p:cNvPr id="74778" name="AutoShape 26"/>
          <p:cNvSpPr>
            <a:spLocks noChangeArrowheads="1"/>
          </p:cNvSpPr>
          <p:nvPr/>
        </p:nvSpPr>
        <p:spPr bwMode="auto">
          <a:xfrm rot="-1323046">
            <a:off x="2667000" y="4648200"/>
            <a:ext cx="990600" cy="2286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114300 h 21600"/>
              <a:gd name="T4" fmla="*/ 742950 w 21600"/>
              <a:gd name="T5" fmla="*/ 228600 h 21600"/>
              <a:gd name="T6" fmla="*/ 9906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AutoShape 27"/>
          <p:cNvSpPr>
            <a:spLocks noChangeArrowheads="1"/>
          </p:cNvSpPr>
          <p:nvPr/>
        </p:nvSpPr>
        <p:spPr bwMode="auto">
          <a:xfrm rot="1442010">
            <a:off x="2667000" y="5410200"/>
            <a:ext cx="990600" cy="2286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114300 h 21600"/>
              <a:gd name="T4" fmla="*/ 742950 w 21600"/>
              <a:gd name="T5" fmla="*/ 228600 h 21600"/>
              <a:gd name="T6" fmla="*/ 9906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AutoShape 28"/>
          <p:cNvSpPr>
            <a:spLocks noChangeArrowheads="1"/>
          </p:cNvSpPr>
          <p:nvPr/>
        </p:nvSpPr>
        <p:spPr bwMode="auto">
          <a:xfrm rot="4076954">
            <a:off x="7010400" y="2209800"/>
            <a:ext cx="990600" cy="2286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114300 h 21600"/>
              <a:gd name="T4" fmla="*/ 742950 w 21600"/>
              <a:gd name="T5" fmla="*/ 228600 h 21600"/>
              <a:gd name="T6" fmla="*/ 9906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AutoShape 29"/>
          <p:cNvSpPr>
            <a:spLocks noChangeArrowheads="1"/>
          </p:cNvSpPr>
          <p:nvPr/>
        </p:nvSpPr>
        <p:spPr bwMode="auto">
          <a:xfrm rot="6949861" flipV="1">
            <a:off x="5867400" y="2209800"/>
            <a:ext cx="990600" cy="2286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114300 h 21600"/>
              <a:gd name="T4" fmla="*/ 742950 w 21600"/>
              <a:gd name="T5" fmla="*/ 228600 h 21600"/>
              <a:gd name="T6" fmla="*/ 9906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WordArt 30"/>
          <p:cNvSpPr>
            <a:spLocks noChangeArrowheads="1" noChangeShapeType="1" noTextEdit="1"/>
          </p:cNvSpPr>
          <p:nvPr/>
        </p:nvSpPr>
        <p:spPr bwMode="auto">
          <a:xfrm>
            <a:off x="7239000" y="3733800"/>
            <a:ext cx="1066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Bookman Old Style"/>
                <a:ea typeface="Bookman Old Style"/>
                <a:cs typeface="Bookman Old Style"/>
              </a:rPr>
              <a:t>T t</a:t>
            </a:r>
          </a:p>
        </p:txBody>
      </p:sp>
      <p:sp>
        <p:nvSpPr>
          <p:cNvPr id="74783" name="WordArt 31"/>
          <p:cNvSpPr>
            <a:spLocks noChangeArrowheads="1" noChangeShapeType="1" noTextEdit="1"/>
          </p:cNvSpPr>
          <p:nvPr/>
        </p:nvSpPr>
        <p:spPr bwMode="auto">
          <a:xfrm>
            <a:off x="5105400" y="5334000"/>
            <a:ext cx="1066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Bookman Old Style"/>
                <a:ea typeface="Bookman Old Style"/>
                <a:cs typeface="Bookman Old Style"/>
              </a:rPr>
              <a:t>T t</a:t>
            </a:r>
          </a:p>
        </p:txBody>
      </p:sp>
      <p:sp>
        <p:nvSpPr>
          <p:cNvPr id="74784" name="WordArt 32"/>
          <p:cNvSpPr>
            <a:spLocks noChangeArrowheads="1" noChangeShapeType="1" noTextEdit="1"/>
          </p:cNvSpPr>
          <p:nvPr/>
        </p:nvSpPr>
        <p:spPr bwMode="auto">
          <a:xfrm>
            <a:off x="7391400" y="5334000"/>
            <a:ext cx="1066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Bookman Old Style"/>
                <a:ea typeface="Bookman Old Style"/>
                <a:cs typeface="Bookman Old Style"/>
              </a:rPr>
              <a:t>t 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66" grpId="0" animBg="1"/>
      <p:bldP spid="74767" grpId="0" animBg="1"/>
      <p:bldP spid="74768" grpId="0" animBg="1"/>
      <p:bldP spid="74769" grpId="0" animBg="1"/>
      <p:bldP spid="74770" grpId="0" animBg="1"/>
      <p:bldP spid="74778" grpId="0" animBg="1"/>
      <p:bldP spid="74779" grpId="0" animBg="1"/>
      <p:bldP spid="74780" grpId="0" animBg="1"/>
      <p:bldP spid="74781" grpId="0" animBg="1"/>
      <p:bldP spid="74782" grpId="0" animBg="1"/>
      <p:bldP spid="74783" grpId="0" animBg="1"/>
      <p:bldP spid="747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553200" cy="40957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Punnett Squares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62000" y="304800"/>
            <a:ext cx="7543800" cy="1370013"/>
          </a:xfrm>
          <a:prstGeom prst="rect">
            <a:avLst/>
          </a:prstGeom>
          <a:solidFill>
            <a:srgbClr val="FFFFCC"/>
          </a:solidFill>
          <a:ln w="12700" cap="sq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COMPLETE DOMINANCE</a:t>
            </a:r>
            <a:r>
              <a:rPr lang="en-US" sz="2400">
                <a:cs typeface="Times New Roman" charset="0"/>
              </a:rPr>
              <a:t> </a:t>
            </a:r>
            <a:r>
              <a:rPr lang="en-US" sz="2400">
                <a:solidFill>
                  <a:srgbClr val="000000"/>
                </a:solidFill>
                <a:cs typeface="Times New Roman" charset="0"/>
              </a:rPr>
              <a:t>- one allele is dominant to another allele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Times New Roman" charset="0"/>
              </a:rPr>
              <a:t>RECALL MENDEL’S 1</a:t>
            </a:r>
            <a:r>
              <a:rPr lang="en-US" sz="2400" b="1" baseline="30000">
                <a:solidFill>
                  <a:srgbClr val="0000FF"/>
                </a:solidFill>
                <a:cs typeface="Times New Roman" charset="0"/>
              </a:rPr>
              <a:t>st</a:t>
            </a:r>
            <a:r>
              <a:rPr lang="en-US" sz="2400" b="1">
                <a:solidFill>
                  <a:srgbClr val="0000FF"/>
                </a:solidFill>
                <a:cs typeface="Times New Roman" charset="0"/>
              </a:rPr>
              <a:t> EXPERIMENTS</a:t>
            </a:r>
            <a:endParaRPr lang="en-US" sz="1600" b="1">
              <a:solidFill>
                <a:srgbClr val="0000FF"/>
              </a:solidFill>
              <a:cs typeface="Times New Roman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295400" y="2438400"/>
            <a:ext cx="67056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CROSS: </a:t>
            </a:r>
            <a:r>
              <a:rPr lang="en-US" sz="1800" u="sng">
                <a:solidFill>
                  <a:srgbClr val="0033CC"/>
                </a:solidFill>
              </a:rPr>
              <a:t>Purebred purple female  x  White male</a:t>
            </a:r>
            <a:endParaRPr lang="en-US" sz="1800">
              <a:solidFill>
                <a:srgbClr val="0033CC"/>
              </a:solidFill>
            </a:endParaRPr>
          </a:p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			</a:t>
            </a:r>
            <a:endParaRPr lang="en-US" sz="1600" b="1" u="sng">
              <a:solidFill>
                <a:srgbClr val="000000"/>
              </a:solidFill>
            </a:endParaRPr>
          </a:p>
          <a:p>
            <a:pPr eaLnBrk="1" hangingPunct="1"/>
            <a:r>
              <a:rPr lang="en-US" sz="1600" b="1" u="sng">
                <a:solidFill>
                  <a:srgbClr val="000000"/>
                </a:solidFill>
              </a:rPr>
              <a:t>P1 generation</a:t>
            </a:r>
            <a:r>
              <a:rPr lang="en-US" sz="1600" b="1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        =   </a:t>
            </a:r>
            <a:r>
              <a:rPr lang="en-US" sz="1600" b="1" u="sng">
                <a:solidFill>
                  <a:srgbClr val="000000"/>
                </a:solidFill>
              </a:rPr>
              <a:t>PP</a:t>
            </a:r>
            <a:r>
              <a:rPr lang="en-US" sz="1600" b="1">
                <a:solidFill>
                  <a:srgbClr val="000000"/>
                </a:solidFill>
              </a:rPr>
              <a:t>      x    </a:t>
            </a:r>
            <a:r>
              <a:rPr lang="en-US" sz="1600" b="1" u="sng">
                <a:solidFill>
                  <a:srgbClr val="000000"/>
                </a:solidFill>
              </a:rPr>
              <a:t> pp</a:t>
            </a:r>
            <a:r>
              <a:rPr lang="en-US" sz="1600">
                <a:solidFill>
                  <a:srgbClr val="000000"/>
                </a:solidFill>
              </a:rPr>
              <a:t>           </a:t>
            </a:r>
            <a:r>
              <a:rPr lang="en-US" sz="1600" b="1">
                <a:solidFill>
                  <a:srgbClr val="800000"/>
                </a:solidFill>
              </a:rPr>
              <a:t>Female gametes</a:t>
            </a:r>
            <a:r>
              <a:rPr lang="en-US" sz="160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		</a:t>
            </a:r>
          </a:p>
          <a:p>
            <a:pPr eaLnBrk="1" hangingPunct="1"/>
            <a:endParaRPr lang="en-US" sz="1600">
              <a:solidFill>
                <a:schemeClr val="accent2"/>
              </a:solidFill>
            </a:endParaRP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							     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 </a:t>
            </a:r>
            <a:r>
              <a:rPr lang="en-US" sz="1600" b="1">
                <a:solidFill>
                  <a:srgbClr val="0000FF"/>
                </a:solidFill>
              </a:rPr>
              <a:t>Male gametes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			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                                                                                                                                                                 </a:t>
            </a:r>
            <a:endParaRPr lang="en-US" sz="1600">
              <a:solidFill>
                <a:srgbClr val="000000"/>
              </a:solidFill>
            </a:endParaRP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			   </a:t>
            </a:r>
            <a:r>
              <a:rPr lang="en-US" sz="1600" b="1">
                <a:solidFill>
                  <a:srgbClr val="000000"/>
                </a:solidFill>
              </a:rPr>
              <a:t>Genotypic ratio</a:t>
            </a:r>
            <a:r>
              <a:rPr lang="en-US" sz="1600">
                <a:solidFill>
                  <a:srgbClr val="000000"/>
                </a:solidFill>
              </a:rPr>
              <a:t>  =  _______________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                   </a:t>
            </a:r>
            <a:r>
              <a:rPr lang="en-US" sz="1600" b="1" u="sng">
                <a:solidFill>
                  <a:srgbClr val="000000"/>
                </a:solidFill>
              </a:rPr>
              <a:t>F1 generation                        </a:t>
            </a:r>
            <a:endParaRPr lang="en-US" sz="1600">
              <a:solidFill>
                <a:srgbClr val="000000"/>
              </a:solidFill>
            </a:endParaRP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                                                    </a:t>
            </a:r>
            <a:r>
              <a:rPr lang="en-US" sz="1600" b="1">
                <a:solidFill>
                  <a:srgbClr val="000000"/>
                </a:solidFill>
              </a:rPr>
              <a:t>Phenotypic ratio</a:t>
            </a:r>
            <a:r>
              <a:rPr lang="en-US" sz="1600">
                <a:solidFill>
                  <a:srgbClr val="000000"/>
                </a:solidFill>
              </a:rPr>
              <a:t>  =  ______________</a:t>
            </a:r>
            <a:r>
              <a:rPr lang="en-US" sz="1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437" name="AutoShape 8"/>
          <p:cNvSpPr>
            <a:spLocks/>
          </p:cNvSpPr>
          <p:nvPr/>
        </p:nvSpPr>
        <p:spPr bwMode="auto">
          <a:xfrm rot="5400000">
            <a:off x="6009481" y="2524919"/>
            <a:ext cx="173038" cy="1981200"/>
          </a:xfrm>
          <a:prstGeom prst="leftBrace">
            <a:avLst>
              <a:gd name="adj1" fmla="val 95413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AutoShape 9"/>
          <p:cNvSpPr>
            <a:spLocks/>
          </p:cNvSpPr>
          <p:nvPr/>
        </p:nvSpPr>
        <p:spPr bwMode="auto">
          <a:xfrm>
            <a:off x="4343400" y="3962400"/>
            <a:ext cx="206375" cy="1379538"/>
          </a:xfrm>
          <a:prstGeom prst="leftBrace">
            <a:avLst>
              <a:gd name="adj1" fmla="val 55705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AutoShape 10"/>
          <p:cNvSpPr>
            <a:spLocks/>
          </p:cNvSpPr>
          <p:nvPr/>
        </p:nvSpPr>
        <p:spPr bwMode="auto">
          <a:xfrm>
            <a:off x="3962400" y="5791200"/>
            <a:ext cx="206375" cy="690563"/>
          </a:xfrm>
          <a:prstGeom prst="leftBrace">
            <a:avLst>
              <a:gd name="adj1" fmla="val 27885"/>
              <a:gd name="adj2" fmla="val 50000"/>
            </a:avLst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5105400" y="3962400"/>
            <a:ext cx="2068513" cy="1379538"/>
            <a:chOff x="6372" y="9642"/>
            <a:chExt cx="1800" cy="1440"/>
          </a:xfrm>
        </p:grpSpPr>
        <p:sp>
          <p:nvSpPr>
            <p:cNvPr id="18455" name="Line 12"/>
            <p:cNvSpPr>
              <a:spLocks noChangeShapeType="1"/>
            </p:cNvSpPr>
            <p:nvPr/>
          </p:nvSpPr>
          <p:spPr bwMode="auto">
            <a:xfrm>
              <a:off x="6372" y="964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3"/>
            <p:cNvSpPr>
              <a:spLocks noChangeShapeType="1"/>
            </p:cNvSpPr>
            <p:nvPr/>
          </p:nvSpPr>
          <p:spPr bwMode="auto">
            <a:xfrm>
              <a:off x="6372" y="1108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14"/>
            <p:cNvSpPr>
              <a:spLocks noChangeShapeType="1"/>
            </p:cNvSpPr>
            <p:nvPr/>
          </p:nvSpPr>
          <p:spPr bwMode="auto">
            <a:xfrm>
              <a:off x="6372" y="1036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5"/>
            <p:cNvSpPr>
              <a:spLocks noChangeShapeType="1"/>
            </p:cNvSpPr>
            <p:nvPr/>
          </p:nvSpPr>
          <p:spPr bwMode="auto">
            <a:xfrm>
              <a:off x="72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6"/>
            <p:cNvSpPr>
              <a:spLocks noChangeShapeType="1"/>
            </p:cNvSpPr>
            <p:nvPr/>
          </p:nvSpPr>
          <p:spPr bwMode="auto">
            <a:xfrm>
              <a:off x="63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17"/>
            <p:cNvSpPr>
              <a:spLocks noChangeShapeType="1"/>
            </p:cNvSpPr>
            <p:nvPr/>
          </p:nvSpPr>
          <p:spPr bwMode="auto">
            <a:xfrm>
              <a:off x="81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410200" y="3429000"/>
            <a:ext cx="1447800" cy="611188"/>
            <a:chOff x="3408" y="2160"/>
            <a:chExt cx="912" cy="385"/>
          </a:xfrm>
        </p:grpSpPr>
        <p:sp>
          <p:nvSpPr>
            <p:cNvPr id="18453" name="Text Box 19"/>
            <p:cNvSpPr txBox="1">
              <a:spLocks noChangeArrowheads="1"/>
            </p:cNvSpPr>
            <p:nvPr/>
          </p:nvSpPr>
          <p:spPr bwMode="auto">
            <a:xfrm>
              <a:off x="4032" y="2160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Arial Rounded MT Bold" charset="0"/>
                </a:rPr>
                <a:t>P</a:t>
              </a:r>
            </a:p>
          </p:txBody>
        </p:sp>
        <p:sp>
          <p:nvSpPr>
            <p:cNvPr id="18454" name="Text Box 20"/>
            <p:cNvSpPr txBox="1">
              <a:spLocks noChangeArrowheads="1"/>
            </p:cNvSpPr>
            <p:nvPr/>
          </p:nvSpPr>
          <p:spPr bwMode="auto">
            <a:xfrm>
              <a:off x="3408" y="2160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Arial Rounded MT Bold" charset="0"/>
                </a:rPr>
                <a:t>P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72000" y="4038600"/>
            <a:ext cx="457200" cy="1296988"/>
            <a:chOff x="2880" y="2544"/>
            <a:chExt cx="288" cy="817"/>
          </a:xfrm>
        </p:grpSpPr>
        <p:sp>
          <p:nvSpPr>
            <p:cNvPr id="18451" name="Text Box 22"/>
            <p:cNvSpPr txBox="1">
              <a:spLocks noChangeArrowheads="1"/>
            </p:cNvSpPr>
            <p:nvPr/>
          </p:nvSpPr>
          <p:spPr bwMode="auto">
            <a:xfrm>
              <a:off x="2880" y="2544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Arial Rounded MT Bold" charset="0"/>
                </a:rPr>
                <a:t>p</a:t>
              </a:r>
            </a:p>
          </p:txBody>
        </p:sp>
        <p:sp>
          <p:nvSpPr>
            <p:cNvPr id="18452" name="Text Box 23"/>
            <p:cNvSpPr txBox="1">
              <a:spLocks noChangeArrowheads="1"/>
            </p:cNvSpPr>
            <p:nvPr/>
          </p:nvSpPr>
          <p:spPr bwMode="auto">
            <a:xfrm>
              <a:off x="2880" y="2976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Arial Rounded MT Bold" charset="0"/>
                </a:rPr>
                <a:t>p</a:t>
              </a:r>
            </a:p>
          </p:txBody>
        </p:sp>
      </p:grp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5181600" y="3962400"/>
            <a:ext cx="838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Arial Rounded MT Bold" charset="0"/>
              </a:rPr>
              <a:t>Pp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6172200" y="3962400"/>
            <a:ext cx="914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Arial Rounded MT Bold" charset="0"/>
              </a:rPr>
              <a:t>Pp</a:t>
            </a: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5181600" y="4648200"/>
            <a:ext cx="914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Arial Rounded MT Bold" charset="0"/>
              </a:rPr>
              <a:t>Pp</a:t>
            </a:r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6172200" y="4648200"/>
            <a:ext cx="914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Arial Rounded MT Bold" charset="0"/>
              </a:rPr>
              <a:t>Pp</a:t>
            </a: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6324600" y="5410200"/>
            <a:ext cx="1219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Arial Rounded MT Bold" charset="0"/>
              </a:rPr>
              <a:t>1Pp</a:t>
            </a:r>
          </a:p>
        </p:txBody>
      </p: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6172200" y="5943600"/>
            <a:ext cx="1752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Arial Rounded MT Bold" charset="0"/>
              </a:rPr>
              <a:t>1 purple</a:t>
            </a:r>
          </a:p>
        </p:txBody>
      </p:sp>
      <p:pic>
        <p:nvPicPr>
          <p:cNvPr id="18449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10382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43200"/>
            <a:ext cx="9525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build="p" autoUpdateAnimBg="0"/>
      <p:bldP spid="76807" grpId="0" build="allAtOnce"/>
      <p:bldP spid="76824" grpId="0"/>
      <p:bldP spid="76825" grpId="0"/>
      <p:bldP spid="76826" grpId="0"/>
      <p:bldP spid="76827" grpId="0"/>
      <p:bldP spid="76828" grpId="0"/>
      <p:bldP spid="768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82650" y="1916113"/>
            <a:ext cx="6553200" cy="409575"/>
          </a:xfrm>
        </p:spPr>
        <p:txBody>
          <a:bodyPr/>
          <a:lstStyle/>
          <a:p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Punnett Squares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1000" y="609600"/>
            <a:ext cx="8229600" cy="5794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1B174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RECALL MENDEL’S 2</a:t>
            </a:r>
            <a:r>
              <a:rPr lang="en-US" sz="3200" b="1" baseline="30000">
                <a:solidFill>
                  <a:srgbClr val="1B174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nd</a:t>
            </a:r>
            <a:r>
              <a:rPr lang="en-US" sz="3200" b="1">
                <a:solidFill>
                  <a:srgbClr val="1B174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 EXPERIMENT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990600" y="2438400"/>
            <a:ext cx="73152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CROSS: </a:t>
            </a:r>
            <a:r>
              <a:rPr lang="en-US" sz="1800" u="sng">
                <a:solidFill>
                  <a:srgbClr val="0033CC"/>
                </a:solidFill>
              </a:rPr>
              <a:t>Two F1 generation offspring with each other.</a:t>
            </a:r>
            <a:endParaRPr lang="en-US" sz="1800">
              <a:solidFill>
                <a:srgbClr val="0033CC"/>
              </a:solidFill>
            </a:endParaRPr>
          </a:p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			</a:t>
            </a:r>
            <a:endParaRPr lang="en-US" sz="1600" b="1" u="sng">
              <a:solidFill>
                <a:srgbClr val="000000"/>
              </a:solidFill>
            </a:endParaRPr>
          </a:p>
          <a:p>
            <a:pPr eaLnBrk="1" hangingPunct="1"/>
            <a:r>
              <a:rPr lang="en-US" sz="1600" b="1" u="sng">
                <a:solidFill>
                  <a:srgbClr val="000000"/>
                </a:solidFill>
              </a:rPr>
              <a:t>F1 generation</a:t>
            </a:r>
            <a:r>
              <a:rPr lang="en-US" sz="1600" b="1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        =   </a:t>
            </a:r>
            <a:r>
              <a:rPr lang="en-US" sz="1600" b="1" u="sng">
                <a:solidFill>
                  <a:srgbClr val="000000"/>
                </a:solidFill>
              </a:rPr>
              <a:t>Pp</a:t>
            </a:r>
            <a:r>
              <a:rPr lang="en-US" sz="1600" b="1">
                <a:solidFill>
                  <a:srgbClr val="000000"/>
                </a:solidFill>
              </a:rPr>
              <a:t>      x    </a:t>
            </a:r>
            <a:r>
              <a:rPr lang="en-US" sz="1600" b="1" u="sng">
                <a:solidFill>
                  <a:srgbClr val="000000"/>
                </a:solidFill>
              </a:rPr>
              <a:t> pp</a:t>
            </a:r>
            <a:r>
              <a:rPr lang="en-US" sz="1600">
                <a:solidFill>
                  <a:srgbClr val="000000"/>
                </a:solidFill>
              </a:rPr>
              <a:t>           </a:t>
            </a:r>
            <a:r>
              <a:rPr lang="en-US" sz="1600" b="1">
                <a:solidFill>
                  <a:srgbClr val="0033CC"/>
                </a:solidFill>
              </a:rPr>
              <a:t>Female gametes</a:t>
            </a:r>
            <a:r>
              <a:rPr lang="en-US" sz="160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		</a:t>
            </a:r>
          </a:p>
          <a:p>
            <a:pPr eaLnBrk="1" hangingPunct="1"/>
            <a:endParaRPr lang="en-US" sz="1600">
              <a:solidFill>
                <a:schemeClr val="accent2"/>
              </a:solidFill>
            </a:endParaRP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							     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 </a:t>
            </a:r>
            <a:r>
              <a:rPr lang="en-US" sz="1600" b="1">
                <a:solidFill>
                  <a:srgbClr val="0000FF"/>
                </a:solidFill>
              </a:rPr>
              <a:t>Male gametes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			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	</a:t>
            </a:r>
          </a:p>
          <a:p>
            <a:pPr eaLnBrk="1" hangingPunct="1"/>
            <a:r>
              <a:rPr lang="en-US" sz="1600">
                <a:solidFill>
                  <a:schemeClr val="accent2"/>
                </a:solidFill>
              </a:rPr>
              <a:t>                                                                                                                                                                 </a:t>
            </a:r>
            <a:endParaRPr lang="en-US" sz="1600">
              <a:solidFill>
                <a:srgbClr val="000000"/>
              </a:solidFill>
            </a:endParaRP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			   </a:t>
            </a:r>
            <a:r>
              <a:rPr lang="en-US" sz="1600" b="1">
                <a:solidFill>
                  <a:srgbClr val="000000"/>
                </a:solidFill>
              </a:rPr>
              <a:t>Genotypic ratio</a:t>
            </a:r>
            <a:r>
              <a:rPr lang="en-US" sz="1600">
                <a:solidFill>
                  <a:srgbClr val="000000"/>
                </a:solidFill>
              </a:rPr>
              <a:t>  =  ____________________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                   </a:t>
            </a:r>
            <a:r>
              <a:rPr lang="en-US" sz="1600" b="1" u="sng">
                <a:solidFill>
                  <a:srgbClr val="000000"/>
                </a:solidFill>
              </a:rPr>
              <a:t>F2 generation                        </a:t>
            </a:r>
            <a:endParaRPr lang="en-US" sz="1600">
              <a:solidFill>
                <a:srgbClr val="000000"/>
              </a:solidFill>
            </a:endParaRP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                                                   </a:t>
            </a:r>
            <a:r>
              <a:rPr lang="en-US" sz="1600" b="1">
                <a:solidFill>
                  <a:srgbClr val="000000"/>
                </a:solidFill>
              </a:rPr>
              <a:t>Phenotypic ratio</a:t>
            </a:r>
            <a:r>
              <a:rPr lang="en-US" sz="1600">
                <a:solidFill>
                  <a:srgbClr val="000000"/>
                </a:solidFill>
              </a:rPr>
              <a:t> =  ____________________</a:t>
            </a:r>
            <a:r>
              <a:rPr lang="en-US" sz="1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9461" name="AutoShape 8"/>
          <p:cNvSpPr>
            <a:spLocks/>
          </p:cNvSpPr>
          <p:nvPr/>
        </p:nvSpPr>
        <p:spPr bwMode="auto">
          <a:xfrm rot="5400000">
            <a:off x="5704681" y="2524919"/>
            <a:ext cx="173038" cy="1981200"/>
          </a:xfrm>
          <a:prstGeom prst="leftBrace">
            <a:avLst>
              <a:gd name="adj1" fmla="val 95413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AutoShape 9"/>
          <p:cNvSpPr>
            <a:spLocks/>
          </p:cNvSpPr>
          <p:nvPr/>
        </p:nvSpPr>
        <p:spPr bwMode="auto">
          <a:xfrm>
            <a:off x="4038600" y="3962400"/>
            <a:ext cx="206375" cy="1379538"/>
          </a:xfrm>
          <a:prstGeom prst="leftBrace">
            <a:avLst>
              <a:gd name="adj1" fmla="val 55705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AutoShape 10"/>
          <p:cNvSpPr>
            <a:spLocks/>
          </p:cNvSpPr>
          <p:nvPr/>
        </p:nvSpPr>
        <p:spPr bwMode="auto">
          <a:xfrm>
            <a:off x="3657600" y="5791200"/>
            <a:ext cx="206375" cy="690563"/>
          </a:xfrm>
          <a:prstGeom prst="leftBrace">
            <a:avLst>
              <a:gd name="adj1" fmla="val 27885"/>
              <a:gd name="adj2" fmla="val 50000"/>
            </a:avLst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4" name="Group 11"/>
          <p:cNvGrpSpPr>
            <a:grpSpLocks/>
          </p:cNvGrpSpPr>
          <p:nvPr/>
        </p:nvGrpSpPr>
        <p:grpSpPr bwMode="auto">
          <a:xfrm>
            <a:off x="4800600" y="3962400"/>
            <a:ext cx="2068513" cy="1379538"/>
            <a:chOff x="6372" y="9642"/>
            <a:chExt cx="1800" cy="1440"/>
          </a:xfrm>
        </p:grpSpPr>
        <p:sp>
          <p:nvSpPr>
            <p:cNvPr id="19479" name="Line 12"/>
            <p:cNvSpPr>
              <a:spLocks noChangeShapeType="1"/>
            </p:cNvSpPr>
            <p:nvPr/>
          </p:nvSpPr>
          <p:spPr bwMode="auto">
            <a:xfrm>
              <a:off x="6372" y="964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3"/>
            <p:cNvSpPr>
              <a:spLocks noChangeShapeType="1"/>
            </p:cNvSpPr>
            <p:nvPr/>
          </p:nvSpPr>
          <p:spPr bwMode="auto">
            <a:xfrm>
              <a:off x="6372" y="1108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4"/>
            <p:cNvSpPr>
              <a:spLocks noChangeShapeType="1"/>
            </p:cNvSpPr>
            <p:nvPr/>
          </p:nvSpPr>
          <p:spPr bwMode="auto">
            <a:xfrm>
              <a:off x="6372" y="1036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5"/>
            <p:cNvSpPr>
              <a:spLocks noChangeShapeType="1"/>
            </p:cNvSpPr>
            <p:nvPr/>
          </p:nvSpPr>
          <p:spPr bwMode="auto">
            <a:xfrm>
              <a:off x="72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16"/>
            <p:cNvSpPr>
              <a:spLocks noChangeShapeType="1"/>
            </p:cNvSpPr>
            <p:nvPr/>
          </p:nvSpPr>
          <p:spPr bwMode="auto">
            <a:xfrm>
              <a:off x="63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17"/>
            <p:cNvSpPr>
              <a:spLocks noChangeShapeType="1"/>
            </p:cNvSpPr>
            <p:nvPr/>
          </p:nvSpPr>
          <p:spPr bwMode="auto">
            <a:xfrm>
              <a:off x="81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105400" y="3429000"/>
            <a:ext cx="1447800" cy="611188"/>
            <a:chOff x="3408" y="2160"/>
            <a:chExt cx="912" cy="385"/>
          </a:xfrm>
        </p:grpSpPr>
        <p:sp>
          <p:nvSpPr>
            <p:cNvPr id="19477" name="Text Box 19"/>
            <p:cNvSpPr txBox="1">
              <a:spLocks noChangeArrowheads="1"/>
            </p:cNvSpPr>
            <p:nvPr/>
          </p:nvSpPr>
          <p:spPr bwMode="auto">
            <a:xfrm>
              <a:off x="4032" y="2160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Arial Rounded MT Bold" charset="0"/>
                </a:rPr>
                <a:t>p</a:t>
              </a:r>
            </a:p>
          </p:txBody>
        </p:sp>
        <p:sp>
          <p:nvSpPr>
            <p:cNvPr id="19478" name="Text Box 20"/>
            <p:cNvSpPr txBox="1">
              <a:spLocks noChangeArrowheads="1"/>
            </p:cNvSpPr>
            <p:nvPr/>
          </p:nvSpPr>
          <p:spPr bwMode="auto">
            <a:xfrm>
              <a:off x="3408" y="2160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Arial Rounded MT Bold" charset="0"/>
                </a:rPr>
                <a:t>P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67200" y="4038600"/>
            <a:ext cx="457200" cy="1296988"/>
            <a:chOff x="2880" y="2544"/>
            <a:chExt cx="288" cy="817"/>
          </a:xfrm>
        </p:grpSpPr>
        <p:sp>
          <p:nvSpPr>
            <p:cNvPr id="19475" name="Text Box 22"/>
            <p:cNvSpPr txBox="1">
              <a:spLocks noChangeArrowheads="1"/>
            </p:cNvSpPr>
            <p:nvPr/>
          </p:nvSpPr>
          <p:spPr bwMode="auto">
            <a:xfrm>
              <a:off x="2880" y="2544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Arial Rounded MT Bold" charset="0"/>
                </a:rPr>
                <a:t>P</a:t>
              </a:r>
            </a:p>
          </p:txBody>
        </p:sp>
        <p:sp>
          <p:nvSpPr>
            <p:cNvPr id="19476" name="Text Box 23"/>
            <p:cNvSpPr txBox="1">
              <a:spLocks noChangeArrowheads="1"/>
            </p:cNvSpPr>
            <p:nvPr/>
          </p:nvSpPr>
          <p:spPr bwMode="auto">
            <a:xfrm>
              <a:off x="2880" y="2976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Arial Rounded MT Bold" charset="0"/>
                </a:rPr>
                <a:t>p</a:t>
              </a:r>
            </a:p>
          </p:txBody>
        </p:sp>
      </p:grp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4876800" y="3962400"/>
            <a:ext cx="838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Arial Rounded MT Bold" charset="0"/>
              </a:rPr>
              <a:t>PP</a:t>
            </a:r>
          </a:p>
        </p:txBody>
      </p: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5867400" y="3962400"/>
            <a:ext cx="914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Arial Rounded MT Bold" charset="0"/>
              </a:rPr>
              <a:t>Pp</a:t>
            </a:r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4876800" y="4648200"/>
            <a:ext cx="914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Arial Rounded MT Bold" charset="0"/>
              </a:rPr>
              <a:t>Pp</a:t>
            </a:r>
          </a:p>
        </p:txBody>
      </p:sp>
      <p:sp>
        <p:nvSpPr>
          <p:cNvPr id="77851" name="Text Box 27"/>
          <p:cNvSpPr txBox="1">
            <a:spLocks noChangeArrowheads="1"/>
          </p:cNvSpPr>
          <p:nvPr/>
        </p:nvSpPr>
        <p:spPr bwMode="auto">
          <a:xfrm>
            <a:off x="5867400" y="4648200"/>
            <a:ext cx="914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Arial Rounded MT Bold" charset="0"/>
              </a:rPr>
              <a:t>pp</a:t>
            </a:r>
          </a:p>
        </p:txBody>
      </p:sp>
      <p:sp>
        <p:nvSpPr>
          <p:cNvPr id="77852" name="Text Box 28"/>
          <p:cNvSpPr txBox="1">
            <a:spLocks noChangeArrowheads="1"/>
          </p:cNvSpPr>
          <p:nvPr/>
        </p:nvSpPr>
        <p:spPr bwMode="auto">
          <a:xfrm>
            <a:off x="5638800" y="5486400"/>
            <a:ext cx="2514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Arial Rounded MT Bold" charset="0"/>
              </a:rPr>
              <a:t>1PP:2Pp:1pp</a:t>
            </a:r>
          </a:p>
        </p:txBody>
      </p:sp>
      <p:sp>
        <p:nvSpPr>
          <p:cNvPr id="77853" name="Text Box 29"/>
          <p:cNvSpPr txBox="1">
            <a:spLocks noChangeArrowheads="1"/>
          </p:cNvSpPr>
          <p:nvPr/>
        </p:nvSpPr>
        <p:spPr bwMode="auto">
          <a:xfrm>
            <a:off x="5791200" y="6019800"/>
            <a:ext cx="2590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Arial Rounded MT Bold" charset="0"/>
              </a:rPr>
              <a:t>3 purple:1 white</a:t>
            </a:r>
          </a:p>
        </p:txBody>
      </p:sp>
      <p:pic>
        <p:nvPicPr>
          <p:cNvPr id="19473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43200"/>
            <a:ext cx="9525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9525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/>
      <p:bldP spid="77831" grpId="0" build="allAtOnce"/>
      <p:bldP spid="77848" grpId="0"/>
      <p:bldP spid="77849" grpId="0"/>
      <p:bldP spid="77850" grpId="0"/>
      <p:bldP spid="77851" grpId="0"/>
      <p:bldP spid="77852" grpId="0"/>
      <p:bldP spid="778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1492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84" charset="-128"/>
              </a:rPr>
              <a:t>Law of Dominance</a:t>
            </a:r>
          </a:p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ea typeface="ヒラギノ角ゴ Pro W3" pitchFamily="84" charset="-128"/>
              </a:rPr>
              <a:t>In the monohybrid cross (mating of two organisms that differ in only one character), one version disappeared. </a:t>
            </a:r>
          </a:p>
        </p:txBody>
      </p:sp>
      <p:pic>
        <p:nvPicPr>
          <p:cNvPr id="20483" name="Picture 3" descr="14-02-PF1F2Hybri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0"/>
          <a:stretch>
            <a:fillRect/>
          </a:stretch>
        </p:blipFill>
        <p:spPr bwMode="auto">
          <a:xfrm>
            <a:off x="914400" y="1851025"/>
            <a:ext cx="7239000" cy="4244975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8200" y="61722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What happens when the F1’s are crossed?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1295400"/>
            <a:ext cx="25146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The F1 crossed produced the F2 generation and the lost trait appeared with predictable ratios.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This led to the formulation of the current model of inheritance.   </a:t>
            </a:r>
          </a:p>
        </p:txBody>
      </p:sp>
      <p:pic>
        <p:nvPicPr>
          <p:cNvPr id="21507" name="Picture 3" descr="14-02-PF1F2Hybri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32001" r="8496" b="3200"/>
          <a:stretch>
            <a:fillRect/>
          </a:stretch>
        </p:blipFill>
        <p:spPr bwMode="auto">
          <a:xfrm>
            <a:off x="2819400" y="1676400"/>
            <a:ext cx="6030913" cy="47117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0" y="128588"/>
            <a:ext cx="5862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Genotype versus phenotype. </a:t>
            </a:r>
          </a:p>
        </p:txBody>
      </p:sp>
      <p:pic>
        <p:nvPicPr>
          <p:cNvPr id="22531" name="Picture 3" descr="14-05-GenotypeVPhenotyp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>
            <a:fillRect/>
          </a:stretch>
        </p:blipFill>
        <p:spPr bwMode="auto">
          <a:xfrm>
            <a:off x="76200" y="946150"/>
            <a:ext cx="63246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461125" y="1739900"/>
            <a:ext cx="24542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How does a genotype ratio differ from the phenotype ratio?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2133600"/>
          </a:xfrm>
          <a:solidFill>
            <a:srgbClr val="FFFFCC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lIns="90488" tIns="44450" rIns="90488" bIns="44450">
            <a:flatTx/>
          </a:bodyPr>
          <a:lstStyle/>
          <a:p>
            <a:r>
              <a:rPr lang="en-US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Mendel’s 3</a:t>
            </a:r>
            <a:r>
              <a:rPr lang="en-US" sz="3200" baseline="30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rd</a:t>
            </a:r>
            <a:r>
              <a:rPr lang="en-US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Law of Inheritance </a:t>
            </a:r>
            <a:br>
              <a:rPr lang="en-US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 b="0" u="sng">
                <a:solidFill>
                  <a:srgbClr val="FF0066"/>
                </a:solidFill>
                <a:latin typeface="Arial" charset="0"/>
              </a:rPr>
              <a:t>Principle of Independent Assortment</a:t>
            </a:r>
            <a:r>
              <a:rPr lang="en-US" sz="2400">
                <a:solidFill>
                  <a:srgbClr val="FF0066"/>
                </a:solidFill>
                <a:latin typeface="Arial" charset="0"/>
              </a:rPr>
              <a:t>:</a:t>
            </a:r>
            <a:r>
              <a:rPr lang="en-US" sz="2400">
                <a:latin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the alleles for different genes usually separate and inherited independently of one another.  So, in dihybrid crosses you will see more combinations of the two genes.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400" y="3352800"/>
            <a:ext cx="1819275" cy="2147888"/>
            <a:chOff x="423" y="1832"/>
            <a:chExt cx="1146" cy="1500"/>
          </a:xfrm>
        </p:grpSpPr>
        <p:sp>
          <p:nvSpPr>
            <p:cNvPr id="23588" name="Oval 4"/>
            <p:cNvSpPr>
              <a:spLocks noChangeArrowheads="1"/>
            </p:cNvSpPr>
            <p:nvPr/>
          </p:nvSpPr>
          <p:spPr bwMode="auto">
            <a:xfrm>
              <a:off x="440" y="1832"/>
              <a:ext cx="992" cy="1040"/>
            </a:xfrm>
            <a:prstGeom prst="ellipse">
              <a:avLst/>
            </a:prstGeom>
            <a:solidFill>
              <a:srgbClr val="E3BE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624" y="2170"/>
              <a:ext cx="625" cy="3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B</a:t>
              </a:r>
              <a:r>
                <a:rPr lang="en-US" b="1">
                  <a:solidFill>
                    <a:srgbClr val="66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b</a:t>
              </a:r>
              <a:r>
                <a:rPr lang="en-US" b="1">
                  <a:solidFill>
                    <a:srgbClr val="33CC3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T</a:t>
              </a:r>
              <a:r>
                <a:rPr lang="en-US" b="1">
                  <a:solidFill>
                    <a:srgbClr val="66FF3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t</a:t>
              </a:r>
            </a:p>
          </p:txBody>
        </p:sp>
        <p:sp>
          <p:nvSpPr>
            <p:cNvPr id="23590" name="Rectangle 6"/>
            <p:cNvSpPr>
              <a:spLocks noChangeArrowheads="1"/>
            </p:cNvSpPr>
            <p:nvPr/>
          </p:nvSpPr>
          <p:spPr bwMode="auto">
            <a:xfrm>
              <a:off x="423" y="3015"/>
              <a:ext cx="114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/>
                <a:t>diploid (2n)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57600" y="2667000"/>
            <a:ext cx="5029200" cy="3959225"/>
            <a:chOff x="2304" y="1680"/>
            <a:chExt cx="3168" cy="2494"/>
          </a:xfrm>
        </p:grpSpPr>
        <p:sp>
          <p:nvSpPr>
            <p:cNvPr id="23557" name="Line 8"/>
            <p:cNvSpPr>
              <a:spLocks noChangeShapeType="1"/>
            </p:cNvSpPr>
            <p:nvPr/>
          </p:nvSpPr>
          <p:spPr bwMode="auto">
            <a:xfrm flipV="1">
              <a:off x="2544" y="1920"/>
              <a:ext cx="588" cy="21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9"/>
            <p:cNvSpPr>
              <a:spLocks noChangeShapeType="1"/>
            </p:cNvSpPr>
            <p:nvPr/>
          </p:nvSpPr>
          <p:spPr bwMode="auto">
            <a:xfrm flipV="1">
              <a:off x="2544" y="2496"/>
              <a:ext cx="588" cy="6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Line 10"/>
            <p:cNvSpPr>
              <a:spLocks noChangeShapeType="1"/>
            </p:cNvSpPr>
            <p:nvPr/>
          </p:nvSpPr>
          <p:spPr bwMode="auto">
            <a:xfrm>
              <a:off x="2544" y="3072"/>
              <a:ext cx="664" cy="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Line 11"/>
            <p:cNvSpPr>
              <a:spLocks noChangeShapeType="1"/>
            </p:cNvSpPr>
            <p:nvPr/>
          </p:nvSpPr>
          <p:spPr bwMode="auto">
            <a:xfrm>
              <a:off x="2496" y="3456"/>
              <a:ext cx="684" cy="26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Rectangle 12"/>
            <p:cNvSpPr>
              <a:spLocks noChangeArrowheads="1"/>
            </p:cNvSpPr>
            <p:nvPr/>
          </p:nvSpPr>
          <p:spPr bwMode="auto">
            <a:xfrm>
              <a:off x="4512" y="2208"/>
              <a:ext cx="69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/>
                <a:t>sperm</a:t>
              </a:r>
            </a:p>
          </p:txBody>
        </p:sp>
        <p:sp>
          <p:nvSpPr>
            <p:cNvPr id="23562" name="Rectangle 13"/>
            <p:cNvSpPr>
              <a:spLocks noChangeArrowheads="1"/>
            </p:cNvSpPr>
            <p:nvPr/>
          </p:nvSpPr>
          <p:spPr bwMode="auto">
            <a:xfrm>
              <a:off x="4379" y="2906"/>
              <a:ext cx="109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/>
                <a:t>haploid (n)</a:t>
              </a:r>
            </a:p>
          </p:txBody>
        </p:sp>
        <p:sp>
          <p:nvSpPr>
            <p:cNvPr id="23563" name="Rectangle 14"/>
            <p:cNvSpPr>
              <a:spLocks noChangeArrowheads="1"/>
            </p:cNvSpPr>
            <p:nvPr/>
          </p:nvSpPr>
          <p:spPr bwMode="auto">
            <a:xfrm>
              <a:off x="2304" y="3888"/>
              <a:ext cx="98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/>
                <a:t>meiosis II</a:t>
              </a:r>
            </a:p>
          </p:txBody>
        </p:sp>
        <p:grpSp>
          <p:nvGrpSpPr>
            <p:cNvPr id="23564" name="Group 15"/>
            <p:cNvGrpSpPr>
              <a:grpSpLocks/>
            </p:cNvGrpSpPr>
            <p:nvPr/>
          </p:nvGrpSpPr>
          <p:grpSpPr bwMode="auto">
            <a:xfrm>
              <a:off x="3408" y="1680"/>
              <a:ext cx="1220" cy="459"/>
              <a:chOff x="3820" y="1200"/>
              <a:chExt cx="1220" cy="459"/>
            </a:xfrm>
          </p:grpSpPr>
          <p:grpSp>
            <p:nvGrpSpPr>
              <p:cNvPr id="23583" name="Group 16"/>
              <p:cNvGrpSpPr>
                <a:grpSpLocks/>
              </p:cNvGrpSpPr>
              <p:nvPr/>
            </p:nvGrpSpPr>
            <p:grpSpPr bwMode="auto">
              <a:xfrm>
                <a:off x="3820" y="1200"/>
                <a:ext cx="1220" cy="459"/>
                <a:chOff x="3820" y="1200"/>
                <a:chExt cx="1220" cy="459"/>
              </a:xfrm>
            </p:grpSpPr>
            <p:sp>
              <p:nvSpPr>
                <p:cNvPr id="23585" name="Oval 17"/>
                <p:cNvSpPr>
                  <a:spLocks noChangeArrowheads="1"/>
                </p:cNvSpPr>
                <p:nvPr/>
              </p:nvSpPr>
              <p:spPr bwMode="auto">
                <a:xfrm>
                  <a:off x="3820" y="1200"/>
                  <a:ext cx="500" cy="459"/>
                </a:xfrm>
                <a:prstGeom prst="ellipse">
                  <a:avLst/>
                </a:prstGeom>
                <a:solidFill>
                  <a:srgbClr val="E3BE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6" name="Freeform 18"/>
                <p:cNvSpPr>
                  <a:spLocks/>
                </p:cNvSpPr>
                <p:nvPr/>
              </p:nvSpPr>
              <p:spPr bwMode="auto">
                <a:xfrm>
                  <a:off x="4272" y="1392"/>
                  <a:ext cx="144" cy="169"/>
                </a:xfrm>
                <a:custGeom>
                  <a:avLst/>
                  <a:gdLst>
                    <a:gd name="T0" fmla="*/ 0 w 277"/>
                    <a:gd name="T1" fmla="*/ 228 h 265"/>
                    <a:gd name="T2" fmla="*/ 36 w 277"/>
                    <a:gd name="T3" fmla="*/ 228 h 265"/>
                    <a:gd name="T4" fmla="*/ 36 w 277"/>
                    <a:gd name="T5" fmla="*/ 192 h 265"/>
                    <a:gd name="T6" fmla="*/ 36 w 277"/>
                    <a:gd name="T7" fmla="*/ 156 h 265"/>
                    <a:gd name="T8" fmla="*/ 24 w 277"/>
                    <a:gd name="T9" fmla="*/ 120 h 265"/>
                    <a:gd name="T10" fmla="*/ 48 w 277"/>
                    <a:gd name="T11" fmla="*/ 84 h 265"/>
                    <a:gd name="T12" fmla="*/ 48 w 277"/>
                    <a:gd name="T13" fmla="*/ 48 h 265"/>
                    <a:gd name="T14" fmla="*/ 48 w 277"/>
                    <a:gd name="T15" fmla="*/ 12 h 265"/>
                    <a:gd name="T16" fmla="*/ 84 w 277"/>
                    <a:gd name="T17" fmla="*/ 0 h 265"/>
                    <a:gd name="T18" fmla="*/ 120 w 277"/>
                    <a:gd name="T19" fmla="*/ 0 h 265"/>
                    <a:gd name="T20" fmla="*/ 156 w 277"/>
                    <a:gd name="T21" fmla="*/ 12 h 265"/>
                    <a:gd name="T22" fmla="*/ 192 w 277"/>
                    <a:gd name="T23" fmla="*/ 36 h 265"/>
                    <a:gd name="T24" fmla="*/ 216 w 277"/>
                    <a:gd name="T25" fmla="*/ 72 h 265"/>
                    <a:gd name="T26" fmla="*/ 252 w 277"/>
                    <a:gd name="T27" fmla="*/ 96 h 265"/>
                    <a:gd name="T28" fmla="*/ 264 w 277"/>
                    <a:gd name="T29" fmla="*/ 132 h 265"/>
                    <a:gd name="T30" fmla="*/ 276 w 277"/>
                    <a:gd name="T31" fmla="*/ 168 h 265"/>
                    <a:gd name="T32" fmla="*/ 276 w 277"/>
                    <a:gd name="T33" fmla="*/ 204 h 265"/>
                    <a:gd name="T34" fmla="*/ 240 w 277"/>
                    <a:gd name="T35" fmla="*/ 228 h 265"/>
                    <a:gd name="T36" fmla="*/ 204 w 277"/>
                    <a:gd name="T37" fmla="*/ 252 h 265"/>
                    <a:gd name="T38" fmla="*/ 168 w 277"/>
                    <a:gd name="T39" fmla="*/ 252 h 265"/>
                    <a:gd name="T40" fmla="*/ 132 w 277"/>
                    <a:gd name="T41" fmla="*/ 264 h 265"/>
                    <a:gd name="T42" fmla="*/ 96 w 277"/>
                    <a:gd name="T43" fmla="*/ 264 h 265"/>
                    <a:gd name="T44" fmla="*/ 60 w 277"/>
                    <a:gd name="T45" fmla="*/ 264 h 265"/>
                    <a:gd name="T46" fmla="*/ 24 w 277"/>
                    <a:gd name="T47" fmla="*/ 264 h 265"/>
                    <a:gd name="T48" fmla="*/ 24 w 277"/>
                    <a:gd name="T49" fmla="*/ 228 h 265"/>
                    <a:gd name="T50" fmla="*/ 0 w 277"/>
                    <a:gd name="T51" fmla="*/ 228 h 26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265"/>
                    <a:gd name="T80" fmla="*/ 277 w 277"/>
                    <a:gd name="T81" fmla="*/ 265 h 26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265">
                      <a:moveTo>
                        <a:pt x="0" y="228"/>
                      </a:moveTo>
                      <a:lnTo>
                        <a:pt x="36" y="228"/>
                      </a:lnTo>
                      <a:lnTo>
                        <a:pt x="36" y="192"/>
                      </a:lnTo>
                      <a:lnTo>
                        <a:pt x="36" y="156"/>
                      </a:lnTo>
                      <a:lnTo>
                        <a:pt x="24" y="120"/>
                      </a:lnTo>
                      <a:lnTo>
                        <a:pt x="48" y="84"/>
                      </a:lnTo>
                      <a:lnTo>
                        <a:pt x="48" y="48"/>
                      </a:lnTo>
                      <a:lnTo>
                        <a:pt x="48" y="12"/>
                      </a:lnTo>
                      <a:lnTo>
                        <a:pt x="84" y="0"/>
                      </a:lnTo>
                      <a:lnTo>
                        <a:pt x="120" y="0"/>
                      </a:lnTo>
                      <a:lnTo>
                        <a:pt x="156" y="12"/>
                      </a:lnTo>
                      <a:lnTo>
                        <a:pt x="192" y="36"/>
                      </a:lnTo>
                      <a:lnTo>
                        <a:pt x="216" y="72"/>
                      </a:lnTo>
                      <a:lnTo>
                        <a:pt x="252" y="96"/>
                      </a:lnTo>
                      <a:lnTo>
                        <a:pt x="264" y="132"/>
                      </a:lnTo>
                      <a:lnTo>
                        <a:pt x="276" y="168"/>
                      </a:lnTo>
                      <a:lnTo>
                        <a:pt x="276" y="204"/>
                      </a:lnTo>
                      <a:lnTo>
                        <a:pt x="240" y="228"/>
                      </a:lnTo>
                      <a:lnTo>
                        <a:pt x="204" y="252"/>
                      </a:lnTo>
                      <a:lnTo>
                        <a:pt x="168" y="252"/>
                      </a:lnTo>
                      <a:lnTo>
                        <a:pt x="132" y="264"/>
                      </a:lnTo>
                      <a:lnTo>
                        <a:pt x="96" y="264"/>
                      </a:lnTo>
                      <a:lnTo>
                        <a:pt x="60" y="264"/>
                      </a:lnTo>
                      <a:lnTo>
                        <a:pt x="24" y="264"/>
                      </a:lnTo>
                      <a:lnTo>
                        <a:pt x="24" y="228"/>
                      </a:lnTo>
                      <a:lnTo>
                        <a:pt x="0" y="228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7" name="Freeform 19"/>
                <p:cNvSpPr>
                  <a:spLocks/>
                </p:cNvSpPr>
                <p:nvPr/>
              </p:nvSpPr>
              <p:spPr bwMode="auto">
                <a:xfrm>
                  <a:off x="4416" y="1488"/>
                  <a:ext cx="624" cy="144"/>
                </a:xfrm>
                <a:custGeom>
                  <a:avLst/>
                  <a:gdLst>
                    <a:gd name="T0" fmla="*/ 0 w 841"/>
                    <a:gd name="T1" fmla="*/ 0 h 301"/>
                    <a:gd name="T2" fmla="*/ 24 w 841"/>
                    <a:gd name="T3" fmla="*/ 36 h 301"/>
                    <a:gd name="T4" fmla="*/ 60 w 841"/>
                    <a:gd name="T5" fmla="*/ 36 h 301"/>
                    <a:gd name="T6" fmla="*/ 96 w 841"/>
                    <a:gd name="T7" fmla="*/ 36 h 301"/>
                    <a:gd name="T8" fmla="*/ 132 w 841"/>
                    <a:gd name="T9" fmla="*/ 48 h 301"/>
                    <a:gd name="T10" fmla="*/ 156 w 841"/>
                    <a:gd name="T11" fmla="*/ 84 h 301"/>
                    <a:gd name="T12" fmla="*/ 192 w 841"/>
                    <a:gd name="T13" fmla="*/ 120 h 301"/>
                    <a:gd name="T14" fmla="*/ 228 w 841"/>
                    <a:gd name="T15" fmla="*/ 132 h 301"/>
                    <a:gd name="T16" fmla="*/ 324 w 841"/>
                    <a:gd name="T17" fmla="*/ 132 h 301"/>
                    <a:gd name="T18" fmla="*/ 396 w 841"/>
                    <a:gd name="T19" fmla="*/ 144 h 301"/>
                    <a:gd name="T20" fmla="*/ 468 w 841"/>
                    <a:gd name="T21" fmla="*/ 144 h 301"/>
                    <a:gd name="T22" fmla="*/ 504 w 841"/>
                    <a:gd name="T23" fmla="*/ 156 h 301"/>
                    <a:gd name="T24" fmla="*/ 576 w 841"/>
                    <a:gd name="T25" fmla="*/ 156 h 301"/>
                    <a:gd name="T26" fmla="*/ 624 w 841"/>
                    <a:gd name="T27" fmla="*/ 180 h 301"/>
                    <a:gd name="T28" fmla="*/ 660 w 841"/>
                    <a:gd name="T29" fmla="*/ 216 h 301"/>
                    <a:gd name="T30" fmla="*/ 696 w 841"/>
                    <a:gd name="T31" fmla="*/ 228 h 301"/>
                    <a:gd name="T32" fmla="*/ 732 w 841"/>
                    <a:gd name="T33" fmla="*/ 252 h 301"/>
                    <a:gd name="T34" fmla="*/ 768 w 841"/>
                    <a:gd name="T35" fmla="*/ 276 h 301"/>
                    <a:gd name="T36" fmla="*/ 804 w 841"/>
                    <a:gd name="T37" fmla="*/ 288 h 301"/>
                    <a:gd name="T38" fmla="*/ 840 w 841"/>
                    <a:gd name="T39" fmla="*/ 300 h 3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1"/>
                    <a:gd name="T61" fmla="*/ 0 h 301"/>
                    <a:gd name="T62" fmla="*/ 841 w 841"/>
                    <a:gd name="T63" fmla="*/ 301 h 3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1" h="301">
                      <a:moveTo>
                        <a:pt x="0" y="0"/>
                      </a:moveTo>
                      <a:lnTo>
                        <a:pt x="24" y="36"/>
                      </a:lnTo>
                      <a:lnTo>
                        <a:pt x="60" y="36"/>
                      </a:lnTo>
                      <a:lnTo>
                        <a:pt x="96" y="36"/>
                      </a:lnTo>
                      <a:lnTo>
                        <a:pt x="132" y="48"/>
                      </a:lnTo>
                      <a:lnTo>
                        <a:pt x="156" y="84"/>
                      </a:lnTo>
                      <a:lnTo>
                        <a:pt x="192" y="120"/>
                      </a:lnTo>
                      <a:lnTo>
                        <a:pt x="228" y="132"/>
                      </a:lnTo>
                      <a:lnTo>
                        <a:pt x="324" y="132"/>
                      </a:lnTo>
                      <a:lnTo>
                        <a:pt x="396" y="144"/>
                      </a:lnTo>
                      <a:lnTo>
                        <a:pt x="468" y="144"/>
                      </a:lnTo>
                      <a:lnTo>
                        <a:pt x="504" y="156"/>
                      </a:lnTo>
                      <a:lnTo>
                        <a:pt x="576" y="156"/>
                      </a:lnTo>
                      <a:lnTo>
                        <a:pt x="624" y="180"/>
                      </a:lnTo>
                      <a:lnTo>
                        <a:pt x="660" y="216"/>
                      </a:lnTo>
                      <a:lnTo>
                        <a:pt x="696" y="228"/>
                      </a:lnTo>
                      <a:lnTo>
                        <a:pt x="732" y="252"/>
                      </a:lnTo>
                      <a:lnTo>
                        <a:pt x="768" y="276"/>
                      </a:lnTo>
                      <a:lnTo>
                        <a:pt x="804" y="288"/>
                      </a:lnTo>
                      <a:lnTo>
                        <a:pt x="840" y="30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1940" name="Rectangle 20"/>
              <p:cNvSpPr>
                <a:spLocks noChangeArrowheads="1"/>
              </p:cNvSpPr>
              <p:nvPr/>
            </p:nvSpPr>
            <p:spPr bwMode="auto">
              <a:xfrm>
                <a:off x="3840" y="1248"/>
                <a:ext cx="413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B</a:t>
                </a:r>
                <a:r>
                  <a:rPr lang="en-US" b="1">
                    <a:solidFill>
                      <a:srgbClr val="33CC33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T</a:t>
                </a:r>
              </a:p>
            </p:txBody>
          </p:sp>
        </p:grpSp>
        <p:grpSp>
          <p:nvGrpSpPr>
            <p:cNvPr id="23565" name="Group 21"/>
            <p:cNvGrpSpPr>
              <a:grpSpLocks/>
            </p:cNvGrpSpPr>
            <p:nvPr/>
          </p:nvGrpSpPr>
          <p:grpSpPr bwMode="auto">
            <a:xfrm>
              <a:off x="3408" y="2304"/>
              <a:ext cx="1220" cy="459"/>
              <a:chOff x="3840" y="1920"/>
              <a:chExt cx="1220" cy="459"/>
            </a:xfrm>
          </p:grpSpPr>
          <p:grpSp>
            <p:nvGrpSpPr>
              <p:cNvPr id="23578" name="Group 22"/>
              <p:cNvGrpSpPr>
                <a:grpSpLocks/>
              </p:cNvGrpSpPr>
              <p:nvPr/>
            </p:nvGrpSpPr>
            <p:grpSpPr bwMode="auto">
              <a:xfrm>
                <a:off x="3840" y="1920"/>
                <a:ext cx="1220" cy="459"/>
                <a:chOff x="3820" y="1200"/>
                <a:chExt cx="1220" cy="459"/>
              </a:xfrm>
            </p:grpSpPr>
            <p:sp>
              <p:nvSpPr>
                <p:cNvPr id="23580" name="Oval 23"/>
                <p:cNvSpPr>
                  <a:spLocks noChangeArrowheads="1"/>
                </p:cNvSpPr>
                <p:nvPr/>
              </p:nvSpPr>
              <p:spPr bwMode="auto">
                <a:xfrm>
                  <a:off x="3820" y="1200"/>
                  <a:ext cx="500" cy="459"/>
                </a:xfrm>
                <a:prstGeom prst="ellipse">
                  <a:avLst/>
                </a:prstGeom>
                <a:solidFill>
                  <a:srgbClr val="E3BE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1" name="Freeform 24"/>
                <p:cNvSpPr>
                  <a:spLocks/>
                </p:cNvSpPr>
                <p:nvPr/>
              </p:nvSpPr>
              <p:spPr bwMode="auto">
                <a:xfrm>
                  <a:off x="4272" y="1392"/>
                  <a:ext cx="144" cy="169"/>
                </a:xfrm>
                <a:custGeom>
                  <a:avLst/>
                  <a:gdLst>
                    <a:gd name="T0" fmla="*/ 0 w 277"/>
                    <a:gd name="T1" fmla="*/ 228 h 265"/>
                    <a:gd name="T2" fmla="*/ 36 w 277"/>
                    <a:gd name="T3" fmla="*/ 228 h 265"/>
                    <a:gd name="T4" fmla="*/ 36 w 277"/>
                    <a:gd name="T5" fmla="*/ 192 h 265"/>
                    <a:gd name="T6" fmla="*/ 36 w 277"/>
                    <a:gd name="T7" fmla="*/ 156 h 265"/>
                    <a:gd name="T8" fmla="*/ 24 w 277"/>
                    <a:gd name="T9" fmla="*/ 120 h 265"/>
                    <a:gd name="T10" fmla="*/ 48 w 277"/>
                    <a:gd name="T11" fmla="*/ 84 h 265"/>
                    <a:gd name="T12" fmla="*/ 48 w 277"/>
                    <a:gd name="T13" fmla="*/ 48 h 265"/>
                    <a:gd name="T14" fmla="*/ 48 w 277"/>
                    <a:gd name="T15" fmla="*/ 12 h 265"/>
                    <a:gd name="T16" fmla="*/ 84 w 277"/>
                    <a:gd name="T17" fmla="*/ 0 h 265"/>
                    <a:gd name="T18" fmla="*/ 120 w 277"/>
                    <a:gd name="T19" fmla="*/ 0 h 265"/>
                    <a:gd name="T20" fmla="*/ 156 w 277"/>
                    <a:gd name="T21" fmla="*/ 12 h 265"/>
                    <a:gd name="T22" fmla="*/ 192 w 277"/>
                    <a:gd name="T23" fmla="*/ 36 h 265"/>
                    <a:gd name="T24" fmla="*/ 216 w 277"/>
                    <a:gd name="T25" fmla="*/ 72 h 265"/>
                    <a:gd name="T26" fmla="*/ 252 w 277"/>
                    <a:gd name="T27" fmla="*/ 96 h 265"/>
                    <a:gd name="T28" fmla="*/ 264 w 277"/>
                    <a:gd name="T29" fmla="*/ 132 h 265"/>
                    <a:gd name="T30" fmla="*/ 276 w 277"/>
                    <a:gd name="T31" fmla="*/ 168 h 265"/>
                    <a:gd name="T32" fmla="*/ 276 w 277"/>
                    <a:gd name="T33" fmla="*/ 204 h 265"/>
                    <a:gd name="T34" fmla="*/ 240 w 277"/>
                    <a:gd name="T35" fmla="*/ 228 h 265"/>
                    <a:gd name="T36" fmla="*/ 204 w 277"/>
                    <a:gd name="T37" fmla="*/ 252 h 265"/>
                    <a:gd name="T38" fmla="*/ 168 w 277"/>
                    <a:gd name="T39" fmla="*/ 252 h 265"/>
                    <a:gd name="T40" fmla="*/ 132 w 277"/>
                    <a:gd name="T41" fmla="*/ 264 h 265"/>
                    <a:gd name="T42" fmla="*/ 96 w 277"/>
                    <a:gd name="T43" fmla="*/ 264 h 265"/>
                    <a:gd name="T44" fmla="*/ 60 w 277"/>
                    <a:gd name="T45" fmla="*/ 264 h 265"/>
                    <a:gd name="T46" fmla="*/ 24 w 277"/>
                    <a:gd name="T47" fmla="*/ 264 h 265"/>
                    <a:gd name="T48" fmla="*/ 24 w 277"/>
                    <a:gd name="T49" fmla="*/ 228 h 265"/>
                    <a:gd name="T50" fmla="*/ 0 w 277"/>
                    <a:gd name="T51" fmla="*/ 228 h 26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265"/>
                    <a:gd name="T80" fmla="*/ 277 w 277"/>
                    <a:gd name="T81" fmla="*/ 265 h 26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265">
                      <a:moveTo>
                        <a:pt x="0" y="228"/>
                      </a:moveTo>
                      <a:lnTo>
                        <a:pt x="36" y="228"/>
                      </a:lnTo>
                      <a:lnTo>
                        <a:pt x="36" y="192"/>
                      </a:lnTo>
                      <a:lnTo>
                        <a:pt x="36" y="156"/>
                      </a:lnTo>
                      <a:lnTo>
                        <a:pt x="24" y="120"/>
                      </a:lnTo>
                      <a:lnTo>
                        <a:pt x="48" y="84"/>
                      </a:lnTo>
                      <a:lnTo>
                        <a:pt x="48" y="48"/>
                      </a:lnTo>
                      <a:lnTo>
                        <a:pt x="48" y="12"/>
                      </a:lnTo>
                      <a:lnTo>
                        <a:pt x="84" y="0"/>
                      </a:lnTo>
                      <a:lnTo>
                        <a:pt x="120" y="0"/>
                      </a:lnTo>
                      <a:lnTo>
                        <a:pt x="156" y="12"/>
                      </a:lnTo>
                      <a:lnTo>
                        <a:pt x="192" y="36"/>
                      </a:lnTo>
                      <a:lnTo>
                        <a:pt x="216" y="72"/>
                      </a:lnTo>
                      <a:lnTo>
                        <a:pt x="252" y="96"/>
                      </a:lnTo>
                      <a:lnTo>
                        <a:pt x="264" y="132"/>
                      </a:lnTo>
                      <a:lnTo>
                        <a:pt x="276" y="168"/>
                      </a:lnTo>
                      <a:lnTo>
                        <a:pt x="276" y="204"/>
                      </a:lnTo>
                      <a:lnTo>
                        <a:pt x="240" y="228"/>
                      </a:lnTo>
                      <a:lnTo>
                        <a:pt x="204" y="252"/>
                      </a:lnTo>
                      <a:lnTo>
                        <a:pt x="168" y="252"/>
                      </a:lnTo>
                      <a:lnTo>
                        <a:pt x="132" y="264"/>
                      </a:lnTo>
                      <a:lnTo>
                        <a:pt x="96" y="264"/>
                      </a:lnTo>
                      <a:lnTo>
                        <a:pt x="60" y="264"/>
                      </a:lnTo>
                      <a:lnTo>
                        <a:pt x="24" y="264"/>
                      </a:lnTo>
                      <a:lnTo>
                        <a:pt x="24" y="228"/>
                      </a:lnTo>
                      <a:lnTo>
                        <a:pt x="0" y="228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2" name="Freeform 25"/>
                <p:cNvSpPr>
                  <a:spLocks/>
                </p:cNvSpPr>
                <p:nvPr/>
              </p:nvSpPr>
              <p:spPr bwMode="auto">
                <a:xfrm>
                  <a:off x="4416" y="1488"/>
                  <a:ext cx="624" cy="144"/>
                </a:xfrm>
                <a:custGeom>
                  <a:avLst/>
                  <a:gdLst>
                    <a:gd name="T0" fmla="*/ 0 w 841"/>
                    <a:gd name="T1" fmla="*/ 0 h 301"/>
                    <a:gd name="T2" fmla="*/ 24 w 841"/>
                    <a:gd name="T3" fmla="*/ 36 h 301"/>
                    <a:gd name="T4" fmla="*/ 60 w 841"/>
                    <a:gd name="T5" fmla="*/ 36 h 301"/>
                    <a:gd name="T6" fmla="*/ 96 w 841"/>
                    <a:gd name="T7" fmla="*/ 36 h 301"/>
                    <a:gd name="T8" fmla="*/ 132 w 841"/>
                    <a:gd name="T9" fmla="*/ 48 h 301"/>
                    <a:gd name="T10" fmla="*/ 156 w 841"/>
                    <a:gd name="T11" fmla="*/ 84 h 301"/>
                    <a:gd name="T12" fmla="*/ 192 w 841"/>
                    <a:gd name="T13" fmla="*/ 120 h 301"/>
                    <a:gd name="T14" fmla="*/ 228 w 841"/>
                    <a:gd name="T15" fmla="*/ 132 h 301"/>
                    <a:gd name="T16" fmla="*/ 324 w 841"/>
                    <a:gd name="T17" fmla="*/ 132 h 301"/>
                    <a:gd name="T18" fmla="*/ 396 w 841"/>
                    <a:gd name="T19" fmla="*/ 144 h 301"/>
                    <a:gd name="T20" fmla="*/ 468 w 841"/>
                    <a:gd name="T21" fmla="*/ 144 h 301"/>
                    <a:gd name="T22" fmla="*/ 504 w 841"/>
                    <a:gd name="T23" fmla="*/ 156 h 301"/>
                    <a:gd name="T24" fmla="*/ 576 w 841"/>
                    <a:gd name="T25" fmla="*/ 156 h 301"/>
                    <a:gd name="T26" fmla="*/ 624 w 841"/>
                    <a:gd name="T27" fmla="*/ 180 h 301"/>
                    <a:gd name="T28" fmla="*/ 660 w 841"/>
                    <a:gd name="T29" fmla="*/ 216 h 301"/>
                    <a:gd name="T30" fmla="*/ 696 w 841"/>
                    <a:gd name="T31" fmla="*/ 228 h 301"/>
                    <a:gd name="T32" fmla="*/ 732 w 841"/>
                    <a:gd name="T33" fmla="*/ 252 h 301"/>
                    <a:gd name="T34" fmla="*/ 768 w 841"/>
                    <a:gd name="T35" fmla="*/ 276 h 301"/>
                    <a:gd name="T36" fmla="*/ 804 w 841"/>
                    <a:gd name="T37" fmla="*/ 288 h 301"/>
                    <a:gd name="T38" fmla="*/ 840 w 841"/>
                    <a:gd name="T39" fmla="*/ 300 h 3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1"/>
                    <a:gd name="T61" fmla="*/ 0 h 301"/>
                    <a:gd name="T62" fmla="*/ 841 w 841"/>
                    <a:gd name="T63" fmla="*/ 301 h 3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1" h="301">
                      <a:moveTo>
                        <a:pt x="0" y="0"/>
                      </a:moveTo>
                      <a:lnTo>
                        <a:pt x="24" y="36"/>
                      </a:lnTo>
                      <a:lnTo>
                        <a:pt x="60" y="36"/>
                      </a:lnTo>
                      <a:lnTo>
                        <a:pt x="96" y="36"/>
                      </a:lnTo>
                      <a:lnTo>
                        <a:pt x="132" y="48"/>
                      </a:lnTo>
                      <a:lnTo>
                        <a:pt x="156" y="84"/>
                      </a:lnTo>
                      <a:lnTo>
                        <a:pt x="192" y="120"/>
                      </a:lnTo>
                      <a:lnTo>
                        <a:pt x="228" y="132"/>
                      </a:lnTo>
                      <a:lnTo>
                        <a:pt x="324" y="132"/>
                      </a:lnTo>
                      <a:lnTo>
                        <a:pt x="396" y="144"/>
                      </a:lnTo>
                      <a:lnTo>
                        <a:pt x="468" y="144"/>
                      </a:lnTo>
                      <a:lnTo>
                        <a:pt x="504" y="156"/>
                      </a:lnTo>
                      <a:lnTo>
                        <a:pt x="576" y="156"/>
                      </a:lnTo>
                      <a:lnTo>
                        <a:pt x="624" y="180"/>
                      </a:lnTo>
                      <a:lnTo>
                        <a:pt x="660" y="216"/>
                      </a:lnTo>
                      <a:lnTo>
                        <a:pt x="696" y="228"/>
                      </a:lnTo>
                      <a:lnTo>
                        <a:pt x="732" y="252"/>
                      </a:lnTo>
                      <a:lnTo>
                        <a:pt x="768" y="276"/>
                      </a:lnTo>
                      <a:lnTo>
                        <a:pt x="804" y="288"/>
                      </a:lnTo>
                      <a:lnTo>
                        <a:pt x="840" y="30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1946" name="Rectangle 26"/>
              <p:cNvSpPr>
                <a:spLocks noChangeArrowheads="1"/>
              </p:cNvSpPr>
              <p:nvPr/>
            </p:nvSpPr>
            <p:spPr bwMode="auto">
              <a:xfrm>
                <a:off x="3888" y="1968"/>
                <a:ext cx="351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B</a:t>
                </a:r>
                <a:r>
                  <a:rPr lang="en-US" b="1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t</a:t>
                </a:r>
              </a:p>
            </p:txBody>
          </p:sp>
        </p:grpSp>
        <p:grpSp>
          <p:nvGrpSpPr>
            <p:cNvPr id="23566" name="Group 27"/>
            <p:cNvGrpSpPr>
              <a:grpSpLocks/>
            </p:cNvGrpSpPr>
            <p:nvPr/>
          </p:nvGrpSpPr>
          <p:grpSpPr bwMode="auto">
            <a:xfrm>
              <a:off x="3360" y="2976"/>
              <a:ext cx="1220" cy="459"/>
              <a:chOff x="3888" y="2784"/>
              <a:chExt cx="1220" cy="459"/>
            </a:xfrm>
          </p:grpSpPr>
          <p:grpSp>
            <p:nvGrpSpPr>
              <p:cNvPr id="23573" name="Group 28"/>
              <p:cNvGrpSpPr>
                <a:grpSpLocks/>
              </p:cNvGrpSpPr>
              <p:nvPr/>
            </p:nvGrpSpPr>
            <p:grpSpPr bwMode="auto">
              <a:xfrm>
                <a:off x="3888" y="2784"/>
                <a:ext cx="1220" cy="459"/>
                <a:chOff x="3820" y="1200"/>
                <a:chExt cx="1220" cy="459"/>
              </a:xfrm>
            </p:grpSpPr>
            <p:sp>
              <p:nvSpPr>
                <p:cNvPr id="23575" name="Oval 29"/>
                <p:cNvSpPr>
                  <a:spLocks noChangeArrowheads="1"/>
                </p:cNvSpPr>
                <p:nvPr/>
              </p:nvSpPr>
              <p:spPr bwMode="auto">
                <a:xfrm>
                  <a:off x="3820" y="1200"/>
                  <a:ext cx="500" cy="459"/>
                </a:xfrm>
                <a:prstGeom prst="ellipse">
                  <a:avLst/>
                </a:prstGeom>
                <a:solidFill>
                  <a:srgbClr val="E3BE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6" name="Freeform 30"/>
                <p:cNvSpPr>
                  <a:spLocks/>
                </p:cNvSpPr>
                <p:nvPr/>
              </p:nvSpPr>
              <p:spPr bwMode="auto">
                <a:xfrm>
                  <a:off x="4272" y="1392"/>
                  <a:ext cx="144" cy="169"/>
                </a:xfrm>
                <a:custGeom>
                  <a:avLst/>
                  <a:gdLst>
                    <a:gd name="T0" fmla="*/ 0 w 277"/>
                    <a:gd name="T1" fmla="*/ 228 h 265"/>
                    <a:gd name="T2" fmla="*/ 36 w 277"/>
                    <a:gd name="T3" fmla="*/ 228 h 265"/>
                    <a:gd name="T4" fmla="*/ 36 w 277"/>
                    <a:gd name="T5" fmla="*/ 192 h 265"/>
                    <a:gd name="T6" fmla="*/ 36 w 277"/>
                    <a:gd name="T7" fmla="*/ 156 h 265"/>
                    <a:gd name="T8" fmla="*/ 24 w 277"/>
                    <a:gd name="T9" fmla="*/ 120 h 265"/>
                    <a:gd name="T10" fmla="*/ 48 w 277"/>
                    <a:gd name="T11" fmla="*/ 84 h 265"/>
                    <a:gd name="T12" fmla="*/ 48 w 277"/>
                    <a:gd name="T13" fmla="*/ 48 h 265"/>
                    <a:gd name="T14" fmla="*/ 48 w 277"/>
                    <a:gd name="T15" fmla="*/ 12 h 265"/>
                    <a:gd name="T16" fmla="*/ 84 w 277"/>
                    <a:gd name="T17" fmla="*/ 0 h 265"/>
                    <a:gd name="T18" fmla="*/ 120 w 277"/>
                    <a:gd name="T19" fmla="*/ 0 h 265"/>
                    <a:gd name="T20" fmla="*/ 156 w 277"/>
                    <a:gd name="T21" fmla="*/ 12 h 265"/>
                    <a:gd name="T22" fmla="*/ 192 w 277"/>
                    <a:gd name="T23" fmla="*/ 36 h 265"/>
                    <a:gd name="T24" fmla="*/ 216 w 277"/>
                    <a:gd name="T25" fmla="*/ 72 h 265"/>
                    <a:gd name="T26" fmla="*/ 252 w 277"/>
                    <a:gd name="T27" fmla="*/ 96 h 265"/>
                    <a:gd name="T28" fmla="*/ 264 w 277"/>
                    <a:gd name="T29" fmla="*/ 132 h 265"/>
                    <a:gd name="T30" fmla="*/ 276 w 277"/>
                    <a:gd name="T31" fmla="*/ 168 h 265"/>
                    <a:gd name="T32" fmla="*/ 276 w 277"/>
                    <a:gd name="T33" fmla="*/ 204 h 265"/>
                    <a:gd name="T34" fmla="*/ 240 w 277"/>
                    <a:gd name="T35" fmla="*/ 228 h 265"/>
                    <a:gd name="T36" fmla="*/ 204 w 277"/>
                    <a:gd name="T37" fmla="*/ 252 h 265"/>
                    <a:gd name="T38" fmla="*/ 168 w 277"/>
                    <a:gd name="T39" fmla="*/ 252 h 265"/>
                    <a:gd name="T40" fmla="*/ 132 w 277"/>
                    <a:gd name="T41" fmla="*/ 264 h 265"/>
                    <a:gd name="T42" fmla="*/ 96 w 277"/>
                    <a:gd name="T43" fmla="*/ 264 h 265"/>
                    <a:gd name="T44" fmla="*/ 60 w 277"/>
                    <a:gd name="T45" fmla="*/ 264 h 265"/>
                    <a:gd name="T46" fmla="*/ 24 w 277"/>
                    <a:gd name="T47" fmla="*/ 264 h 265"/>
                    <a:gd name="T48" fmla="*/ 24 w 277"/>
                    <a:gd name="T49" fmla="*/ 228 h 265"/>
                    <a:gd name="T50" fmla="*/ 0 w 277"/>
                    <a:gd name="T51" fmla="*/ 228 h 26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265"/>
                    <a:gd name="T80" fmla="*/ 277 w 277"/>
                    <a:gd name="T81" fmla="*/ 265 h 26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265">
                      <a:moveTo>
                        <a:pt x="0" y="228"/>
                      </a:moveTo>
                      <a:lnTo>
                        <a:pt x="36" y="228"/>
                      </a:lnTo>
                      <a:lnTo>
                        <a:pt x="36" y="192"/>
                      </a:lnTo>
                      <a:lnTo>
                        <a:pt x="36" y="156"/>
                      </a:lnTo>
                      <a:lnTo>
                        <a:pt x="24" y="120"/>
                      </a:lnTo>
                      <a:lnTo>
                        <a:pt x="48" y="84"/>
                      </a:lnTo>
                      <a:lnTo>
                        <a:pt x="48" y="48"/>
                      </a:lnTo>
                      <a:lnTo>
                        <a:pt x="48" y="12"/>
                      </a:lnTo>
                      <a:lnTo>
                        <a:pt x="84" y="0"/>
                      </a:lnTo>
                      <a:lnTo>
                        <a:pt x="120" y="0"/>
                      </a:lnTo>
                      <a:lnTo>
                        <a:pt x="156" y="12"/>
                      </a:lnTo>
                      <a:lnTo>
                        <a:pt x="192" y="36"/>
                      </a:lnTo>
                      <a:lnTo>
                        <a:pt x="216" y="72"/>
                      </a:lnTo>
                      <a:lnTo>
                        <a:pt x="252" y="96"/>
                      </a:lnTo>
                      <a:lnTo>
                        <a:pt x="264" y="132"/>
                      </a:lnTo>
                      <a:lnTo>
                        <a:pt x="276" y="168"/>
                      </a:lnTo>
                      <a:lnTo>
                        <a:pt x="276" y="204"/>
                      </a:lnTo>
                      <a:lnTo>
                        <a:pt x="240" y="228"/>
                      </a:lnTo>
                      <a:lnTo>
                        <a:pt x="204" y="252"/>
                      </a:lnTo>
                      <a:lnTo>
                        <a:pt x="168" y="252"/>
                      </a:lnTo>
                      <a:lnTo>
                        <a:pt x="132" y="264"/>
                      </a:lnTo>
                      <a:lnTo>
                        <a:pt x="96" y="264"/>
                      </a:lnTo>
                      <a:lnTo>
                        <a:pt x="60" y="264"/>
                      </a:lnTo>
                      <a:lnTo>
                        <a:pt x="24" y="264"/>
                      </a:lnTo>
                      <a:lnTo>
                        <a:pt x="24" y="228"/>
                      </a:lnTo>
                      <a:lnTo>
                        <a:pt x="0" y="228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7" name="Freeform 31"/>
                <p:cNvSpPr>
                  <a:spLocks/>
                </p:cNvSpPr>
                <p:nvPr/>
              </p:nvSpPr>
              <p:spPr bwMode="auto">
                <a:xfrm>
                  <a:off x="4416" y="1488"/>
                  <a:ext cx="624" cy="144"/>
                </a:xfrm>
                <a:custGeom>
                  <a:avLst/>
                  <a:gdLst>
                    <a:gd name="T0" fmla="*/ 0 w 841"/>
                    <a:gd name="T1" fmla="*/ 0 h 301"/>
                    <a:gd name="T2" fmla="*/ 24 w 841"/>
                    <a:gd name="T3" fmla="*/ 36 h 301"/>
                    <a:gd name="T4" fmla="*/ 60 w 841"/>
                    <a:gd name="T5" fmla="*/ 36 h 301"/>
                    <a:gd name="T6" fmla="*/ 96 w 841"/>
                    <a:gd name="T7" fmla="*/ 36 h 301"/>
                    <a:gd name="T8" fmla="*/ 132 w 841"/>
                    <a:gd name="T9" fmla="*/ 48 h 301"/>
                    <a:gd name="T10" fmla="*/ 156 w 841"/>
                    <a:gd name="T11" fmla="*/ 84 h 301"/>
                    <a:gd name="T12" fmla="*/ 192 w 841"/>
                    <a:gd name="T13" fmla="*/ 120 h 301"/>
                    <a:gd name="T14" fmla="*/ 228 w 841"/>
                    <a:gd name="T15" fmla="*/ 132 h 301"/>
                    <a:gd name="T16" fmla="*/ 324 w 841"/>
                    <a:gd name="T17" fmla="*/ 132 h 301"/>
                    <a:gd name="T18" fmla="*/ 396 w 841"/>
                    <a:gd name="T19" fmla="*/ 144 h 301"/>
                    <a:gd name="T20" fmla="*/ 468 w 841"/>
                    <a:gd name="T21" fmla="*/ 144 h 301"/>
                    <a:gd name="T22" fmla="*/ 504 w 841"/>
                    <a:gd name="T23" fmla="*/ 156 h 301"/>
                    <a:gd name="T24" fmla="*/ 576 w 841"/>
                    <a:gd name="T25" fmla="*/ 156 h 301"/>
                    <a:gd name="T26" fmla="*/ 624 w 841"/>
                    <a:gd name="T27" fmla="*/ 180 h 301"/>
                    <a:gd name="T28" fmla="*/ 660 w 841"/>
                    <a:gd name="T29" fmla="*/ 216 h 301"/>
                    <a:gd name="T30" fmla="*/ 696 w 841"/>
                    <a:gd name="T31" fmla="*/ 228 h 301"/>
                    <a:gd name="T32" fmla="*/ 732 w 841"/>
                    <a:gd name="T33" fmla="*/ 252 h 301"/>
                    <a:gd name="T34" fmla="*/ 768 w 841"/>
                    <a:gd name="T35" fmla="*/ 276 h 301"/>
                    <a:gd name="T36" fmla="*/ 804 w 841"/>
                    <a:gd name="T37" fmla="*/ 288 h 301"/>
                    <a:gd name="T38" fmla="*/ 840 w 841"/>
                    <a:gd name="T39" fmla="*/ 300 h 3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1"/>
                    <a:gd name="T61" fmla="*/ 0 h 301"/>
                    <a:gd name="T62" fmla="*/ 841 w 841"/>
                    <a:gd name="T63" fmla="*/ 301 h 3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1" h="301">
                      <a:moveTo>
                        <a:pt x="0" y="0"/>
                      </a:moveTo>
                      <a:lnTo>
                        <a:pt x="24" y="36"/>
                      </a:lnTo>
                      <a:lnTo>
                        <a:pt x="60" y="36"/>
                      </a:lnTo>
                      <a:lnTo>
                        <a:pt x="96" y="36"/>
                      </a:lnTo>
                      <a:lnTo>
                        <a:pt x="132" y="48"/>
                      </a:lnTo>
                      <a:lnTo>
                        <a:pt x="156" y="84"/>
                      </a:lnTo>
                      <a:lnTo>
                        <a:pt x="192" y="120"/>
                      </a:lnTo>
                      <a:lnTo>
                        <a:pt x="228" y="132"/>
                      </a:lnTo>
                      <a:lnTo>
                        <a:pt x="324" y="132"/>
                      </a:lnTo>
                      <a:lnTo>
                        <a:pt x="396" y="144"/>
                      </a:lnTo>
                      <a:lnTo>
                        <a:pt x="468" y="144"/>
                      </a:lnTo>
                      <a:lnTo>
                        <a:pt x="504" y="156"/>
                      </a:lnTo>
                      <a:lnTo>
                        <a:pt x="576" y="156"/>
                      </a:lnTo>
                      <a:lnTo>
                        <a:pt x="624" y="180"/>
                      </a:lnTo>
                      <a:lnTo>
                        <a:pt x="660" y="216"/>
                      </a:lnTo>
                      <a:lnTo>
                        <a:pt x="696" y="228"/>
                      </a:lnTo>
                      <a:lnTo>
                        <a:pt x="732" y="252"/>
                      </a:lnTo>
                      <a:lnTo>
                        <a:pt x="768" y="276"/>
                      </a:lnTo>
                      <a:lnTo>
                        <a:pt x="804" y="288"/>
                      </a:lnTo>
                      <a:lnTo>
                        <a:pt x="840" y="30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1952" name="Rectangle 32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388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66FF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b</a:t>
                </a:r>
                <a:r>
                  <a:rPr lang="en-US" b="1">
                    <a:solidFill>
                      <a:srgbClr val="33CC33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T</a:t>
                </a:r>
              </a:p>
            </p:txBody>
          </p:sp>
        </p:grpSp>
        <p:grpSp>
          <p:nvGrpSpPr>
            <p:cNvPr id="23567" name="Group 33"/>
            <p:cNvGrpSpPr>
              <a:grpSpLocks/>
            </p:cNvGrpSpPr>
            <p:nvPr/>
          </p:nvGrpSpPr>
          <p:grpSpPr bwMode="auto">
            <a:xfrm>
              <a:off x="3360" y="3552"/>
              <a:ext cx="1220" cy="459"/>
              <a:chOff x="3984" y="3312"/>
              <a:chExt cx="1220" cy="459"/>
            </a:xfrm>
          </p:grpSpPr>
          <p:grpSp>
            <p:nvGrpSpPr>
              <p:cNvPr id="23568" name="Group 34"/>
              <p:cNvGrpSpPr>
                <a:grpSpLocks/>
              </p:cNvGrpSpPr>
              <p:nvPr/>
            </p:nvGrpSpPr>
            <p:grpSpPr bwMode="auto">
              <a:xfrm>
                <a:off x="3984" y="3312"/>
                <a:ext cx="1220" cy="459"/>
                <a:chOff x="3820" y="1200"/>
                <a:chExt cx="1220" cy="459"/>
              </a:xfrm>
            </p:grpSpPr>
            <p:sp>
              <p:nvSpPr>
                <p:cNvPr id="23570" name="Oval 35"/>
                <p:cNvSpPr>
                  <a:spLocks noChangeArrowheads="1"/>
                </p:cNvSpPr>
                <p:nvPr/>
              </p:nvSpPr>
              <p:spPr bwMode="auto">
                <a:xfrm>
                  <a:off x="3820" y="1200"/>
                  <a:ext cx="500" cy="459"/>
                </a:xfrm>
                <a:prstGeom prst="ellipse">
                  <a:avLst/>
                </a:prstGeom>
                <a:solidFill>
                  <a:srgbClr val="E3BE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1" name="Freeform 36"/>
                <p:cNvSpPr>
                  <a:spLocks/>
                </p:cNvSpPr>
                <p:nvPr/>
              </p:nvSpPr>
              <p:spPr bwMode="auto">
                <a:xfrm>
                  <a:off x="4272" y="1392"/>
                  <a:ext cx="144" cy="169"/>
                </a:xfrm>
                <a:custGeom>
                  <a:avLst/>
                  <a:gdLst>
                    <a:gd name="T0" fmla="*/ 0 w 277"/>
                    <a:gd name="T1" fmla="*/ 228 h 265"/>
                    <a:gd name="T2" fmla="*/ 36 w 277"/>
                    <a:gd name="T3" fmla="*/ 228 h 265"/>
                    <a:gd name="T4" fmla="*/ 36 w 277"/>
                    <a:gd name="T5" fmla="*/ 192 h 265"/>
                    <a:gd name="T6" fmla="*/ 36 w 277"/>
                    <a:gd name="T7" fmla="*/ 156 h 265"/>
                    <a:gd name="T8" fmla="*/ 24 w 277"/>
                    <a:gd name="T9" fmla="*/ 120 h 265"/>
                    <a:gd name="T10" fmla="*/ 48 w 277"/>
                    <a:gd name="T11" fmla="*/ 84 h 265"/>
                    <a:gd name="T12" fmla="*/ 48 w 277"/>
                    <a:gd name="T13" fmla="*/ 48 h 265"/>
                    <a:gd name="T14" fmla="*/ 48 w 277"/>
                    <a:gd name="T15" fmla="*/ 12 h 265"/>
                    <a:gd name="T16" fmla="*/ 84 w 277"/>
                    <a:gd name="T17" fmla="*/ 0 h 265"/>
                    <a:gd name="T18" fmla="*/ 120 w 277"/>
                    <a:gd name="T19" fmla="*/ 0 h 265"/>
                    <a:gd name="T20" fmla="*/ 156 w 277"/>
                    <a:gd name="T21" fmla="*/ 12 h 265"/>
                    <a:gd name="T22" fmla="*/ 192 w 277"/>
                    <a:gd name="T23" fmla="*/ 36 h 265"/>
                    <a:gd name="T24" fmla="*/ 216 w 277"/>
                    <a:gd name="T25" fmla="*/ 72 h 265"/>
                    <a:gd name="T26" fmla="*/ 252 w 277"/>
                    <a:gd name="T27" fmla="*/ 96 h 265"/>
                    <a:gd name="T28" fmla="*/ 264 w 277"/>
                    <a:gd name="T29" fmla="*/ 132 h 265"/>
                    <a:gd name="T30" fmla="*/ 276 w 277"/>
                    <a:gd name="T31" fmla="*/ 168 h 265"/>
                    <a:gd name="T32" fmla="*/ 276 w 277"/>
                    <a:gd name="T33" fmla="*/ 204 h 265"/>
                    <a:gd name="T34" fmla="*/ 240 w 277"/>
                    <a:gd name="T35" fmla="*/ 228 h 265"/>
                    <a:gd name="T36" fmla="*/ 204 w 277"/>
                    <a:gd name="T37" fmla="*/ 252 h 265"/>
                    <a:gd name="T38" fmla="*/ 168 w 277"/>
                    <a:gd name="T39" fmla="*/ 252 h 265"/>
                    <a:gd name="T40" fmla="*/ 132 w 277"/>
                    <a:gd name="T41" fmla="*/ 264 h 265"/>
                    <a:gd name="T42" fmla="*/ 96 w 277"/>
                    <a:gd name="T43" fmla="*/ 264 h 265"/>
                    <a:gd name="T44" fmla="*/ 60 w 277"/>
                    <a:gd name="T45" fmla="*/ 264 h 265"/>
                    <a:gd name="T46" fmla="*/ 24 w 277"/>
                    <a:gd name="T47" fmla="*/ 264 h 265"/>
                    <a:gd name="T48" fmla="*/ 24 w 277"/>
                    <a:gd name="T49" fmla="*/ 228 h 265"/>
                    <a:gd name="T50" fmla="*/ 0 w 277"/>
                    <a:gd name="T51" fmla="*/ 228 h 26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265"/>
                    <a:gd name="T80" fmla="*/ 277 w 277"/>
                    <a:gd name="T81" fmla="*/ 265 h 26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265">
                      <a:moveTo>
                        <a:pt x="0" y="228"/>
                      </a:moveTo>
                      <a:lnTo>
                        <a:pt x="36" y="228"/>
                      </a:lnTo>
                      <a:lnTo>
                        <a:pt x="36" y="192"/>
                      </a:lnTo>
                      <a:lnTo>
                        <a:pt x="36" y="156"/>
                      </a:lnTo>
                      <a:lnTo>
                        <a:pt x="24" y="120"/>
                      </a:lnTo>
                      <a:lnTo>
                        <a:pt x="48" y="84"/>
                      </a:lnTo>
                      <a:lnTo>
                        <a:pt x="48" y="48"/>
                      </a:lnTo>
                      <a:lnTo>
                        <a:pt x="48" y="12"/>
                      </a:lnTo>
                      <a:lnTo>
                        <a:pt x="84" y="0"/>
                      </a:lnTo>
                      <a:lnTo>
                        <a:pt x="120" y="0"/>
                      </a:lnTo>
                      <a:lnTo>
                        <a:pt x="156" y="12"/>
                      </a:lnTo>
                      <a:lnTo>
                        <a:pt x="192" y="36"/>
                      </a:lnTo>
                      <a:lnTo>
                        <a:pt x="216" y="72"/>
                      </a:lnTo>
                      <a:lnTo>
                        <a:pt x="252" y="96"/>
                      </a:lnTo>
                      <a:lnTo>
                        <a:pt x="264" y="132"/>
                      </a:lnTo>
                      <a:lnTo>
                        <a:pt x="276" y="168"/>
                      </a:lnTo>
                      <a:lnTo>
                        <a:pt x="276" y="204"/>
                      </a:lnTo>
                      <a:lnTo>
                        <a:pt x="240" y="228"/>
                      </a:lnTo>
                      <a:lnTo>
                        <a:pt x="204" y="252"/>
                      </a:lnTo>
                      <a:lnTo>
                        <a:pt x="168" y="252"/>
                      </a:lnTo>
                      <a:lnTo>
                        <a:pt x="132" y="264"/>
                      </a:lnTo>
                      <a:lnTo>
                        <a:pt x="96" y="264"/>
                      </a:lnTo>
                      <a:lnTo>
                        <a:pt x="60" y="264"/>
                      </a:lnTo>
                      <a:lnTo>
                        <a:pt x="24" y="264"/>
                      </a:lnTo>
                      <a:lnTo>
                        <a:pt x="24" y="228"/>
                      </a:lnTo>
                      <a:lnTo>
                        <a:pt x="0" y="228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2" name="Freeform 37"/>
                <p:cNvSpPr>
                  <a:spLocks/>
                </p:cNvSpPr>
                <p:nvPr/>
              </p:nvSpPr>
              <p:spPr bwMode="auto">
                <a:xfrm>
                  <a:off x="4416" y="1488"/>
                  <a:ext cx="624" cy="144"/>
                </a:xfrm>
                <a:custGeom>
                  <a:avLst/>
                  <a:gdLst>
                    <a:gd name="T0" fmla="*/ 0 w 841"/>
                    <a:gd name="T1" fmla="*/ 0 h 301"/>
                    <a:gd name="T2" fmla="*/ 24 w 841"/>
                    <a:gd name="T3" fmla="*/ 36 h 301"/>
                    <a:gd name="T4" fmla="*/ 60 w 841"/>
                    <a:gd name="T5" fmla="*/ 36 h 301"/>
                    <a:gd name="T6" fmla="*/ 96 w 841"/>
                    <a:gd name="T7" fmla="*/ 36 h 301"/>
                    <a:gd name="T8" fmla="*/ 132 w 841"/>
                    <a:gd name="T9" fmla="*/ 48 h 301"/>
                    <a:gd name="T10" fmla="*/ 156 w 841"/>
                    <a:gd name="T11" fmla="*/ 84 h 301"/>
                    <a:gd name="T12" fmla="*/ 192 w 841"/>
                    <a:gd name="T13" fmla="*/ 120 h 301"/>
                    <a:gd name="T14" fmla="*/ 228 w 841"/>
                    <a:gd name="T15" fmla="*/ 132 h 301"/>
                    <a:gd name="T16" fmla="*/ 324 w 841"/>
                    <a:gd name="T17" fmla="*/ 132 h 301"/>
                    <a:gd name="T18" fmla="*/ 396 w 841"/>
                    <a:gd name="T19" fmla="*/ 144 h 301"/>
                    <a:gd name="T20" fmla="*/ 468 w 841"/>
                    <a:gd name="T21" fmla="*/ 144 h 301"/>
                    <a:gd name="T22" fmla="*/ 504 w 841"/>
                    <a:gd name="T23" fmla="*/ 156 h 301"/>
                    <a:gd name="T24" fmla="*/ 576 w 841"/>
                    <a:gd name="T25" fmla="*/ 156 h 301"/>
                    <a:gd name="T26" fmla="*/ 624 w 841"/>
                    <a:gd name="T27" fmla="*/ 180 h 301"/>
                    <a:gd name="T28" fmla="*/ 660 w 841"/>
                    <a:gd name="T29" fmla="*/ 216 h 301"/>
                    <a:gd name="T30" fmla="*/ 696 w 841"/>
                    <a:gd name="T31" fmla="*/ 228 h 301"/>
                    <a:gd name="T32" fmla="*/ 732 w 841"/>
                    <a:gd name="T33" fmla="*/ 252 h 301"/>
                    <a:gd name="T34" fmla="*/ 768 w 841"/>
                    <a:gd name="T35" fmla="*/ 276 h 301"/>
                    <a:gd name="T36" fmla="*/ 804 w 841"/>
                    <a:gd name="T37" fmla="*/ 288 h 301"/>
                    <a:gd name="T38" fmla="*/ 840 w 841"/>
                    <a:gd name="T39" fmla="*/ 300 h 3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1"/>
                    <a:gd name="T61" fmla="*/ 0 h 301"/>
                    <a:gd name="T62" fmla="*/ 841 w 841"/>
                    <a:gd name="T63" fmla="*/ 301 h 3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1" h="301">
                      <a:moveTo>
                        <a:pt x="0" y="0"/>
                      </a:moveTo>
                      <a:lnTo>
                        <a:pt x="24" y="36"/>
                      </a:lnTo>
                      <a:lnTo>
                        <a:pt x="60" y="36"/>
                      </a:lnTo>
                      <a:lnTo>
                        <a:pt x="96" y="36"/>
                      </a:lnTo>
                      <a:lnTo>
                        <a:pt x="132" y="48"/>
                      </a:lnTo>
                      <a:lnTo>
                        <a:pt x="156" y="84"/>
                      </a:lnTo>
                      <a:lnTo>
                        <a:pt x="192" y="120"/>
                      </a:lnTo>
                      <a:lnTo>
                        <a:pt x="228" y="132"/>
                      </a:lnTo>
                      <a:lnTo>
                        <a:pt x="324" y="132"/>
                      </a:lnTo>
                      <a:lnTo>
                        <a:pt x="396" y="144"/>
                      </a:lnTo>
                      <a:lnTo>
                        <a:pt x="468" y="144"/>
                      </a:lnTo>
                      <a:lnTo>
                        <a:pt x="504" y="156"/>
                      </a:lnTo>
                      <a:lnTo>
                        <a:pt x="576" y="156"/>
                      </a:lnTo>
                      <a:lnTo>
                        <a:pt x="624" y="180"/>
                      </a:lnTo>
                      <a:lnTo>
                        <a:pt x="660" y="216"/>
                      </a:lnTo>
                      <a:lnTo>
                        <a:pt x="696" y="228"/>
                      </a:lnTo>
                      <a:lnTo>
                        <a:pt x="732" y="252"/>
                      </a:lnTo>
                      <a:lnTo>
                        <a:pt x="768" y="276"/>
                      </a:lnTo>
                      <a:lnTo>
                        <a:pt x="804" y="288"/>
                      </a:lnTo>
                      <a:lnTo>
                        <a:pt x="840" y="30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1958" name="Rectangle 38"/>
              <p:cNvSpPr>
                <a:spLocks noChangeArrowheads="1"/>
              </p:cNvSpPr>
              <p:nvPr/>
            </p:nvSpPr>
            <p:spPr bwMode="auto">
              <a:xfrm>
                <a:off x="4080" y="3360"/>
                <a:ext cx="326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66FF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b</a:t>
                </a:r>
                <a:r>
                  <a:rPr lang="en-US" b="1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t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219200" y="4740275"/>
            <a:ext cx="7772400" cy="822325"/>
          </a:xfrm>
          <a:prstGeom prst="rect">
            <a:avLst/>
          </a:prstGeom>
          <a:solidFill>
            <a:srgbClr val="FFFFCC"/>
          </a:solidFill>
          <a:ln w="12700" cap="sq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Arial" charset="0"/>
              </a:rPr>
              <a:t>Phenotypic ratio</a:t>
            </a:r>
            <a:r>
              <a:rPr lang="en-US" sz="2400">
                <a:solidFill>
                  <a:srgbClr val="000000"/>
                </a:solidFill>
                <a:ea typeface="+mn-ea"/>
                <a:cs typeface="Arial" charset="0"/>
              </a:rPr>
              <a:t>:</a:t>
            </a:r>
            <a:r>
              <a:rPr lang="en-US" sz="2400">
                <a:ea typeface="+mn-ea"/>
                <a:cs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ea typeface="+mn-ea"/>
                <a:cs typeface="Arial" charset="0"/>
              </a:rPr>
              <a:t>9</a:t>
            </a:r>
            <a:r>
              <a:rPr lang="en-US" sz="2400" b="1">
                <a:solidFill>
                  <a:srgbClr val="FFFFFF"/>
                </a:solidFill>
                <a:ea typeface="+mn-ea"/>
                <a:cs typeface="Arial" charset="0"/>
              </a:rPr>
              <a:t> round, green: </a:t>
            </a:r>
            <a:r>
              <a:rPr lang="en-US" sz="2400" b="1">
                <a:solidFill>
                  <a:srgbClr val="00FF00"/>
                </a:solidFill>
                <a:ea typeface="+mn-ea"/>
                <a:cs typeface="Arial" charset="0"/>
              </a:rPr>
              <a:t>3</a:t>
            </a:r>
            <a:r>
              <a:rPr lang="en-US" sz="2400" b="1">
                <a:solidFill>
                  <a:srgbClr val="FFFFFF"/>
                </a:solidFill>
                <a:ea typeface="+mn-ea"/>
                <a:cs typeface="Arial" charset="0"/>
              </a:rPr>
              <a:t> round, yellow: </a:t>
            </a:r>
            <a:r>
              <a:rPr lang="en-US" sz="2400" b="1">
                <a:solidFill>
                  <a:srgbClr val="66FFFF"/>
                </a:solidFill>
                <a:ea typeface="+mn-ea"/>
                <a:cs typeface="Arial" charset="0"/>
              </a:rPr>
              <a:t>3</a:t>
            </a:r>
            <a:r>
              <a:rPr lang="en-US" sz="2400" b="1">
                <a:solidFill>
                  <a:srgbClr val="FFFFFF"/>
                </a:solidFill>
                <a:ea typeface="+mn-ea"/>
                <a:cs typeface="Arial" charset="0"/>
              </a:rPr>
              <a:t> wrinkled, green: </a:t>
            </a:r>
            <a:r>
              <a:rPr lang="en-US" sz="2400" b="1">
                <a:solidFill>
                  <a:srgbClr val="FF00FF"/>
                </a:solidFill>
                <a:ea typeface="+mn-ea"/>
                <a:cs typeface="Arial" charset="0"/>
              </a:rPr>
              <a:t>1</a:t>
            </a:r>
            <a:r>
              <a:rPr lang="en-US" sz="2400" b="1">
                <a:solidFill>
                  <a:srgbClr val="FFFFFF"/>
                </a:solidFill>
                <a:ea typeface="+mn-ea"/>
                <a:cs typeface="Arial" charset="0"/>
              </a:rPr>
              <a:t> wrinkled, yellow </a:t>
            </a:r>
            <a:r>
              <a:rPr lang="en-US" sz="2400" b="1">
                <a:solidFill>
                  <a:srgbClr val="FFFFFF"/>
                </a:solidFill>
                <a:ea typeface="+mn-ea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>
                <a:ea typeface="+mn-ea"/>
                <a:cs typeface="Arial" charset="0"/>
              </a:rPr>
              <a:t> </a:t>
            </a:r>
            <a:r>
              <a:rPr lang="en-US" sz="2400" b="1">
                <a:ea typeface="+mn-ea"/>
                <a:cs typeface="Arial" charset="0"/>
              </a:rPr>
              <a:t>(9:3:3:1)</a:t>
            </a:r>
            <a:endParaRPr lang="en-US" sz="1600" b="1">
              <a:latin typeface="Arial Rounded MT Bold" pitchFamily="34" charset="0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006475"/>
            <a:ext cx="6762750" cy="701675"/>
            <a:chOff x="960" y="480"/>
            <a:chExt cx="4260" cy="442"/>
          </a:xfrm>
        </p:grpSpPr>
        <p:grpSp>
          <p:nvGrpSpPr>
            <p:cNvPr id="24644" name="Group 4"/>
            <p:cNvGrpSpPr>
              <a:grpSpLocks/>
            </p:cNvGrpSpPr>
            <p:nvPr/>
          </p:nvGrpSpPr>
          <p:grpSpPr bwMode="auto">
            <a:xfrm>
              <a:off x="960" y="480"/>
              <a:ext cx="852" cy="442"/>
              <a:chOff x="0" y="0"/>
              <a:chExt cx="852" cy="442"/>
            </a:xfrm>
          </p:grpSpPr>
          <p:sp>
            <p:nvSpPr>
              <p:cNvPr id="24657" name="Rectangle 5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76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800">
                    <a:latin typeface="Times New Roman" charset="0"/>
                    <a:cs typeface="Times New Roman" charset="0"/>
                  </a:rPr>
                  <a:t> </a:t>
                </a:r>
              </a:p>
              <a:p>
                <a:pPr eaLnBrk="0" hangingPunct="0"/>
                <a:endParaRPr lang="en-US" sz="4000">
                  <a:latin typeface="Times New Roman" charset="0"/>
                </a:endParaRPr>
              </a:p>
            </p:txBody>
          </p:sp>
          <p:sp>
            <p:nvSpPr>
              <p:cNvPr id="2465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5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24645" name="Group 7"/>
            <p:cNvGrpSpPr>
              <a:grpSpLocks/>
            </p:cNvGrpSpPr>
            <p:nvPr/>
          </p:nvGrpSpPr>
          <p:grpSpPr bwMode="auto">
            <a:xfrm>
              <a:off x="1812" y="480"/>
              <a:ext cx="852" cy="442"/>
              <a:chOff x="852" y="0"/>
              <a:chExt cx="852" cy="442"/>
            </a:xfrm>
          </p:grpSpPr>
          <p:sp>
            <p:nvSpPr>
              <p:cNvPr id="24655" name="Rectangle 8"/>
              <p:cNvSpPr>
                <a:spLocks noChangeArrowheads="1"/>
              </p:cNvSpPr>
              <p:nvPr/>
            </p:nvSpPr>
            <p:spPr bwMode="auto">
              <a:xfrm>
                <a:off x="895" y="0"/>
                <a:ext cx="76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cs typeface="Arial" charset="0"/>
                  </a:rPr>
                  <a:t>RG</a:t>
                </a:r>
                <a:endParaRPr lang="en-US" sz="1800">
                  <a:latin typeface="Arial Rounded MT Bold" charset="0"/>
                  <a:cs typeface="Times New Roman" charset="0"/>
                </a:endParaRPr>
              </a:p>
              <a:p>
                <a:pPr eaLnBrk="0" hangingPunct="0"/>
                <a:endParaRPr lang="en-US" sz="4000">
                  <a:latin typeface="Times New Roman" charset="0"/>
                </a:endParaRPr>
              </a:p>
            </p:txBody>
          </p:sp>
          <p:sp>
            <p:nvSpPr>
              <p:cNvPr id="24656" name="Rectangle 9"/>
              <p:cNvSpPr>
                <a:spLocks noChangeArrowheads="1"/>
              </p:cNvSpPr>
              <p:nvPr/>
            </p:nvSpPr>
            <p:spPr bwMode="auto">
              <a:xfrm>
                <a:off x="852" y="0"/>
                <a:ext cx="85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24646" name="Group 10"/>
            <p:cNvGrpSpPr>
              <a:grpSpLocks/>
            </p:cNvGrpSpPr>
            <p:nvPr/>
          </p:nvGrpSpPr>
          <p:grpSpPr bwMode="auto">
            <a:xfrm>
              <a:off x="2664" y="480"/>
              <a:ext cx="852" cy="442"/>
              <a:chOff x="1704" y="0"/>
              <a:chExt cx="852" cy="442"/>
            </a:xfrm>
          </p:grpSpPr>
          <p:sp>
            <p:nvSpPr>
              <p:cNvPr id="24653" name="Rectangle 11"/>
              <p:cNvSpPr>
                <a:spLocks noChangeArrowheads="1"/>
              </p:cNvSpPr>
              <p:nvPr/>
            </p:nvSpPr>
            <p:spPr bwMode="auto">
              <a:xfrm>
                <a:off x="1747" y="0"/>
                <a:ext cx="76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cs typeface="Arial" charset="0"/>
                  </a:rPr>
                  <a:t>Rg</a:t>
                </a:r>
                <a:endParaRPr lang="en-US" sz="1800">
                  <a:latin typeface="Arial Rounded MT Bold" charset="0"/>
                  <a:cs typeface="Times New Roman" charset="0"/>
                </a:endParaRPr>
              </a:p>
              <a:p>
                <a:pPr eaLnBrk="0" hangingPunct="0"/>
                <a:endParaRPr lang="en-US" sz="4000">
                  <a:latin typeface="Times New Roman" charset="0"/>
                </a:endParaRPr>
              </a:p>
            </p:txBody>
          </p:sp>
          <p:sp>
            <p:nvSpPr>
              <p:cNvPr id="24654" name="Rectangle 12"/>
              <p:cNvSpPr>
                <a:spLocks noChangeArrowheads="1"/>
              </p:cNvSpPr>
              <p:nvPr/>
            </p:nvSpPr>
            <p:spPr bwMode="auto">
              <a:xfrm>
                <a:off x="1704" y="0"/>
                <a:ext cx="85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24647" name="Group 13"/>
            <p:cNvGrpSpPr>
              <a:grpSpLocks/>
            </p:cNvGrpSpPr>
            <p:nvPr/>
          </p:nvGrpSpPr>
          <p:grpSpPr bwMode="auto">
            <a:xfrm>
              <a:off x="3516" y="480"/>
              <a:ext cx="852" cy="442"/>
              <a:chOff x="2556" y="0"/>
              <a:chExt cx="852" cy="442"/>
            </a:xfrm>
          </p:grpSpPr>
          <p:sp>
            <p:nvSpPr>
              <p:cNvPr id="24651" name="Rectangle 14"/>
              <p:cNvSpPr>
                <a:spLocks noChangeArrowheads="1"/>
              </p:cNvSpPr>
              <p:nvPr/>
            </p:nvSpPr>
            <p:spPr bwMode="auto">
              <a:xfrm>
                <a:off x="2599" y="0"/>
                <a:ext cx="76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cs typeface="Arial" charset="0"/>
                  </a:rPr>
                  <a:t>rG</a:t>
                </a:r>
                <a:endParaRPr lang="en-US" sz="1800">
                  <a:latin typeface="Arial Rounded MT Bold" charset="0"/>
                  <a:cs typeface="Times New Roman" charset="0"/>
                </a:endParaRPr>
              </a:p>
              <a:p>
                <a:pPr eaLnBrk="0" hangingPunct="0"/>
                <a:endParaRPr lang="en-US" sz="4000">
                  <a:latin typeface="Times New Roman" charset="0"/>
                </a:endParaRPr>
              </a:p>
            </p:txBody>
          </p:sp>
          <p:sp>
            <p:nvSpPr>
              <p:cNvPr id="24652" name="Rectangle 15"/>
              <p:cNvSpPr>
                <a:spLocks noChangeArrowheads="1"/>
              </p:cNvSpPr>
              <p:nvPr/>
            </p:nvSpPr>
            <p:spPr bwMode="auto">
              <a:xfrm>
                <a:off x="2556" y="0"/>
                <a:ext cx="85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24648" name="Group 16"/>
            <p:cNvGrpSpPr>
              <a:grpSpLocks/>
            </p:cNvGrpSpPr>
            <p:nvPr/>
          </p:nvGrpSpPr>
          <p:grpSpPr bwMode="auto">
            <a:xfrm>
              <a:off x="4368" y="480"/>
              <a:ext cx="852" cy="442"/>
              <a:chOff x="3408" y="0"/>
              <a:chExt cx="852" cy="442"/>
            </a:xfrm>
          </p:grpSpPr>
          <p:sp>
            <p:nvSpPr>
              <p:cNvPr id="24649" name="Rectangle 17"/>
              <p:cNvSpPr>
                <a:spLocks noChangeArrowheads="1"/>
              </p:cNvSpPr>
              <p:nvPr/>
            </p:nvSpPr>
            <p:spPr bwMode="auto">
              <a:xfrm>
                <a:off x="3451" y="0"/>
                <a:ext cx="76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cs typeface="Arial" charset="0"/>
                  </a:rPr>
                  <a:t>rg</a:t>
                </a:r>
                <a:endParaRPr lang="en-US" sz="1800">
                  <a:latin typeface="Arial Rounded MT Bold" charset="0"/>
                  <a:cs typeface="Times New Roman" charset="0"/>
                </a:endParaRPr>
              </a:p>
              <a:p>
                <a:pPr eaLnBrk="0" hangingPunct="0"/>
                <a:endParaRPr lang="en-US" sz="4000">
                  <a:latin typeface="Times New Roman" charset="0"/>
                </a:endParaRPr>
              </a:p>
            </p:txBody>
          </p:sp>
          <p:sp>
            <p:nvSpPr>
              <p:cNvPr id="24650" name="Rectangle 18"/>
              <p:cNvSpPr>
                <a:spLocks noChangeArrowheads="1"/>
              </p:cNvSpPr>
              <p:nvPr/>
            </p:nvSpPr>
            <p:spPr bwMode="auto">
              <a:xfrm>
                <a:off x="3408" y="0"/>
                <a:ext cx="85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4229100" y="1708150"/>
            <a:ext cx="1352550" cy="701675"/>
            <a:chOff x="1704" y="442"/>
            <a:chExt cx="852" cy="442"/>
          </a:xfrm>
        </p:grpSpPr>
        <p:sp>
          <p:nvSpPr>
            <p:cNvPr id="24642" name="Rectangle 20"/>
            <p:cNvSpPr>
              <a:spLocks noChangeArrowheads="1"/>
            </p:cNvSpPr>
            <p:nvPr/>
          </p:nvSpPr>
          <p:spPr bwMode="auto">
            <a:xfrm>
              <a:off x="1747" y="442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cs typeface="Arial" charset="0"/>
                </a:rPr>
                <a:t>RRGg</a:t>
              </a:r>
              <a:endParaRPr lang="en-US" sz="4000">
                <a:latin typeface="Times New Roman" charset="0"/>
              </a:endParaRPr>
            </a:p>
          </p:txBody>
        </p:sp>
        <p:sp>
          <p:nvSpPr>
            <p:cNvPr id="24643" name="Rectangle 21"/>
            <p:cNvSpPr>
              <a:spLocks noChangeArrowheads="1"/>
            </p:cNvSpPr>
            <p:nvPr/>
          </p:nvSpPr>
          <p:spPr bwMode="auto">
            <a:xfrm>
              <a:off x="1704" y="442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5581650" y="1708150"/>
            <a:ext cx="1352550" cy="701675"/>
            <a:chOff x="2556" y="442"/>
            <a:chExt cx="852" cy="442"/>
          </a:xfrm>
        </p:grpSpPr>
        <p:sp>
          <p:nvSpPr>
            <p:cNvPr id="24640" name="Rectangle 23"/>
            <p:cNvSpPr>
              <a:spLocks noChangeArrowheads="1"/>
            </p:cNvSpPr>
            <p:nvPr/>
          </p:nvSpPr>
          <p:spPr bwMode="auto">
            <a:xfrm>
              <a:off x="2599" y="442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cs typeface="Arial" charset="0"/>
                </a:rPr>
                <a:t>RrGG</a:t>
              </a:r>
              <a:endParaRPr lang="en-US" sz="4000">
                <a:latin typeface="Times New Roman" charset="0"/>
              </a:endParaRPr>
            </a:p>
          </p:txBody>
        </p:sp>
        <p:sp>
          <p:nvSpPr>
            <p:cNvPr id="24641" name="Rectangle 24"/>
            <p:cNvSpPr>
              <a:spLocks noChangeArrowheads="1"/>
            </p:cNvSpPr>
            <p:nvPr/>
          </p:nvSpPr>
          <p:spPr bwMode="auto">
            <a:xfrm>
              <a:off x="2556" y="442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6934200" y="1708150"/>
            <a:ext cx="1352550" cy="701675"/>
            <a:chOff x="3408" y="442"/>
            <a:chExt cx="852" cy="442"/>
          </a:xfrm>
        </p:grpSpPr>
        <p:sp>
          <p:nvSpPr>
            <p:cNvPr id="24638" name="Rectangle 26"/>
            <p:cNvSpPr>
              <a:spLocks noChangeArrowheads="1"/>
            </p:cNvSpPr>
            <p:nvPr/>
          </p:nvSpPr>
          <p:spPr bwMode="auto">
            <a:xfrm>
              <a:off x="3451" y="442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cs typeface="Arial" charset="0"/>
                </a:rPr>
                <a:t>RrGg</a:t>
              </a:r>
              <a:endParaRPr lang="en-US" sz="4000">
                <a:latin typeface="Times New Roman" charset="0"/>
              </a:endParaRPr>
            </a:p>
          </p:txBody>
        </p:sp>
        <p:sp>
          <p:nvSpPr>
            <p:cNvPr id="24639" name="Rectangle 27"/>
            <p:cNvSpPr>
              <a:spLocks noChangeArrowheads="1"/>
            </p:cNvSpPr>
            <p:nvPr/>
          </p:nvSpPr>
          <p:spPr bwMode="auto">
            <a:xfrm>
              <a:off x="3408" y="442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2876550" y="2409825"/>
            <a:ext cx="1352550" cy="701675"/>
            <a:chOff x="852" y="884"/>
            <a:chExt cx="852" cy="442"/>
          </a:xfrm>
        </p:grpSpPr>
        <p:sp>
          <p:nvSpPr>
            <p:cNvPr id="24636" name="Rectangle 29"/>
            <p:cNvSpPr>
              <a:spLocks noChangeArrowheads="1"/>
            </p:cNvSpPr>
            <p:nvPr/>
          </p:nvSpPr>
          <p:spPr bwMode="auto">
            <a:xfrm>
              <a:off x="895" y="884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cs typeface="Arial" charset="0"/>
                </a:rPr>
                <a:t>RRGg</a:t>
              </a:r>
              <a:endParaRPr lang="en-US" sz="4000">
                <a:latin typeface="Times New Roman" charset="0"/>
              </a:endParaRPr>
            </a:p>
          </p:txBody>
        </p:sp>
        <p:sp>
          <p:nvSpPr>
            <p:cNvPr id="24637" name="Rectangle 30"/>
            <p:cNvSpPr>
              <a:spLocks noChangeArrowheads="1"/>
            </p:cNvSpPr>
            <p:nvPr/>
          </p:nvSpPr>
          <p:spPr bwMode="auto">
            <a:xfrm>
              <a:off x="852" y="884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4229100" y="2409825"/>
            <a:ext cx="1352550" cy="701675"/>
            <a:chOff x="1704" y="884"/>
            <a:chExt cx="852" cy="442"/>
          </a:xfrm>
        </p:grpSpPr>
        <p:sp>
          <p:nvSpPr>
            <p:cNvPr id="24634" name="Rectangle 32"/>
            <p:cNvSpPr>
              <a:spLocks noChangeArrowheads="1"/>
            </p:cNvSpPr>
            <p:nvPr/>
          </p:nvSpPr>
          <p:spPr bwMode="auto">
            <a:xfrm>
              <a:off x="1747" y="884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00FF00"/>
                  </a:solidFill>
                  <a:cs typeface="Arial" charset="0"/>
                </a:rPr>
                <a:t>RRgg</a:t>
              </a:r>
              <a:endParaRPr lang="en-US" sz="4000">
                <a:solidFill>
                  <a:srgbClr val="00FF00"/>
                </a:solidFill>
                <a:latin typeface="Times New Roman" charset="0"/>
              </a:endParaRPr>
            </a:p>
          </p:txBody>
        </p:sp>
        <p:sp>
          <p:nvSpPr>
            <p:cNvPr id="24635" name="Rectangle 33"/>
            <p:cNvSpPr>
              <a:spLocks noChangeArrowheads="1"/>
            </p:cNvSpPr>
            <p:nvPr/>
          </p:nvSpPr>
          <p:spPr bwMode="auto">
            <a:xfrm>
              <a:off x="1704" y="884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5581650" y="2409825"/>
            <a:ext cx="1352550" cy="701675"/>
            <a:chOff x="2556" y="884"/>
            <a:chExt cx="852" cy="442"/>
          </a:xfrm>
        </p:grpSpPr>
        <p:sp>
          <p:nvSpPr>
            <p:cNvPr id="24632" name="Rectangle 35"/>
            <p:cNvSpPr>
              <a:spLocks noChangeArrowheads="1"/>
            </p:cNvSpPr>
            <p:nvPr/>
          </p:nvSpPr>
          <p:spPr bwMode="auto">
            <a:xfrm>
              <a:off x="2599" y="884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cs typeface="Arial" charset="0"/>
                </a:rPr>
                <a:t>RrGg</a:t>
              </a:r>
              <a:endParaRPr lang="en-US" sz="4000">
                <a:latin typeface="Times New Roman" charset="0"/>
              </a:endParaRPr>
            </a:p>
          </p:txBody>
        </p:sp>
        <p:sp>
          <p:nvSpPr>
            <p:cNvPr id="24633" name="Rectangle 36"/>
            <p:cNvSpPr>
              <a:spLocks noChangeArrowheads="1"/>
            </p:cNvSpPr>
            <p:nvPr/>
          </p:nvSpPr>
          <p:spPr bwMode="auto">
            <a:xfrm>
              <a:off x="2556" y="884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6934200" y="2409825"/>
            <a:ext cx="1352550" cy="701675"/>
            <a:chOff x="3408" y="884"/>
            <a:chExt cx="852" cy="442"/>
          </a:xfrm>
        </p:grpSpPr>
        <p:sp>
          <p:nvSpPr>
            <p:cNvPr id="24630" name="Rectangle 38"/>
            <p:cNvSpPr>
              <a:spLocks noChangeArrowheads="1"/>
            </p:cNvSpPr>
            <p:nvPr/>
          </p:nvSpPr>
          <p:spPr bwMode="auto">
            <a:xfrm>
              <a:off x="3451" y="884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00FF00"/>
                  </a:solidFill>
                  <a:cs typeface="Arial" charset="0"/>
                </a:rPr>
                <a:t>Rrgg</a:t>
              </a:r>
              <a:endParaRPr lang="en-US" sz="1800" b="1">
                <a:solidFill>
                  <a:srgbClr val="00FF00"/>
                </a:solidFill>
                <a:latin typeface="Arial Rounded MT Bold" charset="0"/>
                <a:cs typeface="Times New Roman" charset="0"/>
              </a:endParaRPr>
            </a:p>
          </p:txBody>
        </p:sp>
        <p:sp>
          <p:nvSpPr>
            <p:cNvPr id="24631" name="Rectangle 39"/>
            <p:cNvSpPr>
              <a:spLocks noChangeArrowheads="1"/>
            </p:cNvSpPr>
            <p:nvPr/>
          </p:nvSpPr>
          <p:spPr bwMode="auto">
            <a:xfrm>
              <a:off x="3408" y="884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2876550" y="3111500"/>
            <a:ext cx="1352550" cy="701675"/>
            <a:chOff x="852" y="1326"/>
            <a:chExt cx="852" cy="442"/>
          </a:xfrm>
        </p:grpSpPr>
        <p:sp>
          <p:nvSpPr>
            <p:cNvPr id="24628" name="Rectangle 41"/>
            <p:cNvSpPr>
              <a:spLocks noChangeArrowheads="1"/>
            </p:cNvSpPr>
            <p:nvPr/>
          </p:nvSpPr>
          <p:spPr bwMode="auto">
            <a:xfrm>
              <a:off x="895" y="1326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cs typeface="Arial" charset="0"/>
                </a:rPr>
                <a:t>RrGG</a:t>
              </a:r>
              <a:endParaRPr lang="en-US" sz="4000">
                <a:latin typeface="Times New Roman" charset="0"/>
              </a:endParaRPr>
            </a:p>
          </p:txBody>
        </p:sp>
        <p:sp>
          <p:nvSpPr>
            <p:cNvPr id="24629" name="Rectangle 42"/>
            <p:cNvSpPr>
              <a:spLocks noChangeArrowheads="1"/>
            </p:cNvSpPr>
            <p:nvPr/>
          </p:nvSpPr>
          <p:spPr bwMode="auto">
            <a:xfrm>
              <a:off x="852" y="1326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4229100" y="3111500"/>
            <a:ext cx="1352550" cy="701675"/>
            <a:chOff x="1704" y="1326"/>
            <a:chExt cx="852" cy="442"/>
          </a:xfrm>
        </p:grpSpPr>
        <p:sp>
          <p:nvSpPr>
            <p:cNvPr id="24626" name="Rectangle 44"/>
            <p:cNvSpPr>
              <a:spLocks noChangeArrowheads="1"/>
            </p:cNvSpPr>
            <p:nvPr/>
          </p:nvSpPr>
          <p:spPr bwMode="auto">
            <a:xfrm>
              <a:off x="1747" y="1326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cs typeface="Arial" charset="0"/>
                </a:rPr>
                <a:t>RrGg</a:t>
              </a:r>
              <a:endParaRPr lang="en-US" sz="4000">
                <a:latin typeface="Times New Roman" charset="0"/>
              </a:endParaRPr>
            </a:p>
          </p:txBody>
        </p:sp>
        <p:sp>
          <p:nvSpPr>
            <p:cNvPr id="24627" name="Rectangle 45"/>
            <p:cNvSpPr>
              <a:spLocks noChangeArrowheads="1"/>
            </p:cNvSpPr>
            <p:nvPr/>
          </p:nvSpPr>
          <p:spPr bwMode="auto">
            <a:xfrm>
              <a:off x="1704" y="1326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5581650" y="3111500"/>
            <a:ext cx="1352550" cy="701675"/>
            <a:chOff x="2556" y="1326"/>
            <a:chExt cx="852" cy="442"/>
          </a:xfrm>
        </p:grpSpPr>
        <p:sp>
          <p:nvSpPr>
            <p:cNvPr id="24624" name="Rectangle 47"/>
            <p:cNvSpPr>
              <a:spLocks noChangeArrowheads="1"/>
            </p:cNvSpPr>
            <p:nvPr/>
          </p:nvSpPr>
          <p:spPr bwMode="auto">
            <a:xfrm>
              <a:off x="2599" y="1326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66FFFF"/>
                  </a:solidFill>
                  <a:cs typeface="Arial" charset="0"/>
                </a:rPr>
                <a:t>rrGG</a:t>
              </a:r>
              <a:endParaRPr lang="en-US" sz="4000">
                <a:solidFill>
                  <a:srgbClr val="66FFFF"/>
                </a:solidFill>
                <a:latin typeface="Times New Roman" charset="0"/>
              </a:endParaRPr>
            </a:p>
          </p:txBody>
        </p:sp>
        <p:sp>
          <p:nvSpPr>
            <p:cNvPr id="24625" name="Rectangle 48"/>
            <p:cNvSpPr>
              <a:spLocks noChangeArrowheads="1"/>
            </p:cNvSpPr>
            <p:nvPr/>
          </p:nvSpPr>
          <p:spPr bwMode="auto">
            <a:xfrm>
              <a:off x="2556" y="1326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" name="Group 49"/>
          <p:cNvGrpSpPr>
            <a:grpSpLocks/>
          </p:cNvGrpSpPr>
          <p:nvPr/>
        </p:nvGrpSpPr>
        <p:grpSpPr bwMode="auto">
          <a:xfrm>
            <a:off x="6934200" y="3111500"/>
            <a:ext cx="1352550" cy="701675"/>
            <a:chOff x="3408" y="1326"/>
            <a:chExt cx="852" cy="442"/>
          </a:xfrm>
        </p:grpSpPr>
        <p:sp>
          <p:nvSpPr>
            <p:cNvPr id="24622" name="Rectangle 50"/>
            <p:cNvSpPr>
              <a:spLocks noChangeArrowheads="1"/>
            </p:cNvSpPr>
            <p:nvPr/>
          </p:nvSpPr>
          <p:spPr bwMode="auto">
            <a:xfrm>
              <a:off x="3451" y="1326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66FFFF"/>
                  </a:solidFill>
                  <a:cs typeface="Arial" charset="0"/>
                </a:rPr>
                <a:t>rrGg</a:t>
              </a:r>
              <a:endParaRPr lang="en-US" sz="4000">
                <a:solidFill>
                  <a:srgbClr val="66FFFF"/>
                </a:solidFill>
                <a:latin typeface="Times New Roman" charset="0"/>
              </a:endParaRPr>
            </a:p>
          </p:txBody>
        </p:sp>
        <p:sp>
          <p:nvSpPr>
            <p:cNvPr id="24623" name="Rectangle 51"/>
            <p:cNvSpPr>
              <a:spLocks noChangeArrowheads="1"/>
            </p:cNvSpPr>
            <p:nvPr/>
          </p:nvSpPr>
          <p:spPr bwMode="auto">
            <a:xfrm>
              <a:off x="3408" y="1326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1524000" y="1708150"/>
            <a:ext cx="1352550" cy="2806700"/>
            <a:chOff x="960" y="922"/>
            <a:chExt cx="852" cy="1768"/>
          </a:xfrm>
        </p:grpSpPr>
        <p:grpSp>
          <p:nvGrpSpPr>
            <p:cNvPr id="24610" name="Group 53"/>
            <p:cNvGrpSpPr>
              <a:grpSpLocks/>
            </p:cNvGrpSpPr>
            <p:nvPr/>
          </p:nvGrpSpPr>
          <p:grpSpPr bwMode="auto">
            <a:xfrm>
              <a:off x="960" y="922"/>
              <a:ext cx="852" cy="442"/>
              <a:chOff x="0" y="442"/>
              <a:chExt cx="852" cy="442"/>
            </a:xfrm>
          </p:grpSpPr>
          <p:sp>
            <p:nvSpPr>
              <p:cNvPr id="24620" name="Rectangle 54"/>
              <p:cNvSpPr>
                <a:spLocks noChangeArrowheads="1"/>
              </p:cNvSpPr>
              <p:nvPr/>
            </p:nvSpPr>
            <p:spPr bwMode="auto">
              <a:xfrm>
                <a:off x="43" y="442"/>
                <a:ext cx="76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cs typeface="Arial" charset="0"/>
                  </a:rPr>
                  <a:t>RG</a:t>
                </a:r>
                <a:endParaRPr lang="en-US" sz="1800">
                  <a:latin typeface="Arial Rounded MT Bold" charset="0"/>
                  <a:cs typeface="Times New Roman" charset="0"/>
                </a:endParaRPr>
              </a:p>
              <a:p>
                <a:pPr eaLnBrk="0" hangingPunct="0"/>
                <a:endParaRPr lang="en-US" sz="4000">
                  <a:latin typeface="Times New Roman" charset="0"/>
                </a:endParaRPr>
              </a:p>
            </p:txBody>
          </p:sp>
          <p:sp>
            <p:nvSpPr>
              <p:cNvPr id="24621" name="Rectangle 55"/>
              <p:cNvSpPr>
                <a:spLocks noChangeArrowheads="1"/>
              </p:cNvSpPr>
              <p:nvPr/>
            </p:nvSpPr>
            <p:spPr bwMode="auto">
              <a:xfrm>
                <a:off x="0" y="442"/>
                <a:ext cx="85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24611" name="Group 56"/>
            <p:cNvGrpSpPr>
              <a:grpSpLocks/>
            </p:cNvGrpSpPr>
            <p:nvPr/>
          </p:nvGrpSpPr>
          <p:grpSpPr bwMode="auto">
            <a:xfrm>
              <a:off x="960" y="1364"/>
              <a:ext cx="852" cy="442"/>
              <a:chOff x="0" y="884"/>
              <a:chExt cx="852" cy="442"/>
            </a:xfrm>
          </p:grpSpPr>
          <p:sp>
            <p:nvSpPr>
              <p:cNvPr id="24618" name="Rectangle 57"/>
              <p:cNvSpPr>
                <a:spLocks noChangeArrowheads="1"/>
              </p:cNvSpPr>
              <p:nvPr/>
            </p:nvSpPr>
            <p:spPr bwMode="auto">
              <a:xfrm>
                <a:off x="43" y="884"/>
                <a:ext cx="76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cs typeface="Arial" charset="0"/>
                  </a:rPr>
                  <a:t>Rg</a:t>
                </a:r>
                <a:endParaRPr lang="en-US" sz="4000">
                  <a:latin typeface="Times New Roman" charset="0"/>
                </a:endParaRPr>
              </a:p>
            </p:txBody>
          </p:sp>
          <p:sp>
            <p:nvSpPr>
              <p:cNvPr id="24619" name="Rectangle 58"/>
              <p:cNvSpPr>
                <a:spLocks noChangeArrowheads="1"/>
              </p:cNvSpPr>
              <p:nvPr/>
            </p:nvSpPr>
            <p:spPr bwMode="auto">
              <a:xfrm>
                <a:off x="0" y="884"/>
                <a:ext cx="85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24612" name="Group 59"/>
            <p:cNvGrpSpPr>
              <a:grpSpLocks/>
            </p:cNvGrpSpPr>
            <p:nvPr/>
          </p:nvGrpSpPr>
          <p:grpSpPr bwMode="auto">
            <a:xfrm>
              <a:off x="960" y="1806"/>
              <a:ext cx="852" cy="442"/>
              <a:chOff x="0" y="1326"/>
              <a:chExt cx="852" cy="442"/>
            </a:xfrm>
          </p:grpSpPr>
          <p:sp>
            <p:nvSpPr>
              <p:cNvPr id="24616" name="Rectangle 60"/>
              <p:cNvSpPr>
                <a:spLocks noChangeArrowheads="1"/>
              </p:cNvSpPr>
              <p:nvPr/>
            </p:nvSpPr>
            <p:spPr bwMode="auto">
              <a:xfrm>
                <a:off x="43" y="1326"/>
                <a:ext cx="76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cs typeface="Arial" charset="0"/>
                  </a:rPr>
                  <a:t>rG</a:t>
                </a:r>
                <a:endParaRPr lang="en-US" sz="4000">
                  <a:latin typeface="Times New Roman" charset="0"/>
                </a:endParaRPr>
              </a:p>
            </p:txBody>
          </p:sp>
          <p:sp>
            <p:nvSpPr>
              <p:cNvPr id="24617" name="Rectangle 61"/>
              <p:cNvSpPr>
                <a:spLocks noChangeArrowheads="1"/>
              </p:cNvSpPr>
              <p:nvPr/>
            </p:nvSpPr>
            <p:spPr bwMode="auto">
              <a:xfrm>
                <a:off x="0" y="1326"/>
                <a:ext cx="85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24613" name="Group 62"/>
            <p:cNvGrpSpPr>
              <a:grpSpLocks/>
            </p:cNvGrpSpPr>
            <p:nvPr/>
          </p:nvGrpSpPr>
          <p:grpSpPr bwMode="auto">
            <a:xfrm>
              <a:off x="960" y="2248"/>
              <a:ext cx="852" cy="442"/>
              <a:chOff x="0" y="1768"/>
              <a:chExt cx="852" cy="442"/>
            </a:xfrm>
          </p:grpSpPr>
          <p:sp>
            <p:nvSpPr>
              <p:cNvPr id="24614" name="Rectangle 63"/>
              <p:cNvSpPr>
                <a:spLocks noChangeArrowheads="1"/>
              </p:cNvSpPr>
              <p:nvPr/>
            </p:nvSpPr>
            <p:spPr bwMode="auto">
              <a:xfrm>
                <a:off x="43" y="1768"/>
                <a:ext cx="76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cs typeface="Arial" charset="0"/>
                  </a:rPr>
                  <a:t>rg</a:t>
                </a:r>
                <a:endParaRPr lang="en-US" sz="4000">
                  <a:latin typeface="Times New Roman" charset="0"/>
                </a:endParaRPr>
              </a:p>
            </p:txBody>
          </p:sp>
          <p:sp>
            <p:nvSpPr>
              <p:cNvPr id="24615" name="Rectangle 64"/>
              <p:cNvSpPr>
                <a:spLocks noChangeArrowheads="1"/>
              </p:cNvSpPr>
              <p:nvPr/>
            </p:nvSpPr>
            <p:spPr bwMode="auto">
              <a:xfrm>
                <a:off x="0" y="1768"/>
                <a:ext cx="85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65"/>
          <p:cNvGrpSpPr>
            <a:grpSpLocks/>
          </p:cNvGrpSpPr>
          <p:nvPr/>
        </p:nvGrpSpPr>
        <p:grpSpPr bwMode="auto">
          <a:xfrm>
            <a:off x="2876550" y="3813175"/>
            <a:ext cx="1352550" cy="701675"/>
            <a:chOff x="852" y="1768"/>
            <a:chExt cx="852" cy="442"/>
          </a:xfrm>
        </p:grpSpPr>
        <p:sp>
          <p:nvSpPr>
            <p:cNvPr id="24608" name="Rectangle 66"/>
            <p:cNvSpPr>
              <a:spLocks noChangeArrowheads="1"/>
            </p:cNvSpPr>
            <p:nvPr/>
          </p:nvSpPr>
          <p:spPr bwMode="auto">
            <a:xfrm>
              <a:off x="895" y="1768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cs typeface="Arial" charset="0"/>
                </a:rPr>
                <a:t>RrGg</a:t>
              </a:r>
              <a:endParaRPr lang="en-US" sz="4000">
                <a:latin typeface="Times New Roman" charset="0"/>
              </a:endParaRPr>
            </a:p>
          </p:txBody>
        </p:sp>
        <p:sp>
          <p:nvSpPr>
            <p:cNvPr id="24609" name="Rectangle 67"/>
            <p:cNvSpPr>
              <a:spLocks noChangeArrowheads="1"/>
            </p:cNvSpPr>
            <p:nvPr/>
          </p:nvSpPr>
          <p:spPr bwMode="auto">
            <a:xfrm>
              <a:off x="852" y="1768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5" name="Group 68"/>
          <p:cNvGrpSpPr>
            <a:grpSpLocks/>
          </p:cNvGrpSpPr>
          <p:nvPr/>
        </p:nvGrpSpPr>
        <p:grpSpPr bwMode="auto">
          <a:xfrm>
            <a:off x="4229100" y="3813175"/>
            <a:ext cx="1352550" cy="701675"/>
            <a:chOff x="1704" y="1768"/>
            <a:chExt cx="852" cy="442"/>
          </a:xfrm>
        </p:grpSpPr>
        <p:sp>
          <p:nvSpPr>
            <p:cNvPr id="24606" name="Rectangle 69"/>
            <p:cNvSpPr>
              <a:spLocks noChangeArrowheads="1"/>
            </p:cNvSpPr>
            <p:nvPr/>
          </p:nvSpPr>
          <p:spPr bwMode="auto">
            <a:xfrm>
              <a:off x="1747" y="1768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00FF00"/>
                  </a:solidFill>
                  <a:cs typeface="Arial" charset="0"/>
                </a:rPr>
                <a:t>Rrgg</a:t>
              </a:r>
              <a:endParaRPr lang="en-US" sz="4000">
                <a:solidFill>
                  <a:srgbClr val="00FF00"/>
                </a:solidFill>
                <a:latin typeface="Times New Roman" charset="0"/>
              </a:endParaRPr>
            </a:p>
          </p:txBody>
        </p:sp>
        <p:sp>
          <p:nvSpPr>
            <p:cNvPr id="24607" name="Rectangle 70"/>
            <p:cNvSpPr>
              <a:spLocks noChangeArrowheads="1"/>
            </p:cNvSpPr>
            <p:nvPr/>
          </p:nvSpPr>
          <p:spPr bwMode="auto">
            <a:xfrm>
              <a:off x="1704" y="1768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6" name="Group 71"/>
          <p:cNvGrpSpPr>
            <a:grpSpLocks/>
          </p:cNvGrpSpPr>
          <p:nvPr/>
        </p:nvGrpSpPr>
        <p:grpSpPr bwMode="auto">
          <a:xfrm>
            <a:off x="5581650" y="3813175"/>
            <a:ext cx="1352550" cy="701675"/>
            <a:chOff x="2556" y="1768"/>
            <a:chExt cx="852" cy="442"/>
          </a:xfrm>
        </p:grpSpPr>
        <p:sp>
          <p:nvSpPr>
            <p:cNvPr id="24604" name="Rectangle 72"/>
            <p:cNvSpPr>
              <a:spLocks noChangeArrowheads="1"/>
            </p:cNvSpPr>
            <p:nvPr/>
          </p:nvSpPr>
          <p:spPr bwMode="auto">
            <a:xfrm>
              <a:off x="2599" y="1768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66FFFF"/>
                  </a:solidFill>
                  <a:cs typeface="Arial" charset="0"/>
                </a:rPr>
                <a:t>rrGg</a:t>
              </a:r>
              <a:endParaRPr lang="en-US" sz="4000">
                <a:latin typeface="Times New Roman" charset="0"/>
              </a:endParaRPr>
            </a:p>
          </p:txBody>
        </p:sp>
        <p:sp>
          <p:nvSpPr>
            <p:cNvPr id="24605" name="Rectangle 73"/>
            <p:cNvSpPr>
              <a:spLocks noChangeArrowheads="1"/>
            </p:cNvSpPr>
            <p:nvPr/>
          </p:nvSpPr>
          <p:spPr bwMode="auto">
            <a:xfrm>
              <a:off x="2556" y="1768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7" name="Group 74"/>
          <p:cNvGrpSpPr>
            <a:grpSpLocks/>
          </p:cNvGrpSpPr>
          <p:nvPr/>
        </p:nvGrpSpPr>
        <p:grpSpPr bwMode="auto">
          <a:xfrm>
            <a:off x="6934200" y="3813175"/>
            <a:ext cx="1352550" cy="701675"/>
            <a:chOff x="3408" y="1768"/>
            <a:chExt cx="852" cy="442"/>
          </a:xfrm>
        </p:grpSpPr>
        <p:sp>
          <p:nvSpPr>
            <p:cNvPr id="24602" name="Rectangle 75"/>
            <p:cNvSpPr>
              <a:spLocks noChangeArrowheads="1"/>
            </p:cNvSpPr>
            <p:nvPr/>
          </p:nvSpPr>
          <p:spPr bwMode="auto">
            <a:xfrm>
              <a:off x="3451" y="1768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solidFill>
                    <a:srgbClr val="FF00FF"/>
                  </a:solidFill>
                  <a:cs typeface="Arial" charset="0"/>
                </a:rPr>
                <a:t>rrgg</a:t>
              </a:r>
              <a:endParaRPr lang="en-US" sz="4000">
                <a:latin typeface="Times New Roman" charset="0"/>
              </a:endParaRPr>
            </a:p>
          </p:txBody>
        </p:sp>
        <p:sp>
          <p:nvSpPr>
            <p:cNvPr id="24603" name="Rectangle 76"/>
            <p:cNvSpPr>
              <a:spLocks noChangeArrowheads="1"/>
            </p:cNvSpPr>
            <p:nvPr/>
          </p:nvSpPr>
          <p:spPr bwMode="auto">
            <a:xfrm>
              <a:off x="3408" y="1768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4596" name="Text Box 80"/>
          <p:cNvSpPr txBox="1">
            <a:spLocks noChangeArrowheads="1"/>
          </p:cNvSpPr>
          <p:nvPr/>
        </p:nvSpPr>
        <p:spPr bwMode="auto">
          <a:xfrm>
            <a:off x="0" y="473075"/>
            <a:ext cx="1371600" cy="3841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Arial Rounded MT Bold" charset="0"/>
                <a:sym typeface="Wingdings" charset="0"/>
              </a:rPr>
              <a:t>STEP </a:t>
            </a:r>
          </a:p>
        </p:txBody>
      </p:sp>
      <p:sp>
        <p:nvSpPr>
          <p:cNvPr id="24597" name="Text Box 81"/>
          <p:cNvSpPr txBox="1">
            <a:spLocks noChangeArrowheads="1"/>
          </p:cNvSpPr>
          <p:nvPr/>
        </p:nvSpPr>
        <p:spPr bwMode="auto">
          <a:xfrm>
            <a:off x="0" y="4343400"/>
            <a:ext cx="1295400" cy="3841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Arial Rounded MT Bold" charset="0"/>
                <a:sym typeface="Wingdings" charset="0"/>
              </a:rPr>
              <a:t>STEP </a:t>
            </a:r>
          </a:p>
        </p:txBody>
      </p:sp>
      <p:grpSp>
        <p:nvGrpSpPr>
          <p:cNvPr id="28" name="Group 82"/>
          <p:cNvGrpSpPr>
            <a:grpSpLocks/>
          </p:cNvGrpSpPr>
          <p:nvPr/>
        </p:nvGrpSpPr>
        <p:grpSpPr bwMode="auto">
          <a:xfrm>
            <a:off x="2895600" y="1692275"/>
            <a:ext cx="1352550" cy="701675"/>
            <a:chOff x="852" y="884"/>
            <a:chExt cx="852" cy="442"/>
          </a:xfrm>
        </p:grpSpPr>
        <p:sp>
          <p:nvSpPr>
            <p:cNvPr id="24600" name="Rectangle 83"/>
            <p:cNvSpPr>
              <a:spLocks noChangeArrowheads="1"/>
            </p:cNvSpPr>
            <p:nvPr/>
          </p:nvSpPr>
          <p:spPr bwMode="auto">
            <a:xfrm>
              <a:off x="895" y="884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700" b="1">
                  <a:solidFill>
                    <a:srgbClr val="FF0000"/>
                  </a:solidFill>
                  <a:cs typeface="Arial" charset="0"/>
                </a:rPr>
                <a:t>RRGG</a:t>
              </a:r>
              <a:endParaRPr lang="en-US" sz="2700">
                <a:latin typeface="Times New Roman" charset="0"/>
              </a:endParaRPr>
            </a:p>
          </p:txBody>
        </p:sp>
        <p:sp>
          <p:nvSpPr>
            <p:cNvPr id="24601" name="Rectangle 84"/>
            <p:cNvSpPr>
              <a:spLocks noChangeArrowheads="1"/>
            </p:cNvSpPr>
            <p:nvPr/>
          </p:nvSpPr>
          <p:spPr bwMode="auto">
            <a:xfrm>
              <a:off x="852" y="884"/>
              <a:ext cx="852" cy="44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4053" name="Rectangle 85"/>
          <p:cNvSpPr>
            <a:spLocks noChangeArrowheads="1"/>
          </p:cNvSpPr>
          <p:nvPr/>
        </p:nvSpPr>
        <p:spPr bwMode="auto">
          <a:xfrm>
            <a:off x="1371600" y="5654675"/>
            <a:ext cx="7772400" cy="8223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Genotypic ratio</a:t>
            </a:r>
            <a:r>
              <a:rPr lang="en-US" sz="2400">
                <a:ea typeface="+mn-ea"/>
                <a:cs typeface="Arial" charset="0"/>
              </a:rPr>
              <a:t>: </a:t>
            </a:r>
            <a:r>
              <a:rPr lang="en-US" sz="2400" b="1">
                <a:ea typeface="+mn-ea"/>
                <a:cs typeface="Arial" charset="0"/>
              </a:rPr>
              <a:t>1 RRGG: 2 RRGg: 2 RrGG: 4 RrGg: 1 RRgg: 2 Rrgg: 2 rrGg: 1 rrGG: 1 rrgg</a:t>
            </a:r>
            <a:endParaRPr lang="en-US" sz="2400">
              <a:ea typeface="+mn-ea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 autoUpdateAnimBg="0"/>
      <p:bldP spid="8405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8100" y="914400"/>
            <a:ext cx="6553200" cy="6492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Lecture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514600"/>
            <a:ext cx="7643813" cy="3887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solidFill>
                  <a:srgbClr val="080808"/>
                </a:solidFill>
                <a:latin typeface="Arial" charset="0"/>
              </a:rPr>
              <a:t>By the end of this lecture, students should be able to: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Asses Mendel’s laws of inheritance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Understand the bases of Mendelian inheritance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Define various patterns of single gene inheritance using family pedigree and Punnett’s squares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066800"/>
            <a:ext cx="6553200" cy="6492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THE LAW OF UNIFORMITY</a:t>
            </a:r>
            <a:endParaRPr lang="en-US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2438400"/>
            <a:ext cx="7643812" cy="3887788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 It refers to the fact that when two homozygotes with different alleles are crossed, all the offspring in the F1 generation are identical and heterozygous.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  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“The characteristics do not blend, as had been believed previously, and can reappear in later generations.”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6745288" cy="8524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THE LAW OF SEGREGATION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199438" cy="4364037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 It refers to the observation that each individual possesses two genes for a particular characteristic, only one of which can be transmitted at any one time.</a:t>
            </a:r>
          </a:p>
          <a:p>
            <a:pPr eaLnBrk="1" hangingPunct="1">
              <a:buFont typeface="Wingdings" charset="0"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Rare exceptions to this rule can occur when two allelic genes fail to separate because of chromosome non-disjunction at the first meiotic division.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-21548725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ar-sa" sz="1800"/>
          </a:p>
        </p:txBody>
      </p:sp>
      <p:graphicFrame>
        <p:nvGraphicFramePr>
          <p:cNvPr id="431109" name="Group 5"/>
          <p:cNvGraphicFramePr>
            <a:graphicFrameLocks noGrp="1"/>
          </p:cNvGraphicFramePr>
          <p:nvPr/>
        </p:nvGraphicFramePr>
        <p:xfrm>
          <a:off x="0" y="-21366163"/>
          <a:ext cx="9144000" cy="27463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THE LAW OF SEGREGATION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0" y="-21366163"/>
            <a:ext cx="7938" cy="7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ar-sa" sz="1800"/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0" y="-21548725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ar-sa" sz="1800"/>
          </a:p>
        </p:txBody>
      </p:sp>
      <p:graphicFrame>
        <p:nvGraphicFramePr>
          <p:cNvPr id="431123" name="Group 19"/>
          <p:cNvGraphicFramePr>
            <a:graphicFrameLocks noGrp="1"/>
          </p:cNvGraphicFramePr>
          <p:nvPr/>
        </p:nvGraphicFramePr>
        <p:xfrm>
          <a:off x="0" y="-21366163"/>
          <a:ext cx="9144000" cy="27463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THE LAW OF SEGREGATION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635" name="Rectangle 25"/>
          <p:cNvSpPr>
            <a:spLocks noChangeArrowheads="1"/>
          </p:cNvSpPr>
          <p:nvPr/>
        </p:nvSpPr>
        <p:spPr bwMode="auto">
          <a:xfrm>
            <a:off x="0" y="-21366163"/>
            <a:ext cx="7938" cy="7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ar-sa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686800" cy="14478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THE LAW OF INDEPENDENT ASSORTMENT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643813" cy="38877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 It refers to the fact that members of different gene pairs segregate to offspring independently of one another.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In reality,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this is not always true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, as genes that are close together on the same chromosome tend to be inherited together, i.e. they are 'linked‘.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9113"/>
            <a:ext cx="8172450" cy="1462087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MENDELIAN INHERITANCE </a:t>
            </a:r>
            <a:b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(simple pattern of inheritance)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610600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Over 11,000 traits/disorders in humans exhibit single gene 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unifactorial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 or 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Mendelian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 inheritance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 trait or disorder that is determined by a gene on an </a:t>
            </a:r>
            <a:r>
              <a:rPr lang="en-US" b="1" i="1">
                <a:solidFill>
                  <a:srgbClr val="000000"/>
                </a:solidFill>
                <a:latin typeface="Arial" charset="0"/>
              </a:rPr>
              <a:t>autosome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is said to show </a:t>
            </a:r>
            <a:r>
              <a:rPr lang="en-US" b="1" i="1">
                <a:solidFill>
                  <a:srgbClr val="000000"/>
                </a:solidFill>
                <a:latin typeface="Arial" charset="0"/>
              </a:rPr>
              <a:t>autosomal inheritance.</a:t>
            </a:r>
          </a:p>
          <a:p>
            <a:pPr eaLnBrk="1" hangingPunct="1">
              <a:lnSpc>
                <a:spcPct val="90000"/>
              </a:lnSpc>
            </a:pPr>
            <a:endParaRPr lang="en-US" b="1" i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 trait or disorder determined by a gene on one of the </a:t>
            </a:r>
            <a:r>
              <a:rPr lang="en-US" b="1" i="1">
                <a:solidFill>
                  <a:srgbClr val="000000"/>
                </a:solidFill>
                <a:latin typeface="Arial" charset="0"/>
              </a:rPr>
              <a:t>sex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chromosomes is said to show </a:t>
            </a:r>
            <a:r>
              <a:rPr lang="en-US" b="1" i="1">
                <a:solidFill>
                  <a:srgbClr val="000000"/>
                </a:solidFill>
                <a:latin typeface="Arial" charset="0"/>
              </a:rPr>
              <a:t>sex-linked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i="1">
                <a:solidFill>
                  <a:srgbClr val="000000"/>
                </a:solidFill>
                <a:latin typeface="Arial" charset="0"/>
              </a:rPr>
              <a:t>inheritance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33400" y="20923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+mj-lt"/>
              <a:ea typeface="+mn-ea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1143000"/>
            <a:ext cx="8534400" cy="8382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MODES OF INHERITANCE OF SINGLE GENE DISORDERS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078413" y="2320925"/>
            <a:ext cx="2617787" cy="533400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rPr>
              <a:t>Sex Linked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239000" y="3597275"/>
            <a:ext cx="1682750" cy="533400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rPr>
              <a:t>X Linked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514600" y="3597275"/>
            <a:ext cx="2057400" cy="533400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rPr>
              <a:t>Dominant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52400" y="3597275"/>
            <a:ext cx="2057400" cy="533400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rPr>
              <a:t>Recessive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344613" y="2320925"/>
            <a:ext cx="2617787" cy="533400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rPr>
              <a:t>Autosomal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724400" y="3559175"/>
            <a:ext cx="183515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rPr>
              <a:t>Y Linked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038600" y="5559425"/>
            <a:ext cx="2057400" cy="533400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rPr>
              <a:t>Recessive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858000" y="5559425"/>
            <a:ext cx="2057400" cy="533400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rPr>
              <a:t>Dominant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1371600" y="2854325"/>
            <a:ext cx="16002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+mj-lt"/>
              <a:ea typeface="+mn-ea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971800" y="2854325"/>
            <a:ext cx="6858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+mj-lt"/>
              <a:ea typeface="+mn-ea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5181600" y="2854325"/>
            <a:ext cx="13716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+mj-lt"/>
              <a:ea typeface="+mn-ea"/>
            </a:endParaRP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6553200" y="2854325"/>
            <a:ext cx="12192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+mj-lt"/>
              <a:ea typeface="+mn-ea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5029200" y="4149725"/>
            <a:ext cx="2514600" cy="1371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+mj-lt"/>
              <a:ea typeface="+mn-ea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7848600" y="4149725"/>
            <a:ext cx="685800" cy="1447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+mj-lt"/>
              <a:ea typeface="+mn-ea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3276600" y="2016125"/>
            <a:ext cx="152400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+mj-lt"/>
              <a:ea typeface="+mn-ea"/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4800600" y="2016125"/>
            <a:ext cx="182880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+mj-lt"/>
              <a:ea typeface="+mn-ea"/>
            </a:endParaRPr>
          </a:p>
        </p:txBody>
      </p:sp>
      <p:sp>
        <p:nvSpPr>
          <p:cNvPr id="16404" name="Line 23"/>
          <p:cNvSpPr>
            <a:spLocks noChangeShapeType="1"/>
          </p:cNvSpPr>
          <p:nvPr/>
        </p:nvSpPr>
        <p:spPr bwMode="auto">
          <a:xfrm>
            <a:off x="838200" y="5826125"/>
            <a:ext cx="2971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57200" y="282575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99"/>
                </a:solidFill>
                <a:cs typeface="Arial" charset="0"/>
              </a:rPr>
              <a:t>A Pedigree Analysis for Huntington’s Disease</a:t>
            </a:r>
          </a:p>
        </p:txBody>
      </p:sp>
      <p:pic>
        <p:nvPicPr>
          <p:cNvPr id="30723" name="Picture 4" descr="Life7e-Fig-10-10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46"/>
          <a:stretch>
            <a:fillRect/>
          </a:stretch>
        </p:blipFill>
        <p:spPr bwMode="auto">
          <a:xfrm>
            <a:off x="609600" y="1600200"/>
            <a:ext cx="792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FFFF99"/>
                </a:solidFill>
                <a:latin typeface="Arial" charset="0"/>
                <a:cs typeface="Arial" charset="0"/>
              </a:rPr>
              <a:t/>
            </a:r>
            <a:br>
              <a:rPr lang="en-US" sz="3600">
                <a:solidFill>
                  <a:srgbClr val="FFFF99"/>
                </a:solidFill>
                <a:latin typeface="Arial" charset="0"/>
                <a:cs typeface="Arial" charset="0"/>
              </a:rPr>
            </a:br>
            <a:r>
              <a:rPr lang="en-US" sz="3600">
                <a:solidFill>
                  <a:srgbClr val="FFFF99"/>
                </a:solidFill>
                <a:latin typeface="Arial" charset="0"/>
                <a:cs typeface="Arial" charset="0"/>
              </a:rPr>
              <a:t>A Pedigree Analysis for Huntington’s Disease</a:t>
            </a:r>
            <a:br>
              <a:rPr lang="en-US" sz="3600">
                <a:solidFill>
                  <a:srgbClr val="FFFF99"/>
                </a:solidFill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0725" name="Picture 5" descr="Life7e-Fig-10-10-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7696200" cy="4800600"/>
          </a:xfrm>
          <a:noFill/>
          <a:ln w="2857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5334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Rectangle 46"/>
          <p:cNvSpPr>
            <a:spLocks noGrp="1" noChangeArrowheads="1"/>
          </p:cNvSpPr>
          <p:nvPr>
            <p:ph type="title"/>
          </p:nvPr>
        </p:nvSpPr>
        <p:spPr>
          <a:xfrm>
            <a:off x="1600200" y="914400"/>
            <a:ext cx="5576888" cy="1335088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Autosomal Dominant Inheritance</a:t>
            </a:r>
          </a:p>
        </p:txBody>
      </p:sp>
      <p:sp>
        <p:nvSpPr>
          <p:cNvPr id="31748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00"/>
            <a:ext cx="7845425" cy="3671888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The trait (character, disease) appears in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every generation.</a:t>
            </a:r>
          </a:p>
          <a:p>
            <a:pPr eaLnBrk="1" hangingPunct="1"/>
            <a:endParaRPr lang="en-US" sz="1200" b="1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US" sz="1200" b="1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Unaffected persons do not transmit the trait to their children.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6324600" cy="1143000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Family tree of an autosomal dominant trait</a:t>
            </a:r>
          </a:p>
        </p:txBody>
      </p:sp>
      <p:pic>
        <p:nvPicPr>
          <p:cNvPr id="21507" name="Picture 3" descr="F00454-007-f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8" r="20464" b="8881"/>
          <a:stretch>
            <a:fillRect/>
          </a:stretch>
        </p:blipFill>
        <p:spPr bwMode="auto">
          <a:xfrm>
            <a:off x="1371600" y="1828800"/>
            <a:ext cx="6657975" cy="3830638"/>
          </a:xfrm>
          <a:prstGeom prst="rect">
            <a:avLst/>
          </a:prstGeom>
          <a:gradFill rotWithShape="1">
            <a:gsLst>
              <a:gs pos="0">
                <a:srgbClr val="552300"/>
              </a:gs>
              <a:gs pos="80000">
                <a:srgbClr val="713100"/>
              </a:gs>
              <a:gs pos="100000">
                <a:srgbClr val="743100"/>
              </a:gs>
            </a:gsLst>
            <a:lin ang="16200000"/>
          </a:gra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12888" y="5659438"/>
            <a:ext cx="6875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Note the presence of </a:t>
            </a:r>
            <a:r>
              <a:rPr lang="en-US" sz="2400" b="1">
                <a:solidFill>
                  <a:srgbClr val="FF0000"/>
                </a:solidFill>
              </a:rPr>
              <a:t>male-to-male</a:t>
            </a:r>
          </a:p>
          <a:p>
            <a:pPr algn="ctr"/>
            <a:r>
              <a:rPr lang="en-US" sz="2400" b="1">
                <a:solidFill>
                  <a:srgbClr val="000000"/>
                </a:solidFill>
              </a:rPr>
              <a:t> (i.e. father to son) transmission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5381625" cy="1411288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Examples of Autosomal </a:t>
            </a:r>
            <a:b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dominant disorders</a:t>
            </a:r>
          </a:p>
        </p:txBody>
      </p:sp>
      <p:sp>
        <p:nvSpPr>
          <p:cNvPr id="442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0386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Familial hypercholesterolemia (LDLR deficiency)</a:t>
            </a:r>
            <a:endParaRPr lang="en-US" sz="2400" smtClean="0">
              <a:solidFill>
                <a:srgbClr val="000000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Adult polycystic kidney disease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0000"/>
                </a:solidFill>
                <a:ea typeface="+mn-ea"/>
              </a:rPr>
              <a:t>Huntington disease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33796" name="Picture 5" descr="John-youth-ambassado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457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5" descr="Glaucoma-grp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7" descr="miscbrai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0"/>
            <a:ext cx="17478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9" descr="neuro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0"/>
            <a:ext cx="1447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1" descr="3398-0550x03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18192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Rectangle 13"/>
          <p:cNvSpPr>
            <a:spLocks noChangeArrowheads="1"/>
          </p:cNvSpPr>
          <p:nvPr/>
        </p:nvSpPr>
        <p:spPr bwMode="auto">
          <a:xfrm>
            <a:off x="4495800" y="2257425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Myotonic dystrophy</a:t>
            </a:r>
          </a:p>
          <a:p>
            <a:pPr marL="342900" indent="-342900"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Neurofibromatosis type 1</a:t>
            </a:r>
          </a:p>
          <a:p>
            <a:pPr marL="342900" indent="-342900"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Marfan syndrome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5334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548313" cy="1487488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Autosomal Recessive Inheritance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2284413"/>
            <a:ext cx="8382000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The trait (character, disease) is recessive</a:t>
            </a:r>
          </a:p>
          <a:p>
            <a:pPr eaLnBrk="1" hangingPunct="1">
              <a:lnSpc>
                <a:spcPct val="90000"/>
              </a:lnSpc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The trait expresses itself only in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homozygous 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 eaLnBrk="1" hangingPunct="1">
              <a:lnSpc>
                <a:spcPct val="90000"/>
              </a:lnSpc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Unaffected persons (heterozygotes) may have affected children (if the other parent is heterozygote)</a:t>
            </a:r>
          </a:p>
          <a:p>
            <a:pPr eaLnBrk="1" hangingPunct="1">
              <a:lnSpc>
                <a:spcPct val="90000"/>
              </a:lnSpc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The parents of the affected child maybe related (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consanguineous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Males and female are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equally 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affected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7467600" cy="762000"/>
          </a:xfrm>
        </p:spPr>
        <p:txBody>
          <a:bodyPr/>
          <a:lstStyle/>
          <a:p>
            <a:r>
              <a:rPr lang="en-US" sz="40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Father of Genetics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7800"/>
            <a:ext cx="5638800" cy="4572000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Monk and teacher</a:t>
            </a:r>
          </a:p>
          <a:p>
            <a:pPr>
              <a:buFont typeface="Wingdings" charset="0"/>
              <a:buChar char="§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Discovered some of the basic laws of heredity</a:t>
            </a:r>
          </a:p>
          <a:p>
            <a:pPr>
              <a:buFont typeface="Wingdings" charset="0"/>
              <a:buChar char="§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Presentation to the Science Society  in1866 went unnoticed</a:t>
            </a:r>
          </a:p>
          <a:p>
            <a:pPr>
              <a:buFont typeface="Wingdings" charset="0"/>
              <a:buChar char="§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He died in 1884 with his work still unnoticed</a:t>
            </a:r>
          </a:p>
          <a:p>
            <a:pPr>
              <a:buFont typeface="Wingdings" charset="0"/>
              <a:buChar char="§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His work rediscovered in 1900.</a:t>
            </a:r>
          </a:p>
        </p:txBody>
      </p:sp>
      <p:pic>
        <p:nvPicPr>
          <p:cNvPr id="8196" name="Picture 4" descr="mendel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1013" y="2971800"/>
            <a:ext cx="2312987" cy="2971800"/>
          </a:xfr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019800" y="5622925"/>
            <a:ext cx="3352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tx2"/>
                </a:solidFill>
              </a:rPr>
              <a:t/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Gregor Mendel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Monk and Scientist</a:t>
            </a:r>
            <a:br>
              <a:rPr lang="en-US" sz="2000" b="1">
                <a:solidFill>
                  <a:schemeClr val="tx2"/>
                </a:solidFill>
              </a:rPr>
            </a:br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8198" name="Picture 6" descr="men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0"/>
            <a:ext cx="1943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5334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46500" name="Group 36"/>
          <p:cNvGraphicFramePr>
            <a:graphicFrameLocks noGrp="1"/>
          </p:cNvGraphicFramePr>
          <p:nvPr/>
        </p:nvGraphicFramePr>
        <p:xfrm>
          <a:off x="3132138" y="4076700"/>
          <a:ext cx="2971800" cy="246876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</a:tblGrid>
              <a:tr h="82285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5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5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61" name="Line 22"/>
          <p:cNvSpPr>
            <a:spLocks noChangeShapeType="1"/>
          </p:cNvSpPr>
          <p:nvPr/>
        </p:nvSpPr>
        <p:spPr bwMode="auto">
          <a:xfrm>
            <a:off x="1447800" y="3124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Rectangle 2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93038" cy="1462088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Punnett square showing autosomal recessive inheritance:</a:t>
            </a:r>
          </a:p>
        </p:txBody>
      </p:sp>
      <p:sp>
        <p:nvSpPr>
          <p:cNvPr id="35863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403225" y="2200275"/>
            <a:ext cx="8588375" cy="45815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>
                <a:solidFill>
                  <a:srgbClr val="7030A0"/>
                </a:solidFill>
                <a:latin typeface="Arial" charset="0"/>
              </a:rPr>
              <a:t>(1) Both Parents Heterozygous:</a:t>
            </a:r>
          </a:p>
          <a:p>
            <a:pPr eaLnBrk="1" hangingPunct="1">
              <a:buFont typeface="Wingdings" charset="0"/>
              <a:buNone/>
            </a:pPr>
            <a:r>
              <a:rPr lang="en-US" sz="2000" b="1">
                <a:latin typeface="Arial" charset="0"/>
              </a:rPr>
              <a:t>			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25% offspring affected Homozygous”</a:t>
            </a:r>
          </a:p>
          <a:p>
            <a:pPr eaLnBrk="1" hangingPunct="1">
              <a:buFont typeface="Wingdings" charset="0"/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			50% Trait “Heterozygous normal but carrier”</a:t>
            </a:r>
          </a:p>
          <a:p>
            <a:pPr eaLnBrk="1" hangingPunct="1">
              <a:buFont typeface="Wingdings" charset="0"/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			25% Normal</a:t>
            </a:r>
          </a:p>
        </p:txBody>
      </p:sp>
      <p:sp>
        <p:nvSpPr>
          <p:cNvPr id="35864" name="Line 28"/>
          <p:cNvSpPr>
            <a:spLocks noChangeShapeType="1"/>
          </p:cNvSpPr>
          <p:nvPr/>
        </p:nvSpPr>
        <p:spPr bwMode="auto">
          <a:xfrm>
            <a:off x="3059113" y="5084763"/>
            <a:ext cx="3097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29"/>
          <p:cNvSpPr>
            <a:spLocks noChangeShapeType="1"/>
          </p:cNvSpPr>
          <p:nvPr/>
        </p:nvSpPr>
        <p:spPr bwMode="auto">
          <a:xfrm>
            <a:off x="3059113" y="5805488"/>
            <a:ext cx="3097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Line 30"/>
          <p:cNvSpPr>
            <a:spLocks noChangeShapeType="1"/>
          </p:cNvSpPr>
          <p:nvPr/>
        </p:nvSpPr>
        <p:spPr bwMode="auto">
          <a:xfrm>
            <a:off x="3059113" y="6597650"/>
            <a:ext cx="3097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Line 31"/>
          <p:cNvSpPr>
            <a:spLocks noChangeShapeType="1"/>
          </p:cNvSpPr>
          <p:nvPr/>
        </p:nvSpPr>
        <p:spPr bwMode="auto">
          <a:xfrm>
            <a:off x="3059113" y="4508500"/>
            <a:ext cx="3097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32"/>
          <p:cNvSpPr>
            <a:spLocks noChangeShapeType="1"/>
          </p:cNvSpPr>
          <p:nvPr/>
        </p:nvSpPr>
        <p:spPr bwMode="auto">
          <a:xfrm>
            <a:off x="3995738" y="4508500"/>
            <a:ext cx="0" cy="2089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Line 33"/>
          <p:cNvSpPr>
            <a:spLocks noChangeShapeType="1"/>
          </p:cNvSpPr>
          <p:nvPr/>
        </p:nvSpPr>
        <p:spPr bwMode="auto">
          <a:xfrm>
            <a:off x="5148263" y="4508500"/>
            <a:ext cx="0" cy="2089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Text Box 34"/>
          <p:cNvSpPr txBox="1">
            <a:spLocks noChangeArrowheads="1"/>
          </p:cNvSpPr>
          <p:nvPr/>
        </p:nvSpPr>
        <p:spPr bwMode="auto">
          <a:xfrm rot="-5400000">
            <a:off x="2373312" y="5461001"/>
            <a:ext cx="830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  <a:cs typeface="Arial" charset="0"/>
              </a:rPr>
              <a:t>Father</a:t>
            </a:r>
          </a:p>
        </p:txBody>
      </p:sp>
      <p:sp>
        <p:nvSpPr>
          <p:cNvPr id="35871" name="Text Box 35"/>
          <p:cNvSpPr txBox="1">
            <a:spLocks noChangeArrowheads="1"/>
          </p:cNvSpPr>
          <p:nvPr/>
        </p:nvSpPr>
        <p:spPr bwMode="auto">
          <a:xfrm>
            <a:off x="4419600" y="4114800"/>
            <a:ext cx="89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  <a:cs typeface="Arial" charset="0"/>
              </a:rPr>
              <a:t>Mother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9113" y="4481513"/>
            <a:ext cx="3097212" cy="2116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5334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76200"/>
            <a:ext cx="10515600" cy="7008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marL="868363" indent="-868363">
              <a:lnSpc>
                <a:spcPct val="55000"/>
              </a:lnSpc>
              <a:spcBef>
                <a:spcPct val="50000"/>
              </a:spcBef>
              <a:tabLst>
                <a:tab pos="571500" algn="l"/>
              </a:tabLst>
            </a:pPr>
            <a:endParaRPr lang="en-US" sz="1700">
              <a:latin typeface="Times New Roman" charset="0"/>
              <a:cs typeface="Times New Roman" charset="0"/>
            </a:endParaRPr>
          </a:p>
          <a:p>
            <a:pPr marL="868363" indent="-868363">
              <a:lnSpc>
                <a:spcPct val="55000"/>
              </a:lnSpc>
              <a:spcBef>
                <a:spcPct val="50000"/>
              </a:spcBef>
              <a:tabLst>
                <a:tab pos="571500" algn="l"/>
              </a:tabLst>
            </a:pPr>
            <a:r>
              <a:rPr lang="en-US" sz="2400">
                <a:latin typeface="Times New Roman" charset="0"/>
                <a:cs typeface="Times New Roman" charset="0"/>
              </a:rPr>
              <a:t>		</a:t>
            </a:r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(2)  One Parent Heterozygous:</a:t>
            </a:r>
          </a:p>
          <a:p>
            <a:pPr marL="868363" indent="-868363">
              <a:spcBef>
                <a:spcPct val="50000"/>
              </a:spcBef>
              <a:tabLst>
                <a:tab pos="571500" algn="l"/>
              </a:tabLst>
            </a:pPr>
            <a:r>
              <a:rPr lang="en-US" sz="1700">
                <a:latin typeface="Times New Roman" charset="0"/>
                <a:cs typeface="Times New Roman" charset="0"/>
              </a:rPr>
              <a:t>				  		</a:t>
            </a:r>
          </a:p>
          <a:p>
            <a:pPr marL="868363" indent="-868363">
              <a:spcBef>
                <a:spcPct val="50000"/>
              </a:spcBef>
              <a:tabLst>
                <a:tab pos="571500" algn="l"/>
              </a:tabLst>
            </a:pPr>
            <a:r>
              <a:rPr lang="en-US" sz="1700">
                <a:latin typeface="Times New Roman" charset="0"/>
                <a:cs typeface="Times New Roman" charset="0"/>
              </a:rPr>
              <a:t>					                   						</a:t>
            </a:r>
          </a:p>
          <a:p>
            <a:pPr marL="868363" indent="-868363">
              <a:tabLst>
                <a:tab pos="571500" algn="l"/>
              </a:tabLst>
            </a:pPr>
            <a:endParaRPr lang="en-US" sz="1700">
              <a:latin typeface="Times New Roman" charset="0"/>
              <a:cs typeface="Times New Roman" charset="0"/>
            </a:endParaRPr>
          </a:p>
          <a:p>
            <a:pPr marL="868363" indent="-868363">
              <a:tabLst>
                <a:tab pos="571500" algn="l"/>
              </a:tabLst>
            </a:pPr>
            <a:endParaRPr lang="en-US" sz="170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868363" indent="-868363">
              <a:tabLst>
                <a:tab pos="571500" algn="l"/>
              </a:tabLst>
            </a:pPr>
            <a:endParaRPr lang="en-US" sz="170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868363" indent="-868363">
              <a:tabLst>
                <a:tab pos="571500" algn="l"/>
              </a:tabLst>
            </a:pPr>
            <a:r>
              <a:rPr lang="en-US" sz="17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Female </a:t>
            </a:r>
            <a:r>
              <a:rPr lang="en-US" sz="1700">
                <a:latin typeface="Times New Roman" charset="0"/>
                <a:cs typeface="Times New Roman" charset="0"/>
              </a:rPr>
              <a:t>                                                                 </a:t>
            </a:r>
            <a:r>
              <a:rPr lang="en-US" sz="1800" b="1">
                <a:solidFill>
                  <a:srgbClr val="9900CC"/>
                </a:solidFill>
                <a:cs typeface="Times New Roman" charset="0"/>
              </a:rPr>
              <a:t>50% normal but carrier “Heterozygous”</a:t>
            </a:r>
            <a:r>
              <a:rPr lang="en-US" sz="1700" b="1">
                <a:solidFill>
                  <a:srgbClr val="9900CC"/>
                </a:solidFill>
                <a:latin typeface="Times New Roman" charset="0"/>
                <a:cs typeface="Times New Roman" charset="0"/>
              </a:rPr>
              <a:t>	</a:t>
            </a:r>
          </a:p>
          <a:p>
            <a:pPr marL="868363" indent="-868363">
              <a:spcBef>
                <a:spcPct val="50000"/>
              </a:spcBef>
              <a:tabLst>
                <a:tab pos="571500" algn="l"/>
              </a:tabLst>
            </a:pPr>
            <a:r>
              <a:rPr lang="en-US" sz="1700" b="1">
                <a:solidFill>
                  <a:srgbClr val="9900CC"/>
                </a:solidFill>
                <a:latin typeface="Times New Roman" charset="0"/>
                <a:cs typeface="Times New Roman" charset="0"/>
              </a:rPr>
              <a:t>                                                                              </a:t>
            </a:r>
            <a:r>
              <a:rPr lang="en-US" sz="1800" b="1">
                <a:solidFill>
                  <a:srgbClr val="9900CC"/>
                </a:solidFill>
                <a:cs typeface="Times New Roman" charset="0"/>
              </a:rPr>
              <a:t>50% Normal</a:t>
            </a:r>
          </a:p>
          <a:p>
            <a:pPr marL="868363" indent="-868363">
              <a:spcBef>
                <a:spcPct val="50000"/>
              </a:spcBef>
              <a:tabLst>
                <a:tab pos="571500" algn="l"/>
              </a:tabLst>
            </a:pPr>
            <a:endParaRPr lang="en-US" sz="1700" b="1">
              <a:solidFill>
                <a:srgbClr val="9900CC"/>
              </a:solidFill>
              <a:latin typeface="Times New Roman" charset="0"/>
              <a:cs typeface="Times New Roman" charset="0"/>
            </a:endParaRPr>
          </a:p>
          <a:p>
            <a:pPr marL="868363" indent="-868363">
              <a:lnSpc>
                <a:spcPct val="55000"/>
              </a:lnSpc>
              <a:spcBef>
                <a:spcPct val="50000"/>
              </a:spcBef>
              <a:tabLst>
                <a:tab pos="571500" algn="l"/>
              </a:tabLst>
            </a:pPr>
            <a:r>
              <a:rPr lang="en-US" sz="1700">
                <a:latin typeface="Times New Roman" charset="0"/>
                <a:cs typeface="Times New Roman" charset="0"/>
              </a:rPr>
              <a:t>					                                                                                                                                             </a:t>
            </a:r>
          </a:p>
          <a:p>
            <a:pPr marL="868363" indent="-868363">
              <a:spcBef>
                <a:spcPct val="50000"/>
              </a:spcBef>
              <a:tabLst>
                <a:tab pos="571500" algn="l"/>
              </a:tabLst>
            </a:pPr>
            <a:r>
              <a:rPr lang="en-US" sz="1700">
                <a:latin typeface="Times New Roman" charset="0"/>
                <a:cs typeface="Times New Roman" charset="0"/>
              </a:rPr>
              <a:t>_________________________________________________________________________</a:t>
            </a:r>
            <a:r>
              <a:rPr lang="en-US" sz="2400">
                <a:latin typeface="Times New Roman" charset="0"/>
                <a:cs typeface="Times New Roman" charset="0"/>
              </a:rPr>
              <a:t>	</a:t>
            </a:r>
          </a:p>
          <a:p>
            <a:pPr marL="868363" indent="-868363">
              <a:spcBef>
                <a:spcPct val="50000"/>
              </a:spcBef>
              <a:tabLst>
                <a:tab pos="571500" algn="l"/>
              </a:tabLst>
            </a:pPr>
            <a:r>
              <a:rPr lang="en-US" sz="2400">
                <a:solidFill>
                  <a:srgbClr val="7030A0"/>
                </a:solidFill>
                <a:cs typeface="Times New Roman" charset="0"/>
              </a:rPr>
              <a:t>		</a:t>
            </a:r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(3) One Parent Homozygous:</a:t>
            </a:r>
          </a:p>
          <a:p>
            <a:pPr marL="868363" indent="-868363">
              <a:spcBef>
                <a:spcPct val="50000"/>
              </a:spcBef>
              <a:tabLst>
                <a:tab pos="571500" algn="l"/>
              </a:tabLst>
            </a:pPr>
            <a:r>
              <a:rPr lang="en-US" sz="17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                                       </a:t>
            </a:r>
            <a:r>
              <a:rPr lang="en-US" sz="1700">
                <a:latin typeface="Times New Roman" charset="0"/>
                <a:cs typeface="Times New Roman" charset="0"/>
              </a:rPr>
              <a:t>                                                                             </a:t>
            </a:r>
          </a:p>
          <a:p>
            <a:pPr marL="868363" indent="-868363">
              <a:spcBef>
                <a:spcPct val="50000"/>
              </a:spcBef>
              <a:tabLst>
                <a:tab pos="571500" algn="l"/>
              </a:tabLst>
            </a:pPr>
            <a:r>
              <a:rPr lang="en-US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Female						</a:t>
            </a:r>
            <a:r>
              <a:rPr lang="en-US" sz="1800" b="1">
                <a:solidFill>
                  <a:srgbClr val="CC00CC"/>
                </a:solidFill>
                <a:cs typeface="Times New Roman" charset="0"/>
              </a:rPr>
              <a:t>100% offsprings carriers.</a:t>
            </a:r>
          </a:p>
          <a:p>
            <a:pPr marL="868363" indent="-868363">
              <a:spcBef>
                <a:spcPct val="50000"/>
              </a:spcBef>
              <a:tabLst>
                <a:tab pos="571500" algn="l"/>
              </a:tabLst>
            </a:pPr>
            <a:endParaRPr lang="en-US" sz="1800" b="1">
              <a:solidFill>
                <a:srgbClr val="CC00CC"/>
              </a:solidFill>
              <a:cs typeface="Times New Roman" charset="0"/>
            </a:endParaRPr>
          </a:p>
          <a:p>
            <a:pPr marL="868363" indent="-868363">
              <a:spcBef>
                <a:spcPct val="50000"/>
              </a:spcBef>
              <a:tabLst>
                <a:tab pos="571500" algn="l"/>
              </a:tabLst>
            </a:pPr>
            <a:endParaRPr lang="en-US" sz="1700">
              <a:latin typeface="Times New Roman" charset="0"/>
              <a:cs typeface="Times New Roman" charset="0"/>
            </a:endParaRPr>
          </a:p>
          <a:p>
            <a:pPr marL="868363" indent="-868363">
              <a:spcBef>
                <a:spcPct val="50000"/>
              </a:spcBef>
              <a:tabLst>
                <a:tab pos="571500" algn="l"/>
              </a:tabLst>
            </a:pPr>
            <a:r>
              <a:rPr lang="en-US" sz="1700">
                <a:latin typeface="Times New Roman" charset="0"/>
                <a:cs typeface="Times New Roman" charset="0"/>
              </a:rPr>
              <a:t>			</a:t>
            </a:r>
          </a:p>
          <a:p>
            <a:pPr marL="868363" indent="-868363">
              <a:spcBef>
                <a:spcPct val="50000"/>
              </a:spcBef>
              <a:tabLst>
                <a:tab pos="571500" algn="l"/>
              </a:tabLst>
            </a:pPr>
            <a:endParaRPr lang="en-US" sz="170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447492" name="Group 4"/>
          <p:cNvGraphicFramePr>
            <a:graphicFrameLocks noGrp="1"/>
          </p:cNvGraphicFramePr>
          <p:nvPr/>
        </p:nvGraphicFramePr>
        <p:xfrm>
          <a:off x="1116013" y="1628775"/>
          <a:ext cx="2971800" cy="1981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tx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Aa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7512" name="Group 24"/>
          <p:cNvGraphicFramePr>
            <a:graphicFrameLocks noGrp="1"/>
          </p:cNvGraphicFramePr>
          <p:nvPr/>
        </p:nvGraphicFramePr>
        <p:xfrm>
          <a:off x="1143000" y="4648200"/>
          <a:ext cx="2971800" cy="1981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tx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Aa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Aa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Aa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3276600" y="2209800"/>
            <a:ext cx="2438400" cy="0"/>
          </a:xfrm>
          <a:prstGeom prst="line">
            <a:avLst/>
          </a:prstGeom>
          <a:noFill/>
          <a:ln w="3810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 rot="10800000" flipV="1">
            <a:off x="5715000" y="1981200"/>
            <a:ext cx="227013" cy="457200"/>
          </a:xfrm>
          <a:prstGeom prst="flowChartDelay">
            <a:avLst/>
          </a:prstGeom>
          <a:solidFill>
            <a:srgbClr val="0080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419600" y="2209800"/>
            <a:ext cx="0" cy="533400"/>
          </a:xfrm>
          <a:prstGeom prst="line">
            <a:avLst/>
          </a:prstGeom>
          <a:noFill/>
          <a:ln w="3810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276600" y="2743200"/>
            <a:ext cx="0" cy="304800"/>
          </a:xfrm>
          <a:prstGeom prst="line">
            <a:avLst/>
          </a:prstGeom>
          <a:noFill/>
          <a:ln w="3810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886200" y="2743200"/>
            <a:ext cx="0" cy="304800"/>
          </a:xfrm>
          <a:prstGeom prst="line">
            <a:avLst/>
          </a:prstGeom>
          <a:noFill/>
          <a:ln w="3810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4953000" y="2743200"/>
            <a:ext cx="0" cy="304800"/>
          </a:xfrm>
          <a:prstGeom prst="line">
            <a:avLst/>
          </a:prstGeom>
          <a:noFill/>
          <a:ln w="3810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5715000" y="2743200"/>
            <a:ext cx="0" cy="304800"/>
          </a:xfrm>
          <a:prstGeom prst="line">
            <a:avLst/>
          </a:prstGeom>
          <a:noFill/>
          <a:ln w="3810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048000" y="3048000"/>
            <a:ext cx="381000" cy="304800"/>
          </a:xfrm>
          <a:prstGeom prst="rect">
            <a:avLst/>
          </a:prstGeom>
          <a:solidFill>
            <a:srgbClr val="9933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5562600" y="30480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1B1749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800600" y="3048000"/>
            <a:ext cx="152400" cy="304800"/>
          </a:xfrm>
          <a:prstGeom prst="rect">
            <a:avLst/>
          </a:prstGeom>
          <a:solidFill>
            <a:srgbClr val="9933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2971800" y="1981200"/>
            <a:ext cx="304800" cy="457200"/>
          </a:xfrm>
          <a:prstGeom prst="rect">
            <a:avLst/>
          </a:prstGeom>
          <a:solidFill>
            <a:srgbClr val="9933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667000" y="1981200"/>
            <a:ext cx="304800" cy="457200"/>
          </a:xfrm>
          <a:prstGeom prst="rect">
            <a:avLst/>
          </a:prstGeom>
          <a:solidFill>
            <a:srgbClr val="0080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 rot="10800000" flipH="1" flipV="1">
            <a:off x="5943600" y="1984375"/>
            <a:ext cx="228600" cy="457200"/>
          </a:xfrm>
          <a:prstGeom prst="flowChartDelay">
            <a:avLst/>
          </a:prstGeom>
          <a:solidFill>
            <a:srgbClr val="9933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276600" y="2743200"/>
            <a:ext cx="2438400" cy="0"/>
          </a:xfrm>
          <a:prstGeom prst="line">
            <a:avLst/>
          </a:prstGeom>
          <a:noFill/>
          <a:ln w="3810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457200" y="76200"/>
            <a:ext cx="83058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Family tree of an Autosomal recessive disorder</a:t>
            </a:r>
          </a:p>
          <a:p>
            <a:pPr algn="ctr"/>
            <a:r>
              <a:rPr lang="en-US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Sickle cell disease (SS)</a:t>
            </a: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2514600" y="41910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1B1749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1600200" y="41910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066800" y="48006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2286000" y="48006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2971800" y="48006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581400" y="48006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1600200" y="48006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1B1749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4191000" y="48006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1B1749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3276600" y="55626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1B1749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838200" y="55626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1B1749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15" name="Oval 27"/>
          <p:cNvSpPr>
            <a:spLocks noChangeArrowheads="1"/>
          </p:cNvSpPr>
          <p:nvPr/>
        </p:nvSpPr>
        <p:spPr bwMode="auto">
          <a:xfrm>
            <a:off x="3962400" y="55626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1B1749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1828800" y="55626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1295400" y="5562600"/>
            <a:ext cx="228600" cy="228600"/>
          </a:xfrm>
          <a:prstGeom prst="rect">
            <a:avLst/>
          </a:prstGeom>
          <a:solidFill>
            <a:srgbClr val="9933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419600" y="55626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1828800" y="4343400"/>
            <a:ext cx="6858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2209800" y="4343400"/>
            <a:ext cx="0" cy="3048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1752600" y="4648200"/>
            <a:ext cx="39624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flipH="1">
            <a:off x="1752600" y="4648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 flipH="1">
            <a:off x="2362200" y="4648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 flipH="1">
            <a:off x="3048000" y="4648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 flipH="1">
            <a:off x="3657600" y="4648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>
            <a:off x="1295400" y="4953000"/>
            <a:ext cx="3810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1447800" y="4953000"/>
            <a:ext cx="0" cy="4572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>
            <a:off x="914400" y="5410200"/>
            <a:ext cx="9906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 flipH="1">
            <a:off x="1905000" y="5410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 flipH="1">
            <a:off x="914400" y="5410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1" name="Line 43"/>
          <p:cNvSpPr>
            <a:spLocks noChangeShapeType="1"/>
          </p:cNvSpPr>
          <p:nvPr/>
        </p:nvSpPr>
        <p:spPr bwMode="auto">
          <a:xfrm flipH="1">
            <a:off x="1447800" y="5410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2" name="Line 44"/>
          <p:cNvSpPr>
            <a:spLocks noChangeShapeType="1"/>
          </p:cNvSpPr>
          <p:nvPr/>
        </p:nvSpPr>
        <p:spPr bwMode="auto">
          <a:xfrm>
            <a:off x="3810000" y="4953000"/>
            <a:ext cx="3810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3" name="Line 45"/>
          <p:cNvSpPr>
            <a:spLocks noChangeShapeType="1"/>
          </p:cNvSpPr>
          <p:nvPr/>
        </p:nvSpPr>
        <p:spPr bwMode="auto">
          <a:xfrm>
            <a:off x="4038600" y="4953000"/>
            <a:ext cx="0" cy="4572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4" name="Line 46"/>
          <p:cNvSpPr>
            <a:spLocks noChangeShapeType="1"/>
          </p:cNvSpPr>
          <p:nvPr/>
        </p:nvSpPr>
        <p:spPr bwMode="auto">
          <a:xfrm>
            <a:off x="3429000" y="5410200"/>
            <a:ext cx="11430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5" name="Line 47"/>
          <p:cNvSpPr>
            <a:spLocks noChangeShapeType="1"/>
          </p:cNvSpPr>
          <p:nvPr/>
        </p:nvSpPr>
        <p:spPr bwMode="auto">
          <a:xfrm flipH="1">
            <a:off x="4038600" y="5410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6" name="Line 48"/>
          <p:cNvSpPr>
            <a:spLocks noChangeShapeType="1"/>
          </p:cNvSpPr>
          <p:nvPr/>
        </p:nvSpPr>
        <p:spPr bwMode="auto">
          <a:xfrm flipH="1">
            <a:off x="4572000" y="5410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7" name="Line 49"/>
          <p:cNvSpPr>
            <a:spLocks noChangeShapeType="1"/>
          </p:cNvSpPr>
          <p:nvPr/>
        </p:nvSpPr>
        <p:spPr bwMode="auto">
          <a:xfrm flipH="1">
            <a:off x="3429000" y="5410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39" name="Oval 51"/>
          <p:cNvSpPr>
            <a:spLocks noChangeArrowheads="1"/>
          </p:cNvSpPr>
          <p:nvPr/>
        </p:nvSpPr>
        <p:spPr bwMode="auto">
          <a:xfrm>
            <a:off x="5638800" y="48006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1B1749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40" name="Oval 52"/>
          <p:cNvSpPr>
            <a:spLocks noChangeArrowheads="1"/>
          </p:cNvSpPr>
          <p:nvPr/>
        </p:nvSpPr>
        <p:spPr bwMode="auto">
          <a:xfrm>
            <a:off x="4876800" y="55626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1B1749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41" name="Rectangle 53"/>
          <p:cNvSpPr>
            <a:spLocks noChangeArrowheads="1"/>
          </p:cNvSpPr>
          <p:nvPr/>
        </p:nvSpPr>
        <p:spPr bwMode="auto">
          <a:xfrm>
            <a:off x="5867400" y="55626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42" name="Rectangle 54"/>
          <p:cNvSpPr>
            <a:spLocks noChangeArrowheads="1"/>
          </p:cNvSpPr>
          <p:nvPr/>
        </p:nvSpPr>
        <p:spPr bwMode="auto">
          <a:xfrm>
            <a:off x="5334000" y="55626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43" name="Line 55"/>
          <p:cNvSpPr>
            <a:spLocks noChangeShapeType="1"/>
          </p:cNvSpPr>
          <p:nvPr/>
        </p:nvSpPr>
        <p:spPr bwMode="auto">
          <a:xfrm>
            <a:off x="5334000" y="4953000"/>
            <a:ext cx="3810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4" name="Line 56"/>
          <p:cNvSpPr>
            <a:spLocks noChangeShapeType="1"/>
          </p:cNvSpPr>
          <p:nvPr/>
        </p:nvSpPr>
        <p:spPr bwMode="auto">
          <a:xfrm>
            <a:off x="5486400" y="4953000"/>
            <a:ext cx="0" cy="4572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4953000" y="5410200"/>
            <a:ext cx="9906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6" name="Line 58"/>
          <p:cNvSpPr>
            <a:spLocks noChangeShapeType="1"/>
          </p:cNvSpPr>
          <p:nvPr/>
        </p:nvSpPr>
        <p:spPr bwMode="auto">
          <a:xfrm flipH="1">
            <a:off x="5943600" y="5410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7" name="Line 59"/>
          <p:cNvSpPr>
            <a:spLocks noChangeShapeType="1"/>
          </p:cNvSpPr>
          <p:nvPr/>
        </p:nvSpPr>
        <p:spPr bwMode="auto">
          <a:xfrm flipH="1">
            <a:off x="4953000" y="5410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8" name="Line 60"/>
          <p:cNvSpPr>
            <a:spLocks noChangeShapeType="1"/>
          </p:cNvSpPr>
          <p:nvPr/>
        </p:nvSpPr>
        <p:spPr bwMode="auto">
          <a:xfrm flipH="1">
            <a:off x="5486400" y="5410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9" name="Line 61"/>
          <p:cNvSpPr>
            <a:spLocks noChangeShapeType="1"/>
          </p:cNvSpPr>
          <p:nvPr/>
        </p:nvSpPr>
        <p:spPr bwMode="auto">
          <a:xfrm flipH="1">
            <a:off x="5715000" y="4648200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4953000" y="3048000"/>
            <a:ext cx="152400" cy="304800"/>
          </a:xfrm>
          <a:prstGeom prst="rect">
            <a:avLst/>
          </a:prstGeom>
          <a:solidFill>
            <a:srgbClr val="0080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1066800" y="3657600"/>
            <a:ext cx="6553200" cy="457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 family with sickle cell disease -Phenotype</a:t>
            </a:r>
          </a:p>
        </p:txBody>
      </p:sp>
      <p:sp>
        <p:nvSpPr>
          <p:cNvPr id="37952" name="Rectangle 64"/>
          <p:cNvSpPr>
            <a:spLocks noChangeArrowheads="1"/>
          </p:cNvSpPr>
          <p:nvPr/>
        </p:nvSpPr>
        <p:spPr bwMode="auto">
          <a:xfrm>
            <a:off x="6796088" y="5370513"/>
            <a:ext cx="2133600" cy="1143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imes New Roman" charset="0"/>
                <a:cs typeface="Times New Roman" charset="0"/>
              </a:rPr>
              <a:t>AA     AS    SS</a:t>
            </a:r>
          </a:p>
          <a:p>
            <a:endParaRPr lang="en-US" sz="2400">
              <a:latin typeface="Times New Roman" charset="0"/>
              <a:cs typeface="Times New Roman" charset="0"/>
            </a:endParaRPr>
          </a:p>
          <a:p>
            <a:endParaRPr lang="en-US" sz="2400">
              <a:latin typeface="Times New Roman" charset="0"/>
              <a:cs typeface="Times New Roman" charset="0"/>
            </a:endParaRPr>
          </a:p>
        </p:txBody>
      </p:sp>
      <p:sp>
        <p:nvSpPr>
          <p:cNvPr id="37953" name="Line 65"/>
          <p:cNvSpPr>
            <a:spLocks noChangeShapeType="1"/>
          </p:cNvSpPr>
          <p:nvPr/>
        </p:nvSpPr>
        <p:spPr bwMode="auto">
          <a:xfrm>
            <a:off x="6872288" y="6361113"/>
            <a:ext cx="457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4" name="Line 66"/>
          <p:cNvSpPr>
            <a:spLocks noChangeShapeType="1"/>
          </p:cNvSpPr>
          <p:nvPr/>
        </p:nvSpPr>
        <p:spPr bwMode="auto">
          <a:xfrm>
            <a:off x="7710488" y="6361113"/>
            <a:ext cx="457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5" name="Line 67"/>
          <p:cNvSpPr>
            <a:spLocks noChangeShapeType="1"/>
          </p:cNvSpPr>
          <p:nvPr/>
        </p:nvSpPr>
        <p:spPr bwMode="auto">
          <a:xfrm>
            <a:off x="7710488" y="5980113"/>
            <a:ext cx="457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6" name="Line 68"/>
          <p:cNvSpPr>
            <a:spLocks noChangeShapeType="1"/>
          </p:cNvSpPr>
          <p:nvPr/>
        </p:nvSpPr>
        <p:spPr bwMode="auto">
          <a:xfrm>
            <a:off x="8396288" y="5980113"/>
            <a:ext cx="457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6796088" y="4913313"/>
            <a:ext cx="21336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Hb Electrophoresis</a:t>
            </a:r>
          </a:p>
        </p:txBody>
      </p:sp>
      <p:sp>
        <p:nvSpPr>
          <p:cNvPr id="37958" name="Line 70"/>
          <p:cNvSpPr>
            <a:spLocks noChangeShapeType="1"/>
          </p:cNvSpPr>
          <p:nvPr/>
        </p:nvSpPr>
        <p:spPr bwMode="auto">
          <a:xfrm>
            <a:off x="4648200" y="5715000"/>
            <a:ext cx="2286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9" name="Line 71"/>
          <p:cNvSpPr>
            <a:spLocks noChangeShapeType="1"/>
          </p:cNvSpPr>
          <p:nvPr/>
        </p:nvSpPr>
        <p:spPr bwMode="auto">
          <a:xfrm>
            <a:off x="4800600" y="5715000"/>
            <a:ext cx="0" cy="3048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0" name="Line 72"/>
          <p:cNvSpPr>
            <a:spLocks noChangeShapeType="1"/>
          </p:cNvSpPr>
          <p:nvPr/>
        </p:nvSpPr>
        <p:spPr bwMode="auto">
          <a:xfrm>
            <a:off x="4267200" y="6019800"/>
            <a:ext cx="10668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1" name="Oval 73"/>
          <p:cNvSpPr>
            <a:spLocks noChangeArrowheads="1"/>
          </p:cNvSpPr>
          <p:nvPr/>
        </p:nvSpPr>
        <p:spPr bwMode="auto">
          <a:xfrm>
            <a:off x="4191000" y="62484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1B1749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5257800" y="6248400"/>
            <a:ext cx="228600" cy="228600"/>
          </a:xfrm>
          <a:prstGeom prst="rect">
            <a:avLst/>
          </a:prstGeom>
          <a:solidFill>
            <a:srgbClr val="993300"/>
          </a:solidFill>
          <a:ln w="9525">
            <a:solidFill>
              <a:srgbClr val="1B1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37963" name="Line 75"/>
          <p:cNvSpPr>
            <a:spLocks noChangeShapeType="1"/>
          </p:cNvSpPr>
          <p:nvPr/>
        </p:nvSpPr>
        <p:spPr bwMode="auto">
          <a:xfrm>
            <a:off x="4267200" y="6019800"/>
            <a:ext cx="0" cy="2286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4" name="Line 76"/>
          <p:cNvSpPr>
            <a:spLocks noChangeShapeType="1"/>
          </p:cNvSpPr>
          <p:nvPr/>
        </p:nvSpPr>
        <p:spPr bwMode="auto">
          <a:xfrm>
            <a:off x="5334000" y="6019800"/>
            <a:ext cx="0" cy="2286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65" name="Group 77"/>
          <p:cNvGrpSpPr>
            <a:grpSpLocks/>
          </p:cNvGrpSpPr>
          <p:nvPr/>
        </p:nvGrpSpPr>
        <p:grpSpPr bwMode="auto">
          <a:xfrm>
            <a:off x="3733800" y="3048000"/>
            <a:ext cx="304800" cy="304800"/>
            <a:chOff x="672" y="1824"/>
            <a:chExt cx="192" cy="192"/>
          </a:xfrm>
        </p:grpSpPr>
        <p:sp>
          <p:nvSpPr>
            <p:cNvPr id="37966" name="AutoShape 78"/>
            <p:cNvSpPr>
              <a:spLocks noChangeArrowheads="1"/>
            </p:cNvSpPr>
            <p:nvPr/>
          </p:nvSpPr>
          <p:spPr bwMode="auto">
            <a:xfrm>
              <a:off x="768" y="1824"/>
              <a:ext cx="96" cy="192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1B174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7967" name="AutoShape 79"/>
            <p:cNvSpPr>
              <a:spLocks noChangeArrowheads="1"/>
            </p:cNvSpPr>
            <p:nvPr/>
          </p:nvSpPr>
          <p:spPr bwMode="auto">
            <a:xfrm rot="10800000">
              <a:off x="672" y="1824"/>
              <a:ext cx="96" cy="192"/>
            </a:xfrm>
            <a:prstGeom prst="flowChartDelay">
              <a:avLst/>
            </a:prstGeom>
            <a:solidFill>
              <a:srgbClr val="993300"/>
            </a:solidFill>
            <a:ln w="9525">
              <a:solidFill>
                <a:srgbClr val="1B174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 sz="18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8" name="Group 22"/>
          <p:cNvGraphicFramePr>
            <a:graphicFrameLocks noGrp="1"/>
          </p:cNvGraphicFramePr>
          <p:nvPr/>
        </p:nvGraphicFramePr>
        <p:xfrm>
          <a:off x="304800" y="1981200"/>
          <a:ext cx="3352800" cy="1554479"/>
        </p:xfrm>
        <a:graphic>
          <a:graphicData uri="http://schemas.openxmlformats.org/drawingml/2006/table">
            <a:tbl>
              <a:tblPr/>
              <a:tblGrid>
                <a:gridCol w="3352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  <a:cs typeface="Arial" charset="0"/>
                        </a:rPr>
                        <a:t>Cystic fibrosis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  <a:cs typeface="Arial" charset="0"/>
                        </a:rPr>
                        <a:t>Phenyketonuria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  <a:cs typeface="Arial" charset="0"/>
                        </a:rPr>
                        <a:t>Sickle cell anaemia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4" name="Rectangle 3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127750" cy="1284288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Examples of Autosomal Recessive Disorders</a:t>
            </a:r>
          </a:p>
        </p:txBody>
      </p:sp>
      <p:graphicFrame>
        <p:nvGraphicFramePr>
          <p:cNvPr id="29734" name="Group 38"/>
          <p:cNvGraphicFramePr>
            <a:graphicFrameLocks noGrp="1"/>
          </p:cNvGraphicFramePr>
          <p:nvPr/>
        </p:nvGraphicFramePr>
        <p:xfrm>
          <a:off x="4038600" y="1981200"/>
          <a:ext cx="4400550" cy="1493519"/>
        </p:xfrm>
        <a:graphic>
          <a:graphicData uri="http://schemas.openxmlformats.org/drawingml/2006/table">
            <a:tbl>
              <a:tblPr/>
              <a:tblGrid>
                <a:gridCol w="440055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-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  <a:cs typeface="Arial" charset="0"/>
                        </a:rPr>
                        <a:t>Thalassaemia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Recessive blindness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  <a:cs typeface="Arial" charset="0"/>
                        </a:rPr>
                        <a:t>Mucopolysaccharidosis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35" name="Picture 7" descr="pancreas_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120491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9" descr="r7_sickle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1524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Picture 11" descr="African albino brother &amp; sister (parents in the bac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1625"/>
            <a:ext cx="1371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13" descr="1-3-5-1-4-2-1-3-2-0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9812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15" descr="galacpthw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1050"/>
            <a:ext cx="10429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Picture 17" descr="galacorga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91050"/>
            <a:ext cx="93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1" name="Picture 19" descr="cystic-fibros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72050"/>
            <a:ext cx="17907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2" name="Picture 21" descr="4258-150x1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5334000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3" name="Picture 23" descr="nerve11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2438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4" name="Picture 5" descr="Membranous-Labyrinth-label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16573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1066800" y="27432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ar-sa" sz="4400" b="1">
              <a:solidFill>
                <a:srgbClr val="FFFF00"/>
              </a:solidFill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1524000"/>
            <a:ext cx="6553200" cy="6492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Sex-Linked Inheritance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696913" y="3454400"/>
            <a:ext cx="2590800" cy="9906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Sex – linked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inheritance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4049713" y="3073400"/>
            <a:ext cx="15240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X-Linked</a:t>
            </a: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6792913" y="4064000"/>
            <a:ext cx="1524000" cy="53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Dominant</a:t>
            </a:r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6792913" y="2997200"/>
            <a:ext cx="1524000" cy="53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Recessive</a:t>
            </a:r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3973513" y="4292600"/>
            <a:ext cx="15240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Y- Linked</a:t>
            </a:r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 flipV="1">
            <a:off x="3287713" y="3378200"/>
            <a:ext cx="762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3287713" y="3987800"/>
            <a:ext cx="685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 flipV="1">
            <a:off x="5573713" y="3225800"/>
            <a:ext cx="1219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>
            <a:off x="5573713" y="3378200"/>
            <a:ext cx="1219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5334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Rectangle 14"/>
          <p:cNvSpPr>
            <a:spLocks noGrp="1" noChangeArrowheads="1"/>
          </p:cNvSpPr>
          <p:nvPr>
            <p:ph type="title"/>
          </p:nvPr>
        </p:nvSpPr>
        <p:spPr>
          <a:xfrm>
            <a:off x="1676400" y="814388"/>
            <a:ext cx="5726113" cy="9620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Sex – Linked Inheritance</a:t>
            </a:r>
          </a:p>
        </p:txBody>
      </p:sp>
      <p:sp>
        <p:nvSpPr>
          <p:cNvPr id="40964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643813" cy="38877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This is the inheritance of a gene present on the sex chromosomes.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The Inheritance Pattern is different from the autosomal inheritance. 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Inheritance is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different in the males and females.	</a:t>
            </a:r>
          </a:p>
          <a:p>
            <a:pPr eaLnBrk="1" hangingPunct="1"/>
            <a:endParaRPr lang="en-US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709738" y="457200"/>
            <a:ext cx="558165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Y – Linked Inheritance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828800"/>
            <a:ext cx="8077200" cy="2419350"/>
          </a:xfrm>
        </p:spPr>
        <p:txBody>
          <a:bodyPr/>
          <a:lstStyle/>
          <a:p>
            <a:pPr marL="0" indent="20638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The gene is on the Y chromosomes</a:t>
            </a:r>
          </a:p>
          <a:p>
            <a:pPr marL="0" indent="20638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The gene is passed from fathers to sons only</a:t>
            </a:r>
          </a:p>
          <a:p>
            <a:pPr marL="0" indent="20638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Daughters are not affected</a:t>
            </a:r>
          </a:p>
          <a:p>
            <a:pPr marL="0" indent="20638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Hairy ears in India</a:t>
            </a:r>
          </a:p>
          <a:p>
            <a:pPr marL="0" indent="20638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Male are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Hemizygous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, the condition exhibits itself whether dominant or recessive</a:t>
            </a:r>
          </a:p>
        </p:txBody>
      </p:sp>
      <p:graphicFrame>
        <p:nvGraphicFramePr>
          <p:cNvPr id="452634" name="Group 26"/>
          <p:cNvGraphicFramePr>
            <a:graphicFrameLocks noGrp="1"/>
          </p:cNvGraphicFramePr>
          <p:nvPr>
            <p:ph sz="half" idx="2"/>
          </p:nvPr>
        </p:nvGraphicFramePr>
        <p:xfrm>
          <a:off x="3892550" y="4502150"/>
          <a:ext cx="2151063" cy="2284413"/>
        </p:xfrm>
        <a:graphic>
          <a:graphicData uri="http://schemas.openxmlformats.org/drawingml/2006/table">
            <a:tbl>
              <a:tblPr/>
              <a:tblGrid>
                <a:gridCol w="717550"/>
                <a:gridCol w="715963"/>
                <a:gridCol w="717550"/>
              </a:tblGrid>
              <a:tr h="70187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Y*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22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XX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XY*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31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XX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XY*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6" name="Line 27"/>
          <p:cNvSpPr>
            <a:spLocks noChangeShapeType="1"/>
          </p:cNvSpPr>
          <p:nvPr/>
        </p:nvSpPr>
        <p:spPr bwMode="auto">
          <a:xfrm>
            <a:off x="4541838" y="4791075"/>
            <a:ext cx="0" cy="215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28"/>
          <p:cNvSpPr>
            <a:spLocks noChangeShapeType="1"/>
          </p:cNvSpPr>
          <p:nvPr/>
        </p:nvSpPr>
        <p:spPr bwMode="auto">
          <a:xfrm>
            <a:off x="5405438" y="4862513"/>
            <a:ext cx="0" cy="2087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29"/>
          <p:cNvSpPr>
            <a:spLocks noChangeShapeType="1"/>
          </p:cNvSpPr>
          <p:nvPr/>
        </p:nvSpPr>
        <p:spPr bwMode="auto">
          <a:xfrm>
            <a:off x="3965575" y="5222875"/>
            <a:ext cx="2232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30"/>
          <p:cNvSpPr>
            <a:spLocks noChangeShapeType="1"/>
          </p:cNvSpPr>
          <p:nvPr/>
        </p:nvSpPr>
        <p:spPr bwMode="auto">
          <a:xfrm>
            <a:off x="3965575" y="6950075"/>
            <a:ext cx="2232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31"/>
          <p:cNvSpPr>
            <a:spLocks noChangeShapeType="1"/>
          </p:cNvSpPr>
          <p:nvPr/>
        </p:nvSpPr>
        <p:spPr bwMode="auto">
          <a:xfrm>
            <a:off x="4037013" y="6086475"/>
            <a:ext cx="2232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Text Box 32"/>
          <p:cNvSpPr txBox="1">
            <a:spLocks noChangeArrowheads="1"/>
          </p:cNvSpPr>
          <p:nvPr/>
        </p:nvSpPr>
        <p:spPr bwMode="auto">
          <a:xfrm>
            <a:off x="4500563" y="4419600"/>
            <a:ext cx="1011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70C0"/>
                </a:solidFill>
                <a:latin typeface="Tahoma" charset="0"/>
                <a:cs typeface="Arial" charset="0"/>
              </a:rPr>
              <a:t>Father</a:t>
            </a:r>
          </a:p>
        </p:txBody>
      </p:sp>
      <p:sp>
        <p:nvSpPr>
          <p:cNvPr id="42012" name="Text Box 33"/>
          <p:cNvSpPr txBox="1">
            <a:spLocks noChangeArrowheads="1"/>
          </p:cNvSpPr>
          <p:nvPr/>
        </p:nvSpPr>
        <p:spPr bwMode="auto">
          <a:xfrm rot="-5400000">
            <a:off x="3232150" y="5916613"/>
            <a:ext cx="109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70C0"/>
                </a:solidFill>
                <a:latin typeface="Tahoma" charset="0"/>
                <a:cs typeface="Arial" charset="0"/>
              </a:rPr>
              <a:t>Mother</a:t>
            </a:r>
          </a:p>
        </p:txBody>
      </p:sp>
      <p:sp>
        <p:nvSpPr>
          <p:cNvPr id="42013" name="Oval 34"/>
          <p:cNvSpPr>
            <a:spLocks noChangeArrowheads="1"/>
          </p:cNvSpPr>
          <p:nvPr/>
        </p:nvSpPr>
        <p:spPr bwMode="auto">
          <a:xfrm>
            <a:off x="5405438" y="5367338"/>
            <a:ext cx="576262" cy="5746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42014" name="Oval 35"/>
          <p:cNvSpPr>
            <a:spLocks noChangeArrowheads="1"/>
          </p:cNvSpPr>
          <p:nvPr/>
        </p:nvSpPr>
        <p:spPr bwMode="auto">
          <a:xfrm>
            <a:off x="5405438" y="6086475"/>
            <a:ext cx="576262" cy="6477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81000" y="327660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3200">
                <a:solidFill>
                  <a:srgbClr val="000000"/>
                </a:solidFill>
              </a:rPr>
              <a:t>&gt;1400 genes are located on X chromosome (~40% of them are thought to be associated with disease phenotypes)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1828800"/>
            <a:ext cx="6553200" cy="6492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X – Linked Inheritance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X-linked inheritance in male &amp; female</a:t>
            </a:r>
          </a:p>
        </p:txBody>
      </p:sp>
      <p:graphicFrame>
        <p:nvGraphicFramePr>
          <p:cNvPr id="45568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143000"/>
          <a:ext cx="8229600" cy="490756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ar-sa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Genotype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Phenotype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Males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Unaffected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ar-sa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Affected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Females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/X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Homozygous unaffected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ar-sa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/X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Heterozygous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ar-sa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/X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Homozygous affected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6" name="Line 36"/>
          <p:cNvSpPr>
            <a:spLocks noChangeShapeType="1"/>
          </p:cNvSpPr>
          <p:nvPr/>
        </p:nvSpPr>
        <p:spPr bwMode="auto">
          <a:xfrm>
            <a:off x="533400" y="1752600"/>
            <a:ext cx="807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37"/>
          <p:cNvSpPr>
            <a:spLocks noChangeShapeType="1"/>
          </p:cNvSpPr>
          <p:nvPr/>
        </p:nvSpPr>
        <p:spPr bwMode="auto">
          <a:xfrm>
            <a:off x="533400" y="3200400"/>
            <a:ext cx="8077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Text Box 38"/>
          <p:cNvSpPr txBox="1">
            <a:spLocks noChangeArrowheads="1"/>
          </p:cNvSpPr>
          <p:nvPr/>
        </p:nvSpPr>
        <p:spPr bwMode="auto">
          <a:xfrm>
            <a:off x="1835150" y="6175375"/>
            <a:ext cx="668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cs typeface="Arial" charset="0"/>
              </a:rPr>
              <a:t>X</a:t>
            </a:r>
            <a:r>
              <a:rPr lang="en-US" sz="2400" b="1" baseline="-25000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sz="2400" b="1">
                <a:solidFill>
                  <a:srgbClr val="000000"/>
                </a:solidFill>
                <a:cs typeface="Arial" charset="0"/>
              </a:rPr>
              <a:t> is the normal allele, X</a:t>
            </a:r>
            <a:r>
              <a:rPr lang="en-US" sz="2400" b="1" baseline="-25000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sz="2400" b="1">
                <a:solidFill>
                  <a:srgbClr val="000000"/>
                </a:solidFill>
                <a:cs typeface="Arial" charset="0"/>
              </a:rPr>
              <a:t> is the mutant allele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5334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1143000"/>
            <a:ext cx="6553200" cy="6492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X – Linked Inheritance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8199438" cy="4114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The gene is present on the X chromosome</a:t>
            </a:r>
          </a:p>
          <a:p>
            <a:pPr eaLnBrk="1" hangingPunct="1"/>
            <a:endParaRPr lang="en-US" sz="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The inheritance follows specific pattern</a:t>
            </a:r>
          </a:p>
          <a:p>
            <a:pPr eaLnBrk="1" hangingPunct="1"/>
            <a:endParaRPr lang="en-US" sz="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Males have one X chromosome, and are hemizygous</a:t>
            </a:r>
          </a:p>
          <a:p>
            <a:pPr eaLnBrk="1" hangingPunct="1"/>
            <a:endParaRPr lang="en-US" sz="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Females have 2 X  chromosomes, they may be homozygous or heterozygous</a:t>
            </a:r>
          </a:p>
          <a:p>
            <a:pPr eaLnBrk="1" hangingPunct="1"/>
            <a:endParaRPr lang="en-US" sz="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These disorders may be : recessive or dominant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7" rIns="92075" bIns="46037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17B1B3-43EE-C74C-B09E-742BFAD6CDF4}" type="datetime1">
              <a:rPr lang="en-US" sz="1400"/>
              <a:pPr eaLnBrk="1" hangingPunct="1"/>
              <a:t>10/19/11</a:t>
            </a:fld>
            <a:endParaRPr lang="en-US" sz="1400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7" rIns="92075" bIns="46037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3348FFA-F9F8-464E-A799-831821547AF1}" type="slidenum">
              <a:rPr lang="en-US" sz="1400"/>
              <a:pPr algn="r" eaLnBrk="1" hangingPunct="1"/>
              <a:t>4</a:t>
            </a:fld>
            <a:endParaRPr lang="en-US" sz="1400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-152400"/>
            <a:ext cx="7367588" cy="1143000"/>
          </a:xfrm>
        </p:spPr>
        <p:txBody>
          <a:bodyPr lIns="92075" tIns="46037" rIns="92075" bIns="46037"/>
          <a:lstStyle/>
          <a:p>
            <a:pPr eaLnBrk="1" hangingPunct="1"/>
            <a:r>
              <a:rPr lang="en-US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Mendel’s Experimental Garden</a:t>
            </a:r>
          </a:p>
        </p:txBody>
      </p:sp>
      <p:pic>
        <p:nvPicPr>
          <p:cNvPr id="922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9144000" cy="5943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5334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Rectangle 23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793037" cy="14620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X – Linked Recessive Inheritance</a:t>
            </a:r>
          </a:p>
        </p:txBody>
      </p:sp>
      <p:sp>
        <p:nvSpPr>
          <p:cNvPr id="46084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7772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The incidence of the X-linked disease is higher in male than in female</a:t>
            </a:r>
          </a:p>
          <a:p>
            <a:pPr eaLnBrk="1" hangingPunct="1">
              <a:lnSpc>
                <a:spcPct val="80000"/>
              </a:lnSpc>
            </a:pPr>
            <a:endParaRPr lang="en-US">
              <a:solidFill>
                <a:srgbClr val="080808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The trait is passed from an affected man through all his daughters to half their sons</a:t>
            </a:r>
          </a:p>
          <a:p>
            <a:pPr eaLnBrk="1" hangingPunct="1">
              <a:lnSpc>
                <a:spcPct val="80000"/>
              </a:lnSpc>
            </a:pPr>
            <a:endParaRPr lang="en-US">
              <a:solidFill>
                <a:srgbClr val="080808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The trait is never transmitted directly from father to sons</a:t>
            </a:r>
          </a:p>
          <a:p>
            <a:pPr eaLnBrk="1" hangingPunct="1">
              <a:lnSpc>
                <a:spcPct val="80000"/>
              </a:lnSpc>
            </a:pPr>
            <a:endParaRPr lang="en-US">
              <a:solidFill>
                <a:srgbClr val="080808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An affected women has affected sons and carrier daughters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5334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84382" name="Group 30"/>
          <p:cNvGraphicFramePr>
            <a:graphicFrameLocks noGrp="1"/>
          </p:cNvGraphicFramePr>
          <p:nvPr/>
        </p:nvGraphicFramePr>
        <p:xfrm>
          <a:off x="2700338" y="3187700"/>
          <a:ext cx="2971800" cy="2054225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3" name="Rectangle 21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570787" cy="12668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X – Linked Recessive Inheritance</a:t>
            </a:r>
          </a:p>
        </p:txBody>
      </p:sp>
      <p:sp>
        <p:nvSpPr>
          <p:cNvPr id="47126" name="Rectangle 23"/>
          <p:cNvSpPr>
            <a:spLocks noChangeArrowheads="1"/>
          </p:cNvSpPr>
          <p:nvPr/>
        </p:nvSpPr>
        <p:spPr bwMode="auto">
          <a:xfrm>
            <a:off x="1087438" y="2289175"/>
            <a:ext cx="6049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80808"/>
                </a:solidFill>
              </a:rPr>
              <a:t>(1) Normal female, affected male</a:t>
            </a:r>
          </a:p>
        </p:txBody>
      </p:sp>
      <p:sp>
        <p:nvSpPr>
          <p:cNvPr id="47127" name="Rectangle 26"/>
          <p:cNvSpPr>
            <a:spLocks noChangeArrowheads="1"/>
          </p:cNvSpPr>
          <p:nvPr/>
        </p:nvSpPr>
        <p:spPr bwMode="auto">
          <a:xfrm>
            <a:off x="4500563" y="2971800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7128" name="Rectangle 27"/>
          <p:cNvSpPr>
            <a:spLocks noChangeArrowheads="1"/>
          </p:cNvSpPr>
          <p:nvPr/>
        </p:nvSpPr>
        <p:spPr bwMode="auto">
          <a:xfrm>
            <a:off x="2339975" y="5943600"/>
            <a:ext cx="4797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All sons are normal</a:t>
            </a:r>
          </a:p>
          <a:p>
            <a:r>
              <a:rPr lang="en-US" sz="2000" b="1">
                <a:solidFill>
                  <a:srgbClr val="FF3399"/>
                </a:solidFill>
              </a:rPr>
              <a:t>All daughters carriers “not affected”</a:t>
            </a:r>
          </a:p>
        </p:txBody>
      </p:sp>
      <p:sp>
        <p:nvSpPr>
          <p:cNvPr id="47129" name="Rectangle 29"/>
          <p:cNvSpPr>
            <a:spLocks noChangeArrowheads="1"/>
          </p:cNvSpPr>
          <p:nvPr/>
        </p:nvSpPr>
        <p:spPr bwMode="auto">
          <a:xfrm rot="-5400000">
            <a:off x="2071688" y="4340225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47130" name="Oval 32"/>
          <p:cNvSpPr>
            <a:spLocks noChangeArrowheads="1"/>
          </p:cNvSpPr>
          <p:nvPr/>
        </p:nvSpPr>
        <p:spPr bwMode="auto">
          <a:xfrm>
            <a:off x="3779838" y="4699000"/>
            <a:ext cx="1800225" cy="576263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47131" name="Oval 33"/>
          <p:cNvSpPr>
            <a:spLocks noChangeArrowheads="1"/>
          </p:cNvSpPr>
          <p:nvPr/>
        </p:nvSpPr>
        <p:spPr bwMode="auto">
          <a:xfrm>
            <a:off x="3779838" y="4051300"/>
            <a:ext cx="1800225" cy="576263"/>
          </a:xfrm>
          <a:prstGeom prst="ellips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ar-sa" sz="1800">
              <a:solidFill>
                <a:srgbClr val="FF7C80"/>
              </a:solidFill>
            </a:endParaRPr>
          </a:p>
        </p:txBody>
      </p:sp>
      <p:sp>
        <p:nvSpPr>
          <p:cNvPr id="47132" name="Line 34"/>
          <p:cNvSpPr>
            <a:spLocks noChangeShapeType="1"/>
          </p:cNvSpPr>
          <p:nvPr/>
        </p:nvSpPr>
        <p:spPr bwMode="auto">
          <a:xfrm>
            <a:off x="4716463" y="3403600"/>
            <a:ext cx="0" cy="208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35"/>
          <p:cNvSpPr>
            <a:spLocks noChangeShapeType="1"/>
          </p:cNvSpPr>
          <p:nvPr/>
        </p:nvSpPr>
        <p:spPr bwMode="auto">
          <a:xfrm>
            <a:off x="3635375" y="3403600"/>
            <a:ext cx="0" cy="208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Line 36"/>
          <p:cNvSpPr>
            <a:spLocks noChangeShapeType="1"/>
          </p:cNvSpPr>
          <p:nvPr/>
        </p:nvSpPr>
        <p:spPr bwMode="auto">
          <a:xfrm>
            <a:off x="5795963" y="3403600"/>
            <a:ext cx="0" cy="208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37"/>
          <p:cNvSpPr>
            <a:spLocks noChangeShapeType="1"/>
          </p:cNvSpPr>
          <p:nvPr/>
        </p:nvSpPr>
        <p:spPr bwMode="auto">
          <a:xfrm>
            <a:off x="2916238" y="3763963"/>
            <a:ext cx="338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Line 38"/>
          <p:cNvSpPr>
            <a:spLocks noChangeShapeType="1"/>
          </p:cNvSpPr>
          <p:nvPr/>
        </p:nvSpPr>
        <p:spPr bwMode="auto">
          <a:xfrm>
            <a:off x="2916238" y="4656138"/>
            <a:ext cx="338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Line 39"/>
          <p:cNvSpPr>
            <a:spLocks noChangeShapeType="1"/>
          </p:cNvSpPr>
          <p:nvPr/>
        </p:nvSpPr>
        <p:spPr bwMode="auto">
          <a:xfrm>
            <a:off x="2916238" y="5491163"/>
            <a:ext cx="338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Oval 40"/>
          <p:cNvSpPr>
            <a:spLocks noChangeArrowheads="1"/>
          </p:cNvSpPr>
          <p:nvPr/>
        </p:nvSpPr>
        <p:spPr bwMode="auto">
          <a:xfrm>
            <a:off x="3779838" y="4699000"/>
            <a:ext cx="1800225" cy="576263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47139" name="Oval 41"/>
          <p:cNvSpPr>
            <a:spLocks noChangeArrowheads="1"/>
          </p:cNvSpPr>
          <p:nvPr/>
        </p:nvSpPr>
        <p:spPr bwMode="auto">
          <a:xfrm>
            <a:off x="3779838" y="4051300"/>
            <a:ext cx="1800225" cy="576263"/>
          </a:xfrm>
          <a:prstGeom prst="ellips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ar-sa" sz="1800">
              <a:solidFill>
                <a:srgbClr val="FF7C8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5334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8785" name="Group 33"/>
          <p:cNvGraphicFramePr>
            <a:graphicFrameLocks noGrp="1"/>
          </p:cNvGraphicFramePr>
          <p:nvPr/>
        </p:nvGraphicFramePr>
        <p:xfrm>
          <a:off x="2058988" y="2289175"/>
          <a:ext cx="2971800" cy="2387716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</a:tblGrid>
              <a:tr h="65046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56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XX*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XX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56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 * Y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XY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9" name="Rectangle 24"/>
          <p:cNvSpPr>
            <a:spLocks noChangeArrowheads="1"/>
          </p:cNvSpPr>
          <p:nvPr/>
        </p:nvSpPr>
        <p:spPr bwMode="auto">
          <a:xfrm>
            <a:off x="2208213" y="1604963"/>
            <a:ext cx="52133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400" b="1">
                <a:solidFill>
                  <a:srgbClr val="7030A0"/>
                </a:solidFill>
              </a:rPr>
              <a:t>(2) Carrier female, normal male:</a:t>
            </a:r>
          </a:p>
        </p:txBody>
      </p:sp>
      <p:sp>
        <p:nvSpPr>
          <p:cNvPr id="48150" name="Rectangle 26"/>
          <p:cNvSpPr>
            <a:spLocks noChangeArrowheads="1"/>
          </p:cNvSpPr>
          <p:nvPr/>
        </p:nvSpPr>
        <p:spPr bwMode="auto">
          <a:xfrm>
            <a:off x="3627438" y="1962150"/>
            <a:ext cx="1039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8151" name="Rectangle 27"/>
          <p:cNvSpPr>
            <a:spLocks noChangeArrowheads="1"/>
          </p:cNvSpPr>
          <p:nvPr/>
        </p:nvSpPr>
        <p:spPr bwMode="auto">
          <a:xfrm rot="-5400000">
            <a:off x="1699419" y="3601244"/>
            <a:ext cx="969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48152" name="Rectangle 29"/>
          <p:cNvSpPr>
            <a:spLocks noChangeArrowheads="1"/>
          </p:cNvSpPr>
          <p:nvPr/>
        </p:nvSpPr>
        <p:spPr bwMode="auto">
          <a:xfrm>
            <a:off x="5226050" y="3081338"/>
            <a:ext cx="338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50% sons affected</a:t>
            </a:r>
          </a:p>
          <a:p>
            <a:r>
              <a:rPr lang="en-US" sz="2000" b="1">
                <a:solidFill>
                  <a:srgbClr val="FF3399"/>
                </a:solidFill>
              </a:rPr>
              <a:t>50% daughters carriers</a:t>
            </a:r>
          </a:p>
        </p:txBody>
      </p:sp>
      <p:sp>
        <p:nvSpPr>
          <p:cNvPr id="48153" name="Rectangle 30"/>
          <p:cNvSpPr>
            <a:spLocks noChangeArrowheads="1"/>
          </p:cNvSpPr>
          <p:nvPr/>
        </p:nvSpPr>
        <p:spPr bwMode="auto">
          <a:xfrm>
            <a:off x="2178050" y="5265738"/>
            <a:ext cx="73453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(</a:t>
            </a:r>
            <a:r>
              <a:rPr lang="en-US" sz="2400" b="1">
                <a:solidFill>
                  <a:srgbClr val="7030A0"/>
                </a:solidFill>
              </a:rPr>
              <a:t>3) Homozygous female,  normal male:</a:t>
            </a:r>
          </a:p>
          <a:p>
            <a:r>
              <a:rPr lang="en-US" sz="2400" b="1"/>
              <a:t>		-  </a:t>
            </a:r>
            <a:r>
              <a:rPr lang="en-US" sz="2400" b="1">
                <a:solidFill>
                  <a:srgbClr val="080808"/>
                </a:solidFill>
              </a:rPr>
              <a:t>All daughters carriers.</a:t>
            </a:r>
          </a:p>
          <a:p>
            <a:r>
              <a:rPr lang="en-US" sz="2400" b="1">
                <a:solidFill>
                  <a:srgbClr val="080808"/>
                </a:solidFill>
              </a:rPr>
              <a:t>		-  All sons affected.</a:t>
            </a:r>
          </a:p>
        </p:txBody>
      </p:sp>
      <p:sp>
        <p:nvSpPr>
          <p:cNvPr id="48154" name="Oval 31"/>
          <p:cNvSpPr>
            <a:spLocks noChangeArrowheads="1"/>
          </p:cNvSpPr>
          <p:nvPr/>
        </p:nvSpPr>
        <p:spPr bwMode="auto">
          <a:xfrm>
            <a:off x="3067050" y="3944938"/>
            <a:ext cx="1800225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48155" name="Oval 32"/>
          <p:cNvSpPr>
            <a:spLocks noChangeArrowheads="1"/>
          </p:cNvSpPr>
          <p:nvPr/>
        </p:nvSpPr>
        <p:spPr bwMode="auto">
          <a:xfrm>
            <a:off x="3067050" y="3081338"/>
            <a:ext cx="1800225" cy="576262"/>
          </a:xfrm>
          <a:prstGeom prst="ellips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ar-sa" sz="1800">
              <a:solidFill>
                <a:srgbClr val="FF7C80"/>
              </a:solidFill>
            </a:endParaRPr>
          </a:p>
        </p:txBody>
      </p:sp>
      <p:sp>
        <p:nvSpPr>
          <p:cNvPr id="48156" name="Line 34"/>
          <p:cNvSpPr>
            <a:spLocks noChangeShapeType="1"/>
          </p:cNvSpPr>
          <p:nvPr/>
        </p:nvSpPr>
        <p:spPr bwMode="auto">
          <a:xfrm>
            <a:off x="3067050" y="2505075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Line 35"/>
          <p:cNvSpPr>
            <a:spLocks noChangeShapeType="1"/>
          </p:cNvSpPr>
          <p:nvPr/>
        </p:nvSpPr>
        <p:spPr bwMode="auto">
          <a:xfrm>
            <a:off x="4938713" y="2505075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Line 36"/>
          <p:cNvSpPr>
            <a:spLocks noChangeShapeType="1"/>
          </p:cNvSpPr>
          <p:nvPr/>
        </p:nvSpPr>
        <p:spPr bwMode="auto">
          <a:xfrm>
            <a:off x="4075113" y="2505075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Line 37"/>
          <p:cNvSpPr>
            <a:spLocks noChangeShapeType="1"/>
          </p:cNvSpPr>
          <p:nvPr/>
        </p:nvSpPr>
        <p:spPr bwMode="auto">
          <a:xfrm>
            <a:off x="2562225" y="2936875"/>
            <a:ext cx="266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Line 38"/>
          <p:cNvSpPr>
            <a:spLocks noChangeShapeType="1"/>
          </p:cNvSpPr>
          <p:nvPr/>
        </p:nvSpPr>
        <p:spPr bwMode="auto">
          <a:xfrm>
            <a:off x="2562225" y="3800475"/>
            <a:ext cx="266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Line 39"/>
          <p:cNvSpPr>
            <a:spLocks noChangeShapeType="1"/>
          </p:cNvSpPr>
          <p:nvPr/>
        </p:nvSpPr>
        <p:spPr bwMode="auto">
          <a:xfrm>
            <a:off x="2635250" y="4953000"/>
            <a:ext cx="266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5334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328613"/>
            <a:ext cx="7034213" cy="966787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X - Linked Recessive Disorders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39800" y="2286000"/>
            <a:ext cx="8128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Albinism (Ocular)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Fragile X syndrome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Hemophilia A and  B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Lesch–Nyhan syndrome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Mucopoly Saccharidosis 11 (Hunter’s   	syndrome)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Muscular dystrophy (Duchenne and Beeker’s)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G-6-PD deficiency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80808"/>
                </a:solidFill>
                <a:latin typeface="Arial" charset="0"/>
              </a:rPr>
              <a:t>Retinitis pigmentosa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6432550" cy="1131888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X-Linked Dominant Disorders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8382000" cy="38877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80808"/>
                </a:solidFill>
                <a:latin typeface="Arial" charset="0"/>
              </a:rPr>
              <a:t>The gene is on X Chromosome and is dominant</a:t>
            </a:r>
          </a:p>
          <a:p>
            <a:pPr eaLnBrk="1" hangingPunct="1"/>
            <a:endParaRPr lang="en-US">
              <a:solidFill>
                <a:srgbClr val="080808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80808"/>
                </a:solidFill>
                <a:latin typeface="Arial" charset="0"/>
              </a:rPr>
              <a:t>The trait occurs at the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same frequency</a:t>
            </a:r>
            <a:r>
              <a:rPr lang="en-US">
                <a:solidFill>
                  <a:srgbClr val="080808"/>
                </a:solidFill>
                <a:latin typeface="Arial" charset="0"/>
              </a:rPr>
              <a:t> in both males and females</a:t>
            </a:r>
          </a:p>
          <a:p>
            <a:pPr eaLnBrk="1" hangingPunct="1"/>
            <a:endParaRPr lang="en-US">
              <a:solidFill>
                <a:srgbClr val="080808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80808"/>
                </a:solidFill>
                <a:latin typeface="Arial" charset="0"/>
              </a:rPr>
              <a:t>Hemizygous male and heterozygous females express the disease.</a:t>
            </a:r>
          </a:p>
          <a:p>
            <a:pPr eaLnBrk="1" hangingPunct="1"/>
            <a:endParaRPr lang="en-US">
              <a:solidFill>
                <a:srgbClr val="080808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5334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63923" name="Group 51"/>
          <p:cNvGraphicFramePr>
            <a:graphicFrameLocks noGrp="1"/>
          </p:cNvGraphicFramePr>
          <p:nvPr/>
        </p:nvGraphicFramePr>
        <p:xfrm>
          <a:off x="1371600" y="2062163"/>
          <a:ext cx="2971800" cy="1981200"/>
        </p:xfrm>
        <a:graphic>
          <a:graphicData uri="http://schemas.openxmlformats.org/drawingml/2006/table">
            <a:tbl>
              <a:tblPr/>
              <a:tblGrid>
                <a:gridCol w="1008063"/>
                <a:gridCol w="973137"/>
                <a:gridCol w="990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21" name="Line 22"/>
          <p:cNvSpPr>
            <a:spLocks noChangeShapeType="1"/>
          </p:cNvSpPr>
          <p:nvPr/>
        </p:nvSpPr>
        <p:spPr bwMode="auto">
          <a:xfrm>
            <a:off x="6858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63924" name="Group 52"/>
          <p:cNvGraphicFramePr>
            <a:graphicFrameLocks noGrp="1"/>
          </p:cNvGraphicFramePr>
          <p:nvPr/>
        </p:nvGraphicFramePr>
        <p:xfrm>
          <a:off x="1371600" y="4724400"/>
          <a:ext cx="2971800" cy="1981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XX*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96" name="Rectangle 41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1462088"/>
          </a:xfrm>
        </p:spPr>
        <p:txBody>
          <a:bodyPr/>
          <a:lstStyle/>
          <a:p>
            <a:pPr algn="ctr" eaLnBrk="1" hangingPunct="1"/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Punnett square showing X – linked dominant type of </a:t>
            </a:r>
            <a:r>
              <a:rPr lang="en-US" sz="28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Inheritance</a:t>
            </a:r>
          </a:p>
        </p:txBody>
      </p:sp>
      <p:sp>
        <p:nvSpPr>
          <p:cNvPr id="51241" name="Rectangle 42"/>
          <p:cNvSpPr>
            <a:spLocks noChangeArrowheads="1"/>
          </p:cNvSpPr>
          <p:nvPr/>
        </p:nvSpPr>
        <p:spPr bwMode="auto">
          <a:xfrm>
            <a:off x="1200150" y="1447800"/>
            <a:ext cx="417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80808"/>
                </a:solidFill>
              </a:rPr>
              <a:t>(1) Affected male and normal female</a:t>
            </a:r>
            <a:r>
              <a:rPr lang="en-US" sz="1800">
                <a:solidFill>
                  <a:srgbClr val="080808"/>
                </a:solidFill>
              </a:rPr>
              <a:t>:</a:t>
            </a:r>
          </a:p>
        </p:txBody>
      </p:sp>
      <p:sp>
        <p:nvSpPr>
          <p:cNvPr id="51242" name="Rectangle 43"/>
          <p:cNvSpPr>
            <a:spLocks noChangeArrowheads="1"/>
          </p:cNvSpPr>
          <p:nvPr/>
        </p:nvSpPr>
        <p:spPr bwMode="auto">
          <a:xfrm>
            <a:off x="4395788" y="2243138"/>
            <a:ext cx="438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80808"/>
                </a:solidFill>
              </a:rPr>
              <a:t>All daughters affected, all sons normal</a:t>
            </a:r>
            <a:endParaRPr lang="en-US" sz="1800">
              <a:solidFill>
                <a:srgbClr val="080808"/>
              </a:solidFill>
            </a:endParaRPr>
          </a:p>
        </p:txBody>
      </p:sp>
      <p:sp>
        <p:nvSpPr>
          <p:cNvPr id="51243" name="Rectangle 44"/>
          <p:cNvSpPr>
            <a:spLocks noChangeArrowheads="1"/>
          </p:cNvSpPr>
          <p:nvPr/>
        </p:nvSpPr>
        <p:spPr bwMode="auto">
          <a:xfrm rot="-5400000">
            <a:off x="742950" y="2716213"/>
            <a:ext cx="89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51244" name="Rectangle 47"/>
          <p:cNvSpPr>
            <a:spLocks noChangeArrowheads="1"/>
          </p:cNvSpPr>
          <p:nvPr/>
        </p:nvSpPr>
        <p:spPr bwMode="auto">
          <a:xfrm>
            <a:off x="4395788" y="5272088"/>
            <a:ext cx="450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80808"/>
                </a:solidFill>
              </a:rPr>
              <a:t>50% sons &amp; 50% daughters are affected</a:t>
            </a:r>
          </a:p>
        </p:txBody>
      </p:sp>
      <p:sp>
        <p:nvSpPr>
          <p:cNvPr id="51245" name="Rectangle 48"/>
          <p:cNvSpPr>
            <a:spLocks noChangeArrowheads="1"/>
          </p:cNvSpPr>
          <p:nvPr/>
        </p:nvSpPr>
        <p:spPr bwMode="auto">
          <a:xfrm rot="-5400000">
            <a:off x="671513" y="5383213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51246" name="Rectangle 50"/>
          <p:cNvSpPr>
            <a:spLocks noChangeArrowheads="1"/>
          </p:cNvSpPr>
          <p:nvPr/>
        </p:nvSpPr>
        <p:spPr bwMode="auto">
          <a:xfrm>
            <a:off x="1296988" y="4129088"/>
            <a:ext cx="588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80808"/>
                </a:solidFill>
              </a:rPr>
              <a:t>(2) Affected female (heterozygous) and normal male:</a:t>
            </a:r>
          </a:p>
        </p:txBody>
      </p:sp>
      <p:sp>
        <p:nvSpPr>
          <p:cNvPr id="51247" name="Rectangle 26"/>
          <p:cNvSpPr>
            <a:spLocks noChangeArrowheads="1"/>
          </p:cNvSpPr>
          <p:nvPr/>
        </p:nvSpPr>
        <p:spPr bwMode="auto">
          <a:xfrm>
            <a:off x="2312988" y="1700213"/>
            <a:ext cx="1039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51248" name="Rectangle 26"/>
          <p:cNvSpPr>
            <a:spLocks noChangeArrowheads="1"/>
          </p:cNvSpPr>
          <p:nvPr/>
        </p:nvSpPr>
        <p:spPr bwMode="auto">
          <a:xfrm>
            <a:off x="2286000" y="4400550"/>
            <a:ext cx="1039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Mother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923" name="Group 27"/>
          <p:cNvGraphicFramePr>
            <a:graphicFrameLocks noGrp="1"/>
          </p:cNvGraphicFramePr>
          <p:nvPr/>
        </p:nvGraphicFramePr>
        <p:xfrm>
          <a:off x="1890713" y="2971800"/>
          <a:ext cx="3429000" cy="3276601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397000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69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XX*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X*Y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44" name="Rectangle 23"/>
          <p:cNvSpPr>
            <a:spLocks noChangeArrowheads="1"/>
          </p:cNvSpPr>
          <p:nvPr/>
        </p:nvSpPr>
        <p:spPr bwMode="auto">
          <a:xfrm>
            <a:off x="1239838" y="1885950"/>
            <a:ext cx="642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80808"/>
                </a:solidFill>
              </a:rPr>
              <a:t>(3) Affected female (homozygous) and normal male:</a:t>
            </a:r>
          </a:p>
        </p:txBody>
      </p:sp>
      <p:sp>
        <p:nvSpPr>
          <p:cNvPr id="52245" name="Rectangle 26"/>
          <p:cNvSpPr>
            <a:spLocks noChangeArrowheads="1"/>
          </p:cNvSpPr>
          <p:nvPr/>
        </p:nvSpPr>
        <p:spPr bwMode="auto">
          <a:xfrm>
            <a:off x="5459413" y="4248150"/>
            <a:ext cx="2693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70C0"/>
                </a:solidFill>
              </a:rPr>
              <a:t> All children affected</a:t>
            </a:r>
          </a:p>
        </p:txBody>
      </p:sp>
      <p:sp>
        <p:nvSpPr>
          <p:cNvPr id="52246" name="Rectangle 28"/>
          <p:cNvSpPr>
            <a:spLocks noChangeArrowheads="1"/>
          </p:cNvSpPr>
          <p:nvPr/>
        </p:nvSpPr>
        <p:spPr bwMode="auto">
          <a:xfrm rot="-5400000">
            <a:off x="1165225" y="429895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52247" name="Rectangle 26"/>
          <p:cNvSpPr>
            <a:spLocks noChangeArrowheads="1"/>
          </p:cNvSpPr>
          <p:nvPr/>
        </p:nvSpPr>
        <p:spPr bwMode="auto">
          <a:xfrm>
            <a:off x="2957513" y="2432050"/>
            <a:ext cx="1039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Mother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962900" cy="1143000"/>
          </a:xfrm>
        </p:spPr>
        <p:txBody>
          <a:bodyPr/>
          <a:lstStyle/>
          <a:p>
            <a:pPr algn="ctr" eaLnBrk="1" hangingPunct="1"/>
            <a:r>
              <a:rPr lang="en-US" sz="28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X-linked dominant disorder</a:t>
            </a:r>
            <a:br>
              <a:rPr lang="en-US" sz="28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28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e.g. Incontinentia pigmenti (IP)</a:t>
            </a:r>
          </a:p>
        </p:txBody>
      </p:sp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3708400" y="1900238"/>
            <a:ext cx="228600" cy="2286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794000" y="1900238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727200" y="2509838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946400" y="2509838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955800" y="3271838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775200" y="2455863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2260600" y="2509838"/>
            <a:ext cx="228600" cy="2286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4165600" y="2509838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4687888" y="3195638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1498600" y="3271838"/>
            <a:ext cx="228600" cy="2286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4254500" y="3195638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022600" y="2052638"/>
            <a:ext cx="6858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3327400" y="2052638"/>
            <a:ext cx="0" cy="3048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2413000" y="2357438"/>
            <a:ext cx="19050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H="1">
            <a:off x="2413000" y="2357438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H="1">
            <a:off x="3022600" y="2357438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H="1">
            <a:off x="4318000" y="2357438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1955800" y="2662238"/>
            <a:ext cx="3048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2108200" y="2662238"/>
            <a:ext cx="0" cy="4572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1574800" y="3119438"/>
            <a:ext cx="9906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H="1">
            <a:off x="2565400" y="3119438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flipH="1">
            <a:off x="1574800" y="3119438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H="1">
            <a:off x="2108200" y="3119438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>
            <a:off x="4394200" y="2586038"/>
            <a:ext cx="3810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>
            <a:off x="4622800" y="2586038"/>
            <a:ext cx="0" cy="4572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>
            <a:off x="4394200" y="3043238"/>
            <a:ext cx="4572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 flipH="1">
            <a:off x="4840288" y="3043238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 flipH="1">
            <a:off x="4384675" y="3043238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6172200" y="19050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80" name="Oval 32"/>
          <p:cNvSpPr>
            <a:spLocks noChangeArrowheads="1"/>
          </p:cNvSpPr>
          <p:nvPr/>
        </p:nvSpPr>
        <p:spPr bwMode="auto">
          <a:xfrm>
            <a:off x="6172200" y="22860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6172200" y="2667000"/>
            <a:ext cx="228600" cy="2286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82" name="Oval 34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6743700" y="1905000"/>
            <a:ext cx="1600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Normal male</a:t>
            </a:r>
          </a:p>
        </p:txBody>
      </p:sp>
      <p:sp>
        <p:nvSpPr>
          <p:cNvPr id="53284" name="Rectangle 36"/>
          <p:cNvSpPr>
            <a:spLocks noChangeArrowheads="1"/>
          </p:cNvSpPr>
          <p:nvPr/>
        </p:nvSpPr>
        <p:spPr bwMode="auto">
          <a:xfrm>
            <a:off x="6743700" y="2286000"/>
            <a:ext cx="1600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Normal female</a:t>
            </a:r>
          </a:p>
        </p:txBody>
      </p:sp>
      <p:sp>
        <p:nvSpPr>
          <p:cNvPr id="53285" name="Rectangle 37"/>
          <p:cNvSpPr>
            <a:spLocks noChangeArrowheads="1"/>
          </p:cNvSpPr>
          <p:nvPr/>
        </p:nvSpPr>
        <p:spPr bwMode="auto">
          <a:xfrm>
            <a:off x="6743700" y="2667000"/>
            <a:ext cx="1600200" cy="2286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Disease male</a:t>
            </a:r>
          </a:p>
        </p:txBody>
      </p:sp>
      <p:sp>
        <p:nvSpPr>
          <p:cNvPr id="53286" name="Rectangle 38"/>
          <p:cNvSpPr>
            <a:spLocks noChangeArrowheads="1"/>
          </p:cNvSpPr>
          <p:nvPr/>
        </p:nvSpPr>
        <p:spPr bwMode="auto">
          <a:xfrm>
            <a:off x="6743700" y="3048000"/>
            <a:ext cx="1600200" cy="2286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Disease female</a:t>
            </a:r>
          </a:p>
        </p:txBody>
      </p:sp>
      <p:sp>
        <p:nvSpPr>
          <p:cNvPr id="53287" name="Oval 39"/>
          <p:cNvSpPr>
            <a:spLocks noChangeArrowheads="1"/>
          </p:cNvSpPr>
          <p:nvPr/>
        </p:nvSpPr>
        <p:spPr bwMode="auto">
          <a:xfrm>
            <a:off x="2413000" y="3271838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88" name="Oval 40"/>
          <p:cNvSpPr>
            <a:spLocks noChangeArrowheads="1"/>
          </p:cNvSpPr>
          <p:nvPr/>
        </p:nvSpPr>
        <p:spPr bwMode="auto">
          <a:xfrm>
            <a:off x="3403600" y="2509838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89" name="Oval 41"/>
          <p:cNvSpPr>
            <a:spLocks noChangeArrowheads="1"/>
          </p:cNvSpPr>
          <p:nvPr/>
        </p:nvSpPr>
        <p:spPr bwMode="auto">
          <a:xfrm>
            <a:off x="3500438" y="3271838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90" name="Rectangle 42"/>
          <p:cNvSpPr>
            <a:spLocks noChangeArrowheads="1"/>
          </p:cNvSpPr>
          <p:nvPr/>
        </p:nvSpPr>
        <p:spPr bwMode="auto">
          <a:xfrm>
            <a:off x="2870200" y="3271838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800"/>
          </a:p>
        </p:txBody>
      </p:sp>
      <p:sp>
        <p:nvSpPr>
          <p:cNvPr id="53291" name="Line 43"/>
          <p:cNvSpPr>
            <a:spLocks noChangeShapeType="1"/>
          </p:cNvSpPr>
          <p:nvPr/>
        </p:nvSpPr>
        <p:spPr bwMode="auto">
          <a:xfrm>
            <a:off x="3175000" y="2662238"/>
            <a:ext cx="2286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2" name="Line 44"/>
          <p:cNvSpPr>
            <a:spLocks noChangeShapeType="1"/>
          </p:cNvSpPr>
          <p:nvPr/>
        </p:nvSpPr>
        <p:spPr bwMode="auto">
          <a:xfrm>
            <a:off x="3327400" y="2662238"/>
            <a:ext cx="0" cy="4572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3" name="Line 45"/>
          <p:cNvSpPr>
            <a:spLocks noChangeShapeType="1"/>
          </p:cNvSpPr>
          <p:nvPr/>
        </p:nvSpPr>
        <p:spPr bwMode="auto">
          <a:xfrm>
            <a:off x="3022600" y="3119438"/>
            <a:ext cx="609600" cy="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4" name="Line 46"/>
          <p:cNvSpPr>
            <a:spLocks noChangeShapeType="1"/>
          </p:cNvSpPr>
          <p:nvPr/>
        </p:nvSpPr>
        <p:spPr bwMode="auto">
          <a:xfrm flipH="1">
            <a:off x="3621088" y="3119438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5" name="Line 47"/>
          <p:cNvSpPr>
            <a:spLocks noChangeShapeType="1"/>
          </p:cNvSpPr>
          <p:nvPr/>
        </p:nvSpPr>
        <p:spPr bwMode="auto">
          <a:xfrm flipH="1">
            <a:off x="3022600" y="3119438"/>
            <a:ext cx="0" cy="152400"/>
          </a:xfrm>
          <a:prstGeom prst="line">
            <a:avLst/>
          </a:prstGeom>
          <a:noFill/>
          <a:ln w="19050">
            <a:solidFill>
              <a:srgbClr val="1B1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6" name="Rectangle 48"/>
          <p:cNvSpPr>
            <a:spLocks noChangeArrowheads="1"/>
          </p:cNvSpPr>
          <p:nvPr/>
        </p:nvSpPr>
        <p:spPr bwMode="auto">
          <a:xfrm>
            <a:off x="1547813" y="3716338"/>
            <a:ext cx="6240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Lethal in males during the prenatal period</a:t>
            </a:r>
          </a:p>
        </p:txBody>
      </p:sp>
      <p:sp>
        <p:nvSpPr>
          <p:cNvPr id="53297" name="Rectangle 49"/>
          <p:cNvSpPr>
            <a:spLocks noChangeArrowheads="1"/>
          </p:cNvSpPr>
          <p:nvPr/>
        </p:nvSpPr>
        <p:spPr bwMode="auto">
          <a:xfrm>
            <a:off x="361950" y="6400800"/>
            <a:ext cx="878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i="1">
                <a:solidFill>
                  <a:schemeClr val="tx2"/>
                </a:solidFill>
              </a:rPr>
              <a:t>National Institute of Neurological Disorders and Stroke:</a:t>
            </a:r>
          </a:p>
          <a:p>
            <a:r>
              <a:rPr lang="en-US" sz="1200">
                <a:solidFill>
                  <a:schemeClr val="tx2"/>
                </a:solidFill>
              </a:rPr>
              <a:t>http://www.ninds.nih.gov/disorders/incontinentia_pigmenti/incontinentia_pigmenti.htm</a:t>
            </a:r>
          </a:p>
        </p:txBody>
      </p:sp>
      <p:pic>
        <p:nvPicPr>
          <p:cNvPr id="53298" name="Picture 50" descr="2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1420813" cy="1924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99" name="Rectangle 52"/>
          <p:cNvSpPr>
            <a:spLocks noChangeArrowheads="1"/>
          </p:cNvSpPr>
          <p:nvPr/>
        </p:nvSpPr>
        <p:spPr bwMode="auto">
          <a:xfrm>
            <a:off x="1981200" y="4149725"/>
            <a:ext cx="7162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Lethal in hemizygous males before birth:</a:t>
            </a:r>
          </a:p>
          <a:p>
            <a:pPr lvl="1"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Exclusive in females</a:t>
            </a:r>
          </a:p>
          <a:p>
            <a:pPr lvl="1">
              <a:buFontTx/>
              <a:buChar char="•"/>
            </a:pPr>
            <a:r>
              <a:rPr lang="en-US" sz="2000" b="1">
                <a:solidFill>
                  <a:schemeClr val="tx2"/>
                </a:solidFill>
              </a:rPr>
              <a:t>Affected female produces</a:t>
            </a:r>
          </a:p>
          <a:p>
            <a:pPr lvl="1"/>
            <a:r>
              <a:rPr lang="en-US" sz="2000" b="1">
                <a:solidFill>
                  <a:schemeClr val="hlink"/>
                </a:solidFill>
              </a:rPr>
              <a:t>	</a:t>
            </a:r>
            <a:r>
              <a:rPr lang="en-US" sz="2000" b="1">
                <a:solidFill>
                  <a:srgbClr val="7030A0"/>
                </a:solidFill>
              </a:rPr>
              <a:t>affected daughters</a:t>
            </a:r>
          </a:p>
          <a:p>
            <a:pPr lvl="1"/>
            <a:r>
              <a:rPr lang="en-US" sz="2000" b="1">
                <a:solidFill>
                  <a:srgbClr val="7030A0"/>
                </a:solidFill>
              </a:rPr>
              <a:t>	normal daughters</a:t>
            </a:r>
          </a:p>
          <a:p>
            <a:pPr lvl="1"/>
            <a:r>
              <a:rPr lang="en-US" sz="2000" b="1">
                <a:solidFill>
                  <a:srgbClr val="7030A0"/>
                </a:solidFill>
              </a:rPr>
              <a:t>	normal sons</a:t>
            </a:r>
          </a:p>
        </p:txBody>
      </p:sp>
      <p:sp>
        <p:nvSpPr>
          <p:cNvPr id="53300" name="Rectangle 53"/>
          <p:cNvSpPr>
            <a:spLocks noChangeArrowheads="1"/>
          </p:cNvSpPr>
          <p:nvPr/>
        </p:nvSpPr>
        <p:spPr bwMode="auto">
          <a:xfrm>
            <a:off x="4859338" y="5373688"/>
            <a:ext cx="3059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en-US" sz="1600" b="1">
                <a:solidFill>
                  <a:schemeClr val="tx2"/>
                </a:solidFill>
              </a:rPr>
              <a:t>in equal proportions (1:1:1)</a:t>
            </a:r>
          </a:p>
        </p:txBody>
      </p:sp>
      <p:sp>
        <p:nvSpPr>
          <p:cNvPr id="53301" name="AutoShape 54"/>
          <p:cNvSpPr>
            <a:spLocks/>
          </p:cNvSpPr>
          <p:nvPr/>
        </p:nvSpPr>
        <p:spPr bwMode="auto">
          <a:xfrm>
            <a:off x="5292725" y="5157788"/>
            <a:ext cx="215900" cy="863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22313"/>
            <a:ext cx="6553200" cy="649287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B174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TAKE HOME MESSAGE: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80808"/>
                </a:solidFill>
                <a:latin typeface="Arial" charset="0"/>
              </a:rPr>
              <a:t>An accurate determination of the family pedigree is an important part of the workup of every patient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080808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80808"/>
                </a:solidFill>
                <a:latin typeface="Arial" charset="0"/>
              </a:rPr>
              <a:t>Pedigrees for single-gene disorders may demonstrate a straightforward, typical mendelian inheritance pattern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080808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80808"/>
                </a:solidFill>
                <a:latin typeface="Arial" charset="0"/>
              </a:rPr>
              <a:t>These patterns depend on the chromosomal location of the gene locus, which may be autosomal or sex chromosome-linked, and whether the phenotype is dominant or recessive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080808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80808"/>
                </a:solidFill>
                <a:latin typeface="Arial" charset="0"/>
              </a:rPr>
              <a:t>Other atypical mode of inheritance will be discussed next lecture.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THANK YOU </a:t>
            </a:r>
            <a:r>
              <a:rPr lang="en-US">
                <a:latin typeface="Arial" charset="0"/>
                <a:sym typeface="Wingdings" charset="0"/>
              </a:rPr>
              <a:t>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0"/>
                <a:cs typeface="ヒラギノ角ゴ Pro W3" charset="0"/>
              </a:rPr>
              <a:t>Mendel was fortunate he chose the Garden Pea </a:t>
            </a:r>
          </a:p>
        </p:txBody>
      </p:sp>
      <p:pic>
        <p:nvPicPr>
          <p:cNvPr id="10243" name="Picture 3" descr="14-01-GeneticCros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>
            <a:fillRect/>
          </a:stretch>
        </p:blipFill>
        <p:spPr bwMode="auto">
          <a:xfrm>
            <a:off x="4422775" y="647700"/>
            <a:ext cx="44164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2216150"/>
            <a:ext cx="40386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Mendel probably chose to work with peas because they are available in many varieties.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The use of peas also gave Mendel strict control over which plants mated.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Fortunately, the pea traits are distinct and were clearly contrasting.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7848600" cy="914400"/>
          </a:xfrm>
          <a:solidFill>
            <a:srgbClr val="FFFFCC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mtClean="0">
                <a:solidFill>
                  <a:schemeClr val="bg2"/>
                </a:solidFill>
                <a:ea typeface="+mn-ea"/>
              </a:rPr>
              <a:t>Mendel </a:t>
            </a:r>
            <a:r>
              <a:rPr 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cross-pollinated</a:t>
            </a:r>
            <a:r>
              <a:rPr lang="en-US" smtClean="0">
                <a:solidFill>
                  <a:schemeClr val="bg2"/>
                </a:solidFill>
                <a:ea typeface="+mn-ea"/>
              </a:rPr>
              <a:t> pea plants in order to study the various traits: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32762" r="10001" b="14667"/>
          <a:stretch>
            <a:fillRect/>
          </a:stretch>
        </p:blipFill>
        <p:spPr bwMode="auto">
          <a:xfrm>
            <a:off x="1295400" y="1524000"/>
            <a:ext cx="762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52400" y="2362200"/>
            <a:ext cx="1463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  <a:ea typeface="+mn-ea"/>
                <a:cs typeface="Arial" charset="0"/>
              </a:rPr>
              <a:t>Dominant</a:t>
            </a:r>
            <a:r>
              <a:rPr lang="en-US" sz="2000" b="1">
                <a:solidFill>
                  <a:srgbClr val="CC0099"/>
                </a:solidFill>
                <a:latin typeface="Agency FB" pitchFamily="34" charset="0"/>
                <a:ea typeface="+mn-ea"/>
                <a:cs typeface="Arial" charset="0"/>
              </a:rPr>
              <a:t>:</a:t>
            </a:r>
            <a:r>
              <a:rPr lang="en-US" sz="2000" b="1">
                <a:latin typeface="Agency FB" pitchFamily="34" charset="0"/>
                <a:ea typeface="+mn-ea"/>
                <a:cs typeface="Arial" charset="0"/>
              </a:rPr>
              <a:t> the trait that was </a:t>
            </a:r>
            <a:r>
              <a:rPr lang="en-US" sz="2000" b="1" u="sng">
                <a:latin typeface="Agency FB" pitchFamily="34" charset="0"/>
                <a:ea typeface="+mn-ea"/>
                <a:cs typeface="Arial" charset="0"/>
              </a:rPr>
              <a:t>observed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-152400" y="5241925"/>
            <a:ext cx="182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  <a:ea typeface="+mn-ea"/>
                <a:cs typeface="Arial" charset="0"/>
              </a:rPr>
              <a:t>Recessive</a:t>
            </a:r>
            <a:r>
              <a:rPr lang="en-US" sz="2000" b="1">
                <a:solidFill>
                  <a:srgbClr val="CC0099"/>
                </a:solidFill>
                <a:latin typeface="Agency FB" pitchFamily="34" charset="0"/>
                <a:ea typeface="+mn-ea"/>
                <a:cs typeface="Arial" charset="0"/>
              </a:rPr>
              <a:t>:</a:t>
            </a:r>
            <a:r>
              <a:rPr lang="en-US" sz="2000" b="1">
                <a:latin typeface="Agency FB" pitchFamily="34" charset="0"/>
                <a:ea typeface="+mn-ea"/>
                <a:cs typeface="Arial" charset="0"/>
              </a:rPr>
              <a:t> the trait that </a:t>
            </a:r>
            <a:r>
              <a:rPr lang="en-US" sz="2000" b="1" u="sng">
                <a:latin typeface="Agency FB" pitchFamily="34" charset="0"/>
                <a:ea typeface="+mn-ea"/>
                <a:cs typeface="Arial" charset="0"/>
              </a:rPr>
              <a:t>disappeared</a:t>
            </a:r>
            <a:r>
              <a:rPr lang="en-US" sz="2000" b="1">
                <a:latin typeface="Agency FB" pitchFamily="34" charset="0"/>
                <a:ea typeface="+mn-ea"/>
                <a:cs typeface="Arial" charset="0"/>
              </a:rPr>
              <a:t>.</a:t>
            </a: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914400" y="3733800"/>
            <a:ext cx="609600" cy="152400"/>
          </a:xfrm>
          <a:prstGeom prst="line">
            <a:avLst/>
          </a:prstGeom>
          <a:noFill/>
          <a:ln w="5715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914400" y="4953000"/>
            <a:ext cx="609600" cy="304800"/>
          </a:xfrm>
          <a:prstGeom prst="line">
            <a:avLst/>
          </a:prstGeom>
          <a:noFill/>
          <a:ln w="5715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2" grpId="0" animBg="1"/>
      <p:bldP spid="65542" grpId="1" animBg="1"/>
      <p:bldP spid="65543" grpId="0" animBg="1"/>
      <p:bldP spid="655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0" y="304800"/>
            <a:ext cx="6661150" cy="1055688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Mendel’s breeding experiments: Interpretation of his results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828800"/>
            <a:ext cx="9372600" cy="5105400"/>
          </a:xfrm>
        </p:spPr>
        <p:txBody>
          <a:bodyPr/>
          <a:lstStyle/>
          <a:p>
            <a:pPr lvl="1"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The plant characteristics being studied were each controlled by a pair of </a:t>
            </a:r>
            <a:r>
              <a:rPr lang="en-US" b="0">
                <a:solidFill>
                  <a:srgbClr val="FF0000"/>
                </a:solidFill>
                <a:latin typeface="Arial" charset="0"/>
              </a:rPr>
              <a:t>factors</a:t>
            </a:r>
            <a:r>
              <a:rPr lang="en-US" b="0">
                <a:solidFill>
                  <a:srgbClr val="000000"/>
                </a:solidFill>
                <a:latin typeface="Arial" charset="0"/>
              </a:rPr>
              <a:t>, one of which was inherited from each parent.</a:t>
            </a:r>
          </a:p>
          <a:p>
            <a:pPr lvl="1" eaLnBrk="1" hangingPunct="1">
              <a:buFont typeface="Wingdings" charset="0"/>
              <a:buChar char="–"/>
            </a:pPr>
            <a:endParaRPr lang="en-US" b="0">
              <a:solidFill>
                <a:srgbClr val="000000"/>
              </a:solidFill>
              <a:latin typeface="Arial" charset="0"/>
            </a:endParaRPr>
          </a:p>
          <a:p>
            <a:pPr lvl="1"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The pure-bred plants, with two identical genes, used in the initial cross would now be referred to as </a:t>
            </a:r>
            <a:r>
              <a:rPr lang="en-US" b="0">
                <a:solidFill>
                  <a:srgbClr val="FF0000"/>
                </a:solidFill>
                <a:latin typeface="Arial" charset="0"/>
              </a:rPr>
              <a:t>homozygous</a:t>
            </a:r>
            <a:r>
              <a:rPr lang="en-US" b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lvl="1" eaLnBrk="1" hangingPunct="1">
              <a:buFont typeface="Wingdings" charset="0"/>
              <a:buChar char="–"/>
            </a:pPr>
            <a:endParaRPr lang="en-US" b="0">
              <a:solidFill>
                <a:srgbClr val="000000"/>
              </a:solidFill>
              <a:latin typeface="Arial" charset="0"/>
            </a:endParaRPr>
          </a:p>
          <a:p>
            <a:pPr lvl="1"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The hybrid F1 plants, each of which has one gene for tallness and one for shortness, would be referred to as </a:t>
            </a:r>
            <a:r>
              <a:rPr lang="en-US" b="0">
                <a:solidFill>
                  <a:srgbClr val="FF0000"/>
                </a:solidFill>
                <a:latin typeface="Arial" charset="0"/>
              </a:rPr>
              <a:t>heterozygous</a:t>
            </a:r>
            <a:r>
              <a:rPr lang="en-US" b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lvl="1"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  <a:p>
            <a:pPr lvl="1"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The genes responsible for these contrasting characteristics are referred to as </a:t>
            </a:r>
            <a:r>
              <a:rPr lang="en-US" b="0" i="1">
                <a:solidFill>
                  <a:srgbClr val="000000"/>
                </a:solidFill>
                <a:latin typeface="Arial" charset="0"/>
              </a:rPr>
              <a:t>allelomorphs</a:t>
            </a:r>
            <a:r>
              <a:rPr lang="en-US" b="0">
                <a:solidFill>
                  <a:srgbClr val="000000"/>
                </a:solidFill>
                <a:latin typeface="Arial" charset="0"/>
              </a:rPr>
              <a:t>, or </a:t>
            </a:r>
            <a:r>
              <a:rPr lang="en-US" b="0">
                <a:solidFill>
                  <a:srgbClr val="FF0000"/>
                </a:solidFill>
                <a:latin typeface="Arial" charset="0"/>
              </a:rPr>
              <a:t>alleles</a:t>
            </a:r>
            <a:r>
              <a:rPr lang="en-US" b="0">
                <a:solidFill>
                  <a:srgbClr val="000000"/>
                </a:solidFill>
                <a:latin typeface="Arial" charset="0"/>
              </a:rPr>
              <a:t> for short.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553200" cy="649288"/>
          </a:xfrm>
        </p:spPr>
        <p:txBody>
          <a:bodyPr/>
          <a:lstStyle/>
          <a:p>
            <a:r>
              <a:rPr lang="en-US">
                <a:solidFill>
                  <a:srgbClr val="1B174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Genotypes and Phenotypes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3988" y="1905000"/>
            <a:ext cx="7643812" cy="3887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</a:rPr>
              <a:t>Homozygous dominant: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</a:rPr>
              <a:t>		Homo (same)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</a:rPr>
              <a:t>Homozygous recessive: 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</a:rPr>
              <a:t>Heterozyous: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</a:rPr>
              <a:t>		Hetero (different)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bg2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296400" y="533400"/>
            <a:ext cx="800100" cy="952500"/>
            <a:chOff x="3792" y="3360"/>
            <a:chExt cx="504" cy="600"/>
          </a:xfrm>
        </p:grpSpPr>
        <p:pic>
          <p:nvPicPr>
            <p:cNvPr id="13335" name="Picture 5" descr="MMj03033970000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600"/>
              <a:ext cx="50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840" y="3360"/>
              <a:ext cx="432" cy="3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  <a:ea typeface="Arial Black"/>
                  <a:cs typeface="Arial Black"/>
                </a:rPr>
                <a:t>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372600" y="1905000"/>
            <a:ext cx="800100" cy="952500"/>
            <a:chOff x="3792" y="3360"/>
            <a:chExt cx="504" cy="600"/>
          </a:xfrm>
        </p:grpSpPr>
        <p:pic>
          <p:nvPicPr>
            <p:cNvPr id="13333" name="Picture 8" descr="MMj03033970000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600"/>
              <a:ext cx="50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840" y="3360"/>
              <a:ext cx="432" cy="3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  <a:ea typeface="Arial Black"/>
                  <a:cs typeface="Arial Black"/>
                </a:rPr>
                <a:t>T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762000" y="2514600"/>
            <a:ext cx="723900" cy="876300"/>
            <a:chOff x="-72" y="1584"/>
            <a:chExt cx="456" cy="552"/>
          </a:xfrm>
        </p:grpSpPr>
        <p:pic>
          <p:nvPicPr>
            <p:cNvPr id="13331" name="Picture 11" descr="MMj03033970000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2" y="1776"/>
              <a:ext cx="4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0" y="1584"/>
              <a:ext cx="240" cy="2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  <a:ea typeface="Arial Black"/>
                  <a:cs typeface="Arial Black"/>
                </a:rPr>
                <a:t>t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-838200" y="5638800"/>
            <a:ext cx="723900" cy="876300"/>
            <a:chOff x="-72" y="1584"/>
            <a:chExt cx="456" cy="552"/>
          </a:xfrm>
        </p:grpSpPr>
        <p:pic>
          <p:nvPicPr>
            <p:cNvPr id="13329" name="Picture 14" descr="MMj03033970000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2" y="1776"/>
              <a:ext cx="4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0" y="1584"/>
              <a:ext cx="240" cy="2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  <a:ea typeface="Arial Black"/>
                  <a:cs typeface="Arial Black"/>
                </a:rPr>
                <a:t>t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0" y="7010400"/>
            <a:ext cx="723900" cy="876300"/>
            <a:chOff x="-72" y="1584"/>
            <a:chExt cx="456" cy="552"/>
          </a:xfrm>
        </p:grpSpPr>
        <p:pic>
          <p:nvPicPr>
            <p:cNvPr id="13327" name="Picture 17" descr="MMj03033970000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2" y="1776"/>
              <a:ext cx="4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0" y="1584"/>
              <a:ext cx="240" cy="2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  <a:ea typeface="Arial Black"/>
                  <a:cs typeface="Arial Black"/>
                </a:rPr>
                <a:t>t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9753600" y="5257800"/>
            <a:ext cx="800100" cy="952500"/>
            <a:chOff x="3792" y="3360"/>
            <a:chExt cx="504" cy="600"/>
          </a:xfrm>
        </p:grpSpPr>
        <p:pic>
          <p:nvPicPr>
            <p:cNvPr id="13325" name="Picture 20" descr="MMj03033970000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600"/>
              <a:ext cx="50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840" y="3360"/>
              <a:ext cx="432" cy="3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  <a:ea typeface="Arial Black"/>
                  <a:cs typeface="Arial Black"/>
                </a:rPr>
                <a:t>T</a:t>
              </a:r>
            </a:p>
          </p:txBody>
        </p:sp>
      </p:grpSp>
      <p:sp>
        <p:nvSpPr>
          <p:cNvPr id="68630" name="WordArt 22"/>
          <p:cNvSpPr>
            <a:spLocks noChangeArrowheads="1" noChangeShapeType="1" noTextEdit="1"/>
          </p:cNvSpPr>
          <p:nvPr/>
        </p:nvSpPr>
        <p:spPr bwMode="auto">
          <a:xfrm>
            <a:off x="1066800" y="3124200"/>
            <a:ext cx="48006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o-RO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Alleles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00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blurRad="63500"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>
            <a:off x="5943600" y="3962400"/>
            <a:ext cx="1981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>
            <a:off x="5867400" y="4267200"/>
            <a:ext cx="1143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9709 L -0.06545 -0.00208 C -0.07917 -0.04719 -0.09966 -0.07194 -0.12101 -0.07194 C -0.14532 -0.07194 -0.16493 -0.04719 -0.17865 -0.00208 L -0.24375 0.19709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-134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6301E-6 L -0.16042 -0.0027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7 0.02752 C 0.0651 0.01873 0.07083 0.01017 0.08368 -0.00185 C 0.09652 -0.01388 0.11284 -0.0384 0.13628 -0.04534 C 0.15972 -0.05228 0.17257 -0.04904 0.22465 -0.04395 C 0.27673 -0.03887 0.38055 0.00277 0.44896 -0.01458 C 0.51736 -0.03193 0.55798 -0.11289 0.63524 -0.14782 C 0.7125 -0.18275 0.85764 -0.19547 0.91215 -0.22485 C 0.96666 -0.25423 0.96458 -0.28939 0.96267 -0.32455 " pathEditMode="relative" ptsTypes="aaaaaa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34189E-6 C 0.04323 -0.02868 0.08663 -0.05737 0.14201 -0.04788 C 0.19739 -0.0384 0.24652 0.04858 0.33264 0.05737 C 0.41875 0.06616 0.57135 -0.00671 0.65885 0.00555 C 0.74635 0.01781 0.80208 0.07402 0.85781 0.13047 " pathEditMode="relative" ptsTypes="aaaaA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5274 L -0.08056 -0.06246 C -0.09566 -0.0886 -0.11823 -0.10271 -0.14184 -0.10271 C -0.16858 -0.10271 -0.19028 -0.0886 -0.20539 -0.06246 L -0.27709 0.05274 " pathEditMode="relative" rAng="0" ptsTypes="FffFF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777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0.02752 C 0.06459 0.02197 0.06997 0.01665 0.08177 0.00948 C 0.09358 0.00185 0.10886 -0.01273 0.13073 -0.01712 C 0.15243 -0.02128 0.16424 -0.0192 0.21268 -0.0162 C 0.26111 -0.01319 0.35747 0.01203 0.42118 0.00162 C 0.48473 -0.00879 0.52205 -0.05806 0.5941 -0.07935 C 0.66563 -0.1004 0.8007 -0.10803 0.85122 -0.12584 C 0.90209 -0.14365 0.9 -0.16493 0.89809 -0.18598 " pathEditMode="relative" rAng="0" ptsTypes="aaaaaaaA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35" y="-106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30" grpId="0" animBg="1"/>
      <p:bldP spid="68631" grpId="0" animBg="1"/>
      <p:bldP spid="686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946150" y="1981200"/>
            <a:ext cx="2743200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>
                <a:solidFill>
                  <a:srgbClr val="3366FF"/>
                </a:solidFill>
                <a:latin typeface="Arial Rounded MT Bold"/>
                <a:ea typeface="Arial Rounded MT Bold"/>
                <a:cs typeface="Arial Rounded MT Bold"/>
              </a:rPr>
              <a:t>P1 generation</a:t>
            </a:r>
          </a:p>
          <a:p>
            <a:r>
              <a:rPr lang="en-US" sz="2400" kern="10">
                <a:solidFill>
                  <a:srgbClr val="3366FF"/>
                </a:solidFill>
                <a:latin typeface="Arial Rounded MT Bold"/>
                <a:ea typeface="Arial Rounded MT Bold"/>
                <a:cs typeface="Arial Rounded MT Bold"/>
              </a:rPr>
              <a:t>(parental generation)</a:t>
            </a: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869950" y="4572000"/>
            <a:ext cx="2209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solidFill>
                  <a:srgbClr val="3366FF"/>
                </a:solidFill>
                <a:latin typeface="Arial Rounded MT Bold"/>
                <a:ea typeface="Arial Rounded MT Bold"/>
                <a:cs typeface="Arial Rounded MT Bold"/>
              </a:rPr>
              <a:t>F1 generation</a:t>
            </a:r>
          </a:p>
          <a:p>
            <a:r>
              <a:rPr lang="en-US" sz="2000" kern="10">
                <a:solidFill>
                  <a:srgbClr val="3366FF"/>
                </a:solidFill>
                <a:latin typeface="Arial Rounded MT Bold"/>
                <a:ea typeface="Arial Rounded MT Bold"/>
                <a:cs typeface="Arial Rounded MT Bold"/>
              </a:rPr>
              <a:t>(filial generation)</a:t>
            </a:r>
          </a:p>
        </p:txBody>
      </p:sp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5213350" y="6096000"/>
            <a:ext cx="23145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905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 Rounded MT Bold"/>
                <a:ea typeface="Arial Rounded MT Bold"/>
                <a:cs typeface="Arial Rounded MT Bold"/>
              </a:rPr>
              <a:t>100% Purple</a:t>
            </a:r>
          </a:p>
        </p:txBody>
      </p:sp>
      <p:sp>
        <p:nvSpPr>
          <p:cNvPr id="14341" name="WordArt 6"/>
          <p:cNvSpPr>
            <a:spLocks noChangeArrowheads="1" noChangeShapeType="1" noTextEdit="1"/>
          </p:cNvSpPr>
          <p:nvPr/>
        </p:nvSpPr>
        <p:spPr bwMode="auto">
          <a:xfrm>
            <a:off x="2622550" y="304800"/>
            <a:ext cx="5257800" cy="1084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kern="10">
                <a:ln w="254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Rounded MT Bold"/>
                <a:ea typeface="Arial Rounded MT Bold"/>
                <a:cs typeface="Arial Rounded MT Bold"/>
              </a:rPr>
              <a:t>First Experiment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916113"/>
            <a:ext cx="6553200" cy="649287"/>
          </a:xfrm>
        </p:spPr>
        <p:txBody>
          <a:bodyPr/>
          <a:lstStyle/>
          <a:p>
            <a:r>
              <a:rPr lang="en-US">
                <a:latin typeface="Arial" charset="0"/>
              </a:rPr>
              <a:t> </a:t>
            </a:r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1600200"/>
            <a:ext cx="3810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WordArt 12"/>
          <p:cNvSpPr>
            <a:spLocks noChangeArrowheads="1" noChangeShapeType="1" noTextEdit="1"/>
          </p:cNvSpPr>
          <p:nvPr/>
        </p:nvSpPr>
        <p:spPr bwMode="auto">
          <a:xfrm>
            <a:off x="946150" y="6019800"/>
            <a:ext cx="3124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Rounded MT Bold"/>
                <a:ea typeface="Arial Rounded MT Bold"/>
                <a:cs typeface="Arial Rounded MT Bold"/>
              </a:rPr>
              <a:t>Describe the results.</a:t>
            </a:r>
          </a:p>
        </p:txBody>
      </p:sp>
      <p:pic>
        <p:nvPicPr>
          <p:cNvPr id="1434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4191000"/>
            <a:ext cx="5257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4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762000" y="2636838"/>
            <a:ext cx="3744913" cy="3887787"/>
          </a:xfrm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 animBg="1"/>
      <p:bldP spid="69639" grpId="0" autoUpdateAnimBg="0"/>
      <p:bldP spid="69644" grpId="0" animBg="1"/>
    </p:bldLst>
  </p:timing>
</p:sld>
</file>

<file path=ppt/theme/theme1.xml><?xml version="1.0" encoding="utf-8"?>
<a:theme xmlns:a="http://schemas.openxmlformats.org/drawingml/2006/main" name="template">
  <a:themeElements>
    <a:clrScheme name="template 3">
      <a:dk1>
        <a:srgbClr val="5F5F5F"/>
      </a:dk1>
      <a:lt1>
        <a:srgbClr val="FFFFFF"/>
      </a:lt1>
      <a:dk2>
        <a:srgbClr val="008080"/>
      </a:dk2>
      <a:lt2>
        <a:srgbClr val="003300"/>
      </a:lt2>
      <a:accent1>
        <a:srgbClr val="00CC99"/>
      </a:accent1>
      <a:accent2>
        <a:srgbClr val="663300"/>
      </a:accent2>
      <a:accent3>
        <a:srgbClr val="FFFFFF"/>
      </a:accent3>
      <a:accent4>
        <a:srgbClr val="505050"/>
      </a:accent4>
      <a:accent5>
        <a:srgbClr val="AAE2CA"/>
      </a:accent5>
      <a:accent6>
        <a:srgbClr val="5C2D00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5F5F5F"/>
        </a:dk1>
        <a:lt1>
          <a:srgbClr val="FFFFFF"/>
        </a:lt1>
        <a:dk2>
          <a:srgbClr val="006600"/>
        </a:dk2>
        <a:lt2>
          <a:srgbClr val="FFCC99"/>
        </a:lt2>
        <a:accent1>
          <a:srgbClr val="339966"/>
        </a:accent1>
        <a:accent2>
          <a:srgbClr val="CC9900"/>
        </a:accent2>
        <a:accent3>
          <a:srgbClr val="FFFFFF"/>
        </a:accent3>
        <a:accent4>
          <a:srgbClr val="505050"/>
        </a:accent4>
        <a:accent5>
          <a:srgbClr val="ADCAB8"/>
        </a:accent5>
        <a:accent6>
          <a:srgbClr val="B98A00"/>
        </a:accent6>
        <a:hlink>
          <a:srgbClr val="FF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5F5F5F"/>
        </a:dk1>
        <a:lt1>
          <a:srgbClr val="FFFFFF"/>
        </a:lt1>
        <a:dk2>
          <a:srgbClr val="006600"/>
        </a:dk2>
        <a:lt2>
          <a:srgbClr val="336699"/>
        </a:lt2>
        <a:accent1>
          <a:srgbClr val="FFCC99"/>
        </a:accent1>
        <a:accent2>
          <a:srgbClr val="663300"/>
        </a:accent2>
        <a:accent3>
          <a:srgbClr val="FFFFFF"/>
        </a:accent3>
        <a:accent4>
          <a:srgbClr val="505050"/>
        </a:accent4>
        <a:accent5>
          <a:srgbClr val="FFE2CA"/>
        </a:accent5>
        <a:accent6>
          <a:srgbClr val="5C2D00"/>
        </a:accent6>
        <a:hlink>
          <a:srgbClr val="33CC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5F5F5F"/>
        </a:dk1>
        <a:lt1>
          <a:srgbClr val="FFFFFF"/>
        </a:lt1>
        <a:dk2>
          <a:srgbClr val="008080"/>
        </a:dk2>
        <a:lt2>
          <a:srgbClr val="003300"/>
        </a:lt2>
        <a:accent1>
          <a:srgbClr val="00CC99"/>
        </a:accent1>
        <a:accent2>
          <a:srgbClr val="663300"/>
        </a:accent2>
        <a:accent3>
          <a:srgbClr val="FFFFFF"/>
        </a:accent3>
        <a:accent4>
          <a:srgbClr val="505050"/>
        </a:accent4>
        <a:accent5>
          <a:srgbClr val="AAE2CA"/>
        </a:accent5>
        <a:accent6>
          <a:srgbClr val="5C2D00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2773</TotalTime>
  <Words>1638</Words>
  <Application>Microsoft Macintosh PowerPoint</Application>
  <PresentationFormat>On-screen Show (4:3)</PresentationFormat>
  <Paragraphs>546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Arial Unicode MS</vt:lpstr>
      <vt:lpstr>Wingdings</vt:lpstr>
      <vt:lpstr>Times New Roman</vt:lpstr>
      <vt:lpstr>ヒラギノ角ゴ Pro W3</vt:lpstr>
      <vt:lpstr>Agency FB</vt:lpstr>
      <vt:lpstr>Arial Rounded MT Bold</vt:lpstr>
      <vt:lpstr>Tahoma</vt:lpstr>
      <vt:lpstr>Symbol</vt:lpstr>
      <vt:lpstr>Verdana</vt:lpstr>
      <vt:lpstr>template</vt:lpstr>
      <vt:lpstr>Azure</vt:lpstr>
      <vt:lpstr>PowerPoint Presentation</vt:lpstr>
      <vt:lpstr>Lecture Objectives</vt:lpstr>
      <vt:lpstr>Father of Genetics</vt:lpstr>
      <vt:lpstr>Mendel’s Experimental Garden</vt:lpstr>
      <vt:lpstr>PowerPoint Presentation</vt:lpstr>
      <vt:lpstr>PowerPoint Presentation</vt:lpstr>
      <vt:lpstr>Mendel’s breeding experiments: Interpretation of his results</vt:lpstr>
      <vt:lpstr>Genotypes and Phenotypes</vt:lpstr>
      <vt:lpstr> </vt:lpstr>
      <vt:lpstr>PowerPoint Presentation</vt:lpstr>
      <vt:lpstr>Reginald Punnett</vt:lpstr>
      <vt:lpstr>Punnett Square  Each parent can only contribute one allele per gene These genes are found on the chromosomes carried in the sex cells. Offspring will inherit  2 alleles to express that gene</vt:lpstr>
      <vt:lpstr>Punnett Squares</vt:lpstr>
      <vt:lpstr>Punnett Squares</vt:lpstr>
      <vt:lpstr>PowerPoint Presentation</vt:lpstr>
      <vt:lpstr>PowerPoint Presentation</vt:lpstr>
      <vt:lpstr>PowerPoint Presentation</vt:lpstr>
      <vt:lpstr>Mendel’s 3rd Law of Inheritance  Principle of Independent Assortment: the alleles for different genes usually separate and inherited independently of one another.  So, in dihybrid crosses you will see more combinations of the two genes.</vt:lpstr>
      <vt:lpstr>PowerPoint Presentation</vt:lpstr>
      <vt:lpstr>THE LAW OF UNIFORMITY</vt:lpstr>
      <vt:lpstr>THE LAW OF SEGREGATION</vt:lpstr>
      <vt:lpstr>THE LAW OF INDEPENDENT ASSORTMENT</vt:lpstr>
      <vt:lpstr>MENDELIAN INHERITANCE  (simple pattern of inheritance)</vt:lpstr>
      <vt:lpstr>PowerPoint Presentation</vt:lpstr>
      <vt:lpstr> A Pedigree Analysis for Huntington’s Disease </vt:lpstr>
      <vt:lpstr>Autosomal Dominant Inheritance</vt:lpstr>
      <vt:lpstr>Family tree of an autosomal dominant trait</vt:lpstr>
      <vt:lpstr>Examples of Autosomal  dominant disorders</vt:lpstr>
      <vt:lpstr>Autosomal Recessive Inheritance</vt:lpstr>
      <vt:lpstr>Punnett square showing autosomal recessive inheritance:</vt:lpstr>
      <vt:lpstr>PowerPoint Presentation</vt:lpstr>
      <vt:lpstr>PowerPoint Presentation</vt:lpstr>
      <vt:lpstr>Examples of Autosomal Recessive Disorders</vt:lpstr>
      <vt:lpstr>Sex-Linked Inheritance</vt:lpstr>
      <vt:lpstr>Sex – Linked Inheritance</vt:lpstr>
      <vt:lpstr>Y – Linked Inheritance</vt:lpstr>
      <vt:lpstr>X – Linked Inheritance</vt:lpstr>
      <vt:lpstr>X-linked inheritance in male &amp; female</vt:lpstr>
      <vt:lpstr>X – Linked Inheritance</vt:lpstr>
      <vt:lpstr>X – Linked Recessive Inheritance</vt:lpstr>
      <vt:lpstr>X – Linked Recessive Inheritance</vt:lpstr>
      <vt:lpstr>PowerPoint Presentation</vt:lpstr>
      <vt:lpstr>X - Linked Recessive Disorders</vt:lpstr>
      <vt:lpstr>X-Linked Dominant Disorders</vt:lpstr>
      <vt:lpstr>Punnett square showing X – linked dominant type of Inheritance</vt:lpstr>
      <vt:lpstr>PowerPoint Presentation</vt:lpstr>
      <vt:lpstr>X-linked dominant disorder e.g. Incontinentia pigmenti (IP)</vt:lpstr>
      <vt:lpstr>TAKE HOME MESSAGE:</vt:lpstr>
      <vt:lpstr>THANK YOU </vt:lpstr>
    </vt:vector>
  </TitlesOfParts>
  <Company>owner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Pathology</dc:title>
  <dc:creator>user</dc:creator>
  <cp:lastModifiedBy>User</cp:lastModifiedBy>
  <cp:revision>143</cp:revision>
  <dcterms:created xsi:type="dcterms:W3CDTF">2005-11-24T18:32:37Z</dcterms:created>
  <dcterms:modified xsi:type="dcterms:W3CDTF">2011-10-19T12:39:13Z</dcterms:modified>
</cp:coreProperties>
</file>