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2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50" r:id="rId33"/>
    <p:sldId id="348" r:id="rId34"/>
    <p:sldId id="34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  <a:srgbClr val="FF0066"/>
    <a:srgbClr val="0033CC"/>
    <a:srgbClr val="800000"/>
    <a:srgbClr val="FFFFCC"/>
    <a:srgbClr val="FF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906" autoAdjust="0"/>
    <p:restoredTop sz="94660"/>
  </p:normalViewPr>
  <p:slideViewPr>
    <p:cSldViewPr>
      <p:cViewPr>
        <p:scale>
          <a:sx n="70" d="100"/>
          <a:sy n="70" d="100"/>
        </p:scale>
        <p:origin x="-3032" y="-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388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2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6054D1-6C10-3349-927E-24126A241628}" type="slidenum">
              <a:rPr lang="ar-KW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3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C37C93C-BFA1-8F41-AD70-9A86BB1D5DC0}" type="slidenum">
              <a:rPr lang="ar-sa" sz="1200"/>
              <a:pPr eaLnBrk="1" hangingPunct="1"/>
              <a:t>7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69A129-F810-6A4D-B0A9-ECB6BD704FEB}" type="slidenum">
              <a:rPr lang="ar-sa" sz="1200"/>
              <a:pPr eaLnBrk="1" hangingPunct="1"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944EDC-F54D-AF47-91AD-B9DE6D1DC0E1}" type="slidenum">
              <a:rPr lang="ar-sa" sz="1200"/>
              <a:pPr eaLnBrk="1" hangingPunct="1"/>
              <a:t>15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887788" y="4652963"/>
            <a:ext cx="5256212" cy="11525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3838" y="4579938"/>
            <a:ext cx="6875462" cy="936625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3838" y="5180013"/>
            <a:ext cx="6227762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56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2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1916113"/>
            <a:ext cx="1909763" cy="4608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1916113"/>
            <a:ext cx="5581650" cy="4608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8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450" y="2636838"/>
            <a:ext cx="3744913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4763" y="2636838"/>
            <a:ext cx="37465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7450" y="4656138"/>
            <a:ext cx="3744913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763" y="4656138"/>
            <a:ext cx="3746500" cy="1868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61945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7450" y="2636838"/>
            <a:ext cx="7643813" cy="38877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3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16113"/>
            <a:ext cx="6553200" cy="649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7450" y="2636838"/>
            <a:ext cx="7643813" cy="38877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09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5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2636838"/>
            <a:ext cx="3744913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2636838"/>
            <a:ext cx="3746500" cy="3887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4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89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09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6113"/>
            <a:ext cx="65532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uk-UA" sz="18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2636838"/>
            <a:ext cx="76438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1143000"/>
            <a:ext cx="7391400" cy="1219200"/>
          </a:xfrm>
          <a:prstGeom prst="rect">
            <a:avLst/>
          </a:prstGeom>
          <a:ln>
            <a:prstDash val="lgDashDotDot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Medical  Genetics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 eaLnBrk="0" hangingPunct="0">
              <a:defRPr/>
            </a:pP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DNAanimate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3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52600" y="3276600"/>
            <a:ext cx="7010400" cy="2286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LECTURE </a:t>
            </a:r>
            <a:r>
              <a:rPr lang="en-US" sz="4000" b="1" dirty="0">
                <a:solidFill>
                  <a:srgbClr val="C00000"/>
                </a:solidFill>
              </a:rPr>
              <a:t>4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M. </a:t>
            </a:r>
            <a:r>
              <a:rPr lang="en-US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Faiyaz-Ul-Haque</a:t>
            </a:r>
            <a:r>
              <a:rPr lang="en-US" sz="32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PhD, </a:t>
            </a:r>
            <a:r>
              <a:rPr lang="en-US" sz="32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FRCPath</a:t>
            </a:r>
            <a:endParaRPr lang="en-US" sz="4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2738" y="3962400"/>
            <a:ext cx="7256462" cy="936625"/>
          </a:xfrm>
        </p:spPr>
        <p:txBody>
          <a:bodyPr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Atypical Patterns of Inheritance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76400"/>
            <a:ext cx="5029200" cy="162242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MITOCHONDRIAL INHERITANCE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ircular structure with genes and regulatory regions 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582738" cy="1582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6537325"/>
            <a:ext cx="30654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http://ghr.nlm.nih.gov/chromosome=MT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82738" y="9144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Mitochondrial DNA (mtDNA)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01788" y="2295525"/>
            <a:ext cx="7340600" cy="3741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Each cell contains thousands of copies of mitochondrial DNA with more being found in cells having high energy requirement (e.g. brain &amp; muscle)</a:t>
            </a:r>
          </a:p>
          <a:p>
            <a:pPr eaLnBrk="1" hangingPunct="1">
              <a:lnSpc>
                <a:spcPct val="90000"/>
              </a:lnSpc>
            </a:pPr>
            <a:endParaRPr lang="en-US" sz="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Mitochondria (&amp; their DNA) are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inherited from the mother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(through ova)</a:t>
            </a:r>
          </a:p>
          <a:p>
            <a:pPr eaLnBrk="1" hangingPunct="1">
              <a:lnSpc>
                <a:spcPct val="90000"/>
              </a:lnSpc>
            </a:pPr>
            <a:endParaRPr lang="en-US" sz="80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mtDNA is a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small circular double-stranded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molecule containing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37 genes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(coding for rRNA, tRNA, and some of the proteins of the mitochondrial electron transport chain)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Mitochondrial Disorders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077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The defective gene is present on the mitochondrial chromosomes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50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Effect generally energy metabolism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>
                  <a:lumMod val="50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Effect more those tissues which require constant  supply of energy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e.g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 </a:t>
            </a:r>
            <a:r>
              <a:rPr lang="en-US" sz="2400" b="1" i="1" dirty="0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muscles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i="1" dirty="0" smtClean="0">
              <a:solidFill>
                <a:schemeClr val="tx1">
                  <a:lumMod val="50000"/>
                </a:schemeClr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a typeface="+mn-ea"/>
              </a:rPr>
              <a:t>Show maternal inheritance: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Affected </a:t>
            </a:r>
            <a:r>
              <a:rPr lang="en-US" dirty="0" smtClean="0">
                <a:solidFill>
                  <a:srgbClr val="FF0000"/>
                </a:solidFill>
              </a:rPr>
              <a:t>mother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transmits the disorder </a:t>
            </a:r>
            <a:r>
              <a:rPr lang="en-US" dirty="0" smtClean="0">
                <a:solidFill>
                  <a:srgbClr val="FF0000"/>
                </a:solidFill>
              </a:rPr>
              <a:t>equally to all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her children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Affected </a:t>
            </a:r>
            <a:r>
              <a:rPr lang="en-US" dirty="0" smtClean="0">
                <a:solidFill>
                  <a:srgbClr val="FF0000"/>
                </a:solidFill>
              </a:rPr>
              <a:t>father does not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transmit the disease to his children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00454-007-f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2" r="29118" b="11478"/>
          <a:stretch>
            <a:fillRect/>
          </a:stretch>
        </p:blipFill>
        <p:spPr bwMode="auto">
          <a:xfrm>
            <a:off x="2590800" y="1905000"/>
            <a:ext cx="4191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27163" y="0"/>
            <a:ext cx="7793037" cy="146208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Mitochondrial Inheritance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9600" y="4076700"/>
            <a:ext cx="76962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  <a:ea typeface="+mn-ea"/>
                <a:cs typeface="+mn-cs"/>
              </a:rPr>
              <a:t>Males cannot transmit the disease as the cytoplasm </a:t>
            </a:r>
          </a:p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  <a:ea typeface="+mn-ea"/>
                <a:cs typeface="+mn-cs"/>
              </a:rPr>
              <a:t>is inherited only from the mother, and mitochondria </a:t>
            </a:r>
          </a:p>
          <a:p>
            <a:pPr>
              <a:defRPr/>
            </a:pPr>
            <a:r>
              <a:rPr lang="en-US" sz="2400" b="1" dirty="0">
                <a:solidFill>
                  <a:srgbClr val="0033CC"/>
                </a:solidFill>
                <a:latin typeface="+mj-lt"/>
                <a:ea typeface="+mn-ea"/>
                <a:cs typeface="+mn-cs"/>
              </a:rPr>
              <a:t>are present in the cytoplasm.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9050" y="838200"/>
            <a:ext cx="3994150" cy="1041400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Homoplasmy vs. Heteroplasmy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2286000"/>
            <a:ext cx="7720012" cy="4267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Homoplasmy</a:t>
            </a:r>
            <a:r>
              <a:rPr lang="en-US">
                <a:latin typeface="Arial" charset="0"/>
              </a:rPr>
              <a:t> = in most persons, the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mtDNA</a:t>
            </a:r>
            <a:r>
              <a:rPr lang="en-US">
                <a:latin typeface="Arial" charset="0"/>
              </a:rPr>
              <a:t> from different mitochondria is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identical.</a:t>
            </a:r>
          </a:p>
          <a:p>
            <a:pPr eaLnBrk="1" hangingPunct="1"/>
            <a:r>
              <a:rPr lang="en-US" b="1">
                <a:solidFill>
                  <a:srgbClr val="0033CC"/>
                </a:solidFill>
                <a:latin typeface="Arial" charset="0"/>
              </a:rPr>
              <a:t>Heteroplasmy</a:t>
            </a:r>
            <a:r>
              <a:rPr lang="en-US">
                <a:latin typeface="Arial" charset="0"/>
              </a:rPr>
              <a:t> = the presence of </a:t>
            </a:r>
            <a:r>
              <a:rPr lang="en-US">
                <a:solidFill>
                  <a:srgbClr val="0033CC"/>
                </a:solidFill>
                <a:latin typeface="Arial" charset="0"/>
              </a:rPr>
              <a:t>two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>
                <a:solidFill>
                  <a:srgbClr val="0033CC"/>
                </a:solidFill>
                <a:latin typeface="Arial" charset="0"/>
              </a:rPr>
              <a:t>populations of mtDNA </a:t>
            </a:r>
            <a:r>
              <a:rPr lang="en-US">
                <a:latin typeface="Arial" charset="0"/>
              </a:rPr>
              <a:t>in a cell; the normal mtDNA &amp; the mutant mtDNA.</a:t>
            </a:r>
          </a:p>
          <a:p>
            <a:pPr eaLnBrk="1" hangingPunct="1"/>
            <a:r>
              <a:rPr lang="en-US">
                <a:latin typeface="Arial" charset="0"/>
              </a:rPr>
              <a:t>The proportion of mutant mtDNA varies between cells &amp; tissues </a:t>
            </a:r>
            <a:r>
              <a:rPr lang="en-US">
                <a:latin typeface="Arial" charset="0"/>
                <a:sym typeface="Wingdings" charset="0"/>
              </a:rPr>
              <a:t> a range of phenotypic severity in mitochondrial inheritance.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454-007-f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r="6670" b="4774"/>
          <a:stretch>
            <a:fillRect/>
          </a:stretch>
        </p:blipFill>
        <p:spPr bwMode="auto">
          <a:xfrm>
            <a:off x="1228725" y="1600200"/>
            <a:ext cx="6059488" cy="319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81888" cy="1193800"/>
          </a:xfrm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The progressive effect of 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Heteroplasmy</a:t>
            </a: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on the clinical severity of mitochondrial genetic disorders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873625"/>
            <a:ext cx="7620000" cy="1603375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Low proportions of mutant mitochondria are not associated with disease</a:t>
            </a:r>
          </a:p>
          <a:p>
            <a:pPr eaLnBrk="1" hangingPunct="1">
              <a:spcBef>
                <a:spcPct val="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As the proportion increases, the disease will be manifested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1828800"/>
            <a:ext cx="8839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pPr marL="457200" indent="-457200" algn="ctr" eaLnBrk="0" hangingPunct="0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Example of Mitochondrial Disorders</a:t>
            </a:r>
          </a:p>
          <a:p>
            <a:pPr marL="457200" indent="-457200" algn="ctr" eaLnBrk="0" hangingPunct="0">
              <a:defRPr/>
            </a:pPr>
            <a:endParaRPr lang="en-US" sz="4400" u="sng" dirty="0">
              <a:latin typeface="+mj-lt"/>
              <a:ea typeface="+mn-ea"/>
              <a:cs typeface="+mn-cs"/>
            </a:endParaRPr>
          </a:p>
          <a:p>
            <a:pPr marL="457200" indent="-457200" algn="ctr" eaLnBrk="0" hangingPunct="0">
              <a:defRPr/>
            </a:pPr>
            <a:r>
              <a:rPr lang="en-US" sz="4400" dirty="0">
                <a:latin typeface="+mj-lt"/>
                <a:ea typeface="+mn-ea"/>
                <a:cs typeface="+mn-cs"/>
              </a:rPr>
              <a:t> </a:t>
            </a:r>
            <a:r>
              <a:rPr lang="en-US" sz="3200" b="1" dirty="0" err="1">
                <a:latin typeface="+mj-lt"/>
                <a:ea typeface="+mn-ea"/>
                <a:cs typeface="+mn-cs"/>
              </a:rPr>
              <a:t>Lebers</a:t>
            </a:r>
            <a:r>
              <a:rPr lang="en-US" sz="3200" b="1" dirty="0">
                <a:latin typeface="+mj-lt"/>
                <a:ea typeface="+mn-ea"/>
                <a:cs typeface="+mn-cs"/>
              </a:rPr>
              <a:t> hereditary optic neuropathy </a:t>
            </a:r>
          </a:p>
          <a:p>
            <a:pPr marL="457200" indent="-457200" algn="ctr" eaLnBrk="0" hangingPunct="0">
              <a:defRPr/>
            </a:pPr>
            <a:r>
              <a:rPr lang="en-US" sz="3200" b="1" dirty="0">
                <a:latin typeface="+mj-lt"/>
                <a:ea typeface="+mn-ea"/>
                <a:cs typeface="+mn-cs"/>
              </a:rPr>
              <a:t>(LHON)</a:t>
            </a:r>
          </a:p>
          <a:p>
            <a:pPr marL="457200" indent="-457200" algn="ctr" eaLnBrk="0" hangingPunct="0">
              <a:defRPr/>
            </a:pPr>
            <a:r>
              <a:rPr lang="en-US" dirty="0">
                <a:latin typeface="+mj-lt"/>
                <a:ea typeface="+mn-ea"/>
                <a:cs typeface="+mn-cs"/>
              </a:rPr>
              <a:t>Rapid Optic nerve death </a:t>
            </a:r>
            <a:r>
              <a:rPr lang="en-US" dirty="0">
                <a:latin typeface="+mj-lt"/>
                <a:ea typeface="+mn-ea"/>
                <a:cs typeface="+mn-cs"/>
                <a:sym typeface="Wingdings" pitchFamily="2" charset="2"/>
              </a:rPr>
              <a:t> blindness in young adult life</a:t>
            </a:r>
            <a:endParaRPr lang="en-GB" sz="4400" u="sng" dirty="0">
              <a:latin typeface="+mj-lt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600825"/>
            <a:ext cx="91265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="1"/>
              <a:t>http://ghr.nlm.nih.gov/condition=leberhereditaryopticneuropathy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752600"/>
            <a:ext cx="4114800" cy="1295400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ANTICIPATION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590800" y="457200"/>
            <a:ext cx="6553200" cy="649288"/>
          </a:xfrm>
        </p:spPr>
        <p:txBody>
          <a:bodyPr bIns="91440"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Anticipation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marL="273050" indent="-27305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A pattern of inheritance in which individuals in the most recent generations of a pedigree develop a disease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at an earlier age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or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with greater severity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than do those in earlier generation.</a:t>
            </a:r>
          </a:p>
          <a:p>
            <a:pPr marL="273050" indent="-27305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The reason might be the gradual expansion of trinucleotide repeat polymorphisms within or near a coding gene</a:t>
            </a:r>
          </a:p>
          <a:p>
            <a:pPr marL="273050" indent="-27305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Examples of diseases showing anticipation:</a:t>
            </a:r>
          </a:p>
          <a:p>
            <a:pPr marL="273050" indent="-273050" eaLnBrk="1" hangingPunct="1"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	Huntington disease</a:t>
            </a:r>
          </a:p>
          <a:p>
            <a:pPr marL="273050" indent="-273050" eaLnBrk="1" hangingPunct="1"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		Myotonic dystrophy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2362200" y="457200"/>
            <a:ext cx="4800600" cy="649288"/>
          </a:xfrm>
        </p:spPr>
        <p:txBody>
          <a:bodyPr bIns="91440"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Myotonic Dystrophy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62000" y="1524000"/>
            <a:ext cx="8199438" cy="4840288"/>
          </a:xfrm>
        </p:spPr>
        <p:txBody>
          <a:bodyPr/>
          <a:lstStyle/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Autosomal dominant disease</a:t>
            </a:r>
          </a:p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Relatively common</a:t>
            </a:r>
          </a:p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The affected gene is on chromosome 19</a:t>
            </a:r>
          </a:p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The mutation is triplet repeat (CTG) expansion in the 3’ untranslated region of the myotonic dystrophy gene</a:t>
            </a:r>
          </a:p>
          <a:p>
            <a:pPr marL="273050" indent="-273050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Clinical manifestations:</a:t>
            </a:r>
          </a:p>
          <a:p>
            <a:pPr marL="547688" lvl="1" indent="-22860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Myotonia (Muscular loss &amp; weakness)</a:t>
            </a:r>
          </a:p>
          <a:p>
            <a:pPr marL="547688" lvl="1" indent="-22860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Cataracts</a:t>
            </a:r>
          </a:p>
          <a:p>
            <a:pPr marL="547688" lvl="1" indent="-22860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Testicular atrophy</a:t>
            </a:r>
          </a:p>
          <a:p>
            <a:pPr marL="547688" lvl="1" indent="-22860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Heart disease: arrhythmia</a:t>
            </a:r>
          </a:p>
          <a:p>
            <a:pPr marL="547688" lvl="1" indent="-22860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Dementia</a:t>
            </a:r>
          </a:p>
          <a:p>
            <a:pPr marL="547688" lvl="1" indent="-228600"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Baldness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11034"/>
          <a:stretch/>
        </p:blipFill>
        <p:spPr bwMode="auto">
          <a:xfrm>
            <a:off x="5181600" y="4784726"/>
            <a:ext cx="3810000" cy="1302176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838200"/>
            <a:ext cx="4953000" cy="649288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Lecture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772795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>
                <a:solidFill>
                  <a:srgbClr val="FF0066"/>
                </a:solidFill>
                <a:latin typeface="Arial" charset="0"/>
              </a:rPr>
              <a:t>By the end of this lecture, students should be able to appreciate the possibility of atypical patterns of inheritance with special emphasis on: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Codominant traits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Pseudodominant inheritance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The mitochondrial inheritance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Anticipation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Pleiotropy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Variable expressivity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Heterogeneity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New mutation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>
                <a:latin typeface="Arial" charset="0"/>
              </a:rPr>
              <a:t>Complex trait: multifactorial/Polygenic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 idx="4294967295"/>
          </p:nvPr>
        </p:nvSpPr>
        <p:spPr>
          <a:xfrm>
            <a:off x="827088" y="274638"/>
            <a:ext cx="8858250" cy="1511300"/>
          </a:xfrm>
        </p:spPr>
        <p:txBody>
          <a:bodyPr bIns="91440"/>
          <a:lstStyle/>
          <a:p>
            <a:pPr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Myotonic Dystrophy, 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CONTD</a:t>
            </a:r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920037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00454-007-f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3136900" cy="270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648200"/>
            <a:ext cx="8604250" cy="1498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Newborn baby with severe hypotonia requiring ventilation as a result of having inherited myotonic dystrophy from his mother</a:t>
            </a:r>
          </a:p>
        </p:txBody>
      </p:sp>
      <p:sp>
        <p:nvSpPr>
          <p:cNvPr id="23556" name="Title 3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423150" cy="11938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Myotonic Dystrophy, 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CONTD.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47800"/>
            <a:ext cx="7543800" cy="1600200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Atypical presentation for Autosomal Dominant defects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8213"/>
            <a:ext cx="7643813" cy="3887787"/>
          </a:xfrm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en-US" sz="2800" i="1">
                <a:solidFill>
                  <a:srgbClr val="FF0000"/>
                </a:solidFill>
                <a:latin typeface="Arial" charset="0"/>
              </a:rPr>
              <a:t>Pleiotropy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reduced penetrance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and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variable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expressivity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of a mutant allele need to be taken into account when providing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genetic counseling </a:t>
            </a:r>
            <a:r>
              <a:rPr lang="en-US" sz="2800">
                <a:latin typeface="Arial" charset="0"/>
              </a:rPr>
              <a:t>to individuals at risk for autosomal dominantly inherited disorders.</a:t>
            </a:r>
          </a:p>
          <a:p>
            <a:pPr lvl="1" eaLnBrk="1" hangingPunct="1">
              <a:buFont typeface="Wingdings" charset="0"/>
              <a:buNone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439738"/>
            <a:ext cx="2514600" cy="6492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Pleiotropy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17713"/>
            <a:ext cx="7983538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Arial" charset="0"/>
              </a:rPr>
              <a:t>It is common for autosomal dominant disorders to manifest in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different systems</a:t>
            </a:r>
            <a:r>
              <a:rPr lang="en-US">
                <a:latin typeface="Arial" charset="0"/>
              </a:rPr>
              <a:t> of the body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in a variety of ways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b="1">
                <a:solidFill>
                  <a:srgbClr val="0033CC"/>
                </a:solidFill>
                <a:latin typeface="Arial" charset="0"/>
              </a:rPr>
              <a:t>Pleiotropy:-</a:t>
            </a:r>
            <a:r>
              <a:rPr lang="en-US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a single gene that may give rise to two or more apparently unrelated effects.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80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Arial" charset="0"/>
              </a:rPr>
              <a:t>Example: In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tuberous sclerosis: </a:t>
            </a:r>
            <a:r>
              <a:rPr lang="en-US">
                <a:latin typeface="Arial" charset="0"/>
              </a:rPr>
              <a:t>affected individuals can present with either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learning difficulties,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epilepsy,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a facial rash,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</a:rPr>
              <a:t>or</a:t>
            </a:r>
            <a:r>
              <a:rPr lang="en-US">
                <a:latin typeface="Arial" charset="0"/>
              </a:rPr>
              <a:t>, all features</a:t>
            </a:r>
          </a:p>
        </p:txBody>
      </p:sp>
      <p:pic>
        <p:nvPicPr>
          <p:cNvPr id="26628" name="Picture 4" descr="Adenoma_sebac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36613"/>
            <a:ext cx="10429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F00454-007-f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65175"/>
            <a:ext cx="1311275" cy="100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5329238" cy="649288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Variable expressivity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867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The clinical features in autosomal dominant disorders can show striking variation from person to person, even in the same family.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8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Example: In </a:t>
            </a:r>
            <a:r>
              <a:rPr lang="en-US" b="1" i="1">
                <a:solidFill>
                  <a:srgbClr val="0033CC"/>
                </a:solidFill>
                <a:latin typeface="Arial" charset="0"/>
              </a:rPr>
              <a:t>autosomal dominant polycystic kidney disease</a:t>
            </a:r>
            <a:r>
              <a:rPr lang="en-US">
                <a:solidFill>
                  <a:srgbClr val="0033CC"/>
                </a:solidFill>
                <a:latin typeface="Arial" charset="0"/>
              </a:rPr>
              <a:t>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8788" y="4937125"/>
            <a:ext cx="3390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some affected individuals develop </a:t>
            </a:r>
            <a:r>
              <a:rPr lang="en-US" sz="2400" b="1" i="1">
                <a:solidFill>
                  <a:srgbClr val="FF0066"/>
                </a:solidFill>
              </a:rPr>
              <a:t>renal failure</a:t>
            </a: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in early adulthood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3588" y="4937125"/>
            <a:ext cx="436086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others have just a </a:t>
            </a:r>
            <a:r>
              <a:rPr lang="en-US" sz="2400" b="1" i="1">
                <a:solidFill>
                  <a:srgbClr val="FF0066"/>
                </a:solidFill>
              </a:rPr>
              <a:t>few renal cysts</a:t>
            </a: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that do not significantly affect renal function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022475" y="4465638"/>
            <a:ext cx="449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022475" y="4465638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518275" y="4465638"/>
            <a:ext cx="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4079875" y="4237038"/>
            <a:ext cx="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144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Reduced penetrance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0613"/>
            <a:ext cx="7643813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In some individuals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heterozygous</a:t>
            </a:r>
            <a:r>
              <a:rPr lang="en-US">
                <a:latin typeface="Arial" charset="0"/>
              </a:rPr>
              <a:t> for gene mutations giving rise to certain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autosomal dominant</a:t>
            </a:r>
            <a:r>
              <a:rPr lang="en-US">
                <a:latin typeface="Arial" charset="0"/>
              </a:rPr>
              <a:t> disorders there may be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no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abnormal clinical features</a:t>
            </a:r>
            <a:r>
              <a:rPr lang="en-US">
                <a:latin typeface="Arial" charset="0"/>
              </a:rPr>
              <a:t>, representing so-called 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reduced penetrance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 or 'skipping a generation‘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Reduced penetrance might be due to: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modifying effects of other genes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interaction of the gene with environmental factors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609600"/>
            <a:ext cx="3886200" cy="649288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New mutations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87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In autosomal dominant disorders an affected person will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usually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have an affected parent.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 However, this is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not always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the case and it is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not unusual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for a trait to appear in an individual when there is no family history of the disorder. 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The sudden unexpected appearance of a condition arising as a result of a mistake occurring in the transmission of a gene is called a 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new mutation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_MR_LG_Achon-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04813"/>
            <a:ext cx="792163" cy="792162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s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456113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s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45440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PR_MR_LG_Achon-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01638"/>
            <a:ext cx="790575" cy="7905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s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3454400"/>
            <a:ext cx="952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PR_MR_LG_Achon-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96875"/>
            <a:ext cx="784225" cy="7842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368935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Achondroplasia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306513"/>
            <a:ext cx="8915400" cy="5475287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 form of short-limbed dwarfism, in which the parents 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usually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have normal stature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Diagnosis/testing: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Characteristic clinical and radiographic finding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Molecular genetic tests: mutation in the 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FGFR3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gene on chromosome 4p16.3 (coding for fibroblast growth factor receptor 3)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The offspring of persons with achondroplasia had a 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50%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chance of having achondroplasia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What other possible explanations for the 'sudden' appearance of this disorder?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  <a:latin typeface="Arial" charset="0"/>
              </a:rPr>
              <a:t>non-penetrance: 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One of the parents might be heterozygous for the mutant allele but so mildly affected that it has not previously been detected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solidFill>
                  <a:srgbClr val="0033CC"/>
                </a:solidFill>
                <a:latin typeface="Arial" charset="0"/>
              </a:rPr>
              <a:t>Variable expressivity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the family relationships not being as stated, e.g.</a:t>
            </a:r>
            <a:r>
              <a:rPr lang="en-US" sz="2000">
                <a:solidFill>
                  <a:srgbClr val="0033CC"/>
                </a:solidFill>
                <a:latin typeface="Arial" charset="0"/>
              </a:rPr>
              <a:t> </a:t>
            </a:r>
            <a:r>
              <a:rPr lang="en-US" sz="2000" i="1">
                <a:solidFill>
                  <a:srgbClr val="0033CC"/>
                </a:solidFill>
                <a:latin typeface="Arial" charset="0"/>
              </a:rPr>
              <a:t>non-paternity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752600"/>
            <a:ext cx="5257800" cy="139382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MULTIFACTORIAL/</a:t>
            </a:r>
            <a:b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POLYGENIC DISORDERS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00200"/>
            <a:ext cx="8475662" cy="93662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Inheritance of Codominant Alleles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3533775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Complex Traits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Complex traits are conditions which are likely to be due to the interaction of more than one gene.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The effects may be additive, one may be rate-limiting over the action of another, or one may enhance or multiply the effect of another.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e.g. </a:t>
            </a:r>
            <a:r>
              <a:rPr lang="en-US" sz="2400" b="1" i="1">
                <a:solidFill>
                  <a:srgbClr val="0033CC"/>
                </a:solidFill>
                <a:latin typeface="Arial" charset="0"/>
              </a:rPr>
              <a:t>Digenic inheritance:</a:t>
            </a:r>
            <a:r>
              <a:rPr lang="en-US" sz="240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where a disorder has been shown to be due to the additive effects of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heterozygous mutations at two different gene loci</a:t>
            </a:r>
          </a:p>
          <a:p>
            <a:pPr eaLnBrk="1" hangingPunct="1">
              <a:lnSpc>
                <a:spcPct val="80000"/>
              </a:lnSpc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In man one form of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retinitis pigmentosa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a disorder of progressive visual impairment, is caused by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double heterozygosity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for mutations in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two unlinked genes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 which both encode proteins present in photoreceptors. Individuals with only one of these mutations are not affected.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153400" cy="14620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Multifactorial/Polygenic Disorders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19200"/>
            <a:ext cx="889635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Human characteristics such as height, skin color and intelligence could be determined by the interaction of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many genes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, each exerting a small additive effect.</a:t>
            </a:r>
            <a:endParaRPr lang="ar-sa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ar-sa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This model of</a:t>
            </a:r>
            <a:r>
              <a:rPr lang="ar-sa" sz="240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400" b="1" i="1">
                <a:solidFill>
                  <a:srgbClr val="FF0066"/>
                </a:solidFill>
                <a:latin typeface="Arial" charset="0"/>
              </a:rPr>
              <a:t>quantitative inheritance</a:t>
            </a:r>
            <a:r>
              <a:rPr lang="ar-sa" sz="240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can explain the pattern of inheritance for many relatively common conditions</a:t>
            </a:r>
            <a:r>
              <a:rPr lang="ar-sa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including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congenital malformations such as cleft lip and palate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late-onset conditions such as</a:t>
            </a:r>
          </a:p>
          <a:p>
            <a:pPr lvl="2"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Hypertension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diabetes mellitus</a:t>
            </a:r>
          </a:p>
          <a:p>
            <a:pPr lvl="2"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Alzheimer disease</a:t>
            </a:r>
            <a:endParaRPr lang="ar-sa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ar-sa" sz="240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The prevailing view is that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genes at several loci</a:t>
            </a:r>
            <a:r>
              <a:rPr lang="en-US" sz="2400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interact to generate a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susceptibility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to the effects of </a:t>
            </a:r>
            <a:r>
              <a:rPr lang="en-US" sz="2400" b="1">
                <a:solidFill>
                  <a:srgbClr val="FF0066"/>
                </a:solidFill>
                <a:latin typeface="Arial" charset="0"/>
              </a:rPr>
              <a:t>adverse environmental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trigger factors.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6553200" cy="649288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Genomic Imprinting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4495800" cy="3886200"/>
          </a:xfrm>
          <a:noFill/>
        </p:spPr>
        <p:txBody>
          <a:bodyPr/>
          <a:lstStyle/>
          <a:p>
            <a:r>
              <a:rPr lang="en-US">
                <a:latin typeface="Arial" charset="0"/>
              </a:rPr>
              <a:t>Certain chromosomes retain a memory or “imprint” of parental origin that influences whether genes are expressed or not during gametogenesis</a:t>
            </a:r>
          </a:p>
        </p:txBody>
      </p:sp>
      <p:pic>
        <p:nvPicPr>
          <p:cNvPr id="34820" name="Picture 5" descr="genomic-impr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47775"/>
            <a:ext cx="37242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105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Take home Message: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An accurate determination of the family pedigree is an important part of the workup of every patient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Exceptions to mendelian inheritance do occur in single-gene disorders.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The inheritance pattern of an individual pedigree may be obscured by a number of other factors that may make the mode of inheritance difficult to interpret</a:t>
            </a:r>
          </a:p>
          <a:p>
            <a:pPr eaLnBrk="1" hangingPunct="1"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Some characteristics and many common familial disorders, do not usually follow a simple pattern of Mendelian inheritance.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752600"/>
            <a:ext cx="2971800" cy="990600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05000"/>
            <a:ext cx="6553200" cy="649288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Codominance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49563"/>
            <a:ext cx="7772400" cy="21463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latin typeface="Arial" charset="0"/>
              </a:rPr>
              <a:t>Codominance:</a:t>
            </a:r>
            <a:r>
              <a:rPr lang="en-US">
                <a:latin typeface="Arial" charset="0"/>
              </a:rPr>
              <a:t> two allelic traits that are both expressed in the heterozygous state.</a:t>
            </a: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</a:rPr>
              <a:t>Example: Blood group AB: the A and B blood groups are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codominant</a:t>
            </a:r>
            <a:r>
              <a:rPr lang="en-US">
                <a:latin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422400"/>
          </a:xfrm>
        </p:spPr>
        <p:txBody>
          <a:bodyPr/>
          <a:lstStyle/>
          <a:p>
            <a:pPr algn="ctr" eaLnBrk="1" hangingPunct="1"/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Possible genotypes, phenotypes &amp; gametes formed from the four alleles: A</a:t>
            </a:r>
            <a:r>
              <a:rPr lang="en-US" sz="3200" baseline="-25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1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A</a:t>
            </a:r>
            <a:r>
              <a:rPr lang="en-US" sz="3200" baseline="-250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2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, B, &amp; O at the ABO locus</a:t>
            </a:r>
            <a:r>
              <a:rPr lang="ar-sa" sz="32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endParaRPr lang="en-US" sz="3200">
              <a:solidFill>
                <a:srgbClr val="0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-983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0" y="7534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0" y="-9837738"/>
            <a:ext cx="9144000" cy="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EG"/>
          </a:p>
        </p:txBody>
      </p:sp>
      <p:sp>
        <p:nvSpPr>
          <p:cNvPr id="7174" name="Rectangle 12"/>
          <p:cNvSpPr>
            <a:spLocks noChangeArrowheads="1"/>
          </p:cNvSpPr>
          <p:nvPr/>
        </p:nvSpPr>
        <p:spPr bwMode="auto">
          <a:xfrm>
            <a:off x="0" y="1611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ar-sa" sz="800"/>
              <a:t/>
            </a:r>
            <a:br>
              <a:rPr lang="ar-sa" sz="800"/>
            </a:br>
            <a:endParaRPr lang="ar-sa" sz="2400">
              <a:latin typeface="Times New Roman" charset="0"/>
              <a:cs typeface="Times New Roman" charset="0"/>
            </a:endParaRPr>
          </a:p>
        </p:txBody>
      </p:sp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0" y="-9837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7176" name="Rectangle 20"/>
          <p:cNvSpPr>
            <a:spLocks noChangeArrowheads="1"/>
          </p:cNvSpPr>
          <p:nvPr/>
        </p:nvSpPr>
        <p:spPr bwMode="auto">
          <a:xfrm>
            <a:off x="0" y="7534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ar-EG"/>
          </a:p>
        </p:txBody>
      </p:sp>
      <p:sp>
        <p:nvSpPr>
          <p:cNvPr id="7177" name="Rectangle 21"/>
          <p:cNvSpPr>
            <a:spLocks noChangeArrowheads="1"/>
          </p:cNvSpPr>
          <p:nvPr/>
        </p:nvSpPr>
        <p:spPr bwMode="auto">
          <a:xfrm>
            <a:off x="0" y="-9837738"/>
            <a:ext cx="9144000" cy="0"/>
          </a:xfrm>
          <a:prstGeom prst="rect">
            <a:avLst/>
          </a:pr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ar-EG"/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0" y="161163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ar-sa" sz="800"/>
              <a:t/>
            </a:r>
            <a:br>
              <a:rPr lang="ar-sa" sz="800"/>
            </a:br>
            <a:endParaRPr lang="ar-sa" sz="2400">
              <a:latin typeface="Times New Roman" charset="0"/>
              <a:cs typeface="Times New Roman" charset="0"/>
            </a:endParaRPr>
          </a:p>
        </p:txBody>
      </p:sp>
      <p:sp>
        <p:nvSpPr>
          <p:cNvPr id="7179" name="Rectangle 23"/>
          <p:cNvSpPr>
            <a:spLocks noChangeArrowheads="1"/>
          </p:cNvSpPr>
          <p:nvPr/>
        </p:nvSpPr>
        <p:spPr bwMode="auto">
          <a:xfrm>
            <a:off x="0" y="-91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0" y="7148513"/>
            <a:ext cx="1841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ar-sa" sz="1100">
                <a:solidFill>
                  <a:srgbClr val="000000"/>
                </a:solidFill>
              </a:rPr>
              <a:t/>
            </a:r>
            <a:br>
              <a:rPr lang="ar-sa" sz="1100">
                <a:solidFill>
                  <a:srgbClr val="000000"/>
                </a:solidFill>
              </a:rPr>
            </a:br>
            <a:endParaRPr lang="ar-sa" sz="2400"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8269" name="Group 77"/>
          <p:cNvGraphicFramePr>
            <a:graphicFrameLocks noGrp="1"/>
          </p:cNvGraphicFramePr>
          <p:nvPr>
            <p:ph idx="1"/>
          </p:nvPr>
        </p:nvGraphicFramePr>
        <p:xfrm>
          <a:off x="2128838" y="1916113"/>
          <a:ext cx="5273675" cy="4359275"/>
        </p:xfrm>
        <a:graphic>
          <a:graphicData uri="http://schemas.openxmlformats.org/drawingml/2006/table">
            <a:tbl>
              <a:tblPr rtl="1"/>
              <a:tblGrid>
                <a:gridCol w="2590800"/>
                <a:gridCol w="1398588"/>
                <a:gridCol w="1284287"/>
              </a:tblGrid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Gamete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Phenotype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Genotype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371600"/>
            <a:ext cx="4648200" cy="1317625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PSEUDODOMINANT INHERITANCE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454-007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r="27127" b="6952"/>
          <a:stretch>
            <a:fillRect/>
          </a:stretch>
        </p:blipFill>
        <p:spPr bwMode="auto">
          <a:xfrm>
            <a:off x="2895600" y="1676400"/>
            <a:ext cx="3810000" cy="23876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52400"/>
            <a:ext cx="7793038" cy="1462088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/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Pedigree: Pseudodominant inheritance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41363" y="4114800"/>
            <a:ext cx="8250237" cy="267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en-US" b="1"/>
              <a:t>A woman </a:t>
            </a:r>
            <a:r>
              <a:rPr lang="en-US" b="1">
                <a:solidFill>
                  <a:srgbClr val="FF0000"/>
                </a:solidFill>
              </a:rPr>
              <a:t>homozygous for an autosomal recessive</a:t>
            </a:r>
            <a:r>
              <a:rPr lang="en-US" b="1"/>
              <a:t> disorder whose husband is </a:t>
            </a:r>
            <a:r>
              <a:rPr lang="en-US" b="1">
                <a:solidFill>
                  <a:srgbClr val="FF0000"/>
                </a:solidFill>
              </a:rPr>
              <a:t>heterozygous</a:t>
            </a:r>
            <a:r>
              <a:rPr lang="en-US" b="1"/>
              <a:t> for the same disorder.</a:t>
            </a:r>
          </a:p>
          <a:p>
            <a:pPr marL="514350" indent="-514350">
              <a:buFont typeface="Arial" charset="0"/>
              <a:buChar char="•"/>
            </a:pPr>
            <a:r>
              <a:rPr lang="en-US" b="1"/>
              <a:t>Their children have a </a:t>
            </a:r>
            <a:r>
              <a:rPr lang="en-US" b="1">
                <a:solidFill>
                  <a:srgbClr val="FF0000"/>
                </a:solidFill>
              </a:rPr>
              <a:t>1 in 2 (50%) </a:t>
            </a:r>
            <a:r>
              <a:rPr lang="en-US" b="1"/>
              <a:t>chance of being affected i.e. homozygous ) i.e. </a:t>
            </a:r>
            <a:r>
              <a:rPr lang="en-US" b="1">
                <a:solidFill>
                  <a:srgbClr val="FF0000"/>
                </a:solidFill>
              </a:rPr>
              <a:t>pseudodominant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462087"/>
          </a:xfr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Atypical inheritance of single-gene disorders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35863" cy="1651000"/>
          </a:xfrm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are the situations in which the inheritance of single-gene disorders diverges from typical mendelian patterns?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825" y="2209800"/>
            <a:ext cx="7620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Maternal inheritance of mitochondrial mutations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Anticipation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Atypical presentation for Autosomal Dominant defects: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Pleotropy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Variable expressivity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Heterogeneity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New mutation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Unusual inheritance patterns due to Genomic Imprinting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Mosaicism: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Somatic mosaicism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</a:rPr>
              <a:t>Germline mosaicism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85813" y="220980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sym typeface="Symbol" charset="0"/>
              </a:rPr>
              <a:t>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5175" y="3027363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sym typeface="Symbol" charset="0"/>
              </a:rPr>
              <a:t>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65175" y="2595563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sym typeface="Symbol" charset="0"/>
              </a:rPr>
              <a:t>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5F5F5F"/>
      </a:dk1>
      <a:lt1>
        <a:srgbClr val="FFFFFF"/>
      </a:lt1>
      <a:dk2>
        <a:srgbClr val="008080"/>
      </a:dk2>
      <a:lt2>
        <a:srgbClr val="003300"/>
      </a:lt2>
      <a:accent1>
        <a:srgbClr val="00CC99"/>
      </a:accent1>
      <a:accent2>
        <a:srgbClr val="663300"/>
      </a:accent2>
      <a:accent3>
        <a:srgbClr val="FFFFFF"/>
      </a:accent3>
      <a:accent4>
        <a:srgbClr val="505050"/>
      </a:accent4>
      <a:accent5>
        <a:srgbClr val="AAE2CA"/>
      </a:accent5>
      <a:accent6>
        <a:srgbClr val="5C2D00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5F5F5F"/>
        </a:dk1>
        <a:lt1>
          <a:srgbClr val="FFFFFF"/>
        </a:lt1>
        <a:dk2>
          <a:srgbClr val="006600"/>
        </a:dk2>
        <a:lt2>
          <a:srgbClr val="FFCC99"/>
        </a:lt2>
        <a:accent1>
          <a:srgbClr val="339966"/>
        </a:accent1>
        <a:accent2>
          <a:srgbClr val="CC9900"/>
        </a:accent2>
        <a:accent3>
          <a:srgbClr val="FFFFFF"/>
        </a:accent3>
        <a:accent4>
          <a:srgbClr val="505050"/>
        </a:accent4>
        <a:accent5>
          <a:srgbClr val="ADCAB8"/>
        </a:accent5>
        <a:accent6>
          <a:srgbClr val="B98A00"/>
        </a:accent6>
        <a:hlink>
          <a:srgbClr val="FF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5F5F5F"/>
        </a:dk1>
        <a:lt1>
          <a:srgbClr val="FFFFFF"/>
        </a:lt1>
        <a:dk2>
          <a:srgbClr val="006600"/>
        </a:dk2>
        <a:lt2>
          <a:srgbClr val="336699"/>
        </a:lt2>
        <a:accent1>
          <a:srgbClr val="FF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FFE2CA"/>
        </a:accent5>
        <a:accent6>
          <a:srgbClr val="5C2D00"/>
        </a:accent6>
        <a:hlink>
          <a:srgbClr val="33CC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5F5F5F"/>
        </a:dk1>
        <a:lt1>
          <a:srgbClr val="FFFFFF"/>
        </a:lt1>
        <a:dk2>
          <a:srgbClr val="008080"/>
        </a:dk2>
        <a:lt2>
          <a:srgbClr val="003300"/>
        </a:lt2>
        <a:accent1>
          <a:srgbClr val="00CC99"/>
        </a:accent1>
        <a:accent2>
          <a:srgbClr val="663300"/>
        </a:accent2>
        <a:accent3>
          <a:srgbClr val="FFFFFF"/>
        </a:accent3>
        <a:accent4>
          <a:srgbClr val="505050"/>
        </a:accent4>
        <a:accent5>
          <a:srgbClr val="AAE2CA"/>
        </a:accent5>
        <a:accent6>
          <a:srgbClr val="5C2D00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3242</TotalTime>
  <Words>1320</Words>
  <Application>Microsoft Macintosh PowerPoint</Application>
  <PresentationFormat>On-screen Show (4:3)</PresentationFormat>
  <Paragraphs>211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Times New Roman</vt:lpstr>
      <vt:lpstr>Wingdings</vt:lpstr>
      <vt:lpstr>Symbol</vt:lpstr>
      <vt:lpstr>template</vt:lpstr>
      <vt:lpstr>Atypical Patterns of Inheritance</vt:lpstr>
      <vt:lpstr>Lecture Objectives</vt:lpstr>
      <vt:lpstr>Inheritance of Codominant Alleles</vt:lpstr>
      <vt:lpstr>Codominance</vt:lpstr>
      <vt:lpstr>Possible genotypes, phenotypes &amp; gametes formed from the four alleles: A1, A2, B, &amp; O at the ABO locus </vt:lpstr>
      <vt:lpstr>PSEUDODOMINANT INHERITANCE</vt:lpstr>
      <vt:lpstr>PowerPoint Presentation</vt:lpstr>
      <vt:lpstr>Atypical inheritance of single-gene disorders</vt:lpstr>
      <vt:lpstr>What are the situations in which the inheritance of single-gene disorders diverges from typical mendelian patterns?</vt:lpstr>
      <vt:lpstr>MITOCHONDRIAL INHERITANCE</vt:lpstr>
      <vt:lpstr>Mitochondrial DNA (mtDNA)</vt:lpstr>
      <vt:lpstr>Mitochondrial Disorders</vt:lpstr>
      <vt:lpstr>PowerPoint Presentation</vt:lpstr>
      <vt:lpstr>Homoplasmy vs. Heteroplasmy </vt:lpstr>
      <vt:lpstr>The progressive effect of Heteroplasmy on the clinical severity of mitochondrial genetic disorders</vt:lpstr>
      <vt:lpstr>PowerPoint Presentation</vt:lpstr>
      <vt:lpstr>ANTICIPATION</vt:lpstr>
      <vt:lpstr>Anticipation</vt:lpstr>
      <vt:lpstr>Myotonic Dystrophy</vt:lpstr>
      <vt:lpstr>Myotonic Dystrophy, CONTD.</vt:lpstr>
      <vt:lpstr>Myotonic Dystrophy, CONTD.</vt:lpstr>
      <vt:lpstr>Atypical presentation for Autosomal Dominant defects</vt:lpstr>
      <vt:lpstr>PowerPoint Presentation</vt:lpstr>
      <vt:lpstr>Pleiotropy</vt:lpstr>
      <vt:lpstr>Variable expressivity</vt:lpstr>
      <vt:lpstr>Reduced penetrance</vt:lpstr>
      <vt:lpstr>New mutations</vt:lpstr>
      <vt:lpstr>Achondroplasia</vt:lpstr>
      <vt:lpstr>MULTIFACTORIAL/ POLYGENIC DISORDERS</vt:lpstr>
      <vt:lpstr>Complex Traits</vt:lpstr>
      <vt:lpstr>Multifactorial/Polygenic Disorders</vt:lpstr>
      <vt:lpstr>Genomic Imprinting</vt:lpstr>
      <vt:lpstr>Take home Message:</vt:lpstr>
      <vt:lpstr>Thank you </vt:lpstr>
    </vt:vector>
  </TitlesOfParts>
  <Company>owner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Pathology</dc:title>
  <dc:creator>user</dc:creator>
  <cp:lastModifiedBy>User</cp:lastModifiedBy>
  <cp:revision>182</cp:revision>
  <dcterms:created xsi:type="dcterms:W3CDTF">2005-11-24T18:32:37Z</dcterms:created>
  <dcterms:modified xsi:type="dcterms:W3CDTF">2011-10-26T12:03:56Z</dcterms:modified>
</cp:coreProperties>
</file>