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72" r:id="rId2"/>
    <p:sldId id="351" r:id="rId3"/>
    <p:sldId id="352" r:id="rId4"/>
    <p:sldId id="353" r:id="rId5"/>
    <p:sldId id="382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367" r:id="rId20"/>
    <p:sldId id="368" r:id="rId21"/>
    <p:sldId id="369" r:id="rId22"/>
    <p:sldId id="370" r:id="rId23"/>
    <p:sldId id="371" r:id="rId24"/>
    <p:sldId id="372" r:id="rId25"/>
    <p:sldId id="373" r:id="rId26"/>
    <p:sldId id="383" r:id="rId27"/>
    <p:sldId id="374" r:id="rId28"/>
    <p:sldId id="375" r:id="rId29"/>
    <p:sldId id="376" r:id="rId30"/>
    <p:sldId id="377" r:id="rId31"/>
    <p:sldId id="378" r:id="rId32"/>
    <p:sldId id="379" r:id="rId33"/>
    <p:sldId id="349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FFCCFF"/>
    <a:srgbClr val="000000"/>
    <a:srgbClr val="FF0066"/>
    <a:srgbClr val="0033CC"/>
    <a:srgbClr val="FFFF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1906" autoAdjust="0"/>
    <p:restoredTop sz="95113" autoAdjust="0"/>
  </p:normalViewPr>
  <p:slideViewPr>
    <p:cSldViewPr>
      <p:cViewPr>
        <p:scale>
          <a:sx n="70" d="100"/>
          <a:sy n="70" d="100"/>
        </p:scale>
        <p:origin x="-5176" y="-1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6" d="100"/>
        <a:sy n="166" d="100"/>
      </p:scale>
      <p:origin x="0" y="669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6104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5EFFE2-5B7B-9442-AC2A-8E6EC252370C}" type="slidenum">
              <a:rPr lang="ar-KW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31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D6201CD-885B-8B4C-A1F6-2DB95FFE76B5}" type="slidenum">
              <a:rPr lang="ar-sa" sz="1200"/>
              <a:pPr eaLnBrk="1" hangingPunct="1"/>
              <a:t>4</a:t>
            </a:fld>
            <a:endParaRPr lang="en-US" sz="1200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eaLnBrk="0" hangingPunct="0"/>
            <a:r>
              <a:rPr lang="en-GB" sz="1200">
                <a:cs typeface="Times New Roman" charset="0"/>
              </a:rPr>
              <a:t>5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378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6D53FB-CD6D-5646-AA7B-C9B2F93413CD}" type="slidenum">
              <a:rPr lang="en-US" sz="1200"/>
              <a:pPr eaLnBrk="1" hangingPunct="1"/>
              <a:t>26</a:t>
            </a:fld>
            <a:endParaRPr lang="en-US" sz="120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"/>
              <a:t>Fig 29.4  Punnett square showing the Hardy-Weinberg principle.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887788" y="4652963"/>
            <a:ext cx="5256212" cy="11525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800">
              <a:ea typeface="+mn-ea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33838" y="4579938"/>
            <a:ext cx="6875462" cy="936625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33838" y="5180013"/>
            <a:ext cx="6227762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349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52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1500" y="1916113"/>
            <a:ext cx="1909763" cy="4608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7450" y="1916113"/>
            <a:ext cx="5581650" cy="4608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64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87450" y="1916113"/>
            <a:ext cx="6553200" cy="649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7450" y="2636838"/>
            <a:ext cx="3744913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84763" y="2636838"/>
            <a:ext cx="37465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7450" y="4656138"/>
            <a:ext cx="3744913" cy="1868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4763" y="4656138"/>
            <a:ext cx="3746500" cy="1868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3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450" y="1916113"/>
            <a:ext cx="6553200" cy="649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7450" y="2636838"/>
            <a:ext cx="3744913" cy="38877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84763" y="2636838"/>
            <a:ext cx="3746500" cy="3887787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89932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450" y="1916113"/>
            <a:ext cx="6553200" cy="649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87450" y="2636838"/>
            <a:ext cx="3744913" cy="3887787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4763" y="2636838"/>
            <a:ext cx="3746500" cy="38877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34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450" y="1916113"/>
            <a:ext cx="6553200" cy="649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187450" y="2636838"/>
            <a:ext cx="7643813" cy="3887787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30534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450" y="1916113"/>
            <a:ext cx="6553200" cy="649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7450" y="2636838"/>
            <a:ext cx="7643813" cy="3887787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8119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4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198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2636838"/>
            <a:ext cx="3744913" cy="3887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763" y="2636838"/>
            <a:ext cx="3746500" cy="3887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0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7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4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92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748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440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16113"/>
            <a:ext cx="65532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uk-UA" sz="1800">
              <a:ea typeface="+mn-ea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636838"/>
            <a:ext cx="7643813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  <p:sldLayoutId id="2147484136" r:id="rId12"/>
    <p:sldLayoutId id="2147484137" r:id="rId13"/>
    <p:sldLayoutId id="2147484138" r:id="rId14"/>
    <p:sldLayoutId id="2147484139" r:id="rId15"/>
    <p:sldLayoutId id="2147484140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19200" y="1143000"/>
            <a:ext cx="7391400" cy="1219200"/>
          </a:xfrm>
          <a:prstGeom prst="rect">
            <a:avLst/>
          </a:prstGeom>
          <a:ln>
            <a:prstDash val="lgDashDotDot"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Medical  Genetics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algn="ctr" eaLnBrk="0" hangingPunct="0">
              <a:defRPr/>
            </a:pP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pic>
        <p:nvPicPr>
          <p:cNvPr id="3075" name="Picture 3" descr="DNAanimated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5365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52600" y="3276600"/>
            <a:ext cx="7010400" cy="228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rgbClr val="C00000"/>
                </a:solidFill>
              </a:rPr>
              <a:t>LECTURE 5</a:t>
            </a:r>
          </a:p>
          <a:p>
            <a:pPr algn="ctr">
              <a:defRPr/>
            </a:pP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ctr">
              <a:defRPr/>
            </a:pPr>
            <a:r>
              <a:rPr 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M. </a:t>
            </a:r>
            <a:r>
              <a:rPr lang="en-US" sz="3200" b="1" dirty="0" err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Faiyaz-Ul-Haque</a:t>
            </a:r>
            <a:r>
              <a:rPr 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PhD, </a:t>
            </a:r>
            <a:r>
              <a:rPr lang="en-US" sz="3200" b="1" dirty="0" err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FRCPath</a:t>
            </a:r>
            <a:endParaRPr lang="en-US" sz="4000" b="1" dirty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82738" y="3962400"/>
            <a:ext cx="7256462" cy="936625"/>
          </a:xfrm>
        </p:spPr>
        <p:txBody>
          <a:bodyPr/>
          <a:lstStyle/>
          <a:p>
            <a:pPr algn="ctr" eaLnBrk="1" hangingPunct="1"/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Genetic Counseling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371600"/>
            <a:ext cx="6248400" cy="1371600"/>
          </a:xfrm>
          <a:solidFill>
            <a:schemeClr val="bg2">
              <a:lumMod val="90000"/>
              <a:lumOff val="10000"/>
            </a:schemeClr>
          </a:solidFill>
        </p:spPr>
        <p:txBody>
          <a:bodyPr/>
          <a:lstStyle/>
          <a:p>
            <a:pPr algn="ctr" eaLnBrk="1" hangingPunct="1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2- CALCULATING AND PRESENTING THE RISK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7415213" cy="762000"/>
          </a:xfrm>
          <a:solidFill>
            <a:srgbClr val="000066"/>
          </a:solidFill>
        </p:spPr>
        <p:txBody>
          <a:bodyPr/>
          <a:lstStyle/>
          <a:p>
            <a:pPr algn="ctr" eaLnBrk="1" hangingPunct="1"/>
            <a:r>
              <a:rPr lang="en-US" b="0">
                <a:solidFill>
                  <a:schemeClr val="bg1"/>
                </a:solidFill>
                <a:latin typeface="Arial" charset="0"/>
              </a:rPr>
              <a:t>Calculating and presenting the risk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643813" cy="3887788"/>
          </a:xfrm>
        </p:spPr>
        <p:txBody>
          <a:bodyPr/>
          <a:lstStyle/>
          <a:p>
            <a:pPr marL="990600" indent="12700" eaLnBrk="1" hangingPunct="1">
              <a:buFont typeface="Wingdings" charset="0"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Calculation of the recurrence risk:</a:t>
            </a:r>
          </a:p>
          <a:p>
            <a:pPr marL="990600" indent="12700" eaLnBrk="1" hangingPunct="1">
              <a:buFont typeface="Wingdings" charset="0"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	Can be </a:t>
            </a:r>
            <a:r>
              <a:rPr lang="en-US" b="1" i="1">
                <a:solidFill>
                  <a:srgbClr val="FF0066"/>
                </a:solidFill>
                <a:latin typeface="Arial" charset="0"/>
              </a:rPr>
              <a:t>straightforward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(Mendelian inheritance)</a:t>
            </a:r>
          </a:p>
          <a:p>
            <a:pPr marL="990600" indent="12700" eaLnBrk="1" hangingPunct="1">
              <a:buFont typeface="Wingdings" charset="0"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	Or..Can be </a:t>
            </a:r>
            <a:r>
              <a:rPr lang="en-US" b="1" i="1">
                <a:solidFill>
                  <a:srgbClr val="FF0066"/>
                </a:solidFill>
                <a:latin typeface="Arial" charset="0"/>
              </a:rPr>
              <a:t>much more complex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, due to many factors, for example:</a:t>
            </a:r>
          </a:p>
          <a:p>
            <a:pPr marL="990600" indent="12700" eaLnBrk="1" hangingPunct="1">
              <a:buFont typeface="Wingdings" charset="0"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delayed age of onset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5334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b="1" i="1">
                <a:solidFill>
                  <a:srgbClr val="FF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“Be Consistent &amp; clear to avoid confusion”</a:t>
            </a:r>
            <a:endParaRPr lang="en-US" b="1">
              <a:solidFill>
                <a:srgbClr val="FF00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/>
            <a:r>
              <a:rPr lang="en-US">
                <a:solidFill>
                  <a:srgbClr val="000000"/>
                </a:solidFill>
                <a:latin typeface="Arial" charset="0"/>
              </a:rPr>
              <a:t>Example: There is a risk of 1 in 4 to have affected child; that means:</a:t>
            </a:r>
          </a:p>
          <a:p>
            <a:pPr lvl="1" eaLnBrk="1" hangingPunct="1"/>
            <a:r>
              <a:rPr lang="en-US" sz="2800" b="0">
                <a:solidFill>
                  <a:srgbClr val="000000"/>
                </a:solidFill>
                <a:latin typeface="Arial" charset="0"/>
              </a:rPr>
              <a:t>25%</a:t>
            </a:r>
            <a:r>
              <a:rPr lang="ar-sa" sz="2800" b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b="0">
                <a:solidFill>
                  <a:srgbClr val="000000"/>
                </a:solidFill>
                <a:latin typeface="Arial" charset="0"/>
              </a:rPr>
              <a:t> chance</a:t>
            </a:r>
            <a:r>
              <a:rPr lang="ar-sa" sz="2800" b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b="0">
                <a:solidFill>
                  <a:srgbClr val="000000"/>
                </a:solidFill>
                <a:latin typeface="Arial" charset="0"/>
              </a:rPr>
              <a:t> to get an affected child</a:t>
            </a:r>
          </a:p>
          <a:p>
            <a:pPr lvl="1" eaLnBrk="1" hangingPunct="1">
              <a:buFontTx/>
              <a:buNone/>
            </a:pPr>
            <a:endParaRPr lang="en-US" sz="2800" b="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buFont typeface="Wingdings" charset="0"/>
              <a:buChar char="Ø"/>
            </a:pPr>
            <a:r>
              <a:rPr lang="en-US" sz="2800" b="0">
                <a:solidFill>
                  <a:srgbClr val="000000"/>
                </a:solidFill>
                <a:latin typeface="Arial" charset="0"/>
              </a:rPr>
              <a:t>Genes are made up of DNA molecules, which are the simplest building blocks of heredity.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2800" b="0">
                <a:solidFill>
                  <a:srgbClr val="000000"/>
                </a:solidFill>
                <a:latin typeface="Arial" charset="0"/>
              </a:rPr>
              <a:t>They're grouped together in specific patterns within a person's chromosomes, forming the unique "blueprint" for every physical and biological characteristic of that person</a:t>
            </a:r>
          </a:p>
        </p:txBody>
      </p:sp>
      <p:sp>
        <p:nvSpPr>
          <p:cNvPr id="2" name="Rectangle 1"/>
          <p:cNvSpPr/>
          <p:nvPr/>
        </p:nvSpPr>
        <p:spPr>
          <a:xfrm>
            <a:off x="2243138" y="152400"/>
            <a:ext cx="3929062" cy="820738"/>
          </a:xfrm>
          <a:prstGeom prst="rect">
            <a:avLst/>
          </a:prstGeom>
          <a:solidFill>
            <a:srgbClr val="000066"/>
          </a:solidFill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3- Communication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9850" y="228600"/>
            <a:ext cx="6280150" cy="1143000"/>
          </a:xfrm>
          <a:solidFill>
            <a:srgbClr val="000066"/>
          </a:solidFill>
        </p:spPr>
        <p:txBody>
          <a:bodyPr/>
          <a:lstStyle/>
          <a:p>
            <a:pPr algn="ctr" eaLnBrk="1" hangingPunct="1"/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Emphasize that a risk applies to </a:t>
            </a:r>
            <a:r>
              <a:rPr lang="en-US" sz="40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each</a:t>
            </a:r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pregnancy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643813" cy="38877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i="1">
                <a:solidFill>
                  <a:srgbClr val="FF0000"/>
                </a:solidFill>
                <a:latin typeface="Arial" charset="0"/>
              </a:rPr>
              <a:t>“Chance does not have a memory”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 couple has a child with an autosomal recessive disorder (recurrence risk equals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1 in 4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That means that: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i="1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- their next three children will be unaffected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i="1">
                <a:solidFill>
                  <a:srgbClr val="000000"/>
                </a:solidFill>
                <a:latin typeface="Arial" charset="0"/>
              </a:rPr>
              <a:t>B-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Each of their future children will have a 	 		recurrence risk of 1 in 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6788" y="2408238"/>
            <a:ext cx="7643812" cy="38877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“Chance does not have a memory”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40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A couple has just had a child with an autosomal recessive disorder (recurrence risk equals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1 in 4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That means that: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4000" b="1">
                <a:solidFill>
                  <a:srgbClr val="FF0000"/>
                </a:solidFill>
                <a:latin typeface="Arial" charset="0"/>
                <a:sym typeface="Symbol" charset="0"/>
              </a:rPr>
              <a:t></a:t>
            </a:r>
            <a:r>
              <a:rPr lang="en-US" sz="2400" i="1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- their next three children will be unaffected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4000" b="1">
                <a:solidFill>
                  <a:srgbClr val="0033CC"/>
                </a:solidFill>
                <a:latin typeface="Arial" charset="0"/>
                <a:sym typeface="Symbol" charset="0"/>
              </a:rPr>
              <a:t></a:t>
            </a:r>
            <a:r>
              <a:rPr lang="en-US" sz="2400" i="1">
                <a:solidFill>
                  <a:srgbClr val="000000"/>
                </a:solidFill>
                <a:latin typeface="Arial" charset="0"/>
              </a:rPr>
              <a:t>B-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 Each of their future children will have a 	 		recurrence risk of 1 in 4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31938" y="533400"/>
            <a:ext cx="6164262" cy="1219200"/>
          </a:xfrm>
          <a:solidFill>
            <a:srgbClr val="000066"/>
          </a:solidFill>
        </p:spPr>
        <p:txBody>
          <a:bodyPr/>
          <a:lstStyle/>
          <a:p>
            <a:pPr algn="ctr" eaLnBrk="1" hangingPunct="1"/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Emphasize that a risk applies to </a:t>
            </a:r>
            <a:r>
              <a:rPr lang="en-US" b="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each</a:t>
            </a:r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pregnancy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736600"/>
          </a:xfrm>
          <a:solidFill>
            <a:srgbClr val="000066"/>
          </a:solidFill>
        </p:spPr>
        <p:txBody>
          <a:bodyPr/>
          <a:lstStyle/>
          <a:p>
            <a:pPr algn="ctr" eaLnBrk="1" hangingPunct="1"/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Emphasize the good side of the coin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772400" cy="4114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 b="1" i="1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400" b="1" i="1">
                <a:solidFill>
                  <a:srgbClr val="FF0066"/>
                </a:solidFill>
                <a:latin typeface="Arial" charset="0"/>
              </a:rPr>
              <a:t>“Genetic counselors should not be seen exclusively as prophets of doom”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If a couple is faced with a probability of 1 in 25 that their next baby will have a neural tube defect, the counselor should tell them that:</a:t>
            </a:r>
          </a:p>
          <a:p>
            <a:pPr eaLnBrk="1" hangingPunct="1">
              <a:buFont typeface="Wingdings" charset="0"/>
              <a:buNone/>
            </a:pPr>
            <a:r>
              <a:rPr lang="en-US" i="1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- there 1 chance out of 25 that their next   	baby will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be affected </a:t>
            </a:r>
          </a:p>
          <a:p>
            <a:pPr eaLnBrk="1" hangingPunct="1">
              <a:buFont typeface="Wingdings" charset="0"/>
              <a:buNone/>
            </a:pPr>
            <a:r>
              <a:rPr lang="en-US" i="1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- there are 24 chances out of 25 that their 	next baby will </a:t>
            </a:r>
            <a:r>
              <a:rPr lang="en-US" b="1" u="sng">
                <a:solidFill>
                  <a:srgbClr val="0033CC"/>
                </a:solidFill>
                <a:latin typeface="Arial" charset="0"/>
              </a:rPr>
              <a:t>not be affected</a:t>
            </a:r>
            <a:endParaRPr lang="en-US">
              <a:solidFill>
                <a:srgbClr val="0033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58850" y="762000"/>
            <a:ext cx="7651750" cy="812800"/>
          </a:xfrm>
          <a:solidFill>
            <a:srgbClr val="000066"/>
          </a:solidFill>
        </p:spPr>
        <p:txBody>
          <a:bodyPr/>
          <a:lstStyle/>
          <a:p>
            <a:pPr algn="ctr" eaLnBrk="1" hangingPunct="1"/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Emphasize the good side of the coin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b="1" i="1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400" b="1" i="1">
                <a:solidFill>
                  <a:srgbClr val="FF0066"/>
                </a:solidFill>
                <a:latin typeface="Arial" charset="0"/>
              </a:rPr>
              <a:t>“Genetic counselors should not be seen exclusively as prophets of doom”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If a couple is faced with a probability of 1 in 25 that their next baby will have a neural tube defect, the counselor should tell them that: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4400" b="1">
                <a:solidFill>
                  <a:srgbClr val="FF0000"/>
                </a:solidFill>
                <a:latin typeface="Arial" charset="0"/>
                <a:sym typeface="Symbol" charset="0"/>
              </a:rPr>
              <a:t></a:t>
            </a:r>
            <a:r>
              <a:rPr lang="en-US" sz="4400" b="1">
                <a:solidFill>
                  <a:schemeClr val="hlink"/>
                </a:solidFill>
                <a:latin typeface="Arial" charset="0"/>
                <a:sym typeface="Symbol" charset="0"/>
              </a:rPr>
              <a:t> </a:t>
            </a:r>
            <a:r>
              <a:rPr lang="en-US" i="1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- there 1 chance out of 25 that their next   	baby will </a:t>
            </a:r>
            <a:r>
              <a:rPr lang="en-US">
                <a:solidFill>
                  <a:srgbClr val="FF0066"/>
                </a:solidFill>
                <a:latin typeface="Arial" charset="0"/>
              </a:rPr>
              <a:t>be affected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4400" b="1">
                <a:solidFill>
                  <a:srgbClr val="0033CC"/>
                </a:solidFill>
                <a:latin typeface="Arial" charset="0"/>
                <a:sym typeface="Symbol" charset="0"/>
              </a:rPr>
              <a:t></a:t>
            </a:r>
            <a:r>
              <a:rPr lang="en-US" sz="4400" b="1">
                <a:solidFill>
                  <a:srgbClr val="336600"/>
                </a:solidFill>
                <a:latin typeface="Arial" charset="0"/>
                <a:sym typeface="Symbol" charset="0"/>
              </a:rPr>
              <a:t> </a:t>
            </a:r>
            <a:r>
              <a:rPr lang="en-US" i="1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- there are 24 chances out of 25 that their 	next baby will </a:t>
            </a:r>
            <a:r>
              <a:rPr lang="en-US" b="1" u="sng">
                <a:solidFill>
                  <a:srgbClr val="336600"/>
                </a:solidFill>
                <a:latin typeface="Arial" charset="0"/>
              </a:rPr>
              <a:t>not be affected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05000" y="2057400"/>
            <a:ext cx="6248400" cy="1066800"/>
          </a:xfrm>
          <a:solidFill>
            <a:srgbClr val="000066"/>
          </a:solidFill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/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</a:rPr>
              <a:t>4- DISCUSSING THE OPTIONS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85800"/>
            <a:ext cx="4876800" cy="838200"/>
          </a:xfrm>
          <a:solidFill>
            <a:srgbClr val="000066"/>
          </a:solidFill>
        </p:spPr>
        <p:txBody>
          <a:bodyPr/>
          <a:lstStyle/>
          <a:p>
            <a:pPr eaLnBrk="1" hangingPunct="1"/>
            <a:r>
              <a:rPr lang="en-US" b="0">
                <a:solidFill>
                  <a:schemeClr val="bg1"/>
                </a:solidFill>
                <a:latin typeface="Arial" charset="0"/>
              </a:rPr>
              <a:t>Discussing the Options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209800"/>
            <a:ext cx="511175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For example, </a:t>
            </a:r>
            <a:r>
              <a:rPr lang="en-US" b="1" i="1" u="sng">
                <a:solidFill>
                  <a:srgbClr val="FF0066"/>
                </a:solidFill>
                <a:latin typeface="Arial" charset="0"/>
              </a:rPr>
              <a:t>if relevant</a:t>
            </a:r>
            <a:r>
              <a:rPr lang="en-US">
                <a:latin typeface="Arial" charset="0"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1- the availability of prenatal diagnosis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		- details of the 		techniques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		- limitations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	 	- associated risks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2- other reproductive options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953125" y="4914900"/>
            <a:ext cx="2809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2060"/>
                </a:solidFill>
              </a:rPr>
              <a:t>technically feasible &amp;</a:t>
            </a:r>
          </a:p>
          <a:p>
            <a:pPr algn="ctr"/>
            <a:r>
              <a:rPr lang="en-US" sz="2000" b="1">
                <a:solidFill>
                  <a:srgbClr val="002060"/>
                </a:solidFill>
              </a:rPr>
              <a:t>legally permissible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853113" y="3257550"/>
            <a:ext cx="27162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2060"/>
                </a:solidFill>
              </a:rPr>
              <a:t>should be brought up with great care and sensitivity</a:t>
            </a:r>
          </a:p>
        </p:txBody>
      </p:sp>
      <p:sp>
        <p:nvSpPr>
          <p:cNvPr id="20486" name="AutoShape 6"/>
          <p:cNvSpPr>
            <a:spLocks/>
          </p:cNvSpPr>
          <p:nvPr/>
        </p:nvSpPr>
        <p:spPr bwMode="auto">
          <a:xfrm>
            <a:off x="5427663" y="3170238"/>
            <a:ext cx="287337" cy="2544762"/>
          </a:xfrm>
          <a:prstGeom prst="rightBrace">
            <a:avLst>
              <a:gd name="adj1" fmla="val 62692"/>
              <a:gd name="adj2" fmla="val 50000"/>
            </a:avLst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5875338" y="3048000"/>
            <a:ext cx="2736850" cy="1371600"/>
          </a:xfrm>
          <a:prstGeom prst="ellipse">
            <a:avLst/>
          </a:prstGeom>
          <a:noFill/>
          <a:ln w="38100">
            <a:solidFill>
              <a:schemeClr val="bg2">
                <a:lumMod val="50000"/>
                <a:lumOff val="50000"/>
              </a:schemeClr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ea typeface="+mn-ea"/>
            </a:endParaRP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5715000" y="4567238"/>
            <a:ext cx="3062288" cy="1376362"/>
          </a:xfrm>
          <a:prstGeom prst="ellipse">
            <a:avLst/>
          </a:prstGeom>
          <a:noFill/>
          <a:ln w="38100">
            <a:solidFill>
              <a:schemeClr val="bg2">
                <a:lumMod val="50000"/>
                <a:lumOff val="50000"/>
              </a:schemeClr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6172200" cy="660400"/>
          </a:xfrm>
          <a:solidFill>
            <a:srgbClr val="000066"/>
          </a:solidFill>
        </p:spPr>
        <p:txBody>
          <a:bodyPr/>
          <a:lstStyle/>
          <a:p>
            <a:pPr algn="ctr" eaLnBrk="1" hangingPunct="1"/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Communication and Support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2188" y="2362200"/>
            <a:ext cx="7313612" cy="4419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sz="2400" b="1" i="1">
                <a:solidFill>
                  <a:srgbClr val="00B050"/>
                </a:solidFill>
                <a:latin typeface="Arial" charset="0"/>
              </a:rPr>
              <a:t>Communication is a two-way process</a:t>
            </a:r>
            <a:endParaRPr lang="en-US" sz="240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As a genetic counselor, be ready to: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Listen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Present information in a clear, sympathetic </a:t>
            </a:r>
            <a:r>
              <a:rPr lang="en-US" sz="2400" b="1">
                <a:solidFill>
                  <a:srgbClr val="000000"/>
                </a:solidFill>
                <a:latin typeface="Arial" charset="0"/>
              </a:rPr>
              <a:t>and appropriate manner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take into account the complex psychological and emotional factors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Offer an opportunity for further discussion and long-term support</a:t>
            </a:r>
            <a:endParaRPr lang="ar-sa" sz="2400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Create a network of genetic nurse counselors keeping genetic registers</a:t>
            </a:r>
            <a:endParaRPr lang="ar-sa" sz="2400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Offer contact with “Patient support groups”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697663" y="1719263"/>
            <a:ext cx="169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0033CC"/>
                </a:solidFill>
              </a:rPr>
              <a:t>Counselor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95288" y="1719263"/>
            <a:ext cx="2592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0033CC"/>
                </a:solidFill>
              </a:rPr>
              <a:t>patient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728913" y="1739900"/>
            <a:ext cx="38274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0066"/>
                </a:solidFill>
              </a:rPr>
              <a:t>strong</a:t>
            </a:r>
            <a:r>
              <a:rPr lang="en-US" sz="1800" b="1">
                <a:solidFill>
                  <a:schemeClr val="hlink"/>
                </a:solidFill>
              </a:rPr>
              <a:t> </a:t>
            </a:r>
            <a:r>
              <a:rPr lang="en-US" sz="1800" b="1">
                <a:solidFill>
                  <a:srgbClr val="002060"/>
                </a:solidFill>
              </a:rPr>
              <a:t>communication</a:t>
            </a:r>
            <a:r>
              <a:rPr lang="en-US" sz="1800" b="1">
                <a:solidFill>
                  <a:schemeClr val="hlink"/>
                </a:solidFill>
              </a:rPr>
              <a:t> </a:t>
            </a:r>
            <a:r>
              <a:rPr lang="en-US" sz="1800" b="1">
                <a:solidFill>
                  <a:srgbClr val="FF0066"/>
                </a:solidFill>
              </a:rPr>
              <a:t>&amp; support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2627313" y="1600200"/>
            <a:ext cx="4032250" cy="647700"/>
          </a:xfrm>
          <a:prstGeom prst="leftRightArrow">
            <a:avLst>
              <a:gd name="adj1" fmla="val 50000"/>
              <a:gd name="adj2" fmla="val 124510"/>
            </a:avLst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914400"/>
            <a:ext cx="4495800" cy="725488"/>
          </a:xfrm>
          <a:solidFill>
            <a:srgbClr val="000066"/>
          </a:solidFill>
        </p:spPr>
        <p:txBody>
          <a:bodyPr/>
          <a:lstStyle/>
          <a:p>
            <a:pPr algn="ctr" eaLnBrk="1" hangingPunct="1"/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Lecture 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6788" y="2362200"/>
            <a:ext cx="7643812" cy="388778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</a:pPr>
            <a:r>
              <a:rPr lang="en-US">
                <a:solidFill>
                  <a:srgbClr val="FF0066"/>
                </a:solidFill>
                <a:latin typeface="Arial" charset="0"/>
              </a:rPr>
              <a:t>By the end of this lecture, students should be able to: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understand the principle steps of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genetic counseling.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understand unique features of genetic counseling in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Arabic/Islamic communities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be familiar with the general application of Hardy-Weinberg principle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solidFill>
            <a:srgbClr val="000066"/>
          </a:solidFill>
        </p:spPr>
        <p:txBody>
          <a:bodyPr/>
          <a:lstStyle/>
          <a:p>
            <a:pPr algn="ctr"/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Unique features of genetic counseling in </a:t>
            </a:r>
            <a:r>
              <a:rPr lang="en-US" b="0">
                <a:solidFill>
                  <a:srgbClr val="1A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Arabic/Islamic communities</a:t>
            </a:r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70875" cy="4114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Consanguineous marriage is customary in the Middle East and parts of South Asia including Pakistan.</a:t>
            </a:r>
          </a:p>
          <a:p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8313" y="3124200"/>
          <a:ext cx="8424861" cy="2701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287"/>
                <a:gridCol w="2808287"/>
                <a:gridCol w="2808287"/>
              </a:tblGrid>
              <a:tr h="118917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Population of children studied*</a:t>
                      </a:r>
                      <a:endParaRPr lang="en-US" sz="24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% of parents related</a:t>
                      </a:r>
                      <a:endParaRPr lang="en-US" sz="24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Prevalence of recessive disorders</a:t>
                      </a:r>
                      <a:endParaRPr lang="en-US" sz="2400" dirty="0"/>
                    </a:p>
                  </a:txBody>
                  <a:tcPr marL="91439" marR="91439" marT="45738" marB="45738"/>
                </a:tc>
              </a:tr>
              <a:tr h="75637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Northern European</a:t>
                      </a:r>
                      <a:endParaRPr lang="en-US" sz="24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0.4</a:t>
                      </a:r>
                      <a:endParaRPr lang="en-US" sz="24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0.28%</a:t>
                      </a:r>
                      <a:endParaRPr lang="en-US" sz="2400" dirty="0"/>
                    </a:p>
                  </a:txBody>
                  <a:tcPr marL="91439" marR="91439" marT="45738" marB="45738"/>
                </a:tc>
              </a:tr>
              <a:tr h="75637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British Pakistani</a:t>
                      </a:r>
                      <a:endParaRPr lang="en-US" sz="24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69</a:t>
                      </a:r>
                      <a:endParaRPr lang="en-US" sz="2400" dirty="0"/>
                    </a:p>
                  </a:txBody>
                  <a:tcPr marL="91439" marR="91439"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3.0 -3.3%</a:t>
                      </a:r>
                      <a:endParaRPr lang="en-US" sz="2400" dirty="0"/>
                    </a:p>
                  </a:txBody>
                  <a:tcPr marL="91439" marR="91439" marT="45738" marB="45738"/>
                </a:tc>
              </a:tr>
            </a:tbl>
          </a:graphicData>
        </a:graphic>
      </p:graphicFrame>
      <p:sp>
        <p:nvSpPr>
          <p:cNvPr id="22550" name="TextBox 4"/>
          <p:cNvSpPr txBox="1">
            <a:spLocks noChangeArrowheads="1"/>
          </p:cNvSpPr>
          <p:nvPr/>
        </p:nvSpPr>
        <p:spPr bwMode="auto">
          <a:xfrm>
            <a:off x="304800" y="5875338"/>
            <a:ext cx="853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000066"/>
                </a:solidFill>
              </a:rPr>
              <a:t>* Oxford Handbook of Genetics, Guy Bradly-Smith, Sally Hope, Helen Firch, Jane Hurst, Oxford Univ, 2010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1066800"/>
          </a:xfrm>
          <a:solidFill>
            <a:srgbClr val="000066"/>
          </a:solidFill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</a:rPr>
              <a:t>Proportion of nuclear genes shared as a function of degree of relationship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0825" y="1600200"/>
          <a:ext cx="8569325" cy="5104826"/>
        </p:xfrm>
        <a:graphic>
          <a:graphicData uri="http://schemas.openxmlformats.org/drawingml/2006/table">
            <a:tbl>
              <a:tblPr/>
              <a:tblGrid>
                <a:gridCol w="4284663"/>
                <a:gridCol w="4284662"/>
              </a:tblGrid>
              <a:tr h="1081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Relationship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Proportion of nuclear genes shared 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Monozygotic twins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 (100%)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st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–degree relatives (siblings, parent:child, dizygotic twins)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1/2 (50%)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55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nd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–degree relatives (half-sibs, double 1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st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cousins, uncle/aunt:nephew/niece)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1/4 (25%)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rd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–degree relatives (1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st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cousins, half-uncle/aunt:nephew/niece)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1/8 (12.5%)</a:t>
                      </a:r>
                    </a:p>
                  </a:txBody>
                  <a:tcPr marL="91444" marR="91444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85800"/>
            <a:ext cx="6553200" cy="762000"/>
          </a:xfrm>
          <a:solidFill>
            <a:srgbClr val="000066"/>
          </a:solidFill>
        </p:spPr>
        <p:txBody>
          <a:bodyPr/>
          <a:lstStyle/>
          <a:p>
            <a:pPr algn="ctr" eaLnBrk="1" hangingPunct="1"/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While Discussing the Options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391400" cy="4840288"/>
          </a:xfrm>
        </p:spPr>
        <p:txBody>
          <a:bodyPr/>
          <a:lstStyle/>
          <a:p>
            <a:pPr>
              <a:lnSpc>
                <a:spcPct val="200000"/>
              </a:lnSpc>
              <a:buFont typeface="Wingdings" charset="0"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The availability of prenatal diagnosis &amp; other reproductive option should be:</a:t>
            </a:r>
          </a:p>
          <a:p>
            <a:pPr>
              <a:lnSpc>
                <a:spcPct val="2000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Brought up with great care and sensitivity</a:t>
            </a:r>
          </a:p>
          <a:p>
            <a:pPr>
              <a:lnSpc>
                <a:spcPct val="2000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Religiously &amp; legally permissible</a:t>
            </a:r>
          </a:p>
          <a:p>
            <a:pPr>
              <a:lnSpc>
                <a:spcPct val="2000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Technically feasible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133600"/>
            <a:ext cx="5410200" cy="762000"/>
          </a:xfrm>
          <a:solidFill>
            <a:srgbClr val="000066"/>
          </a:solidFill>
        </p:spPr>
        <p:txBody>
          <a:bodyPr/>
          <a:lstStyle/>
          <a:p>
            <a:pPr algn="ctr" eaLnBrk="1" hangingPunct="1"/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frequency of alleles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8050" y="3322638"/>
            <a:ext cx="4679950" cy="792162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b="1" i="1" u="sng">
                <a:solidFill>
                  <a:srgbClr val="660033"/>
                </a:solidFill>
                <a:latin typeface="Arial" charset="0"/>
              </a:rPr>
              <a:t>Hardy-Weinberg principle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868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  <a:ea typeface="+mn-ea"/>
              </a:rPr>
              <a:t>Mathematical </a:t>
            </a:r>
            <a:r>
              <a:rPr lang="en-US" dirty="0">
                <a:solidFill>
                  <a:srgbClr val="000000"/>
                </a:solidFill>
                <a:ea typeface="+mn-ea"/>
              </a:rPr>
              <a:t>relationship between allele frequencies and genotype </a:t>
            </a:r>
            <a:r>
              <a:rPr lang="en-US" dirty="0" smtClean="0">
                <a:solidFill>
                  <a:srgbClr val="000000"/>
                </a:solidFill>
                <a:ea typeface="+mn-ea"/>
              </a:rPr>
              <a:t>frequencies</a:t>
            </a:r>
          </a:p>
          <a:p>
            <a:pPr marL="0" indent="0" eaLnBrk="1" hangingPunct="1">
              <a:buFontTx/>
              <a:buNone/>
              <a:defRPr/>
            </a:pPr>
            <a:endParaRPr lang="en-US" dirty="0">
              <a:solidFill>
                <a:srgbClr val="000000"/>
              </a:solidFill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  <a:ea typeface="+mn-ea"/>
              </a:rPr>
              <a:t>The </a:t>
            </a:r>
            <a:r>
              <a:rPr lang="en-US" b="1" i="1" dirty="0" smtClean="0">
                <a:solidFill>
                  <a:srgbClr val="FF0066"/>
                </a:solidFill>
                <a:ea typeface="+mn-ea"/>
              </a:rPr>
              <a:t>frequency of genotypes</a:t>
            </a:r>
            <a:r>
              <a:rPr lang="en-US" dirty="0" smtClean="0">
                <a:solidFill>
                  <a:srgbClr val="FF0066"/>
                </a:solidFill>
                <a:ea typeface="+mn-ea"/>
              </a:rPr>
              <a:t> </a:t>
            </a:r>
            <a:r>
              <a:rPr lang="en-US" dirty="0" smtClean="0">
                <a:solidFill>
                  <a:srgbClr val="000000"/>
                </a:solidFill>
                <a:ea typeface="+mn-ea"/>
              </a:rPr>
              <a:t>between individual mating can be predicted using the </a:t>
            </a:r>
            <a:r>
              <a:rPr lang="en-US" b="1" i="1" dirty="0" err="1" smtClean="0">
                <a:solidFill>
                  <a:srgbClr val="FF0066"/>
                </a:solidFill>
                <a:ea typeface="+mn-ea"/>
              </a:rPr>
              <a:t>Punnett</a:t>
            </a:r>
            <a:r>
              <a:rPr lang="en-US" b="1" i="1" dirty="0" smtClean="0">
                <a:solidFill>
                  <a:srgbClr val="FF0066"/>
                </a:solidFill>
                <a:ea typeface="+mn-ea"/>
              </a:rPr>
              <a:t> square</a:t>
            </a:r>
          </a:p>
          <a:p>
            <a:pPr marL="0" indent="0" eaLnBrk="1" hangingPunct="1">
              <a:buFontTx/>
              <a:buNone/>
              <a:defRPr/>
            </a:pPr>
            <a:endParaRPr lang="en-US" b="1" i="1" dirty="0" smtClean="0">
              <a:solidFill>
                <a:srgbClr val="FF0066"/>
              </a:solidFill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  <a:ea typeface="+mn-ea"/>
              </a:rPr>
              <a:t>The frequency of particular </a:t>
            </a:r>
            <a:r>
              <a:rPr lang="en-US" b="1" i="1" u="sng" dirty="0" smtClean="0">
                <a:solidFill>
                  <a:srgbClr val="7030A0"/>
                </a:solidFill>
                <a:ea typeface="+mn-ea"/>
              </a:rPr>
              <a:t>alleles</a:t>
            </a:r>
            <a:r>
              <a:rPr lang="en-US" dirty="0" smtClean="0">
                <a:solidFill>
                  <a:srgbClr val="000000"/>
                </a:solidFill>
                <a:ea typeface="+mn-ea"/>
              </a:rPr>
              <a:t> based on frequency of a phenotype within a population can be calculated by the </a:t>
            </a:r>
            <a:r>
              <a:rPr lang="en-US" b="1" i="1" u="sng" dirty="0" smtClean="0">
                <a:solidFill>
                  <a:schemeClr val="accent1">
                    <a:lumMod val="50000"/>
                  </a:schemeClr>
                </a:solidFill>
                <a:ea typeface="+mn-ea"/>
              </a:rPr>
              <a:t>Hardy-Weinberg principle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6400800" cy="762000"/>
          </a:xfrm>
          <a:solidFill>
            <a:srgbClr val="000066"/>
          </a:solidFill>
        </p:spPr>
        <p:txBody>
          <a:bodyPr/>
          <a:lstStyle/>
          <a:p>
            <a:r>
              <a:rPr lang="en-US" altLang="ko-KR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Hardy-Weinberg Principle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5638800" cy="1143000"/>
          </a:xfrm>
          <a:solidFill>
            <a:srgbClr val="000066"/>
          </a:solidFill>
        </p:spPr>
        <p:txBody>
          <a:bodyPr/>
          <a:lstStyle/>
          <a:p>
            <a:pPr algn="ctr" eaLnBrk="1" hangingPunct="1"/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Hardy-Weinberg principle</a:t>
            </a:r>
            <a:b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</a:t>
            </a:r>
            <a:r>
              <a:rPr lang="en-US" b="0" baseline="30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ar-sa" b="0" baseline="30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+ 2pq + q</a:t>
            </a:r>
            <a:r>
              <a:rPr lang="en-US" b="0" baseline="30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= </a:t>
            </a:r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382000" cy="4144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For normal allele (A)</a:t>
            </a:r>
            <a:r>
              <a:rPr lang="ar-sa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: the frequency in the population is p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For the mutant allele (a): the frequency in the population is q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Because there are assumed to be only 2 alleles, p + q = 1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The frequency of: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b="0">
                <a:solidFill>
                  <a:srgbClr val="FF0000"/>
                </a:solidFill>
                <a:latin typeface="Arial" charset="0"/>
              </a:rPr>
              <a:t>the homozygote AA = p</a:t>
            </a:r>
            <a:r>
              <a:rPr lang="en-US" sz="2800" b="0" baseline="30000">
                <a:solidFill>
                  <a:srgbClr val="FF0000"/>
                </a:solidFill>
                <a:latin typeface="Arial" charset="0"/>
              </a:rPr>
              <a:t>2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b="0">
                <a:solidFill>
                  <a:srgbClr val="FF0000"/>
                </a:solidFill>
                <a:latin typeface="Arial" charset="0"/>
              </a:rPr>
              <a:t>the heterozygote Aa = 2pq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b="0">
                <a:solidFill>
                  <a:srgbClr val="FF0000"/>
                </a:solidFill>
                <a:latin typeface="Arial" charset="0"/>
              </a:rPr>
              <a:t>the mutant homozygote aa = q</a:t>
            </a:r>
            <a:r>
              <a:rPr lang="en-US" sz="2800" b="0" baseline="3000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graphicFrame>
        <p:nvGraphicFramePr>
          <p:cNvPr id="5" name="Group 25"/>
          <p:cNvGraphicFramePr>
            <a:graphicFrameLocks/>
          </p:cNvGraphicFramePr>
          <p:nvPr/>
        </p:nvGraphicFramePr>
        <p:xfrm>
          <a:off x="6324600" y="4267200"/>
          <a:ext cx="2438400" cy="2082800"/>
        </p:xfrm>
        <a:graphic>
          <a:graphicData uri="http://schemas.openxmlformats.org/drawingml/2006/table">
            <a:tbl>
              <a:tblPr/>
              <a:tblGrid>
                <a:gridCol w="625231"/>
                <a:gridCol w="1000369"/>
                <a:gridCol w="812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p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q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q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q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F29_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443038"/>
            <a:ext cx="5486400" cy="4714875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552700" y="366713"/>
            <a:ext cx="3314700" cy="646112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 Result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162300" y="6256338"/>
            <a:ext cx="2400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000066"/>
                </a:solidFill>
                <a:cs typeface="Times New Roman" charset="0"/>
              </a:rPr>
              <a:t>p</a:t>
            </a:r>
            <a:r>
              <a:rPr lang="en-US" i="1" baseline="30000">
                <a:solidFill>
                  <a:srgbClr val="000066"/>
                </a:solidFill>
                <a:cs typeface="Times New Roman" charset="0"/>
              </a:rPr>
              <a:t>2 </a:t>
            </a:r>
            <a:r>
              <a:rPr lang="en-US" i="1">
                <a:solidFill>
                  <a:srgbClr val="000066"/>
                </a:solidFill>
                <a:cs typeface="Times New Roman" charset="0"/>
              </a:rPr>
              <a:t>+ 2pq + q</a:t>
            </a:r>
            <a:r>
              <a:rPr lang="en-US" i="1" baseline="30000">
                <a:solidFill>
                  <a:srgbClr val="000066"/>
                </a:solidFill>
                <a:cs typeface="Times New Roman" charset="0"/>
              </a:rPr>
              <a:t>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225" y="1066800"/>
            <a:ext cx="9067800" cy="1270000"/>
          </a:xfrm>
          <a:solidFill>
            <a:srgbClr val="002060"/>
          </a:solidFill>
        </p:spPr>
        <p:txBody>
          <a:bodyPr/>
          <a:lstStyle/>
          <a:p>
            <a:pPr algn="ctr" eaLnBrk="1" hangingPunct="1"/>
            <a:r>
              <a:rPr lang="en-US" sz="32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 a population to be in Hardy-Weinberg equilibrium, the following conditions must be met: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819400"/>
            <a:ext cx="5289550" cy="2392363"/>
          </a:xfrm>
        </p:spPr>
        <p:txBody>
          <a:bodyPr/>
          <a:lstStyle/>
          <a:p>
            <a:pPr marL="609600" indent="-609600" eaLnBrk="1" hangingPunct="1">
              <a:buFont typeface="Wingdings" charset="0"/>
              <a:buAutoNum type="arabicPeriod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Random mating </a:t>
            </a:r>
          </a:p>
          <a:p>
            <a:pPr marL="609600" indent="-609600" eaLnBrk="1" hangingPunct="1">
              <a:buFont typeface="Wingdings" charset="0"/>
              <a:buAutoNum type="arabicPeriod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Constant mutation rates</a:t>
            </a:r>
          </a:p>
          <a:p>
            <a:pPr marL="609600" indent="-609600" eaLnBrk="1" hangingPunct="1">
              <a:buFont typeface="Wingdings" charset="0"/>
              <a:buAutoNum type="arabicPeriod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Large population sizes</a:t>
            </a:r>
          </a:p>
          <a:p>
            <a:pPr marL="609600" indent="-609600" eaLnBrk="1" hangingPunct="1">
              <a:buFont typeface="Wingdings" charset="0"/>
              <a:buAutoNum type="arabicPeriod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Absence of migration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4495800" cy="838200"/>
          </a:xfrm>
          <a:solidFill>
            <a:srgbClr val="000066"/>
          </a:solidFill>
        </p:spPr>
        <p:txBody>
          <a:bodyPr/>
          <a:lstStyle/>
          <a:p>
            <a:pPr eaLnBrk="1" hangingPunct="1"/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Take home message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610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Genetic counseling is a communication process that deals with the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risk of developing 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or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transmitting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 a genetic disorder</a:t>
            </a:r>
          </a:p>
          <a:p>
            <a:pPr eaLnBrk="1" hangingPunct="1">
              <a:lnSpc>
                <a:spcPct val="80000"/>
              </a:lnSpc>
            </a:pPr>
            <a:endParaRPr lang="ar-sa" sz="24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The most important steps in genetic counseling are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diagnosis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, estimation of a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recurrence risk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communication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 of relevant information and the provision of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long-term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support</a:t>
            </a:r>
            <a:r>
              <a:rPr lang="ar-sa" sz="240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ar-sa" sz="24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Genetic counseling should be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non-directive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 and the genetic counselor should be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non-judgmental</a:t>
            </a:r>
          </a:p>
          <a:p>
            <a:pPr eaLnBrk="1" hangingPunct="1">
              <a:lnSpc>
                <a:spcPct val="80000"/>
              </a:lnSpc>
            </a:pPr>
            <a:endParaRPr lang="ar-sa" sz="24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The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goal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 of genetic counseling is to provide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accurate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information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 that enables counselees to make their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own fully informed decisions</a:t>
            </a:r>
            <a:r>
              <a:rPr lang="ar-sa" sz="2400">
                <a:solidFill>
                  <a:srgbClr val="000000"/>
                </a:solidFill>
                <a:latin typeface="Arial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03313"/>
            <a:ext cx="4495800" cy="649287"/>
          </a:xfrm>
          <a:solidFill>
            <a:srgbClr val="000066"/>
          </a:solidFill>
        </p:spPr>
        <p:txBody>
          <a:bodyPr/>
          <a:lstStyle/>
          <a:p>
            <a:pPr eaLnBrk="1" hangingPunct="1"/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Take home message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743200"/>
            <a:ext cx="8270875" cy="41148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bg2"/>
                </a:solidFill>
                <a:latin typeface="Arial" charset="0"/>
              </a:rPr>
              <a:t>Marriage between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blood relatives </a:t>
            </a:r>
            <a:r>
              <a:rPr lang="en-US">
                <a:solidFill>
                  <a:schemeClr val="bg2"/>
                </a:solidFill>
                <a:latin typeface="Arial" charset="0"/>
              </a:rPr>
              <a:t>conveys an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increased risk </a:t>
            </a:r>
            <a:r>
              <a:rPr lang="en-US">
                <a:solidFill>
                  <a:schemeClr val="bg2"/>
                </a:solidFill>
                <a:latin typeface="Arial" charset="0"/>
              </a:rPr>
              <a:t>for an autosomal recessive disorder in future offspring</a:t>
            </a:r>
          </a:p>
          <a:p>
            <a:pPr eaLnBrk="1" hangingPunct="1"/>
            <a:endParaRPr lang="en-US" sz="80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>
                <a:solidFill>
                  <a:schemeClr val="bg2"/>
                </a:solidFill>
                <a:latin typeface="Arial" charset="0"/>
              </a:rPr>
              <a:t>The frequency of particular alleles can be calculated by the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Hardy-Weinberg principle</a:t>
            </a:r>
          </a:p>
          <a:p>
            <a:pPr eaLnBrk="1" hangingPunct="1"/>
            <a:endParaRPr lang="ar-sa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447800"/>
            <a:ext cx="6858000" cy="609600"/>
          </a:xfrm>
          <a:solidFill>
            <a:srgbClr val="000066"/>
          </a:solidFill>
        </p:spPr>
        <p:txBody>
          <a:bodyPr/>
          <a:lstStyle/>
          <a:p>
            <a:pPr algn="ctr" eaLnBrk="1" hangingPunct="1"/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Definition of Genetic Counseling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819400"/>
            <a:ext cx="7315200" cy="27432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	A process of </a:t>
            </a:r>
            <a:r>
              <a:rPr lang="en-US" sz="3200">
                <a:solidFill>
                  <a:srgbClr val="FF0066"/>
                </a:solidFill>
                <a:latin typeface="Arial" charset="0"/>
              </a:rPr>
              <a:t>communication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 and </a:t>
            </a:r>
            <a:r>
              <a:rPr lang="en-US" sz="3200">
                <a:solidFill>
                  <a:srgbClr val="FF0066"/>
                </a:solidFill>
                <a:latin typeface="Arial" charset="0"/>
              </a:rPr>
              <a:t>education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 which addresses </a:t>
            </a:r>
            <a:r>
              <a:rPr lang="en-US" sz="3200">
                <a:solidFill>
                  <a:srgbClr val="FF0066"/>
                </a:solidFill>
                <a:latin typeface="Arial" charset="0"/>
              </a:rPr>
              <a:t>concerns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 related to the </a:t>
            </a:r>
            <a:r>
              <a:rPr lang="en-US" sz="3200">
                <a:solidFill>
                  <a:srgbClr val="FF0066"/>
                </a:solidFill>
                <a:latin typeface="Arial" charset="0"/>
              </a:rPr>
              <a:t>development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 and/or </a:t>
            </a:r>
            <a:r>
              <a:rPr lang="en-US" sz="3200">
                <a:solidFill>
                  <a:srgbClr val="FF0066"/>
                </a:solidFill>
                <a:latin typeface="Arial" charset="0"/>
              </a:rPr>
              <a:t>transmission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 of a </a:t>
            </a:r>
            <a:r>
              <a:rPr lang="en-US" sz="3200">
                <a:solidFill>
                  <a:srgbClr val="FF0066"/>
                </a:solidFill>
                <a:latin typeface="Arial" charset="0"/>
              </a:rPr>
              <a:t>hereditary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 disorder</a:t>
            </a:r>
            <a:r>
              <a:rPr lang="ar-sa" sz="3200">
                <a:solidFill>
                  <a:srgbClr val="000000"/>
                </a:solidFill>
                <a:latin typeface="Arial" charset="0"/>
              </a:rPr>
              <a:t> </a:t>
            </a:r>
            <a:endParaRPr lang="en-US" sz="32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5638800" cy="1270000"/>
          </a:xfrm>
          <a:solidFill>
            <a:srgbClr val="000066"/>
          </a:solidFill>
        </p:spPr>
        <p:txBody>
          <a:bodyPr/>
          <a:lstStyle/>
          <a:p>
            <a:pPr algn="ctr" eaLnBrk="1" hangingPunct="1"/>
            <a:r>
              <a:rPr lang="en-US" sz="40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Genetic Counseling in Achondroplasia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3820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It is inherited in an AD manner.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Homozygous achondroplasia is a lethal condition.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&gt; 80% of achondroplasia cases have parents with normal stature i.e.:  </a:t>
            </a:r>
            <a:r>
              <a:rPr lang="en-US" b="1">
                <a:solidFill>
                  <a:srgbClr val="FF0066"/>
                </a:solidFill>
                <a:latin typeface="Arial" charset="0"/>
              </a:rPr>
              <a:t>new gene mutation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Such parents have a low risk of having another child with achondroplasia.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Prenatal molecular genetic testing is available.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645400" y="6583363"/>
            <a:ext cx="149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i="1">
                <a:solidFill>
                  <a:schemeClr val="bg1"/>
                </a:solidFill>
                <a:latin typeface="Monotype Corsiva" charset="0"/>
              </a:rPr>
              <a:t>Reem Sallam, MD, PhD</a:t>
            </a:r>
            <a:endParaRPr lang="en-US" sz="1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54175" y="609600"/>
            <a:ext cx="5737225" cy="649288"/>
          </a:xfrm>
          <a:solidFill>
            <a:srgbClr val="000066"/>
          </a:solidFill>
        </p:spPr>
        <p:txBody>
          <a:bodyPr/>
          <a:lstStyle/>
          <a:p>
            <a:pPr eaLnBrk="1" hangingPunct="1"/>
            <a:r>
              <a:rPr lang="en-US" b="0">
                <a:solidFill>
                  <a:schemeClr val="bg1"/>
                </a:solidFill>
                <a:latin typeface="Arial" charset="0"/>
              </a:rPr>
              <a:t>Genetic Counseling - Case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772400" cy="2057400"/>
          </a:xfrm>
        </p:spPr>
        <p:txBody>
          <a:bodyPr/>
          <a:lstStyle/>
          <a:p>
            <a:pPr marL="0" indent="0" eaLnBrk="1" hangingPunct="1">
              <a:spcAft>
                <a:spcPct val="25000"/>
              </a:spcAft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An individual with achondroplasia who has a reproductive partner with normal stature has a 50% risk in each pregnancy of having a child with achondroplasia.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471613" y="4171950"/>
            <a:ext cx="2438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2614613" y="4171950"/>
            <a:ext cx="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2005013" y="4705350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3203575" y="4705350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852613" y="5010150"/>
            <a:ext cx="152400" cy="3048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166813" y="3943350"/>
            <a:ext cx="304800" cy="4572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862013" y="3943350"/>
            <a:ext cx="3048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2005013" y="4705350"/>
            <a:ext cx="1219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2005013" y="5010150"/>
            <a:ext cx="152400" cy="3048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4824413" y="4587875"/>
            <a:ext cx="152400" cy="3048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976813" y="4587875"/>
            <a:ext cx="152400" cy="3048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5326063" y="4522788"/>
            <a:ext cx="3741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33CC"/>
                </a:solidFill>
              </a:rPr>
              <a:t>Achondroplasia (Heterozygous)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5357813" y="4191000"/>
            <a:ext cx="3568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66"/>
                </a:solidFill>
              </a:rPr>
              <a:t>Normal stature (Homozygous)</a:t>
            </a:r>
          </a:p>
        </p:txBody>
      </p:sp>
      <p:grpSp>
        <p:nvGrpSpPr>
          <p:cNvPr id="33809" name="Group 17"/>
          <p:cNvGrpSpPr>
            <a:grpSpLocks/>
          </p:cNvGrpSpPr>
          <p:nvPr/>
        </p:nvGrpSpPr>
        <p:grpSpPr bwMode="auto">
          <a:xfrm>
            <a:off x="3833813" y="3943350"/>
            <a:ext cx="457200" cy="457200"/>
            <a:chOff x="3648" y="3408"/>
            <a:chExt cx="288" cy="288"/>
          </a:xfrm>
        </p:grpSpPr>
        <p:sp>
          <p:nvSpPr>
            <p:cNvPr id="33820" name="Oval 18"/>
            <p:cNvSpPr>
              <a:spLocks noChangeArrowheads="1"/>
            </p:cNvSpPr>
            <p:nvPr/>
          </p:nvSpPr>
          <p:spPr bwMode="auto">
            <a:xfrm>
              <a:off x="3648" y="3408"/>
              <a:ext cx="288" cy="288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1" name="Line 19"/>
            <p:cNvSpPr>
              <a:spLocks noChangeShapeType="1"/>
            </p:cNvSpPr>
            <p:nvPr/>
          </p:nvSpPr>
          <p:spPr bwMode="auto">
            <a:xfrm flipH="1">
              <a:off x="3792" y="340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10" name="Group 20"/>
          <p:cNvGrpSpPr>
            <a:grpSpLocks/>
          </p:cNvGrpSpPr>
          <p:nvPr/>
        </p:nvGrpSpPr>
        <p:grpSpPr bwMode="auto">
          <a:xfrm>
            <a:off x="4824413" y="4206875"/>
            <a:ext cx="304800" cy="304800"/>
            <a:chOff x="4080" y="3648"/>
            <a:chExt cx="192" cy="192"/>
          </a:xfrm>
        </p:grpSpPr>
        <p:sp>
          <p:nvSpPr>
            <p:cNvPr id="33818" name="Oval 21"/>
            <p:cNvSpPr>
              <a:spLocks noChangeArrowheads="1"/>
            </p:cNvSpPr>
            <p:nvPr/>
          </p:nvSpPr>
          <p:spPr bwMode="auto">
            <a:xfrm>
              <a:off x="4080" y="3648"/>
              <a:ext cx="192" cy="192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9" name="Line 22"/>
            <p:cNvSpPr>
              <a:spLocks noChangeShapeType="1"/>
            </p:cNvSpPr>
            <p:nvPr/>
          </p:nvSpPr>
          <p:spPr bwMode="auto">
            <a:xfrm flipH="1">
              <a:off x="4176" y="36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11" name="Group 23"/>
          <p:cNvGrpSpPr>
            <a:grpSpLocks/>
          </p:cNvGrpSpPr>
          <p:nvPr/>
        </p:nvGrpSpPr>
        <p:grpSpPr bwMode="auto">
          <a:xfrm>
            <a:off x="3052763" y="5010150"/>
            <a:ext cx="304800" cy="304800"/>
            <a:chOff x="4080" y="3648"/>
            <a:chExt cx="192" cy="192"/>
          </a:xfrm>
        </p:grpSpPr>
        <p:sp>
          <p:nvSpPr>
            <p:cNvPr id="33816" name="Oval 24"/>
            <p:cNvSpPr>
              <a:spLocks noChangeArrowheads="1"/>
            </p:cNvSpPr>
            <p:nvPr/>
          </p:nvSpPr>
          <p:spPr bwMode="auto">
            <a:xfrm>
              <a:off x="4080" y="3648"/>
              <a:ext cx="192" cy="192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7" name="Line 25"/>
            <p:cNvSpPr>
              <a:spLocks noChangeShapeType="1"/>
            </p:cNvSpPr>
            <p:nvPr/>
          </p:nvSpPr>
          <p:spPr bwMode="auto">
            <a:xfrm flipH="1">
              <a:off x="4176" y="36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12" name="Rectangle 26"/>
          <p:cNvSpPr>
            <a:spLocks noChangeArrowheads="1"/>
          </p:cNvSpPr>
          <p:nvPr/>
        </p:nvSpPr>
        <p:spPr bwMode="auto">
          <a:xfrm>
            <a:off x="328613" y="5405438"/>
            <a:ext cx="2819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5000"/>
              </a:spcAft>
            </a:pPr>
            <a:r>
              <a:rPr lang="en-US">
                <a:solidFill>
                  <a:srgbClr val="0033CC"/>
                </a:solidFill>
              </a:rPr>
              <a:t>Child w/ achondroplasia.</a:t>
            </a:r>
          </a:p>
        </p:txBody>
      </p:sp>
      <p:sp>
        <p:nvSpPr>
          <p:cNvPr id="33813" name="Rectangle 27"/>
          <p:cNvSpPr>
            <a:spLocks noChangeArrowheads="1"/>
          </p:cNvSpPr>
          <p:nvPr/>
        </p:nvSpPr>
        <p:spPr bwMode="auto">
          <a:xfrm>
            <a:off x="3605213" y="5405438"/>
            <a:ext cx="2590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5000"/>
              </a:spcAft>
            </a:pPr>
            <a:r>
              <a:rPr lang="en-US">
                <a:solidFill>
                  <a:srgbClr val="FF0066"/>
                </a:solidFill>
              </a:rPr>
              <a:t>Child w/ normal stature</a:t>
            </a:r>
          </a:p>
        </p:txBody>
      </p:sp>
      <p:sp>
        <p:nvSpPr>
          <p:cNvPr id="33814" name="Line 28"/>
          <p:cNvSpPr>
            <a:spLocks noChangeShapeType="1"/>
          </p:cNvSpPr>
          <p:nvPr/>
        </p:nvSpPr>
        <p:spPr bwMode="auto">
          <a:xfrm flipH="1" flipV="1">
            <a:off x="3376613" y="5238750"/>
            <a:ext cx="304800" cy="228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5" name="Line 29"/>
          <p:cNvSpPr>
            <a:spLocks noChangeShapeType="1"/>
          </p:cNvSpPr>
          <p:nvPr/>
        </p:nvSpPr>
        <p:spPr bwMode="auto">
          <a:xfrm flipV="1">
            <a:off x="1547813" y="5238750"/>
            <a:ext cx="228600" cy="152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8938" y="381000"/>
            <a:ext cx="5667375" cy="838200"/>
          </a:xfrm>
          <a:solidFill>
            <a:srgbClr val="000066"/>
          </a:solidFill>
        </p:spPr>
        <p:txBody>
          <a:bodyPr/>
          <a:lstStyle/>
          <a:p>
            <a:pPr eaLnBrk="1" hangingPunct="1"/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Genetic Counseling - Case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02588" cy="2133600"/>
          </a:xfrm>
        </p:spPr>
        <p:txBody>
          <a:bodyPr/>
          <a:lstStyle/>
          <a:p>
            <a:pPr eaLnBrk="1" hangingPunct="1">
              <a:spcBef>
                <a:spcPct val="5000"/>
              </a:spcBef>
              <a:spcAft>
                <a:spcPct val="5000"/>
              </a:spcAft>
              <a:buFont typeface="Wingdings" charset="0"/>
              <a:buNone/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When both parents have achondroplasia, the risk to their offspring of having:</a:t>
            </a:r>
          </a:p>
          <a:p>
            <a:pPr eaLnBrk="1" hangingPunct="1">
              <a:spcBef>
                <a:spcPct val="5000"/>
              </a:spcBef>
              <a:spcAft>
                <a:spcPct val="5000"/>
              </a:spcAft>
              <a:buFont typeface="Wingdings" charset="0"/>
              <a:buNone/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- normal stature:					</a:t>
            </a:r>
            <a:r>
              <a:rPr lang="en-US" sz="2400" b="1">
                <a:solidFill>
                  <a:srgbClr val="0033CC"/>
                </a:solidFill>
                <a:latin typeface="Arial" charset="0"/>
              </a:rPr>
              <a:t>25%</a:t>
            </a:r>
          </a:p>
          <a:p>
            <a:pPr eaLnBrk="1" hangingPunct="1">
              <a:spcBef>
                <a:spcPct val="5000"/>
              </a:spcBef>
              <a:spcAft>
                <a:spcPct val="5000"/>
              </a:spcAft>
              <a:buFont typeface="Wingdings" charset="0"/>
              <a:buNone/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- achondroplasia:					</a:t>
            </a:r>
            <a:r>
              <a:rPr lang="en-US" sz="2400" b="1">
                <a:solidFill>
                  <a:srgbClr val="0033CC"/>
                </a:solidFill>
                <a:latin typeface="Arial" charset="0"/>
              </a:rPr>
              <a:t>50%</a:t>
            </a:r>
          </a:p>
          <a:p>
            <a:pPr eaLnBrk="1" hangingPunct="1">
              <a:spcBef>
                <a:spcPct val="5000"/>
              </a:spcBef>
              <a:spcAft>
                <a:spcPct val="5000"/>
              </a:spcAft>
              <a:buFont typeface="Wingdings" charset="0"/>
              <a:buNone/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- homozygous achondroplasia (lethal):          </a:t>
            </a:r>
            <a:r>
              <a:rPr lang="en-US" sz="2400" b="1">
                <a:solidFill>
                  <a:srgbClr val="0033CC"/>
                </a:solidFill>
                <a:latin typeface="Arial" charset="0"/>
              </a:rPr>
              <a:t>25%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1371600" y="3886200"/>
            <a:ext cx="2438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2514600" y="3886200"/>
            <a:ext cx="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1905000" y="4419600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3103563" y="4419600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752600" y="4724400"/>
            <a:ext cx="152400" cy="3048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1066800" y="3657600"/>
            <a:ext cx="304800" cy="4572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762000" y="3657600"/>
            <a:ext cx="3048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1219200" y="4419600"/>
            <a:ext cx="1905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1905000" y="4724400"/>
            <a:ext cx="152400" cy="3048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4953000" y="4283075"/>
            <a:ext cx="152400" cy="3048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5087938" y="4287838"/>
            <a:ext cx="152400" cy="3048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5454650" y="4217988"/>
            <a:ext cx="3741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33CC"/>
                </a:solidFill>
              </a:rPr>
              <a:t>Achondroplasia (Heterozygous)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5486400" y="3886200"/>
            <a:ext cx="3568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66"/>
                </a:solidFill>
              </a:rPr>
              <a:t>Normal stature (Homozygous)</a:t>
            </a:r>
          </a:p>
        </p:txBody>
      </p:sp>
      <p:grpSp>
        <p:nvGrpSpPr>
          <p:cNvPr id="34833" name="Group 17"/>
          <p:cNvGrpSpPr>
            <a:grpSpLocks/>
          </p:cNvGrpSpPr>
          <p:nvPr/>
        </p:nvGrpSpPr>
        <p:grpSpPr bwMode="auto">
          <a:xfrm>
            <a:off x="4953000" y="3902075"/>
            <a:ext cx="304800" cy="304800"/>
            <a:chOff x="4080" y="3648"/>
            <a:chExt cx="192" cy="192"/>
          </a:xfrm>
        </p:grpSpPr>
        <p:sp>
          <p:nvSpPr>
            <p:cNvPr id="34852" name="Oval 18"/>
            <p:cNvSpPr>
              <a:spLocks noChangeArrowheads="1"/>
            </p:cNvSpPr>
            <p:nvPr/>
          </p:nvSpPr>
          <p:spPr bwMode="auto">
            <a:xfrm>
              <a:off x="4080" y="3648"/>
              <a:ext cx="192" cy="192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3" name="Line 19"/>
            <p:cNvSpPr>
              <a:spLocks noChangeShapeType="1"/>
            </p:cNvSpPr>
            <p:nvPr/>
          </p:nvSpPr>
          <p:spPr bwMode="auto">
            <a:xfrm flipH="1">
              <a:off x="4176" y="36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1890713" y="5849938"/>
            <a:ext cx="1987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5000"/>
              </a:spcAft>
            </a:pPr>
            <a:r>
              <a:rPr lang="en-US" sz="2000">
                <a:solidFill>
                  <a:srgbClr val="0033CC"/>
                </a:solidFill>
              </a:rPr>
              <a:t>Child w/ achondroplasia.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3505200" y="5119688"/>
            <a:ext cx="2025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5000"/>
              </a:spcAft>
            </a:pPr>
            <a:r>
              <a:rPr lang="en-US" sz="2000">
                <a:solidFill>
                  <a:srgbClr val="FF0066"/>
                </a:solidFill>
              </a:rPr>
              <a:t>Child w/ normal stature</a:t>
            </a:r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 flipH="1" flipV="1">
            <a:off x="3276600" y="4953000"/>
            <a:ext cx="304800" cy="228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AutoShape 23"/>
          <p:cNvSpPr>
            <a:spLocks noChangeArrowheads="1"/>
          </p:cNvSpPr>
          <p:nvPr/>
        </p:nvSpPr>
        <p:spPr bwMode="auto">
          <a:xfrm>
            <a:off x="4038600" y="3657600"/>
            <a:ext cx="228600" cy="457200"/>
          </a:xfrm>
          <a:prstGeom prst="flowChartDelay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AutoShape 24"/>
          <p:cNvSpPr>
            <a:spLocks noChangeArrowheads="1"/>
          </p:cNvSpPr>
          <p:nvPr/>
        </p:nvSpPr>
        <p:spPr bwMode="auto">
          <a:xfrm rot="10800000">
            <a:off x="3816350" y="3657600"/>
            <a:ext cx="228600" cy="457200"/>
          </a:xfrm>
          <a:prstGeom prst="flowChartDelay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Line 25"/>
          <p:cNvSpPr>
            <a:spLocks noChangeShapeType="1"/>
          </p:cNvSpPr>
          <p:nvPr/>
        </p:nvSpPr>
        <p:spPr bwMode="auto">
          <a:xfrm>
            <a:off x="1219200" y="4419600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0" name="Line 26"/>
          <p:cNvSpPr>
            <a:spLocks noChangeShapeType="1"/>
          </p:cNvSpPr>
          <p:nvPr/>
        </p:nvSpPr>
        <p:spPr bwMode="auto">
          <a:xfrm>
            <a:off x="2438400" y="4419600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1" name="Rectangle 27"/>
          <p:cNvSpPr>
            <a:spLocks noChangeArrowheads="1"/>
          </p:cNvSpPr>
          <p:nvPr/>
        </p:nvSpPr>
        <p:spPr bwMode="auto">
          <a:xfrm>
            <a:off x="1066800" y="4724400"/>
            <a:ext cx="152400" cy="3048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Rectangle 28"/>
          <p:cNvSpPr>
            <a:spLocks noChangeArrowheads="1"/>
          </p:cNvSpPr>
          <p:nvPr/>
        </p:nvSpPr>
        <p:spPr bwMode="auto">
          <a:xfrm>
            <a:off x="1219200" y="4724400"/>
            <a:ext cx="152400" cy="3048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3" name="AutoShape 29"/>
          <p:cNvSpPr>
            <a:spLocks noChangeArrowheads="1"/>
          </p:cNvSpPr>
          <p:nvPr/>
        </p:nvSpPr>
        <p:spPr bwMode="auto">
          <a:xfrm>
            <a:off x="2438400" y="4724400"/>
            <a:ext cx="152400" cy="304800"/>
          </a:xfrm>
          <a:prstGeom prst="flowChartDelay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4" name="AutoShape 30"/>
          <p:cNvSpPr>
            <a:spLocks noChangeArrowheads="1"/>
          </p:cNvSpPr>
          <p:nvPr/>
        </p:nvSpPr>
        <p:spPr bwMode="auto">
          <a:xfrm rot="10800000">
            <a:off x="2286000" y="4724400"/>
            <a:ext cx="158750" cy="304800"/>
          </a:xfrm>
          <a:prstGeom prst="flowChartDelay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5" name="AutoShape 31"/>
          <p:cNvSpPr>
            <a:spLocks noChangeArrowheads="1"/>
          </p:cNvSpPr>
          <p:nvPr/>
        </p:nvSpPr>
        <p:spPr bwMode="auto">
          <a:xfrm>
            <a:off x="3092450" y="4724400"/>
            <a:ext cx="152400" cy="304800"/>
          </a:xfrm>
          <a:prstGeom prst="flowChartDelay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6" name="AutoShape 32"/>
          <p:cNvSpPr>
            <a:spLocks noChangeArrowheads="1"/>
          </p:cNvSpPr>
          <p:nvPr/>
        </p:nvSpPr>
        <p:spPr bwMode="auto">
          <a:xfrm rot="10800000">
            <a:off x="2940050" y="4724400"/>
            <a:ext cx="158750" cy="304800"/>
          </a:xfrm>
          <a:prstGeom prst="flowChartDelay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3" name="AutoShape 33"/>
          <p:cNvSpPr>
            <a:spLocks/>
          </p:cNvSpPr>
          <p:nvPr/>
        </p:nvSpPr>
        <p:spPr bwMode="auto">
          <a:xfrm rot="5400000">
            <a:off x="2057400" y="4800600"/>
            <a:ext cx="228600" cy="838200"/>
          </a:xfrm>
          <a:prstGeom prst="rightBrace">
            <a:avLst>
              <a:gd name="adj1" fmla="val 30556"/>
              <a:gd name="adj2" fmla="val 5000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0" y="5105400"/>
            <a:ext cx="1981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5000"/>
              </a:spcAft>
            </a:pPr>
            <a:r>
              <a:rPr lang="en-US" sz="2000">
                <a:solidFill>
                  <a:srgbClr val="FF0000"/>
                </a:solidFill>
              </a:rPr>
              <a:t>Homozygous achondroplasia</a:t>
            </a:r>
          </a:p>
        </p:txBody>
      </p:sp>
      <p:sp>
        <p:nvSpPr>
          <p:cNvPr id="35875" name="Line 35"/>
          <p:cNvSpPr>
            <a:spLocks noChangeShapeType="1"/>
          </p:cNvSpPr>
          <p:nvPr/>
        </p:nvSpPr>
        <p:spPr bwMode="auto">
          <a:xfrm>
            <a:off x="2171700" y="5283200"/>
            <a:ext cx="533400" cy="5667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36"/>
          <p:cNvSpPr>
            <a:spLocks noChangeShapeType="1"/>
          </p:cNvSpPr>
          <p:nvPr/>
        </p:nvSpPr>
        <p:spPr bwMode="auto">
          <a:xfrm>
            <a:off x="914400" y="4648200"/>
            <a:ext cx="6096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7" name="Line 37"/>
          <p:cNvSpPr>
            <a:spLocks noChangeShapeType="1"/>
          </p:cNvSpPr>
          <p:nvPr/>
        </p:nvSpPr>
        <p:spPr bwMode="auto">
          <a:xfrm flipH="1">
            <a:off x="914400" y="4648200"/>
            <a:ext cx="6096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0" grpId="0"/>
      <p:bldP spid="35861" grpId="0"/>
      <p:bldP spid="35862" grpId="0" animBg="1"/>
      <p:bldP spid="35873" grpId="0" animBg="1"/>
      <p:bldP spid="35874" grpId="0"/>
      <p:bldP spid="35875" grpId="0" animBg="1"/>
      <p:bldP spid="35876" grpId="0" animBg="1"/>
      <p:bldP spid="3587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1752600"/>
            <a:ext cx="2971800" cy="990600"/>
          </a:xfrm>
          <a:ln>
            <a:miter lim="800000"/>
            <a:headEnd/>
            <a:tailEnd/>
          </a:ln>
          <a:ex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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525588" y="179388"/>
            <a:ext cx="5713412" cy="1196975"/>
          </a:xfrm>
          <a:prstGeom prst="rect">
            <a:avLst/>
          </a:prstGeom>
          <a:solidFill>
            <a:srgbClr val="000066"/>
          </a:solidFill>
          <a:ln>
            <a:noFill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GB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Essential Components of </a:t>
            </a:r>
          </a:p>
          <a:p>
            <a:pPr algn="ctr" eaLnBrk="0" hangingPunct="0"/>
            <a:r>
              <a:rPr lang="en-GB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Genetic Counselling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609600" y="3402013"/>
            <a:ext cx="1336675" cy="431800"/>
          </a:xfrm>
          <a:prstGeom prst="rect">
            <a:avLst/>
          </a:prstGeom>
          <a:solidFill>
            <a:srgbClr val="003300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3300"/>
            </a:extrusionClr>
          </a:sp3d>
        </p:spPr>
        <p:txBody>
          <a:bodyPr wrap="none" lIns="90488" tIns="44450" rIns="90488" bIns="44450">
            <a:spAutoFit/>
            <a:flatTx/>
          </a:bodyPr>
          <a:lstStyle/>
          <a:p>
            <a:pPr algn="ctr" eaLnBrk="0" hangingPunct="0"/>
            <a:r>
              <a:rPr lang="en-GB" sz="2000">
                <a:solidFill>
                  <a:srgbClr val="FFFFFF"/>
                </a:solidFill>
                <a:cs typeface="Times New Roman" charset="0"/>
              </a:rPr>
              <a:t>Diagnosis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6419850" y="5130800"/>
            <a:ext cx="1685925" cy="73660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lIns="90488" tIns="44450" rIns="90488" bIns="44450">
            <a:spAutoFit/>
            <a:flatTx/>
          </a:bodyPr>
          <a:lstStyle/>
          <a:p>
            <a:pPr algn="ctr" eaLnBrk="0" hangingPunct="0"/>
            <a:r>
              <a:rPr lang="en-GB" sz="2000">
                <a:solidFill>
                  <a:srgbClr val="FFFFFF"/>
                </a:solidFill>
                <a:cs typeface="Times New Roman" charset="0"/>
              </a:rPr>
              <a:t>Discussion of options</a:t>
            </a: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4187825" y="4843463"/>
            <a:ext cx="1984375" cy="431800"/>
          </a:xfrm>
          <a:prstGeom prst="rect">
            <a:avLst/>
          </a:prstGeom>
          <a:solidFill>
            <a:srgbClr val="A5002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A50021"/>
            </a:extrusionClr>
          </a:sp3d>
        </p:spPr>
        <p:txBody>
          <a:bodyPr wrap="none" lIns="90488" tIns="44450" rIns="90488" bIns="44450">
            <a:spAutoFit/>
            <a:flatTx/>
          </a:bodyPr>
          <a:lstStyle/>
          <a:p>
            <a:pPr algn="ctr" eaLnBrk="0" hangingPunct="0"/>
            <a:r>
              <a:rPr lang="en-GB" sz="2000">
                <a:solidFill>
                  <a:srgbClr val="FFFFFF"/>
                </a:solidFill>
                <a:cs typeface="Times New Roman" charset="0"/>
              </a:rPr>
              <a:t>Communication</a:t>
            </a:r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6075363" y="3690938"/>
            <a:ext cx="2468562" cy="736600"/>
          </a:xfrm>
          <a:prstGeom prst="rect">
            <a:avLst/>
          </a:prstGeom>
          <a:solidFill>
            <a:srgbClr val="008000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8000"/>
            </a:extrusionClr>
          </a:sp3d>
        </p:spPr>
        <p:txBody>
          <a:bodyPr lIns="90488" tIns="44450" rIns="90488" bIns="44450">
            <a:spAutoFit/>
            <a:flatTx/>
          </a:bodyPr>
          <a:lstStyle/>
          <a:p>
            <a:pPr algn="ctr" eaLnBrk="0" hangingPunct="0"/>
            <a:r>
              <a:rPr lang="en-GB" sz="2000">
                <a:solidFill>
                  <a:srgbClr val="FFFF66"/>
                </a:solidFill>
                <a:cs typeface="Times New Roman" charset="0"/>
              </a:rPr>
              <a:t>Long term contact &amp; support</a:t>
            </a:r>
          </a:p>
        </p:txBody>
      </p: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2171700" y="3978275"/>
            <a:ext cx="2166938" cy="431800"/>
          </a:xfrm>
          <a:prstGeom prst="rect">
            <a:avLst/>
          </a:prstGeom>
          <a:solidFill>
            <a:srgbClr val="003300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3300"/>
            </a:extrusionClr>
          </a:sp3d>
        </p:spPr>
        <p:txBody>
          <a:bodyPr wrap="none" lIns="90488" tIns="44450" rIns="90488" bIns="44450">
            <a:spAutoFit/>
            <a:flatTx/>
          </a:bodyPr>
          <a:lstStyle/>
          <a:p>
            <a:pPr eaLnBrk="0" hangingPunct="0"/>
            <a:r>
              <a:rPr lang="en-GB" sz="2000">
                <a:solidFill>
                  <a:srgbClr val="FFFFFF"/>
                </a:solidFill>
                <a:cs typeface="Times New Roman" charset="0"/>
              </a:rPr>
              <a:t>Risk Assessment</a:t>
            </a:r>
          </a:p>
        </p:txBody>
      </p:sp>
      <p:sp>
        <p:nvSpPr>
          <p:cNvPr id="6152" name="Line 12"/>
          <p:cNvSpPr>
            <a:spLocks noChangeShapeType="1"/>
          </p:cNvSpPr>
          <p:nvPr/>
        </p:nvSpPr>
        <p:spPr bwMode="auto">
          <a:xfrm>
            <a:off x="4065588" y="1943100"/>
            <a:ext cx="2714625" cy="1676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13"/>
          <p:cNvSpPr>
            <a:spLocks noChangeShapeType="1"/>
          </p:cNvSpPr>
          <p:nvPr/>
        </p:nvSpPr>
        <p:spPr bwMode="auto">
          <a:xfrm>
            <a:off x="4057650" y="1935163"/>
            <a:ext cx="2435225" cy="31956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5"/>
          <p:cNvSpPr>
            <a:spLocks noChangeShapeType="1"/>
          </p:cNvSpPr>
          <p:nvPr/>
        </p:nvSpPr>
        <p:spPr bwMode="auto">
          <a:xfrm flipH="1">
            <a:off x="2171700" y="2827338"/>
            <a:ext cx="1079500" cy="7191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6"/>
          <p:cNvSpPr>
            <a:spLocks noChangeShapeType="1"/>
          </p:cNvSpPr>
          <p:nvPr/>
        </p:nvSpPr>
        <p:spPr bwMode="auto">
          <a:xfrm>
            <a:off x="3989388" y="1866900"/>
            <a:ext cx="1062037" cy="29035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7"/>
          <p:cNvSpPr>
            <a:spLocks noChangeShapeType="1"/>
          </p:cNvSpPr>
          <p:nvPr/>
        </p:nvSpPr>
        <p:spPr bwMode="auto">
          <a:xfrm>
            <a:off x="3540125" y="3475038"/>
            <a:ext cx="0" cy="3508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57" name="Group 19"/>
          <p:cNvGrpSpPr>
            <a:grpSpLocks/>
          </p:cNvGrpSpPr>
          <p:nvPr/>
        </p:nvGrpSpPr>
        <p:grpSpPr bwMode="auto">
          <a:xfrm>
            <a:off x="3209925" y="1676400"/>
            <a:ext cx="2428875" cy="1844675"/>
            <a:chOff x="2256" y="1104"/>
            <a:chExt cx="1334" cy="1027"/>
          </a:xfrm>
        </p:grpSpPr>
        <p:pic>
          <p:nvPicPr>
            <p:cNvPr id="6158" name="Picture 20" descr="Meeting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1104"/>
              <a:ext cx="1334" cy="1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9" name="Rectangle 21"/>
            <p:cNvSpPr>
              <a:spLocks noChangeArrowheads="1"/>
            </p:cNvSpPr>
            <p:nvPr/>
          </p:nvSpPr>
          <p:spPr bwMode="auto">
            <a:xfrm>
              <a:off x="2352" y="1200"/>
              <a:ext cx="81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Times New Roman" charset="0"/>
                  <a:cs typeface="Times New Roman" charset="0"/>
                </a:rPr>
                <a:t>Recurrence Risk</a:t>
              </a:r>
            </a:p>
          </p:txBody>
        </p:sp>
      </p:grp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22313"/>
            <a:ext cx="4953000" cy="649287"/>
          </a:xfrm>
          <a:solidFill>
            <a:srgbClr val="000066"/>
          </a:solidFill>
        </p:spPr>
        <p:txBody>
          <a:bodyPr/>
          <a:lstStyle/>
          <a:p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Where do GCs work?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1676400" y="2209800"/>
            <a:ext cx="57912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FF0066"/>
                </a:solidFill>
                <a:latin typeface="Arial" charset="0"/>
              </a:rPr>
              <a:t>Majority of genetic counselors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FF0066"/>
                </a:solidFill>
                <a:latin typeface="Arial" charset="0"/>
              </a:rPr>
              <a:t>	work at: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University medical centers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Private or public hospitals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FF0066"/>
                </a:solidFill>
                <a:latin typeface="Arial" charset="0"/>
              </a:rPr>
              <a:t>Some genetic counselors: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Work in laboratories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Coordinate research studies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Are employed by the state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Work in private industry</a:t>
            </a:r>
          </a:p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6172200" cy="762000"/>
          </a:xfrm>
          <a:solidFill>
            <a:srgbClr val="000066"/>
          </a:solidFill>
        </p:spPr>
        <p:txBody>
          <a:bodyPr/>
          <a:lstStyle/>
          <a:p>
            <a:pPr algn="ctr" eaLnBrk="1" hangingPunct="1"/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Steps in Genetic Counseling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01000" cy="4343400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buFontTx/>
              <a:buAutoNum type="arabicPeriod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Diagnosis: based on accurate family history, medical history, examination and investigation</a:t>
            </a:r>
          </a:p>
          <a:p>
            <a:pPr marL="514350" indent="-514350" eaLnBrk="1" hangingPunct="1">
              <a:lnSpc>
                <a:spcPct val="150000"/>
              </a:lnSpc>
              <a:buFontTx/>
              <a:buAutoNum type="arabicPeriod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Risk assessment</a:t>
            </a:r>
          </a:p>
          <a:p>
            <a:pPr marL="514350" indent="-514350" eaLnBrk="1" hangingPunct="1">
              <a:lnSpc>
                <a:spcPct val="150000"/>
              </a:lnSpc>
              <a:buFontTx/>
              <a:buAutoNum type="arabicPeriod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Communication</a:t>
            </a:r>
          </a:p>
          <a:p>
            <a:pPr marL="514350" indent="-514350" eaLnBrk="1" hangingPunct="1">
              <a:lnSpc>
                <a:spcPct val="150000"/>
              </a:lnSpc>
              <a:buFontTx/>
              <a:buAutoNum type="arabicPeriod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Discussion of options</a:t>
            </a:r>
          </a:p>
          <a:p>
            <a:pPr marL="514350" indent="-514350" eaLnBrk="1" hangingPunct="1">
              <a:lnSpc>
                <a:spcPct val="150000"/>
              </a:lnSpc>
              <a:buFontTx/>
              <a:buAutoNum type="arabicPeriod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Long-term contact and support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457200"/>
            <a:ext cx="3276600" cy="649288"/>
          </a:xfrm>
          <a:solidFill>
            <a:srgbClr val="000066"/>
          </a:solidFill>
        </p:spPr>
        <p:txBody>
          <a:bodyPr/>
          <a:lstStyle/>
          <a:p>
            <a:pPr algn="ctr" eaLnBrk="1" hangingPunct="1"/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General Rules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6165850" y="2362200"/>
            <a:ext cx="1706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u="sng">
                <a:solidFill>
                  <a:srgbClr val="0033CC"/>
                </a:solidFill>
              </a:rPr>
              <a:t>Counselor</a:t>
            </a: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-152400" y="2362200"/>
            <a:ext cx="2592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u="sng">
                <a:solidFill>
                  <a:srgbClr val="0033CC"/>
                </a:solidFill>
              </a:rPr>
              <a:t>Consultant</a:t>
            </a:r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2374900" y="1766888"/>
            <a:ext cx="3589338" cy="4000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2">
                    <a:lumMod val="90000"/>
                    <a:lumOff val="10000"/>
                  </a:schemeClr>
                </a:solidFill>
                <a:ea typeface="+mn-ea"/>
              </a:rPr>
              <a:t>1- seeks genetic counseling</a:t>
            </a:r>
          </a:p>
        </p:txBody>
      </p:sp>
      <p:sp>
        <p:nvSpPr>
          <p:cNvPr id="9222" name="AutoShape 10"/>
          <p:cNvSpPr>
            <a:spLocks noChangeArrowheads="1"/>
          </p:cNvSpPr>
          <p:nvPr/>
        </p:nvSpPr>
        <p:spPr bwMode="auto">
          <a:xfrm rot="338895">
            <a:off x="2528888" y="2284413"/>
            <a:ext cx="2390775" cy="406400"/>
          </a:xfrm>
          <a:prstGeom prst="curvedDownArrow">
            <a:avLst>
              <a:gd name="adj1" fmla="val 117656"/>
              <a:gd name="adj2" fmla="val 23531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223" name="AutoShape 14"/>
          <p:cNvSpPr>
            <a:spLocks noChangeArrowheads="1"/>
          </p:cNvSpPr>
          <p:nvPr/>
        </p:nvSpPr>
        <p:spPr bwMode="auto">
          <a:xfrm rot="10452874">
            <a:off x="2622550" y="3179763"/>
            <a:ext cx="1943100" cy="719137"/>
          </a:xfrm>
          <a:prstGeom prst="curvedDownArrow">
            <a:avLst>
              <a:gd name="adj1" fmla="val 54040"/>
              <a:gd name="adj2" fmla="val 10808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224" name="Rectangle 15"/>
          <p:cNvSpPr>
            <a:spLocks noChangeArrowheads="1"/>
          </p:cNvSpPr>
          <p:nvPr/>
        </p:nvSpPr>
        <p:spPr bwMode="auto">
          <a:xfrm>
            <a:off x="1295400" y="4019550"/>
            <a:ext cx="3673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2"/>
                </a:solidFill>
              </a:rPr>
              <a:t>2- Information to understand</a:t>
            </a:r>
          </a:p>
        </p:txBody>
      </p: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180975" y="4797425"/>
            <a:ext cx="33845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tx2"/>
                </a:solidFill>
              </a:rPr>
              <a:t>3- Reach their </a:t>
            </a:r>
            <a:r>
              <a:rPr lang="en-US" sz="2000" b="1" u="sng">
                <a:solidFill>
                  <a:schemeClr val="tx2"/>
                </a:solidFill>
              </a:rPr>
              <a:t>own</a:t>
            </a:r>
            <a:r>
              <a:rPr lang="en-US" sz="2000" b="1">
                <a:solidFill>
                  <a:schemeClr val="tx2"/>
                </a:solidFill>
              </a:rPr>
              <a:t> fully informed decisions without pressure or stress</a:t>
            </a:r>
          </a:p>
        </p:txBody>
      </p:sp>
      <p:sp>
        <p:nvSpPr>
          <p:cNvPr id="9226" name="AutoShape 18"/>
          <p:cNvSpPr>
            <a:spLocks noChangeArrowheads="1"/>
          </p:cNvSpPr>
          <p:nvPr/>
        </p:nvSpPr>
        <p:spPr bwMode="auto">
          <a:xfrm>
            <a:off x="914400" y="2971800"/>
            <a:ext cx="288925" cy="1439863"/>
          </a:xfrm>
          <a:prstGeom prst="downArrow">
            <a:avLst>
              <a:gd name="adj1" fmla="val 50000"/>
              <a:gd name="adj2" fmla="val 1245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2000"/>
          </a:p>
        </p:txBody>
      </p:sp>
      <p:sp>
        <p:nvSpPr>
          <p:cNvPr id="9227" name="Rectangle 19"/>
          <p:cNvSpPr>
            <a:spLocks noChangeArrowheads="1"/>
          </p:cNvSpPr>
          <p:nvPr/>
        </p:nvSpPr>
        <p:spPr bwMode="auto">
          <a:xfrm>
            <a:off x="5562600" y="3276600"/>
            <a:ext cx="34290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000" b="1">
                <a:solidFill>
                  <a:srgbClr val="000000"/>
                </a:solidFill>
              </a:rPr>
              <a:t>The diagnosis, prognosis, &amp; possible treatment</a:t>
            </a:r>
            <a:endParaRPr lang="ar-sa" sz="2000" b="1">
              <a:solidFill>
                <a:srgbClr val="00000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sz="2000" b="1">
                <a:solidFill>
                  <a:srgbClr val="000000"/>
                </a:solidFill>
              </a:rPr>
              <a:t>The mode of inheritance &amp; the risk of developing/transmitting</a:t>
            </a:r>
            <a:r>
              <a:rPr lang="ar-sa" sz="2000" b="1">
                <a:solidFill>
                  <a:srgbClr val="000000"/>
                </a:solidFill>
              </a:rPr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2000" b="1">
                <a:solidFill>
                  <a:srgbClr val="000000"/>
                </a:solidFill>
              </a:rPr>
              <a:t>The choices/options available</a:t>
            </a:r>
            <a:endParaRPr lang="ar-sa" sz="2000" b="1">
              <a:solidFill>
                <a:srgbClr val="000000"/>
              </a:solidFill>
            </a:endParaRPr>
          </a:p>
        </p:txBody>
      </p:sp>
      <p:sp>
        <p:nvSpPr>
          <p:cNvPr id="9228" name="AutoShape 20"/>
          <p:cNvSpPr>
            <a:spLocks noChangeArrowheads="1"/>
          </p:cNvSpPr>
          <p:nvPr/>
        </p:nvSpPr>
        <p:spPr bwMode="auto">
          <a:xfrm>
            <a:off x="5118100" y="4127500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229" name="Rectangle 21"/>
          <p:cNvSpPr>
            <a:spLocks noChangeArrowheads="1"/>
          </p:cNvSpPr>
          <p:nvPr/>
        </p:nvSpPr>
        <p:spPr bwMode="auto">
          <a:xfrm>
            <a:off x="1941513" y="2708275"/>
            <a:ext cx="4230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66"/>
                </a:solidFill>
              </a:rPr>
              <a:t>strong communication &amp; support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95600" y="2286000"/>
            <a:ext cx="5257800" cy="1165225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eaLnBrk="1" hangingPunct="1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</a:rPr>
              <a:t>1- ESTABLISHING THE DIAGNOSIS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838200"/>
            <a:ext cx="5791200" cy="685800"/>
          </a:xfrm>
          <a:solidFill>
            <a:srgbClr val="000066"/>
          </a:solidFill>
        </p:spPr>
        <p:txBody>
          <a:bodyPr/>
          <a:lstStyle/>
          <a:p>
            <a:pPr algn="ctr" eaLnBrk="1" hangingPunct="1"/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Establishing the Diagnosis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436813"/>
            <a:ext cx="6965950" cy="38877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AutoNum type="arabicPeriod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History:</a:t>
            </a:r>
          </a:p>
          <a:p>
            <a:pPr marL="550863" lvl="1" indent="-28575" eaLnBrk="1" hangingPunct="1"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 detailed information about the patient’s family history (3-generations family tree)</a:t>
            </a:r>
          </a:p>
          <a:p>
            <a:pPr eaLnBrk="1" hangingPunct="1">
              <a:lnSpc>
                <a:spcPct val="80000"/>
              </a:lnSpc>
              <a:buFont typeface="Wingdings" charset="0"/>
              <a:buAutoNum type="arabicPeriod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Examination</a:t>
            </a:r>
          </a:p>
          <a:p>
            <a:pPr eaLnBrk="1" hangingPunct="1">
              <a:lnSpc>
                <a:spcPct val="80000"/>
              </a:lnSpc>
              <a:buFont typeface="Wingdings" charset="0"/>
              <a:buAutoNum type="arabicPeriod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Investigation:</a:t>
            </a:r>
          </a:p>
          <a:p>
            <a:pPr marL="550863" lvl="1" indent="-28575" eaLnBrk="1" hangingPunct="1">
              <a:lnSpc>
                <a:spcPct val="80000"/>
              </a:lnSpc>
            </a:pPr>
            <a:r>
              <a:rPr lang="ar-sa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chromosome and molecular studies</a:t>
            </a:r>
          </a:p>
          <a:p>
            <a:pPr marL="550863" lvl="1" indent="-28575" eaLnBrk="1" hangingPunct="1"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 referral to specialists in other fields (e.g. neurology and ophthalmology)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3">
      <a:dk1>
        <a:srgbClr val="5F5F5F"/>
      </a:dk1>
      <a:lt1>
        <a:srgbClr val="FFFFFF"/>
      </a:lt1>
      <a:dk2>
        <a:srgbClr val="008080"/>
      </a:dk2>
      <a:lt2>
        <a:srgbClr val="003300"/>
      </a:lt2>
      <a:accent1>
        <a:srgbClr val="00CC99"/>
      </a:accent1>
      <a:accent2>
        <a:srgbClr val="663300"/>
      </a:accent2>
      <a:accent3>
        <a:srgbClr val="FFFFFF"/>
      </a:accent3>
      <a:accent4>
        <a:srgbClr val="505050"/>
      </a:accent4>
      <a:accent5>
        <a:srgbClr val="AAE2CA"/>
      </a:accent5>
      <a:accent6>
        <a:srgbClr val="5C2D00"/>
      </a:accent6>
      <a:hlink>
        <a:srgbClr val="FFCC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5F5F5F"/>
        </a:dk1>
        <a:lt1>
          <a:srgbClr val="FFFFFF"/>
        </a:lt1>
        <a:dk2>
          <a:srgbClr val="006600"/>
        </a:dk2>
        <a:lt2>
          <a:srgbClr val="FFCC99"/>
        </a:lt2>
        <a:accent1>
          <a:srgbClr val="339966"/>
        </a:accent1>
        <a:accent2>
          <a:srgbClr val="CC9900"/>
        </a:accent2>
        <a:accent3>
          <a:srgbClr val="FFFFFF"/>
        </a:accent3>
        <a:accent4>
          <a:srgbClr val="505050"/>
        </a:accent4>
        <a:accent5>
          <a:srgbClr val="ADCAB8"/>
        </a:accent5>
        <a:accent6>
          <a:srgbClr val="B98A00"/>
        </a:accent6>
        <a:hlink>
          <a:srgbClr val="FF99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5F5F5F"/>
        </a:dk1>
        <a:lt1>
          <a:srgbClr val="FFFFFF"/>
        </a:lt1>
        <a:dk2>
          <a:srgbClr val="006600"/>
        </a:dk2>
        <a:lt2>
          <a:srgbClr val="336699"/>
        </a:lt2>
        <a:accent1>
          <a:srgbClr val="FFCC99"/>
        </a:accent1>
        <a:accent2>
          <a:srgbClr val="663300"/>
        </a:accent2>
        <a:accent3>
          <a:srgbClr val="FFFFFF"/>
        </a:accent3>
        <a:accent4>
          <a:srgbClr val="505050"/>
        </a:accent4>
        <a:accent5>
          <a:srgbClr val="FFE2CA"/>
        </a:accent5>
        <a:accent6>
          <a:srgbClr val="5C2D00"/>
        </a:accent6>
        <a:hlink>
          <a:srgbClr val="33CC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5F5F5F"/>
        </a:dk1>
        <a:lt1>
          <a:srgbClr val="FFFFFF"/>
        </a:lt1>
        <a:dk2>
          <a:srgbClr val="008080"/>
        </a:dk2>
        <a:lt2>
          <a:srgbClr val="003300"/>
        </a:lt2>
        <a:accent1>
          <a:srgbClr val="00CC99"/>
        </a:accent1>
        <a:accent2>
          <a:srgbClr val="663300"/>
        </a:accent2>
        <a:accent3>
          <a:srgbClr val="FFFFFF"/>
        </a:accent3>
        <a:accent4>
          <a:srgbClr val="505050"/>
        </a:accent4>
        <a:accent5>
          <a:srgbClr val="AAE2CA"/>
        </a:accent5>
        <a:accent6>
          <a:srgbClr val="5C2D00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4014</TotalTime>
  <Words>1299</Words>
  <Application>Microsoft Macintosh PowerPoint</Application>
  <PresentationFormat>On-screen Show (4:3)</PresentationFormat>
  <Paragraphs>214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Times New Roman</vt:lpstr>
      <vt:lpstr>Wingdings</vt:lpstr>
      <vt:lpstr>Symbol</vt:lpstr>
      <vt:lpstr>Monotype Corsiva</vt:lpstr>
      <vt:lpstr>template</vt:lpstr>
      <vt:lpstr>Genetic Counseling</vt:lpstr>
      <vt:lpstr>Lecture Objectives</vt:lpstr>
      <vt:lpstr>Definition of Genetic Counseling</vt:lpstr>
      <vt:lpstr>PowerPoint Presentation</vt:lpstr>
      <vt:lpstr>Where do GCs work?</vt:lpstr>
      <vt:lpstr>Steps in Genetic Counseling</vt:lpstr>
      <vt:lpstr>General Rules</vt:lpstr>
      <vt:lpstr>1- ESTABLISHING THE DIAGNOSIS</vt:lpstr>
      <vt:lpstr>Establishing the Diagnosis</vt:lpstr>
      <vt:lpstr>2- CALCULATING AND PRESENTING THE RISK</vt:lpstr>
      <vt:lpstr>Calculating and presenting the risk</vt:lpstr>
      <vt:lpstr>PowerPoint Presentation</vt:lpstr>
      <vt:lpstr>Emphasize that a risk applies to each pregnancy</vt:lpstr>
      <vt:lpstr>Emphasize that a risk applies to each pregnancy</vt:lpstr>
      <vt:lpstr>Emphasize the good side of the coin</vt:lpstr>
      <vt:lpstr>Emphasize the good side of the coin</vt:lpstr>
      <vt:lpstr>4- DISCUSSING THE OPTIONS</vt:lpstr>
      <vt:lpstr>Discussing the Options</vt:lpstr>
      <vt:lpstr>Communication and Support</vt:lpstr>
      <vt:lpstr>Unique features of genetic counseling in Arabic/Islamic communities.</vt:lpstr>
      <vt:lpstr>Proportion of nuclear genes shared as a function of degree of relationship</vt:lpstr>
      <vt:lpstr>While Discussing the Options</vt:lpstr>
      <vt:lpstr>The frequency of alleles</vt:lpstr>
      <vt:lpstr>The Hardy-Weinberg Principle</vt:lpstr>
      <vt:lpstr>Hardy-Weinberg principle  p2 + 2pq + q2 = 1</vt:lpstr>
      <vt:lpstr>PowerPoint Presentation</vt:lpstr>
      <vt:lpstr>For a population to be in Hardy-Weinberg equilibrium, the following conditions must be met:</vt:lpstr>
      <vt:lpstr>Take home message</vt:lpstr>
      <vt:lpstr>Take home message</vt:lpstr>
      <vt:lpstr>Genetic Counseling in Achondroplasia</vt:lpstr>
      <vt:lpstr>Genetic Counseling - Case</vt:lpstr>
      <vt:lpstr>Genetic Counseling - Case</vt:lpstr>
      <vt:lpstr>Thank you </vt:lpstr>
    </vt:vector>
  </TitlesOfParts>
  <Company>owner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Pathology</dc:title>
  <dc:creator>user</dc:creator>
  <cp:lastModifiedBy>User</cp:lastModifiedBy>
  <cp:revision>229</cp:revision>
  <dcterms:created xsi:type="dcterms:W3CDTF">2005-11-24T18:32:37Z</dcterms:created>
  <dcterms:modified xsi:type="dcterms:W3CDTF">2011-11-13T08:27:40Z</dcterms:modified>
</cp:coreProperties>
</file>