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9"/>
  </p:notesMasterIdLst>
  <p:sldIdLst>
    <p:sldId id="256" r:id="rId2"/>
    <p:sldId id="353" r:id="rId3"/>
    <p:sldId id="312" r:id="rId4"/>
    <p:sldId id="317" r:id="rId5"/>
    <p:sldId id="258" r:id="rId6"/>
    <p:sldId id="259" r:id="rId7"/>
    <p:sldId id="260" r:id="rId8"/>
    <p:sldId id="315" r:id="rId9"/>
    <p:sldId id="339" r:id="rId10"/>
    <p:sldId id="262" r:id="rId11"/>
    <p:sldId id="263" r:id="rId12"/>
    <p:sldId id="264" r:id="rId13"/>
    <p:sldId id="352" r:id="rId14"/>
    <p:sldId id="351" r:id="rId15"/>
    <p:sldId id="350" r:id="rId16"/>
    <p:sldId id="348" r:id="rId17"/>
    <p:sldId id="349" r:id="rId18"/>
    <p:sldId id="333" r:id="rId19"/>
    <p:sldId id="319" r:id="rId20"/>
    <p:sldId id="344" r:id="rId21"/>
    <p:sldId id="279" r:id="rId22"/>
    <p:sldId id="314" r:id="rId23"/>
    <p:sldId id="347" r:id="rId24"/>
    <p:sldId id="287" r:id="rId25"/>
    <p:sldId id="288" r:id="rId26"/>
    <p:sldId id="282" r:id="rId27"/>
    <p:sldId id="35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077"/>
    <a:srgbClr val="F07970"/>
    <a:srgbClr val="FC6B3E"/>
    <a:srgbClr val="F0746A"/>
    <a:srgbClr val="EC4C40"/>
    <a:srgbClr val="DA5808"/>
    <a:srgbClr val="F0656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824" autoAdjust="0"/>
  </p:normalViewPr>
  <p:slideViewPr>
    <p:cSldViewPr>
      <p:cViewPr>
        <p:scale>
          <a:sx n="73" d="100"/>
          <a:sy n="73" d="100"/>
        </p:scale>
        <p:origin x="-3472" y="-896"/>
      </p:cViewPr>
      <p:guideLst>
        <p:guide orient="horz" pos="408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A3023-DAE7-6349-BB5C-5892391E1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B354D-75E3-5442-A4BA-E56FCDEC9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5BD091-232A-D849-8085-A0DF3FD7B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7AF1C-90B6-F54D-860C-EC4CF2BA9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53401-F9A7-F041-B6E5-335081CD6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3C37C-9B9F-FB48-9FFC-CA6D05E37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411FE-F618-114A-9987-95F3D7A98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691E16-4011-1143-9090-9B628B8A5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BBDB99-39C1-9742-BDA1-12A1B9E5B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46AB8-605E-2646-AD10-017FE9DCE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BAA4DE-08DE-3E4E-80ED-3EFF93F29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72D096-F44E-C547-9748-31FC101C8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 userDrawn="1"/>
        </p:nvSpPr>
        <p:spPr bwMode="auto">
          <a:xfrm>
            <a:off x="533400" y="6491288"/>
            <a:ext cx="3733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Mosby items and derived items © 2006 by Mosby, Inc.</a:t>
            </a: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995E961A-3E1B-F04F-B168-7618540E700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696200" cy="1600200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>
                <a:solidFill>
                  <a:srgbClr val="FFFFCC"/>
                </a:solidFill>
                <a:latin typeface="Times New Roman" charset="0"/>
              </a:rPr>
            </a:br>
            <a:r>
              <a:rPr lang="en-US" sz="480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>
                <a:solidFill>
                  <a:srgbClr val="FFFFCC"/>
                </a:solidFill>
                <a:latin typeface="Times New Roman" charset="0"/>
              </a:rPr>
            </a:br>
            <a:r>
              <a:rPr lang="en-US" sz="480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4800">
                <a:solidFill>
                  <a:srgbClr val="FFFFCC"/>
                </a:solidFill>
                <a:latin typeface="Times New Roman" charset="0"/>
              </a:rPr>
            </a:br>
            <a:r>
              <a:rPr lang="en-US" sz="4800">
                <a:solidFill>
                  <a:srgbClr val="FFFFCC"/>
                </a:solidFill>
                <a:latin typeface="Times New Roman" charset="0"/>
              </a:rPr>
              <a:t>Natural Defense Mechanisms.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696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</a:rPr>
              <a:t>Immunology Unit.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</a:rPr>
              <a:t>College of Medicine &amp; KKUH.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Inflammation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Goals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Prevent and limit infection and further damage.</a:t>
            </a:r>
          </a:p>
          <a:p>
            <a:pPr lvl="1" eaLnBrk="1" hangingPunct="1"/>
            <a:r>
              <a:rPr lang="en-US">
                <a:latin typeface="Times New Roman" charset="0"/>
              </a:rPr>
              <a:t>Interact with adaptive immune system.</a:t>
            </a:r>
          </a:p>
          <a:p>
            <a:pPr lvl="1" eaLnBrk="1" hangingPunct="1"/>
            <a:r>
              <a:rPr lang="en-US">
                <a:latin typeface="Times New Roman" charset="0"/>
              </a:rPr>
              <a:t>-	For example Monocytes / Macrophages 		serve as a link between the adaptive and 		innate immunity by antigen presentation.</a:t>
            </a:r>
          </a:p>
          <a:p>
            <a:pPr lvl="1" eaLnBrk="1" hangingPunct="1"/>
            <a:r>
              <a:rPr lang="en-US">
                <a:latin typeface="Times New Roman" charset="0"/>
              </a:rPr>
              <a:t>Prepare the area of injury for healing.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229600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>
                <a:solidFill>
                  <a:srgbClr val="FFFF00"/>
                </a:solidFill>
                <a:latin typeface="Times New Roman" charset="0"/>
              </a:rPr>
              <a:t>The Complement system</a:t>
            </a: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360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Consist of a group of serum proteins circulate in inactive form once they become activated they produce important biological effects  that initiate inflammation.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>
                <a:latin typeface="Times New Roman" charset="0"/>
              </a:rPr>
              <a:t>This system plays an important role in Innate &amp; Adaptive immunity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The complement system: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3200">
                <a:latin typeface="Times New Roman" charset="0"/>
              </a:rPr>
              <a:t>3 Pathways of activation :</a:t>
            </a:r>
          </a:p>
          <a:p>
            <a:pPr lvl="1" eaLnBrk="1" hangingPunct="1">
              <a:buFontTx/>
              <a:buChar char="-"/>
            </a:pPr>
            <a:r>
              <a:rPr lang="en-US" sz="3200">
                <a:solidFill>
                  <a:srgbClr val="FFFF00"/>
                </a:solidFill>
                <a:latin typeface="Times New Roman" charset="0"/>
              </a:rPr>
              <a:t>Classical</a:t>
            </a:r>
            <a:r>
              <a:rPr lang="en-US" sz="3200">
                <a:latin typeface="Times New Roman" charset="0"/>
              </a:rPr>
              <a:t>. (</a:t>
            </a:r>
            <a:r>
              <a:rPr lang="en-US">
                <a:latin typeface="Times New Roman" charset="0"/>
              </a:rPr>
              <a:t>Requires antigen-antibody binding</a:t>
            </a:r>
            <a:r>
              <a:rPr lang="en-US" sz="3200">
                <a:latin typeface="Times New Roman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n-US" sz="3200">
                <a:latin typeface="Times New Roman" charset="0"/>
              </a:rPr>
              <a:t>(</a:t>
            </a:r>
            <a:r>
              <a:rPr lang="en-US" sz="3200" b="1">
                <a:latin typeface="Times New Roman" charset="0"/>
              </a:rPr>
              <a:t>C1,C4,C2,C3,C5,C6,C7,C8,C9)</a:t>
            </a:r>
            <a:endParaRPr lang="en-US" sz="3200">
              <a:latin typeface="Times New Roman" charset="0"/>
            </a:endParaRPr>
          </a:p>
          <a:p>
            <a:pPr lvl="1" eaLnBrk="1" hangingPunct="1">
              <a:buFontTx/>
              <a:buChar char="-"/>
            </a:pPr>
            <a:r>
              <a:rPr lang="en-US" sz="3200">
                <a:solidFill>
                  <a:srgbClr val="FFFF00"/>
                </a:solidFill>
                <a:latin typeface="Times New Roman" charset="0"/>
              </a:rPr>
              <a:t>Lectin</a:t>
            </a:r>
            <a:r>
              <a:rPr lang="en-US" sz="3200">
                <a:latin typeface="Times New Roman" charset="0"/>
              </a:rPr>
              <a:t>. (</a:t>
            </a:r>
            <a:r>
              <a:rPr lang="en-US">
                <a:latin typeface="Times New Roman" charset="0"/>
              </a:rPr>
              <a:t>Activated by mannan binding protien binding manose groups of bacterial carbohydrates</a:t>
            </a:r>
            <a:r>
              <a:rPr lang="en-US" sz="3200">
                <a:latin typeface="Times New Roman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n-US" sz="3200">
                <a:latin typeface="Times New Roman" charset="0"/>
              </a:rPr>
              <a:t>(-</a:t>
            </a:r>
            <a:r>
              <a:rPr lang="en-US" sz="3200" b="1">
                <a:latin typeface="Times New Roman" charset="0"/>
              </a:rPr>
              <a:t>C4,C2,C3,C5,C6,C7,C8,C9)</a:t>
            </a:r>
            <a:endParaRPr lang="en-US" sz="3200">
              <a:latin typeface="Times New Roman" charset="0"/>
            </a:endParaRPr>
          </a:p>
          <a:p>
            <a:pPr lvl="1" eaLnBrk="1" hangingPunct="1">
              <a:buFontTx/>
              <a:buChar char="-"/>
            </a:pPr>
            <a:r>
              <a:rPr lang="en-US" sz="3200">
                <a:solidFill>
                  <a:srgbClr val="FFFF00"/>
                </a:solidFill>
                <a:latin typeface="Times New Roman" charset="0"/>
              </a:rPr>
              <a:t>Alternative</a:t>
            </a:r>
            <a:r>
              <a:rPr lang="en-US" sz="3200">
                <a:latin typeface="Times New Roman" charset="0"/>
              </a:rPr>
              <a:t>.(</a:t>
            </a:r>
            <a:r>
              <a:rPr lang="en-US">
                <a:latin typeface="Times New Roman" charset="0"/>
              </a:rPr>
              <a:t>Activated by bacterial products)</a:t>
            </a:r>
          </a:p>
          <a:p>
            <a:pPr lvl="1" eaLnBrk="1" hangingPunct="1">
              <a:buFontTx/>
              <a:buChar char="-"/>
            </a:pPr>
            <a:r>
              <a:rPr lang="en-US">
                <a:latin typeface="Times New Roman" charset="0"/>
              </a:rPr>
              <a:t>(- </a:t>
            </a:r>
            <a:r>
              <a:rPr lang="en-US" b="1">
                <a:latin typeface="Times New Roman" charset="0"/>
              </a:rPr>
              <a:t>C3,C5,C6,C7,C8,C9)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3AE41-FE75-AB40-B1E0-490C34EC3EA6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914400"/>
            <a:ext cx="9061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362200" y="342900"/>
            <a:ext cx="49530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Lytic pathway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C5-activation</a:t>
            </a: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6397625" y="3660775"/>
            <a:ext cx="1143000" cy="1846263"/>
            <a:chOff x="4080" y="2496"/>
            <a:chExt cx="720" cy="1163"/>
          </a:xfrm>
        </p:grpSpPr>
        <p:sp>
          <p:nvSpPr>
            <p:cNvPr id="26643" name="AutoShape 6"/>
            <p:cNvSpPr>
              <a:spLocks noChangeArrowheads="1"/>
            </p:cNvSpPr>
            <p:nvPr/>
          </p:nvSpPr>
          <p:spPr bwMode="auto">
            <a:xfrm>
              <a:off x="4129" y="2518"/>
              <a:ext cx="624" cy="1141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8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C3b</a:t>
              </a:r>
              <a:r>
                <a:rPr lang="en-US" sz="2800">
                  <a:latin typeface="Arial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6644" name="AutoShape 7"/>
            <p:cNvSpPr>
              <a:spLocks noChangeArrowheads="1"/>
            </p:cNvSpPr>
            <p:nvPr/>
          </p:nvSpPr>
          <p:spPr bwMode="auto">
            <a:xfrm rot="-55457">
              <a:off x="4080" y="2496"/>
              <a:ext cx="720" cy="384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Arial" charset="0"/>
              </a:endParaRPr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4949825" y="3889375"/>
            <a:ext cx="1676400" cy="2187575"/>
            <a:chOff x="3118" y="2450"/>
            <a:chExt cx="1056" cy="1378"/>
          </a:xfrm>
        </p:grpSpPr>
        <p:grpSp>
          <p:nvGrpSpPr>
            <p:cNvPr id="26638" name="Group 9"/>
            <p:cNvGrpSpPr>
              <a:grpSpLocks/>
            </p:cNvGrpSpPr>
            <p:nvPr/>
          </p:nvGrpSpPr>
          <p:grpSpPr bwMode="auto">
            <a:xfrm>
              <a:off x="3118" y="2450"/>
              <a:ext cx="1056" cy="1378"/>
              <a:chOff x="3168" y="2640"/>
              <a:chExt cx="1056" cy="1378"/>
            </a:xfrm>
          </p:grpSpPr>
          <p:sp>
            <p:nvSpPr>
              <p:cNvPr id="26640" name="AutoShape 10"/>
              <p:cNvSpPr>
                <a:spLocks noChangeArrowheads="1"/>
              </p:cNvSpPr>
              <p:nvPr/>
            </p:nvSpPr>
            <p:spPr bwMode="auto">
              <a:xfrm rot="-255475">
                <a:off x="3191" y="2677"/>
                <a:ext cx="960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68 h 21600"/>
                  <a:gd name="T26" fmla="*/ 18428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800" y="10800"/>
                    </a:move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charset="0"/>
                  </a:rPr>
                  <a:t>C2</a:t>
                </a:r>
              </a:p>
            </p:txBody>
          </p:sp>
          <p:sp>
            <p:nvSpPr>
              <p:cNvPr id="26641" name="AutoShape 11"/>
              <p:cNvSpPr>
                <a:spLocks noChangeArrowheads="1"/>
              </p:cNvSpPr>
              <p:nvPr/>
            </p:nvSpPr>
            <p:spPr bwMode="auto">
              <a:xfrm rot="-312820">
                <a:off x="3168" y="2640"/>
                <a:ext cx="1056" cy="13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859 w 21600"/>
                  <a:gd name="T13" fmla="*/ 0 h 21600"/>
                  <a:gd name="T14" fmla="*/ 20741 w 21600"/>
                  <a:gd name="T15" fmla="*/ 93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30" y="8553"/>
                    </a:moveTo>
                    <a:cubicBezTo>
                      <a:pt x="8446" y="7574"/>
                      <a:pt x="9587" y="6995"/>
                      <a:pt x="10800" y="6996"/>
                    </a:cubicBezTo>
                    <a:cubicBezTo>
                      <a:pt x="12012" y="6996"/>
                      <a:pt x="13153" y="7574"/>
                      <a:pt x="13869" y="8553"/>
                    </a:cubicBezTo>
                    <a:lnTo>
                      <a:pt x="19515" y="4421"/>
                    </a:lnTo>
                    <a:cubicBezTo>
                      <a:pt x="17481" y="1642"/>
                      <a:pt x="14243" y="-1"/>
                      <a:pt x="10799" y="0"/>
                    </a:cubicBezTo>
                    <a:cubicBezTo>
                      <a:pt x="7356" y="0"/>
                      <a:pt x="4118" y="1642"/>
                      <a:pt x="2084" y="4421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Text Box 12"/>
              <p:cNvSpPr txBox="1">
                <a:spLocks noChangeArrowheads="1"/>
              </p:cNvSpPr>
              <p:nvPr/>
            </p:nvSpPr>
            <p:spPr bwMode="auto">
              <a:xfrm rot="778338">
                <a:off x="3792" y="3120"/>
                <a:ext cx="192" cy="28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a</a:t>
                </a:r>
                <a:endParaRPr lang="en-US" sz="2800">
                  <a:latin typeface="Arial" charset="0"/>
                </a:endParaRPr>
              </a:p>
            </p:txBody>
          </p:sp>
        </p:grpSp>
        <p:sp>
          <p:nvSpPr>
            <p:cNvPr id="26639" name="AutoShape 13"/>
            <p:cNvSpPr>
              <a:spLocks noChangeArrowheads="1"/>
            </p:cNvSpPr>
            <p:nvPr/>
          </p:nvSpPr>
          <p:spPr bwMode="auto">
            <a:xfrm>
              <a:off x="3216" y="3458"/>
              <a:ext cx="816" cy="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3 h 21600"/>
                <a:gd name="T14" fmla="*/ 17100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3730625" y="3736975"/>
            <a:ext cx="1371600" cy="2209800"/>
            <a:chOff x="2400" y="2544"/>
            <a:chExt cx="864" cy="1392"/>
          </a:xfrm>
        </p:grpSpPr>
        <p:sp>
          <p:nvSpPr>
            <p:cNvPr id="26636" name="Oval 15"/>
            <p:cNvSpPr>
              <a:spLocks noChangeArrowheads="1"/>
            </p:cNvSpPr>
            <p:nvPr/>
          </p:nvSpPr>
          <p:spPr bwMode="auto">
            <a:xfrm>
              <a:off x="2400" y="2544"/>
              <a:ext cx="816" cy="1392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C4b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6637" name="AutoShape 16"/>
            <p:cNvSpPr>
              <a:spLocks noChangeArrowheads="1"/>
            </p:cNvSpPr>
            <p:nvPr/>
          </p:nvSpPr>
          <p:spPr bwMode="auto">
            <a:xfrm>
              <a:off x="2448" y="3668"/>
              <a:ext cx="816" cy="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3 h 21600"/>
                <a:gd name="T14" fmla="*/ 17100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61" name="AutoShape 17"/>
          <p:cNvSpPr>
            <a:spLocks noChangeArrowheads="1"/>
          </p:cNvSpPr>
          <p:nvPr/>
        </p:nvSpPr>
        <p:spPr bwMode="auto">
          <a:xfrm rot="-5431631">
            <a:off x="7077075" y="3286125"/>
            <a:ext cx="1766888" cy="992188"/>
          </a:xfrm>
          <a:prstGeom prst="homePlate">
            <a:avLst>
              <a:gd name="adj" fmla="val 65428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latin typeface="Arial" charset="0"/>
              </a:rPr>
              <a:t>C5</a:t>
            </a:r>
            <a:endParaRPr lang="en-US" sz="2800">
              <a:latin typeface="Arial" charset="0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464425" y="1755775"/>
            <a:ext cx="1073150" cy="2974975"/>
            <a:chOff x="4702" y="1106"/>
            <a:chExt cx="676" cy="1874"/>
          </a:xfrm>
        </p:grpSpPr>
        <p:sp>
          <p:nvSpPr>
            <p:cNvPr id="26633" name="Text Box 19"/>
            <p:cNvSpPr txBox="1">
              <a:spLocks noChangeArrowheads="1"/>
            </p:cNvSpPr>
            <p:nvPr/>
          </p:nvSpPr>
          <p:spPr bwMode="auto">
            <a:xfrm flipH="1">
              <a:off x="5136" y="2306"/>
              <a:ext cx="144" cy="2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26634" name="AutoShape 20"/>
            <p:cNvSpPr>
              <a:spLocks noChangeArrowheads="1"/>
            </p:cNvSpPr>
            <p:nvPr/>
          </p:nvSpPr>
          <p:spPr bwMode="auto">
            <a:xfrm rot="-10793219">
              <a:off x="4702" y="1106"/>
              <a:ext cx="674" cy="385"/>
            </a:xfrm>
            <a:prstGeom prst="flowChartMerg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C5a</a:t>
              </a:r>
            </a:p>
          </p:txBody>
        </p:sp>
        <p:sp>
          <p:nvSpPr>
            <p:cNvPr id="26635" name="AutoShape 21"/>
            <p:cNvSpPr>
              <a:spLocks noChangeArrowheads="1"/>
            </p:cNvSpPr>
            <p:nvPr/>
          </p:nvSpPr>
          <p:spPr bwMode="auto">
            <a:xfrm rot="-10793219">
              <a:off x="4704" y="2595"/>
              <a:ext cx="674" cy="385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 </a:t>
              </a:r>
            </a:p>
          </p:txBody>
        </p:sp>
      </p:grpSp>
      <p:sp>
        <p:nvSpPr>
          <p:cNvPr id="26632" name="Rectangle 22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143000" y="342900"/>
            <a:ext cx="72390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Components of the lytic pathway</a:t>
            </a:r>
          </a:p>
        </p:txBody>
      </p:sp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4114800" y="2209800"/>
            <a:ext cx="1143000" cy="1143000"/>
          </a:xfrm>
          <a:prstGeom prst="ellipse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C6</a:t>
            </a:r>
          </a:p>
        </p:txBody>
      </p:sp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5867400" y="4267200"/>
            <a:ext cx="304800" cy="990600"/>
          </a:xfrm>
          <a:prstGeom prst="can">
            <a:avLst>
              <a:gd name="adj" fmla="val 103594"/>
            </a:avLst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2667000" y="3276600"/>
            <a:ext cx="1876425" cy="2895600"/>
            <a:chOff x="1104" y="1488"/>
            <a:chExt cx="1182" cy="1824"/>
          </a:xfrm>
        </p:grpSpPr>
        <p:sp>
          <p:nvSpPr>
            <p:cNvPr id="27658" name="AutoShape 8"/>
            <p:cNvSpPr>
              <a:spLocks noChangeArrowheads="1"/>
            </p:cNvSpPr>
            <p:nvPr/>
          </p:nvSpPr>
          <p:spPr bwMode="auto">
            <a:xfrm>
              <a:off x="1488" y="2496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7659" name="AutoShape 9"/>
            <p:cNvSpPr>
              <a:spLocks noChangeArrowheads="1"/>
            </p:cNvSpPr>
            <p:nvPr/>
          </p:nvSpPr>
          <p:spPr bwMode="auto">
            <a:xfrm rot="-5565689">
              <a:off x="999" y="1593"/>
              <a:ext cx="1392" cy="1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2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63" y="10728"/>
                  </a:moveTo>
                  <a:cubicBezTo>
                    <a:pt x="6102" y="8140"/>
                    <a:pt x="8211" y="6062"/>
                    <a:pt x="10800" y="6063"/>
                  </a:cubicBezTo>
                  <a:cubicBezTo>
                    <a:pt x="13388" y="6063"/>
                    <a:pt x="15497" y="8140"/>
                    <a:pt x="15536" y="10728"/>
                  </a:cubicBezTo>
                  <a:lnTo>
                    <a:pt x="21598" y="10635"/>
                  </a:lnTo>
                  <a:cubicBezTo>
                    <a:pt x="21509" y="4735"/>
                    <a:pt x="16700" y="-1"/>
                    <a:pt x="10799" y="0"/>
                  </a:cubicBezTo>
                  <a:cubicBezTo>
                    <a:pt x="4899" y="0"/>
                    <a:pt x="90" y="4735"/>
                    <a:pt x="1" y="10635"/>
                  </a:cubicBez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C8 </a:t>
              </a:r>
              <a:r>
                <a:rPr lang="en-US">
                  <a:latin typeface="Arial" charset="0"/>
                </a:rPr>
                <a:t>   </a:t>
              </a:r>
            </a:p>
            <a:p>
              <a:pPr algn="ctr"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7654" name="Group 10"/>
          <p:cNvGrpSpPr>
            <a:grpSpLocks/>
          </p:cNvGrpSpPr>
          <p:nvPr/>
        </p:nvGrpSpPr>
        <p:grpSpPr bwMode="auto">
          <a:xfrm>
            <a:off x="6934200" y="1905000"/>
            <a:ext cx="1143000" cy="2057400"/>
            <a:chOff x="1776" y="1824"/>
            <a:chExt cx="720" cy="1296"/>
          </a:xfrm>
        </p:grpSpPr>
        <p:sp>
          <p:nvSpPr>
            <p:cNvPr id="27656" name="Oval 11"/>
            <p:cNvSpPr>
              <a:spLocks noChangeArrowheads="1"/>
            </p:cNvSpPr>
            <p:nvPr/>
          </p:nvSpPr>
          <p:spPr bwMode="auto">
            <a:xfrm>
              <a:off x="1776" y="1824"/>
              <a:ext cx="720" cy="714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C7</a:t>
              </a:r>
            </a:p>
          </p:txBody>
        </p:sp>
        <p:sp>
          <p:nvSpPr>
            <p:cNvPr id="27657" name="AutoShape 12"/>
            <p:cNvSpPr>
              <a:spLocks noChangeArrowheads="1"/>
            </p:cNvSpPr>
            <p:nvPr/>
          </p:nvSpPr>
          <p:spPr bwMode="auto">
            <a:xfrm>
              <a:off x="2016" y="2304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7655" name="AutoShape 13"/>
          <p:cNvSpPr>
            <a:spLocks noChangeArrowheads="1"/>
          </p:cNvSpPr>
          <p:nvPr/>
        </p:nvSpPr>
        <p:spPr bwMode="auto">
          <a:xfrm rot="-5372228">
            <a:off x="755650" y="2368550"/>
            <a:ext cx="1766888" cy="992188"/>
          </a:xfrm>
          <a:prstGeom prst="homePlate">
            <a:avLst>
              <a:gd name="adj" fmla="val 53234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solidFill>
                  <a:schemeClr val="bg2"/>
                </a:solidFill>
                <a:latin typeface="Arial" charset="0"/>
              </a:rPr>
              <a:t>C5</a:t>
            </a:r>
            <a:endParaRPr lang="en-US" sz="28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447800" y="342900"/>
            <a:ext cx="6553200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FFFF00"/>
                </a:solidFill>
              </a:rPr>
              <a:t>Lytic pathway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Assembly of the lytic complex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7464425" y="2898775"/>
            <a:ext cx="1073150" cy="1831975"/>
            <a:chOff x="4702" y="1826"/>
            <a:chExt cx="676" cy="1154"/>
          </a:xfrm>
        </p:grpSpPr>
        <p:sp>
          <p:nvSpPr>
            <p:cNvPr id="28681" name="AutoShape 7"/>
            <p:cNvSpPr>
              <a:spLocks noChangeArrowheads="1"/>
            </p:cNvSpPr>
            <p:nvPr/>
          </p:nvSpPr>
          <p:spPr bwMode="auto">
            <a:xfrm rot="-5431631">
              <a:off x="4458" y="2070"/>
              <a:ext cx="1113" cy="625"/>
            </a:xfrm>
            <a:prstGeom prst="homePlate">
              <a:avLst>
                <a:gd name="adj" fmla="val 65428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C5</a:t>
              </a:r>
              <a:endParaRPr lang="en-U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 flipH="1">
              <a:off x="5136" y="2304"/>
              <a:ext cx="144" cy="2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8683" name="AutoShape 9"/>
            <p:cNvSpPr>
              <a:spLocks noChangeArrowheads="1"/>
            </p:cNvSpPr>
            <p:nvPr/>
          </p:nvSpPr>
          <p:spPr bwMode="auto">
            <a:xfrm rot="-10793219">
              <a:off x="4704" y="2595"/>
              <a:ext cx="674" cy="385"/>
            </a:xfrm>
            <a:prstGeom prst="flowChartMerge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>
                  <a:latin typeface="Arial" charset="0"/>
                </a:rPr>
                <a:t> </a:t>
              </a:r>
            </a:p>
          </p:txBody>
        </p:sp>
      </p:grp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6705600" y="2286000"/>
            <a:ext cx="1143000" cy="1143000"/>
          </a:xfrm>
          <a:prstGeom prst="ellipse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C6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24600" y="3352800"/>
            <a:ext cx="1143000" cy="2057400"/>
            <a:chOff x="1776" y="1824"/>
            <a:chExt cx="720" cy="1296"/>
          </a:xfrm>
        </p:grpSpPr>
        <p:sp>
          <p:nvSpPr>
            <p:cNvPr id="28679" name="Oval 12"/>
            <p:cNvSpPr>
              <a:spLocks noChangeArrowheads="1"/>
            </p:cNvSpPr>
            <p:nvPr/>
          </p:nvSpPr>
          <p:spPr bwMode="auto">
            <a:xfrm>
              <a:off x="1776" y="1824"/>
              <a:ext cx="720" cy="714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C7</a:t>
              </a:r>
            </a:p>
          </p:txBody>
        </p:sp>
        <p:sp>
          <p:nvSpPr>
            <p:cNvPr id="28680" name="AutoShape 13"/>
            <p:cNvSpPr>
              <a:spLocks noChangeArrowheads="1"/>
            </p:cNvSpPr>
            <p:nvPr/>
          </p:nvSpPr>
          <p:spPr bwMode="auto">
            <a:xfrm>
              <a:off x="2016" y="2304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85800" y="5489575"/>
            <a:ext cx="8077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143000" y="342900"/>
            <a:ext cx="7315200" cy="102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00"/>
                </a:solidFill>
              </a:rPr>
              <a:t>Lytic pathway: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2800">
                <a:solidFill>
                  <a:srgbClr val="FFFF00"/>
                </a:solidFill>
              </a:rPr>
              <a:t>insertion of lytic complex into cell membrane</a:t>
            </a:r>
            <a:endParaRPr lang="en-US" sz="4400">
              <a:solidFill>
                <a:srgbClr val="FFFF00"/>
              </a:solidFill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6324600" y="1981200"/>
            <a:ext cx="2212975" cy="3124200"/>
            <a:chOff x="3984" y="1680"/>
            <a:chExt cx="1394" cy="1968"/>
          </a:xfrm>
        </p:grpSpPr>
        <p:grpSp>
          <p:nvGrpSpPr>
            <p:cNvPr id="29718" name="Group 7"/>
            <p:cNvGrpSpPr>
              <a:grpSpLocks/>
            </p:cNvGrpSpPr>
            <p:nvPr/>
          </p:nvGrpSpPr>
          <p:grpSpPr bwMode="auto">
            <a:xfrm>
              <a:off x="4702" y="2066"/>
              <a:ext cx="676" cy="1154"/>
              <a:chOff x="4702" y="1826"/>
              <a:chExt cx="676" cy="1154"/>
            </a:xfrm>
          </p:grpSpPr>
          <p:sp>
            <p:nvSpPr>
              <p:cNvPr id="29723" name="AutoShape 8"/>
              <p:cNvSpPr>
                <a:spLocks noChangeArrowheads="1"/>
              </p:cNvSpPr>
              <p:nvPr/>
            </p:nvSpPr>
            <p:spPr bwMode="auto">
              <a:xfrm rot="-5431631">
                <a:off x="4458" y="2070"/>
                <a:ext cx="1113" cy="625"/>
              </a:xfrm>
              <a:prstGeom prst="homePlate">
                <a:avLst>
                  <a:gd name="adj" fmla="val 65428"/>
                </a:avLst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C5</a:t>
                </a:r>
                <a:endParaRPr lang="en-US" sz="28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9724" name="Text Box 9"/>
              <p:cNvSpPr txBox="1">
                <a:spLocks noChangeArrowheads="1"/>
              </p:cNvSpPr>
              <p:nvPr/>
            </p:nvSpPr>
            <p:spPr bwMode="auto">
              <a:xfrm flipH="1">
                <a:off x="5136" y="2304"/>
                <a:ext cx="144" cy="28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29725" name="AutoShape 10"/>
              <p:cNvSpPr>
                <a:spLocks noChangeArrowheads="1"/>
              </p:cNvSpPr>
              <p:nvPr/>
            </p:nvSpPr>
            <p:spPr bwMode="auto">
              <a:xfrm rot="-10793219">
                <a:off x="4704" y="2595"/>
                <a:ext cx="674" cy="385"/>
              </a:xfrm>
              <a:prstGeom prst="flowChartMerge">
                <a:avLst/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000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29719" name="Oval 11"/>
            <p:cNvSpPr>
              <a:spLocks noChangeArrowheads="1"/>
            </p:cNvSpPr>
            <p:nvPr/>
          </p:nvSpPr>
          <p:spPr bwMode="auto">
            <a:xfrm>
              <a:off x="4224" y="1680"/>
              <a:ext cx="720" cy="720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C6</a:t>
              </a:r>
            </a:p>
          </p:txBody>
        </p:sp>
        <p:grpSp>
          <p:nvGrpSpPr>
            <p:cNvPr id="29720" name="Group 12"/>
            <p:cNvGrpSpPr>
              <a:grpSpLocks/>
            </p:cNvGrpSpPr>
            <p:nvPr/>
          </p:nvGrpSpPr>
          <p:grpSpPr bwMode="auto">
            <a:xfrm>
              <a:off x="3984" y="2352"/>
              <a:ext cx="720" cy="1296"/>
              <a:chOff x="1776" y="1824"/>
              <a:chExt cx="720" cy="1296"/>
            </a:xfrm>
          </p:grpSpPr>
          <p:sp>
            <p:nvSpPr>
              <p:cNvPr id="29721" name="Oval 13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720" cy="714"/>
              </a:xfrm>
              <a:prstGeom prst="ellipse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C7</a:t>
                </a:r>
              </a:p>
            </p:txBody>
          </p:sp>
          <p:sp>
            <p:nvSpPr>
              <p:cNvPr id="29722" name="AutoShape 14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40" cy="816"/>
              </a:xfrm>
              <a:prstGeom prst="can">
                <a:avLst>
                  <a:gd name="adj" fmla="val 108375"/>
                </a:avLst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3600" y="2590800"/>
            <a:ext cx="1600200" cy="2667000"/>
            <a:chOff x="1104" y="1488"/>
            <a:chExt cx="1182" cy="1824"/>
          </a:xfrm>
        </p:grpSpPr>
        <p:sp>
          <p:nvSpPr>
            <p:cNvPr id="29716" name="AutoShape 16"/>
            <p:cNvSpPr>
              <a:spLocks noChangeArrowheads="1"/>
            </p:cNvSpPr>
            <p:nvPr/>
          </p:nvSpPr>
          <p:spPr bwMode="auto">
            <a:xfrm>
              <a:off x="1488" y="2496"/>
              <a:ext cx="240" cy="816"/>
            </a:xfrm>
            <a:prstGeom prst="can">
              <a:avLst>
                <a:gd name="adj" fmla="val 108375"/>
              </a:avLst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9717" name="AutoShape 17"/>
            <p:cNvSpPr>
              <a:spLocks noChangeArrowheads="1"/>
            </p:cNvSpPr>
            <p:nvPr/>
          </p:nvSpPr>
          <p:spPr bwMode="auto">
            <a:xfrm rot="-5565689">
              <a:off x="999" y="1593"/>
              <a:ext cx="1392" cy="1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2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63" y="10728"/>
                  </a:moveTo>
                  <a:cubicBezTo>
                    <a:pt x="6102" y="8140"/>
                    <a:pt x="8211" y="6062"/>
                    <a:pt x="10800" y="6063"/>
                  </a:cubicBezTo>
                  <a:cubicBezTo>
                    <a:pt x="13388" y="6063"/>
                    <a:pt x="15497" y="8140"/>
                    <a:pt x="15536" y="10728"/>
                  </a:cubicBezTo>
                  <a:lnTo>
                    <a:pt x="21598" y="10635"/>
                  </a:lnTo>
                  <a:cubicBezTo>
                    <a:pt x="21509" y="4735"/>
                    <a:pt x="16700" y="-1"/>
                    <a:pt x="10799" y="0"/>
                  </a:cubicBezTo>
                  <a:cubicBezTo>
                    <a:pt x="4899" y="0"/>
                    <a:pt x="90" y="4735"/>
                    <a:pt x="1" y="10635"/>
                  </a:cubicBez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Arial" charset="0"/>
                </a:rPr>
                <a:t>C8</a:t>
              </a:r>
              <a:r>
                <a:rPr lang="en-US">
                  <a:latin typeface="Arial" charset="0"/>
                </a:rPr>
                <a:t>    </a:t>
              </a:r>
            </a:p>
            <a:p>
              <a:pPr algn="ctr"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59410" name="Picture 18" descr="ComplR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533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95800" y="4419600"/>
            <a:ext cx="1676400" cy="1219200"/>
            <a:chOff x="2832" y="3216"/>
            <a:chExt cx="1056" cy="768"/>
          </a:xfrm>
        </p:grpSpPr>
        <p:sp>
          <p:nvSpPr>
            <p:cNvPr id="29714" name="AutoShape 20"/>
            <p:cNvSpPr>
              <a:spLocks noChangeArrowheads="1"/>
            </p:cNvSpPr>
            <p:nvPr/>
          </p:nvSpPr>
          <p:spPr bwMode="auto">
            <a:xfrm>
              <a:off x="3648" y="3264"/>
              <a:ext cx="240" cy="720"/>
            </a:xfrm>
            <a:prstGeom prst="irregularSeal1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29715" name="AutoShape 21"/>
            <p:cNvSpPr>
              <a:spLocks noChangeArrowheads="1"/>
            </p:cNvSpPr>
            <p:nvPr/>
          </p:nvSpPr>
          <p:spPr bwMode="auto">
            <a:xfrm>
              <a:off x="2832" y="3216"/>
              <a:ext cx="288" cy="720"/>
            </a:xfrm>
            <a:prstGeom prst="irregularSeal1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4968875" y="3657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4740275" y="37338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6" name="AutoShape 24"/>
          <p:cNvSpPr>
            <a:spLocks noChangeArrowheads="1"/>
          </p:cNvSpPr>
          <p:nvPr/>
        </p:nvSpPr>
        <p:spPr bwMode="auto">
          <a:xfrm>
            <a:off x="5257800" y="3657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7" name="AutoShape 25"/>
          <p:cNvSpPr>
            <a:spLocks noChangeArrowheads="1"/>
          </p:cNvSpPr>
          <p:nvPr/>
        </p:nvSpPr>
        <p:spPr bwMode="auto">
          <a:xfrm>
            <a:off x="5578475" y="3733800"/>
            <a:ext cx="304800" cy="990600"/>
          </a:xfrm>
          <a:prstGeom prst="can">
            <a:avLst>
              <a:gd name="adj" fmla="val 103594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8" name="AutoShape 26"/>
          <p:cNvSpPr>
            <a:spLocks noChangeArrowheads="1"/>
          </p:cNvSpPr>
          <p:nvPr/>
        </p:nvSpPr>
        <p:spPr bwMode="auto">
          <a:xfrm>
            <a:off x="5730875" y="4038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4572000" y="40386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59420" name="AutoShape 28"/>
          <p:cNvSpPr>
            <a:spLocks noChangeArrowheads="1"/>
          </p:cNvSpPr>
          <p:nvPr/>
        </p:nvSpPr>
        <p:spPr bwMode="auto">
          <a:xfrm>
            <a:off x="4816475" y="42672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auto">
          <a:xfrm>
            <a:off x="5153025" y="43434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>
            <a:off x="5486400" y="4267200"/>
            <a:ext cx="320675" cy="990600"/>
          </a:xfrm>
          <a:prstGeom prst="can">
            <a:avLst>
              <a:gd name="adj" fmla="val 98465"/>
            </a:avLst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9</a:t>
            </a:r>
          </a:p>
        </p:txBody>
      </p:sp>
      <p:sp>
        <p:nvSpPr>
          <p:cNvPr id="33" name="Bent Arrow 32"/>
          <p:cNvSpPr/>
          <p:nvPr/>
        </p:nvSpPr>
        <p:spPr>
          <a:xfrm flipH="1">
            <a:off x="4419600" y="2057400"/>
            <a:ext cx="6858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4" grpId="0" animBg="1" autoUpdateAnimBg="0"/>
      <p:bldP spid="59415" grpId="0" animBg="1" autoUpdateAnimBg="0"/>
      <p:bldP spid="59416" grpId="0" animBg="1" autoUpdateAnimBg="0"/>
      <p:bldP spid="59417" grpId="0" animBg="1" autoUpdateAnimBg="0"/>
      <p:bldP spid="59418" grpId="0" animBg="1" autoUpdateAnimBg="0"/>
      <p:bldP spid="59419" grpId="0" animBg="1" autoUpdateAnimBg="0"/>
      <p:bldP spid="59420" grpId="0" animBg="1" autoUpdateAnimBg="0"/>
      <p:bldP spid="59421" grpId="0" animBg="1" autoUpdateAnimBg="0"/>
      <p:bldP spid="5942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Times New Roman" charset="0"/>
              </a:rPr>
              <a:t>Biological effects of complement activation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793875"/>
            <a:ext cx="8229600" cy="50641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  </a:t>
            </a:r>
            <a:r>
              <a:rPr lang="en-US" sz="2800">
                <a:latin typeface="Times New Roman" charset="0"/>
              </a:rPr>
              <a:t>1. Anaphylatoxin  (C3a, C5a)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- Induce histamine release from mast cells.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   release chemotactic agents.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2. Opsonization: (opsonin, C3b )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-	Coating of  bacteria enhances phagocytosis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3. Cause direct cell lysis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</a:rPr>
              <a:t>        - Destruction of bacteria.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24208D-F541-9F42-86A3-A029DBB45E3F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4000">
                <a:solidFill>
                  <a:srgbClr val="FFFFCC"/>
                </a:solidFill>
                <a:latin typeface="Times New Roman" charset="0"/>
              </a:rPr>
              <a:t>Process of chemotaxis:</a:t>
            </a:r>
            <a:br>
              <a:rPr lang="en-US" sz="4000">
                <a:solidFill>
                  <a:srgbClr val="FFFFCC"/>
                </a:solidFill>
                <a:latin typeface="Times New Roman" charset="0"/>
              </a:rPr>
            </a:br>
            <a:r>
              <a:rPr lang="en-US" sz="40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2400">
                <a:solidFill>
                  <a:srgbClr val="FFFFCC"/>
                </a:solidFill>
                <a:latin typeface="Times New Roman" charset="0"/>
              </a:rPr>
              <a:t>Rolling on vessel wall.         Adhesion (attach)    Pass through.  </a:t>
            </a:r>
            <a:r>
              <a:rPr lang="en-US" sz="40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2400">
                <a:latin typeface="Times New Roman" charset="0"/>
              </a:rPr>
              <a:t>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59F04D-AAB8-AC45-AAEB-99F3D4C3FA1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pic>
        <p:nvPicPr>
          <p:cNvPr id="31749" name="Picture 2" descr="http://www.chronicprostatitis.com/images/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 rot="5400000">
            <a:off x="5372101" y="1866900"/>
            <a:ext cx="1295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Down Arrow 8"/>
          <p:cNvSpPr>
            <a:spLocks noChangeArrowheads="1"/>
          </p:cNvSpPr>
          <p:nvPr/>
        </p:nvSpPr>
        <p:spPr bwMode="auto">
          <a:xfrm>
            <a:off x="1371600" y="12954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Down Arrow 9"/>
          <p:cNvSpPr>
            <a:spLocks noChangeArrowheads="1"/>
          </p:cNvSpPr>
          <p:nvPr/>
        </p:nvSpPr>
        <p:spPr bwMode="auto">
          <a:xfrm>
            <a:off x="5791200" y="1295400"/>
            <a:ext cx="3810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Down Arrow 10"/>
          <p:cNvSpPr>
            <a:spLocks noChangeArrowheads="1"/>
          </p:cNvSpPr>
          <p:nvPr/>
        </p:nvSpPr>
        <p:spPr bwMode="auto">
          <a:xfrm>
            <a:off x="7315200" y="1295400"/>
            <a:ext cx="381000" cy="1130300"/>
          </a:xfrm>
          <a:prstGeom prst="down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charset="0"/>
              </a:rPr>
              <a:t>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1. First (non-specific immunity) and second (adaptive immunity) lines of defense</a:t>
            </a:r>
          </a:p>
          <a:p>
            <a:r>
              <a:rPr lang="en-US">
                <a:latin typeface="Times New Roman" charset="0"/>
              </a:rPr>
              <a:t>2.	Complement activation provides protection by killing pathogens</a:t>
            </a:r>
          </a:p>
          <a:p>
            <a:r>
              <a:rPr lang="en-US">
                <a:latin typeface="Times New Roman" charset="0"/>
              </a:rPr>
              <a:t>3.	Accumulation of inflammatory cells important for clearance of infection</a:t>
            </a:r>
          </a:p>
          <a:p>
            <a:r>
              <a:rPr lang="en-US">
                <a:latin typeface="Times New Roman" charset="0"/>
              </a:rPr>
              <a:t>4.	Cytokines as mediators regulate inflammation 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78E38-C462-604E-BCED-F4C863AEF11E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600">
                <a:solidFill>
                  <a:srgbClr val="FFFFCC"/>
                </a:solidFill>
                <a:latin typeface="Times New Roman" charset="0"/>
              </a:rPr>
              <a:t>Types of Cells attracted to site of infection</a:t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that mediate inflammation :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Monocytes</a:t>
            </a:r>
            <a:r>
              <a:rPr lang="en-US">
                <a:latin typeface="Times New Roman" charset="0"/>
              </a:rPr>
              <a:t> :</a:t>
            </a:r>
          </a:p>
          <a:p>
            <a:pPr lvl="1"/>
            <a:r>
              <a:rPr lang="en-US" sz="2400">
                <a:latin typeface="Times New Roman" charset="0"/>
              </a:rPr>
              <a:t>Become Macrophages when they leave the blood and  enter the tissues.</a:t>
            </a: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pPr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Neutrophils</a:t>
            </a:r>
            <a:r>
              <a:rPr lang="en-US">
                <a:solidFill>
                  <a:srgbClr val="FFFFCC"/>
                </a:solidFill>
                <a:latin typeface="Times New Roman" charset="0"/>
              </a:rPr>
              <a:t>: (Phagocytic cells)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Eosinophils</a:t>
            </a:r>
            <a:r>
              <a:rPr lang="en-US">
                <a:solidFill>
                  <a:srgbClr val="FFFFCC"/>
                </a:solidFill>
                <a:latin typeface="Times New Roman" charset="0"/>
              </a:rPr>
              <a:t>: (Allergy and Parasitic infections)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Natural Killer (NK) cells</a:t>
            </a:r>
            <a:r>
              <a:rPr lang="en-US">
                <a:solidFill>
                  <a:srgbClr val="FFFFCC"/>
                </a:solidFill>
                <a:latin typeface="Times New Roman" charset="0"/>
              </a:rPr>
              <a:t>: (Kill tumor cells and virus infected cells)</a:t>
            </a:r>
          </a:p>
          <a:p>
            <a:pPr lvl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BD0497-04D3-3B4B-991A-8A47C95D9DB1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562600"/>
          </a:xfrm>
        </p:spPr>
        <p:txBody>
          <a:bodyPr/>
          <a:lstStyle/>
          <a:p>
            <a:pPr algn="ctr" eaLnBrk="1" hangingPunct="1"/>
            <a:r>
              <a:rPr lang="en-US" sz="3600">
                <a:solidFill>
                  <a:srgbClr val="FFFFCC"/>
                </a:solidFill>
                <a:latin typeface="Times New Roman" charset="0"/>
              </a:rPr>
              <a:t>Phagocytic cells (neutrophils &amp; macrophages) at site of infection start the process of </a:t>
            </a:r>
            <a:r>
              <a:rPr lang="en-US" sz="3600">
                <a:solidFill>
                  <a:srgbClr val="FFFF00"/>
                </a:solidFill>
                <a:latin typeface="Times New Roman" charset="0"/>
              </a:rPr>
              <a:t>phagocytosis</a:t>
            </a:r>
            <a:r>
              <a:rPr lang="en-US" sz="3600">
                <a:solidFill>
                  <a:srgbClr val="FFFFCC"/>
                </a:solidFill>
                <a:latin typeface="Times New Roman" charset="0"/>
              </a:rPr>
              <a:t>.</a:t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</a:t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</a:t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The process by which a cell ingests and</a:t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  destroy foreign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352800" cy="4302125"/>
          </a:xfrm>
        </p:spPr>
        <p:txBody>
          <a:bodyPr/>
          <a:lstStyle/>
          <a:p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0" y="381000"/>
            <a:ext cx="533400" cy="57912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4495800" y="381000"/>
            <a:ext cx="4114800" cy="4270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             Macrophage attacking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                            E.coli 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5562600"/>
            <a:ext cx="5029200" cy="9144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43400" y="685800"/>
            <a:ext cx="381000" cy="50292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752600"/>
            <a:ext cx="335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>
              <a:latin typeface="+mn-lt"/>
              <a:ea typeface="+mn-ea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>
              <a:latin typeface="+mn-lt"/>
              <a:ea typeface="+mn-ea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endParaRPr lang="en-US" sz="2400" kern="0" dirty="0"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34825" name="Picture 2" descr="http://www.chronicprostatitis.com/images/neutroph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581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C1111-5DB8-DF45-B0BB-F5FD40D85A7F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pic>
        <p:nvPicPr>
          <p:cNvPr id="35845" name="Picture 2" descr="http://www.metapathogen.com/IMG/phagocytosis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2133600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rgbClr val="FFFFCC"/>
                </a:solidFill>
                <a:latin typeface="Times New Roman" charset="0"/>
              </a:rPr>
              <a:t>Cytokines </a:t>
            </a:r>
            <a:r>
              <a:rPr lang="en-US" sz="3600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 sz="3600">
                <a:solidFill>
                  <a:srgbClr val="FFFFCC"/>
                </a:solidFill>
                <a:latin typeface="Times New Roman" charset="0"/>
              </a:rPr>
            </a:b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    </a:t>
            </a:r>
            <a:r>
              <a:rPr lang="en-US" sz="3200">
                <a:solidFill>
                  <a:srgbClr val="FFFFCC"/>
                </a:solidFill>
                <a:latin typeface="Times New Roman" charset="0"/>
              </a:rPr>
              <a:t>Soluble molecules, produced by different</a:t>
            </a:r>
            <a:br>
              <a:rPr lang="en-US" sz="3200">
                <a:solidFill>
                  <a:srgbClr val="FFFFCC"/>
                </a:solidFill>
                <a:latin typeface="Times New Roman" charset="0"/>
              </a:rPr>
            </a:br>
            <a:r>
              <a:rPr lang="en-US" sz="3200">
                <a:solidFill>
                  <a:srgbClr val="FFFFCC"/>
                </a:solidFill>
                <a:latin typeface="Times New Roman" charset="0"/>
              </a:rPr>
              <a:t>  cells, that control cell functions e.g. activation</a:t>
            </a:r>
            <a:br>
              <a:rPr lang="en-US" sz="3200">
                <a:solidFill>
                  <a:srgbClr val="FFFFCC"/>
                </a:solidFill>
                <a:latin typeface="Times New Roman" charset="0"/>
              </a:rPr>
            </a:br>
            <a:r>
              <a:rPr lang="en-US" sz="3200">
                <a:solidFill>
                  <a:srgbClr val="FFFFCC"/>
                </a:solidFill>
                <a:latin typeface="Times New Roman" charset="0"/>
              </a:rPr>
              <a:t>                  or inhibition.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925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imes New Roman" charset="0"/>
              </a:rPr>
              <a:t> e.g. 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>Interleukins</a:t>
            </a:r>
          </a:p>
          <a:p>
            <a:pPr lvl="1" eaLnBrk="1" hangingPunct="1"/>
            <a:r>
              <a:rPr lang="en-US">
                <a:latin typeface="Times New Roman" charset="0"/>
              </a:rPr>
              <a:t>Produced primarily by macrophages and lymphocytes in response to a pathogen. </a:t>
            </a:r>
          </a:p>
          <a:p>
            <a:pPr lvl="1" eaLnBrk="1" hangingPunct="1"/>
            <a:r>
              <a:rPr lang="en-US">
                <a:latin typeface="Times New Roman" charset="0"/>
              </a:rPr>
              <a:t>Many types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Examples</a:t>
            </a:r>
          </a:p>
          <a:p>
            <a:pPr lvl="2" eaLnBrk="1" hangingPunct="1"/>
            <a:r>
              <a:rPr lang="en-US">
                <a:latin typeface="Times New Roman" charset="0"/>
              </a:rPr>
              <a:t>IL-1, IL-2, IL-3…....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j-ea"/>
              </a:rPr>
              <a:t>Cytokines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Interferons</a:t>
            </a:r>
            <a:r>
              <a:rPr lang="en-US">
                <a:latin typeface="Times New Roman" charset="0"/>
              </a:rPr>
              <a:t>: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Protects against viral infections</a:t>
            </a:r>
          </a:p>
          <a:p>
            <a:pPr lvl="1" eaLnBrk="1" hangingPunct="1"/>
            <a:r>
              <a:rPr lang="en-US">
                <a:latin typeface="Times New Roman" charset="0"/>
              </a:rPr>
              <a:t>Produced and released by virally infected cells in response to viral infections.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j-ea"/>
              </a:rPr>
              <a:t>Cytokines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Tumor necrosis factor (TNF)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Secreted by macrophages.</a:t>
            </a:r>
          </a:p>
          <a:p>
            <a:pPr lvl="1" eaLnBrk="1" hangingPunct="1"/>
            <a:endParaRPr lang="en-US">
              <a:latin typeface="Times New Roman" charset="0"/>
            </a:endParaRPr>
          </a:p>
          <a:p>
            <a:pPr lvl="2" eaLnBrk="1" hangingPunct="1"/>
            <a:r>
              <a:rPr lang="en-US">
                <a:latin typeface="Times New Roman" charset="0"/>
              </a:rPr>
              <a:t>Induces fever by acting as an 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>endogenous pyrogen</a:t>
            </a:r>
            <a:r>
              <a:rPr lang="en-US">
                <a:latin typeface="Times New Roman" charset="0"/>
              </a:rPr>
              <a:t> (a substance released from inside the body that produces fever)</a:t>
            </a:r>
          </a:p>
          <a:p>
            <a:pPr lvl="2" eaLnBrk="1" hangingPunct="1"/>
            <a:endParaRPr lang="en-US">
              <a:latin typeface="Times New Roman" charset="0"/>
            </a:endParaRPr>
          </a:p>
          <a:p>
            <a:pPr lvl="2" eaLnBrk="1" hangingPunct="1"/>
            <a:r>
              <a:rPr lang="en-US">
                <a:latin typeface="Times New Roman" charset="0"/>
              </a:rPr>
              <a:t>Increases synthesis of inflammatory serum 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charset="0"/>
              </a:rPr>
              <a:t>Take home message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21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1.	Non-specific (innate immunity) acts as a first line of defense against invading pathogens</a:t>
            </a:r>
          </a:p>
          <a:p>
            <a:r>
              <a:rPr lang="en-US">
                <a:latin typeface="Times New Roman" charset="0"/>
              </a:rPr>
              <a:t>2.	Innate immunity is an important initial step for generation adaptive immune response</a:t>
            </a:r>
          </a:p>
          <a:p>
            <a:r>
              <a:rPr lang="en-US">
                <a:latin typeface="Times New Roman" charset="0"/>
              </a:rPr>
              <a:t>3.	Inflammation is vital for controlling infection and limiting tissue damage 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CA253-0040-8742-8347-ACC2729B996A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10"/>
          <p:cNvSpPr>
            <a:spLocks noChangeArrowheads="1"/>
          </p:cNvSpPr>
          <p:nvPr/>
        </p:nvSpPr>
        <p:spPr bwMode="auto">
          <a:xfrm>
            <a:off x="1144588" y="4432300"/>
            <a:ext cx="1016000" cy="533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840538" y="5410200"/>
            <a:ext cx="2073275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Bacteria e.g.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Tubercule bacillus</a:t>
            </a:r>
            <a:endParaRPr lang="en-GB" sz="2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Staphylococci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1746250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Fungi e.g.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Candida albicans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28600" y="914400"/>
            <a:ext cx="21336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Viruses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e.g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GB" sz="2000" dirty="0">
                <a:latin typeface="Times New Roman" pitchFamily="18" charset="0"/>
                <a:ea typeface="+mn-ea"/>
                <a:cs typeface="Times New Roman" pitchFamily="18" charset="0"/>
              </a:rPr>
              <a:t> Influenza</a:t>
            </a:r>
          </a:p>
          <a:p>
            <a:pPr>
              <a:defRPr/>
            </a:pPr>
            <a:r>
              <a:rPr lang="en-GB" sz="2000" i="1" dirty="0">
                <a:latin typeface="Times New Roman" pitchFamily="18" charset="0"/>
                <a:ea typeface="+mn-ea"/>
                <a:cs typeface="Times New Roman" pitchFamily="18" charset="0"/>
              </a:rPr>
              <a:t> Polio </a:t>
            </a: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5791200" y="1295400"/>
            <a:ext cx="24463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2800">
                <a:cs typeface="Times New Roman" charset="0"/>
              </a:rPr>
              <a:t>Parasites e.g.</a:t>
            </a:r>
          </a:p>
          <a:p>
            <a:pPr>
              <a:spcBef>
                <a:spcPct val="20000"/>
              </a:spcBef>
              <a:buClr>
                <a:srgbClr val="F4091C"/>
              </a:buClr>
              <a:buSzPct val="100000"/>
              <a:buFont typeface="Monotype Sorts" charset="0"/>
              <a:buNone/>
            </a:pPr>
            <a:r>
              <a:rPr lang="en-GB" sz="2000">
                <a:cs typeface="Times New Roman" charset="0"/>
              </a:rPr>
              <a:t>Tapeworms</a:t>
            </a:r>
          </a:p>
          <a:p>
            <a:pPr>
              <a:spcBef>
                <a:spcPct val="20000"/>
              </a:spcBef>
            </a:pPr>
            <a:r>
              <a:rPr lang="en-GB" sz="2000">
                <a:cs typeface="Times New Roman" charset="0"/>
              </a:rPr>
              <a:t> Malaria</a:t>
            </a:r>
          </a:p>
        </p:txBody>
      </p:sp>
      <p:grpSp>
        <p:nvGrpSpPr>
          <p:cNvPr id="1032" name="Group 15"/>
          <p:cNvGrpSpPr>
            <a:grpSpLocks/>
          </p:cNvGrpSpPr>
          <p:nvPr/>
        </p:nvGrpSpPr>
        <p:grpSpPr bwMode="auto">
          <a:xfrm>
            <a:off x="873125" y="2133600"/>
            <a:ext cx="1187450" cy="1069975"/>
            <a:chOff x="619" y="1270"/>
            <a:chExt cx="841" cy="748"/>
          </a:xfrm>
        </p:grpSpPr>
        <p:sp>
          <p:nvSpPr>
            <p:cNvPr id="1061" name="AutoShape 16"/>
            <p:cNvSpPr>
              <a:spLocks noChangeArrowheads="1"/>
            </p:cNvSpPr>
            <p:nvPr/>
          </p:nvSpPr>
          <p:spPr bwMode="auto">
            <a:xfrm rot="1849838">
              <a:off x="895" y="1634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AutoShape 17"/>
            <p:cNvSpPr>
              <a:spLocks noChangeArrowheads="1"/>
            </p:cNvSpPr>
            <p:nvPr/>
          </p:nvSpPr>
          <p:spPr bwMode="auto">
            <a:xfrm rot="1849838">
              <a:off x="1076" y="1270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AutoShape 18"/>
            <p:cNvSpPr>
              <a:spLocks noChangeArrowheads="1"/>
            </p:cNvSpPr>
            <p:nvPr/>
          </p:nvSpPr>
          <p:spPr bwMode="auto">
            <a:xfrm rot="1849838">
              <a:off x="619" y="1308"/>
              <a:ext cx="384" cy="384"/>
            </a:xfrm>
            <a:prstGeom prst="sun">
              <a:avLst>
                <a:gd name="adj" fmla="val 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" name="AutoShape 19"/>
          <p:cNvSpPr>
            <a:spLocks noChangeArrowheads="1"/>
          </p:cNvSpPr>
          <p:nvPr/>
        </p:nvSpPr>
        <p:spPr bwMode="auto">
          <a:xfrm>
            <a:off x="1460500" y="4957763"/>
            <a:ext cx="1016000" cy="533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5938838" y="4316413"/>
            <a:ext cx="1611312" cy="1150937"/>
            <a:chOff x="4123" y="2592"/>
            <a:chExt cx="1312" cy="843"/>
          </a:xfrm>
        </p:grpSpPr>
        <p:grpSp>
          <p:nvGrpSpPr>
            <p:cNvPr id="1049" name="Group 21"/>
            <p:cNvGrpSpPr>
              <a:grpSpLocks/>
            </p:cNvGrpSpPr>
            <p:nvPr/>
          </p:nvGrpSpPr>
          <p:grpSpPr bwMode="auto">
            <a:xfrm>
              <a:off x="4709" y="2592"/>
              <a:ext cx="672" cy="192"/>
              <a:chOff x="3648" y="3456"/>
              <a:chExt cx="672" cy="192"/>
            </a:xfrm>
          </p:grpSpPr>
          <p:sp>
            <p:nvSpPr>
              <p:cNvPr id="1059" name="AutoShape 22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23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0" name="Group 24"/>
            <p:cNvGrpSpPr>
              <a:grpSpLocks/>
            </p:cNvGrpSpPr>
            <p:nvPr/>
          </p:nvGrpSpPr>
          <p:grpSpPr bwMode="auto">
            <a:xfrm>
              <a:off x="4123" y="2827"/>
              <a:ext cx="672" cy="192"/>
              <a:chOff x="3648" y="3456"/>
              <a:chExt cx="672" cy="192"/>
            </a:xfrm>
          </p:grpSpPr>
          <p:sp>
            <p:nvSpPr>
              <p:cNvPr id="1057" name="AutoShape 25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26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4763" y="2997"/>
              <a:ext cx="672" cy="192"/>
              <a:chOff x="3648" y="3456"/>
              <a:chExt cx="672" cy="192"/>
            </a:xfrm>
          </p:grpSpPr>
          <p:sp>
            <p:nvSpPr>
              <p:cNvPr id="1055" name="AutoShape 28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AutoShape 29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2" name="Group 30"/>
            <p:cNvGrpSpPr>
              <a:grpSpLocks/>
            </p:cNvGrpSpPr>
            <p:nvPr/>
          </p:nvGrpSpPr>
          <p:grpSpPr bwMode="auto">
            <a:xfrm>
              <a:off x="4251" y="3243"/>
              <a:ext cx="672" cy="192"/>
              <a:chOff x="3648" y="3456"/>
              <a:chExt cx="672" cy="192"/>
            </a:xfrm>
          </p:grpSpPr>
          <p:sp>
            <p:nvSpPr>
              <p:cNvPr id="1053" name="AutoShape 31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AutoShape 32"/>
              <p:cNvSpPr>
                <a:spLocks noChangeArrowheads="1"/>
              </p:cNvSpPr>
              <p:nvPr/>
            </p:nvSpPr>
            <p:spPr bwMode="auto">
              <a:xfrm flipH="1">
                <a:off x="3648" y="3456"/>
                <a:ext cx="336" cy="192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5" name="Line 33"/>
          <p:cNvSpPr>
            <a:spLocks noChangeShapeType="1"/>
          </p:cNvSpPr>
          <p:nvPr/>
        </p:nvSpPr>
        <p:spPr bwMode="auto">
          <a:xfrm>
            <a:off x="4921250" y="4310063"/>
            <a:ext cx="692150" cy="439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34"/>
          <p:cNvSpPr>
            <a:spLocks noChangeShapeType="1"/>
          </p:cNvSpPr>
          <p:nvPr/>
        </p:nvSpPr>
        <p:spPr bwMode="auto">
          <a:xfrm rot="6906401">
            <a:off x="4908550" y="2760663"/>
            <a:ext cx="7778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35"/>
          <p:cNvSpPr>
            <a:spLocks noChangeShapeType="1"/>
          </p:cNvSpPr>
          <p:nvPr/>
        </p:nvSpPr>
        <p:spPr bwMode="auto">
          <a:xfrm flipH="1">
            <a:off x="2387600" y="4281488"/>
            <a:ext cx="692150" cy="439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36"/>
          <p:cNvSpPr>
            <a:spLocks noChangeShapeType="1"/>
          </p:cNvSpPr>
          <p:nvPr/>
        </p:nvSpPr>
        <p:spPr bwMode="auto">
          <a:xfrm rot="14693599" flipH="1">
            <a:off x="2374900" y="2732088"/>
            <a:ext cx="7778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609600" y="152400"/>
            <a:ext cx="77724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The main function of the immune system is to protect from infections</a:t>
            </a: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36938" y="2454275"/>
          <a:ext cx="1116012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3" imgW="5245100" imgH="10198100" progId="CorelDraw.Graphic.7">
                  <p:embed/>
                </p:oleObj>
              </mc:Choice>
              <mc:Fallback>
                <p:oleObj name="CorelDRAW" r:id="rId3" imgW="5245100" imgH="10198100" progId="CorelDraw.Graphic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2454275"/>
                        <a:ext cx="1116012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"/>
          <p:cNvGrpSpPr>
            <a:grpSpLocks/>
          </p:cNvGrpSpPr>
          <p:nvPr/>
        </p:nvGrpSpPr>
        <p:grpSpPr bwMode="auto">
          <a:xfrm rot="-110706">
            <a:off x="5757863" y="2590800"/>
            <a:ext cx="2178050" cy="561975"/>
            <a:chOff x="2208" y="2544"/>
            <a:chExt cx="2112" cy="432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>
              <a:off x="2208" y="2544"/>
              <a:ext cx="383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 flipV="1">
              <a:off x="2496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1" name="AutoShape 5"/>
            <p:cNvSpPr>
              <a:spLocks noChangeArrowheads="1"/>
            </p:cNvSpPr>
            <p:nvPr/>
          </p:nvSpPr>
          <p:spPr bwMode="auto">
            <a:xfrm>
              <a:off x="2784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2" name="AutoShape 6"/>
            <p:cNvSpPr>
              <a:spLocks noChangeArrowheads="1"/>
            </p:cNvSpPr>
            <p:nvPr/>
          </p:nvSpPr>
          <p:spPr bwMode="auto">
            <a:xfrm>
              <a:off x="3937" y="2520"/>
              <a:ext cx="382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3" name="AutoShape 7"/>
            <p:cNvSpPr>
              <a:spLocks noChangeArrowheads="1"/>
            </p:cNvSpPr>
            <p:nvPr/>
          </p:nvSpPr>
          <p:spPr bwMode="auto">
            <a:xfrm>
              <a:off x="3329" y="2541"/>
              <a:ext cx="386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4" name="AutoShape 8"/>
            <p:cNvSpPr>
              <a:spLocks noChangeArrowheads="1"/>
            </p:cNvSpPr>
            <p:nvPr/>
          </p:nvSpPr>
          <p:spPr bwMode="auto">
            <a:xfrm flipV="1">
              <a:off x="3645" y="2521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  <p:sp>
          <p:nvSpPr>
            <p:cNvPr id="86025" name="AutoShape 9"/>
            <p:cNvSpPr>
              <a:spLocks noChangeArrowheads="1"/>
            </p:cNvSpPr>
            <p:nvPr/>
          </p:nvSpPr>
          <p:spPr bwMode="auto">
            <a:xfrm flipV="1">
              <a:off x="3072" y="2544"/>
              <a:ext cx="385" cy="43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+mn-ea"/>
              </a:endParaRPr>
            </a:p>
          </p:txBody>
        </p:sp>
      </p:grpSp>
      <p:sp>
        <p:nvSpPr>
          <p:cNvPr id="1041" name="Oval 39"/>
          <p:cNvSpPr>
            <a:spLocks noChangeArrowheads="1"/>
          </p:cNvSpPr>
          <p:nvPr/>
        </p:nvSpPr>
        <p:spPr bwMode="auto">
          <a:xfrm>
            <a:off x="5824538" y="2743200"/>
            <a:ext cx="6826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MEDIA\1421\142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>
            <a:fillRect/>
          </a:stretch>
        </p:blipFill>
        <p:spPr bwMode="auto">
          <a:xfrm>
            <a:off x="0" y="1905000"/>
            <a:ext cx="9194800" cy="4800600"/>
          </a:xfrm>
          <a:prstGeom prst="rect">
            <a:avLst/>
          </a:prstGeom>
          <a:solidFill>
            <a:srgbClr val="CEF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FF00"/>
                </a:solidFill>
                <a:cs typeface="Times New Roman" charset="0"/>
              </a:rPr>
              <a:t>First and the second lines of defense:  </a:t>
            </a:r>
          </a:p>
        </p:txBody>
      </p:sp>
      <p:cxnSp>
        <p:nvCxnSpPr>
          <p:cNvPr id="16388" name="Straight Arrow Connector 4"/>
          <p:cNvCxnSpPr>
            <a:cxnSpLocks noChangeShapeType="1"/>
          </p:cNvCxnSpPr>
          <p:nvPr/>
        </p:nvCxnSpPr>
        <p:spPr bwMode="auto">
          <a:xfrm>
            <a:off x="990600" y="990600"/>
            <a:ext cx="1828800" cy="838200"/>
          </a:xfrm>
          <a:prstGeom prst="straightConnector1">
            <a:avLst/>
          </a:prstGeom>
          <a:noFill/>
          <a:ln w="28575">
            <a:solidFill>
              <a:srgbClr val="FEDE5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Arrow Connector 6"/>
          <p:cNvCxnSpPr>
            <a:cxnSpLocks noChangeShapeType="1"/>
          </p:cNvCxnSpPr>
          <p:nvPr/>
        </p:nvCxnSpPr>
        <p:spPr bwMode="auto">
          <a:xfrm>
            <a:off x="4267200" y="914400"/>
            <a:ext cx="2438400" cy="914400"/>
          </a:xfrm>
          <a:prstGeom prst="straightConnector1">
            <a:avLst/>
          </a:prstGeom>
          <a:noFill/>
          <a:ln w="31750">
            <a:solidFill>
              <a:srgbClr val="FEDE5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6200" y="3254375"/>
            <a:ext cx="5791200" cy="708025"/>
          </a:xfrm>
          <a:prstGeom prst="rect">
            <a:avLst/>
          </a:prstGeom>
          <a:solidFill>
            <a:srgbClr val="DDB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Arial Narrow" charset="0"/>
                <a:cs typeface="Arial" charset="0"/>
              </a:rPr>
              <a:t>First Line of Defense</a:t>
            </a:r>
          </a:p>
          <a:p>
            <a:pPr algn="ctr"/>
            <a:endParaRPr lang="en-US" sz="2000" b="1">
              <a:solidFill>
                <a:schemeClr val="bg1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867400" y="3254375"/>
            <a:ext cx="3276600" cy="708025"/>
          </a:xfrm>
          <a:prstGeom prst="rect">
            <a:avLst/>
          </a:prstGeom>
          <a:solidFill>
            <a:srgbClr val="D4F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Arial Narrow" charset="0"/>
              </a:rPr>
              <a:t>Second Line of Defense</a:t>
            </a:r>
          </a:p>
          <a:p>
            <a:pPr algn="ctr"/>
            <a:endParaRPr lang="en-US" sz="2000" b="1">
              <a:solidFill>
                <a:schemeClr val="bg1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CC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CC"/>
                </a:solidFill>
                <a:latin typeface="Times New Roman" charset="0"/>
              </a:rPr>
            </a:br>
            <a:r>
              <a:rPr lang="en-US" sz="40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First line of defense :</a:t>
            </a:r>
            <a:endParaRPr lang="en-US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36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4400">
                <a:solidFill>
                  <a:srgbClr val="FFFFCC"/>
                </a:solidFill>
                <a:latin typeface="Times New Roman" charset="0"/>
              </a:rPr>
              <a:t>Natural (Innate) Immunity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3600">
                <a:solidFill>
                  <a:srgbClr val="FFFFCC"/>
                </a:solidFill>
                <a:latin typeface="Times New Roman" charset="0"/>
              </a:rPr>
              <a:t>Physical </a:t>
            </a:r>
            <a:r>
              <a:rPr lang="en-US" sz="2400">
                <a:solidFill>
                  <a:srgbClr val="FFFFCC"/>
                </a:solidFill>
                <a:latin typeface="Times New Roman" charset="0"/>
              </a:rPr>
              <a:t>(skin/</a:t>
            </a:r>
            <a:r>
              <a:rPr lang="en-US" sz="2400">
                <a:latin typeface="Times New Roman" charset="0"/>
              </a:rPr>
              <a:t> mucous membranes )</a:t>
            </a:r>
            <a:r>
              <a:rPr lang="en-US" sz="2400">
                <a:solidFill>
                  <a:srgbClr val="FFFFCC"/>
                </a:solidFill>
                <a:latin typeface="Times New Roman" charset="0"/>
              </a:rPr>
              <a:t> .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3600">
                <a:solidFill>
                  <a:srgbClr val="FFFFCC"/>
                </a:solidFill>
                <a:latin typeface="Times New Roman" charset="0"/>
              </a:rPr>
              <a:t>Mechanical </a:t>
            </a:r>
            <a:r>
              <a:rPr lang="en-US" sz="2400">
                <a:solidFill>
                  <a:srgbClr val="FFFFCC"/>
                </a:solidFill>
                <a:latin typeface="Times New Roman" charset="0"/>
              </a:rPr>
              <a:t>(Coughing, sneezing, vomiting, action of cilia in trachea) .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CC"/>
                </a:solidFill>
                <a:latin typeface="Times New Roman" charset="0"/>
              </a:rPr>
              <a:t> </a:t>
            </a:r>
            <a:r>
              <a:rPr lang="en-US" sz="3600">
                <a:solidFill>
                  <a:srgbClr val="FFFFCC"/>
                </a:solidFill>
                <a:latin typeface="Times New Roman" charset="0"/>
              </a:rPr>
              <a:t>Biochemical barriers </a:t>
            </a:r>
            <a:r>
              <a:rPr lang="en-US" sz="2400">
                <a:solidFill>
                  <a:srgbClr val="FFFFCC"/>
                </a:solidFill>
                <a:latin typeface="Times New Roman" charset="0"/>
              </a:rPr>
              <a:t>(antimicrobial peptides, lung secretions, mucus, saliva, tears)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Physical and mechanical barriers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lvl="1" eaLnBrk="1" hangingPunct="1"/>
            <a:r>
              <a:rPr lang="en-US">
                <a:latin typeface="Times New Roman" charset="0"/>
              </a:rPr>
              <a:t>Skin, impermeable to microbes.</a:t>
            </a:r>
          </a:p>
          <a:p>
            <a:pPr lvl="1" eaLnBrk="1" hangingPunct="1"/>
            <a:r>
              <a:rPr lang="en-US">
                <a:latin typeface="Times New Roman" charset="0"/>
              </a:rPr>
              <a:t>Mucous membranes lining the gastrointestinal, genitourinary and respiratory tracts.</a:t>
            </a:r>
          </a:p>
          <a:p>
            <a:pPr lvl="1"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Other protective mechanisms:</a:t>
            </a:r>
          </a:p>
          <a:p>
            <a:pPr lvl="2" eaLnBrk="1" hangingPunct="1"/>
            <a:r>
              <a:rPr lang="en-US">
                <a:latin typeface="Times New Roman" charset="0"/>
              </a:rPr>
              <a:t>Coughing and sneezing.</a:t>
            </a:r>
          </a:p>
          <a:p>
            <a:pPr lvl="2" eaLnBrk="1" hangingPunct="1"/>
            <a:r>
              <a:rPr lang="en-US">
                <a:latin typeface="Times New Roman" charset="0"/>
              </a:rPr>
              <a:t>Flushing of urine.</a:t>
            </a:r>
          </a:p>
          <a:p>
            <a:pPr lvl="2" eaLnBrk="1" hangingPunct="1"/>
            <a:r>
              <a:rPr lang="en-US">
                <a:latin typeface="Times New Roman" charset="0"/>
              </a:rPr>
              <a:t>Vomiting.</a:t>
            </a:r>
          </a:p>
          <a:p>
            <a:pPr lvl="2" eaLnBrk="1" hangingPunct="1"/>
            <a:r>
              <a:rPr lang="en-US">
                <a:latin typeface="Times New Roman" charset="0"/>
              </a:rPr>
              <a:t>Mucus and cilia in respiratory tract.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>Biochemical barriers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4835525"/>
          </a:xfrm>
        </p:spPr>
        <p:txBody>
          <a:bodyPr/>
          <a:lstStyle/>
          <a:p>
            <a:pPr lvl="1" eaLnBrk="1" hangingPunct="1"/>
            <a:r>
              <a:rPr lang="en-US">
                <a:latin typeface="Times New Roman" charset="0"/>
              </a:rPr>
              <a:t>Body  secretions contain toxic substances to pathogens  ; e.g. saliva, tears and sweat. </a:t>
            </a:r>
          </a:p>
          <a:p>
            <a:pPr lvl="1" eaLnBrk="1" hangingPunct="1"/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Antimicrobial peptides (e.g., defensins, hepcidins)</a:t>
            </a:r>
          </a:p>
          <a:p>
            <a:pPr lvl="2"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</a:rPr>
              <a:t>Normal bacterial flora.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imes New Roman" charset="0"/>
              </a:rPr>
              <a:t>	(Compete with pathogenic bacteria for nutrients)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CC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4800">
                <a:solidFill>
                  <a:srgbClr val="FFFF00"/>
                </a:solidFill>
                <a:latin typeface="Times New Roman" charset="0"/>
              </a:rPr>
              <a:t>Inflammation: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>
                <a:latin typeface="Times New Roman" charset="0"/>
              </a:rPr>
              <a:t>Inflammation is the first response of the immune system to infection or irritation.</a:t>
            </a:r>
            <a:endParaRPr lang="en-US" sz="36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36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It consist of a series of vascular &amp; cellular changes that occur in response to  various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                             stimuli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3200">
              <a:solidFill>
                <a:srgbClr val="FFFFCC"/>
              </a:solidFill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CC"/>
                </a:solidFill>
                <a:latin typeface="Times New Roman" charset="0"/>
              </a:rPr>
              <a:t>	       e.g. infections, injury, radiation  etc.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  <a:p>
            <a:endParaRPr lang="en-US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A879F1-6D1B-9D4F-A41E-EBE56FF4E38C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As bacteria possess an array of pro-inflammatory    molecules :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e.g.   Lipopolysaccharides (LPS). </a:t>
            </a:r>
          </a:p>
          <a:p>
            <a:pPr>
              <a:buFont typeface="Wingdings" charset="0"/>
              <a:buNone/>
            </a:pPr>
            <a:r>
              <a:rPr lang="en-US">
                <a:latin typeface="Times New Roman" charset="0"/>
              </a:rPr>
              <a:t>      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A0C2E4-21A4-D34B-9D10-C88828E29E5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228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/>
              <a:t>Microbial infections initiate inflammation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8">
      <a:dk1>
        <a:srgbClr val="000033"/>
      </a:dk1>
      <a:lt1>
        <a:srgbClr val="FFFFFF"/>
      </a:lt1>
      <a:dk2>
        <a:srgbClr val="003366"/>
      </a:dk2>
      <a:lt2>
        <a:srgbClr val="275C6D"/>
      </a:lt2>
      <a:accent1>
        <a:srgbClr val="A7D2DF"/>
      </a:accent1>
      <a:accent2>
        <a:srgbClr val="108DA6"/>
      </a:accent2>
      <a:accent3>
        <a:srgbClr val="FFFFFF"/>
      </a:accent3>
      <a:accent4>
        <a:srgbClr val="00002A"/>
      </a:accent4>
      <a:accent5>
        <a:srgbClr val="D0E5EC"/>
      </a:accent5>
      <a:accent6>
        <a:srgbClr val="0D7F96"/>
      </a:accent6>
      <a:hlink>
        <a:srgbClr val="666699"/>
      </a:hlink>
      <a:folHlink>
        <a:srgbClr val="9999FF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677</Words>
  <Application>Microsoft Macintosh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Wingdings</vt:lpstr>
      <vt:lpstr>Monotype Sorts</vt:lpstr>
      <vt:lpstr>Arial Narrow</vt:lpstr>
      <vt:lpstr>Quadrant</vt:lpstr>
      <vt:lpstr>CorelDRAW 7.0 Graphic</vt:lpstr>
      <vt:lpstr>   Natural Defense Mechanisms.</vt:lpstr>
      <vt:lpstr>Objectives</vt:lpstr>
      <vt:lpstr>PowerPoint Presentation</vt:lpstr>
      <vt:lpstr>PowerPoint Presentation</vt:lpstr>
      <vt:lpstr>  First line of defense :</vt:lpstr>
      <vt:lpstr>Physical and mechanical barriers</vt:lpstr>
      <vt:lpstr> Biochemical barriers</vt:lpstr>
      <vt:lpstr>PowerPoint Presentation</vt:lpstr>
      <vt:lpstr>PowerPoint Presentation</vt:lpstr>
      <vt:lpstr>Inflammation</vt:lpstr>
      <vt:lpstr>PowerPoint Presentation</vt:lpstr>
      <vt:lpstr>The complement system: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Biological effects of complement activation</vt:lpstr>
      <vt:lpstr>Process of chemotaxis:  Rolling on vessel wall.         Adhesion (attach)    Pass through.   :</vt:lpstr>
      <vt:lpstr>Types of Cells attracted to site of infection  that mediate inflammation : </vt:lpstr>
      <vt:lpstr>Phagocytic cells (neutrophils &amp; macrophages) at site of infection start the process of phagocytosis.     The process by which a cell ingests and    destroy foreign material</vt:lpstr>
      <vt:lpstr>PowerPoint Presentation</vt:lpstr>
      <vt:lpstr>PowerPoint Presentation</vt:lpstr>
      <vt:lpstr>Cytokines       Soluble molecules, produced by different   cells, that control cell functions e.g. activation                   or inhibition.</vt:lpstr>
      <vt:lpstr>Cytokines</vt:lpstr>
      <vt:lpstr>Cytokines</vt:lpstr>
      <vt:lpstr>Take home message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Biology</dc:title>
  <dc:creator>kchugg</dc:creator>
  <cp:lastModifiedBy>User</cp:lastModifiedBy>
  <cp:revision>205</cp:revision>
  <dcterms:created xsi:type="dcterms:W3CDTF">2005-06-02T15:02:25Z</dcterms:created>
  <dcterms:modified xsi:type="dcterms:W3CDTF">2011-09-26T12:26:50Z</dcterms:modified>
</cp:coreProperties>
</file>