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14" r:id="rId3"/>
    <p:sldId id="298" r:id="rId4"/>
    <p:sldId id="275" r:id="rId5"/>
    <p:sldId id="276" r:id="rId6"/>
    <p:sldId id="277" r:id="rId7"/>
    <p:sldId id="315" r:id="rId8"/>
    <p:sldId id="274" r:id="rId9"/>
    <p:sldId id="278" r:id="rId10"/>
    <p:sldId id="308" r:id="rId11"/>
    <p:sldId id="325" r:id="rId12"/>
    <p:sldId id="309" r:id="rId13"/>
    <p:sldId id="310" r:id="rId14"/>
    <p:sldId id="324" r:id="rId15"/>
    <p:sldId id="327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2AB8B5"/>
    <a:srgbClr val="3AD2CE"/>
    <a:srgbClr val="E5E5FF"/>
    <a:srgbClr val="6600FF"/>
    <a:srgbClr val="FFFFFF"/>
    <a:srgbClr val="FF00FF"/>
    <a:srgbClr val="FFD88B"/>
    <a:srgbClr val="FF9933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91" autoAdjust="0"/>
    <p:restoredTop sz="94667" autoAdjust="0"/>
  </p:normalViewPr>
  <p:slideViewPr>
    <p:cSldViewPr>
      <p:cViewPr varScale="1">
        <p:scale>
          <a:sx n="50" d="100"/>
          <a:sy n="50" d="100"/>
        </p:scale>
        <p:origin x="-5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BDCF3D4-8791-4F1E-A45E-FB59E33D02F1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D3F98680-8764-495F-9DD9-0625EFDB679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EBE684-556C-4FE4-8F62-1004155005D1}" type="slidenum">
              <a:rPr lang="ar-SA" smtClean="0">
                <a:cs typeface="Arial" pitchFamily="34" charset="0"/>
              </a:rPr>
              <a:pPr/>
              <a:t>3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F98680-8764-495F-9DD9-0625EFDB6793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0BEAC-DE26-4B07-B6DF-3E6CFD1B9538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05965-79FC-44D4-8A5E-E53FC8466886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75A1F-6762-4CEF-AC37-E22D390112E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9095-3B85-4367-9732-A8B49A842AF1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22B4-F68D-41FD-B74D-57B6AEAB234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EB21F-0FAF-4338-AC3F-22E4BFA274C7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81938-DD3E-42F5-98E9-82D46C0D28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606AB-E198-4792-912D-23E00C536516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FDAC9-6E1E-4530-ABF9-1CEC8C48296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04C51-CB0B-4E87-9A8C-00AED55539AC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6373-5AC8-4C90-B899-BBFBFBA0213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86ABA-0A4B-4AB6-AEDD-92D888CA6AD0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0C539-DA15-435F-BB7D-7A59776B020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EC2E2-754D-4A06-BAF8-2506F91E83DB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A4C4F-38DB-4B93-99C6-C49E53204B2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71BA-43D9-4DBA-AAAF-F42C58B4B4B9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A4500-2C85-403B-82EF-FB6DDD411E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9623B-7DF8-4D95-87AC-42BBF3505D22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1AC63-3005-4861-908A-6608B4500B2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FC1F1-D090-4989-9ED1-E8D34BDDCC77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777B0-744B-4F4C-8725-C2E1B8A6AD6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0B77D-19D2-46E3-8C38-E52F4D5F50FE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E2518-8F60-49BA-A1F4-5FB8C4D5301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22844FB-A684-43F7-801E-BB2963EB2861}" type="datetimeFigureOut">
              <a:rPr lang="en-US"/>
              <a:pPr>
                <a:defRPr/>
              </a:pPr>
              <a:t>9/26/2011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6EBA42D-9D98-41A8-9011-16A7C7B9AA7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762000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46624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4250" y="231775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981200" y="304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0000"/>
                </a:solidFill>
                <a:latin typeface="Arial Narrow" pitchFamily="34" charset="0"/>
              </a:rPr>
              <a:t>By the end of this lecture you will be 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048000" y="21018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048000" y="3810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3048000" y="10668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3048000" y="27733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429000" y="1900535"/>
            <a:ext cx="12954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00FF"/>
                </a:solidFill>
                <a:latin typeface="Broadway" pitchFamily="82" charset="0"/>
                <a:cs typeface="+mn-cs"/>
              </a:rPr>
              <a:t>Types</a:t>
            </a:r>
            <a:endParaRPr lang="en-US" sz="2400" dirty="0">
              <a:solidFill>
                <a:srgbClr val="FF00FF"/>
              </a:solidFill>
              <a:latin typeface="Broadway" pitchFamily="82" charset="0"/>
              <a:cs typeface="+mn-cs"/>
            </a:endParaRP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143000" y="2840831"/>
            <a:ext cx="1818588" cy="1742043"/>
            <a:chOff x="2372412" y="2895600"/>
            <a:chExt cx="1818588" cy="1742043"/>
          </a:xfrm>
        </p:grpSpPr>
        <p:cxnSp>
          <p:nvCxnSpPr>
            <p:cNvPr id="15" name="Straight Arrow Connector 14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372412" y="4175978"/>
              <a:ext cx="1818588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Physiological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200" y="2856708"/>
            <a:ext cx="1447800" cy="791863"/>
            <a:chOff x="76200" y="2856708"/>
            <a:chExt cx="1447800" cy="791863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rot="5400000">
              <a:off x="621384" y="3008314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 bwMode="auto">
            <a:xfrm>
              <a:off x="76200" y="3186906"/>
              <a:ext cx="14478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Chemical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2895600" y="2840831"/>
            <a:ext cx="2362200" cy="766465"/>
            <a:chOff x="4528008" y="2895600"/>
            <a:chExt cx="2362200" cy="766465"/>
          </a:xfrm>
        </p:grpSpPr>
        <p:cxnSp>
          <p:nvCxnSpPr>
            <p:cNvPr id="24" name="Straight Arrow Connector 23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528008" y="3200400"/>
              <a:ext cx="23622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Pharmacokinetic</a:t>
              </a:r>
              <a:endParaRPr lang="en-US" sz="2400" b="1" dirty="0">
                <a:solidFill>
                  <a:srgbClr val="FF00FF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7315200" y="2840831"/>
            <a:ext cx="1752600" cy="1135797"/>
            <a:chOff x="7086600" y="2895600"/>
            <a:chExt cx="1752600" cy="1135797"/>
          </a:xfrm>
        </p:grpSpPr>
        <p:cxnSp>
          <p:nvCxnSpPr>
            <p:cNvPr id="27" name="Straight Arrow Connector 26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086600" y="32004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29" name="TextBox 43"/>
          <p:cNvSpPr txBox="1">
            <a:spLocks noChangeArrowheads="1"/>
          </p:cNvSpPr>
          <p:nvPr/>
        </p:nvSpPr>
        <p:spPr bwMode="auto">
          <a:xfrm>
            <a:off x="152400" y="914400"/>
            <a:ext cx="86868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0000B0"/>
                </a:solidFill>
                <a:latin typeface="Arial Narrow" pitchFamily="34" charset="0"/>
              </a:rPr>
              <a:t>It is the diminution or the complete abolishment of the effect of one drug in the presence of another. </a:t>
            </a:r>
            <a:endParaRPr lang="en-US" sz="2400" b="1" dirty="0">
              <a:solidFill>
                <a:srgbClr val="0000B0"/>
              </a:solidFill>
              <a:latin typeface="Arial Narrow" pitchFamily="34" charset="0"/>
            </a:endParaRP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30596" y="2853293"/>
            <a:ext cx="1752600" cy="2480707"/>
            <a:chOff x="2438400" y="2895600"/>
            <a:chExt cx="1752600" cy="2480707"/>
          </a:xfrm>
        </p:grpSpPr>
        <p:cxnSp>
          <p:nvCxnSpPr>
            <p:cNvPr id="34" name="Straight Arrow Connector 33"/>
            <p:cNvCxnSpPr/>
            <p:nvPr/>
          </p:nvCxnSpPr>
          <p:spPr>
            <a:xfrm rot="5400000">
              <a:off x="2640013" y="3532188"/>
              <a:ext cx="1273177" cy="1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38400" y="4175978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61878" y="2362200"/>
            <a:ext cx="7467722" cy="494507"/>
            <a:chOff x="761878" y="2362200"/>
            <a:chExt cx="7467722" cy="494507"/>
          </a:xfrm>
        </p:grpSpPr>
        <p:cxnSp>
          <p:nvCxnSpPr>
            <p:cNvPr id="21" name="Straight Connector 20"/>
            <p:cNvCxnSpPr/>
            <p:nvPr/>
          </p:nvCxnSpPr>
          <p:spPr bwMode="auto">
            <a:xfrm flipV="1">
              <a:off x="761878" y="2818606"/>
              <a:ext cx="7467722" cy="38101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5400000">
              <a:off x="3848637" y="2590006"/>
              <a:ext cx="457200" cy="1588"/>
            </a:xfrm>
            <a:prstGeom prst="line">
              <a:avLst/>
            </a:prstGeom>
            <a:ln w="5715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76200" y="381000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Two </a:t>
            </a:r>
            <a:r>
              <a:rPr lang="en-US" sz="2400" dirty="0">
                <a:latin typeface="Arial Narrow" pitchFamily="34" charset="0"/>
              </a:rPr>
              <a:t>drugs react chemically </a:t>
            </a:r>
            <a:r>
              <a:rPr lang="en-US" sz="2400" dirty="0" smtClean="0">
                <a:latin typeface="Arial Narrow" pitchFamily="34" charset="0"/>
              </a:rPr>
              <a:t>resulting </a:t>
            </a:r>
            <a:r>
              <a:rPr lang="en-US" sz="2400" dirty="0">
                <a:latin typeface="Arial Narrow" pitchFamily="34" charset="0"/>
              </a:rPr>
              <a:t>in loss of activity of </a:t>
            </a:r>
            <a:r>
              <a:rPr lang="en-US" sz="2400" dirty="0" smtClean="0">
                <a:latin typeface="Arial Narrow" pitchFamily="34" charset="0"/>
              </a:rPr>
              <a:t>active drug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91484" y="46600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Narrow" pitchFamily="34" charset="0"/>
              </a:rPr>
              <a:t>Two drugs possess opposing actions in the </a:t>
            </a:r>
            <a:r>
              <a:rPr lang="en-US" sz="2400" dirty="0" smtClean="0">
                <a:latin typeface="Arial Narrow" pitchFamily="34" charset="0"/>
              </a:rPr>
              <a:t>body, so tend </a:t>
            </a:r>
            <a:r>
              <a:rPr lang="en-US" sz="2400" dirty="0">
                <a:latin typeface="Arial Narrow" pitchFamily="34" charset="0"/>
              </a:rPr>
              <a:t>to cancel each </a:t>
            </a:r>
            <a:r>
              <a:rPr lang="en-US" sz="2400" dirty="0" smtClean="0">
                <a:latin typeface="Arial Narrow" pitchFamily="34" charset="0"/>
              </a:rPr>
              <a:t>other’s effect </a:t>
            </a:r>
            <a:endParaRPr lang="en-US" sz="2400" dirty="0">
              <a:latin typeface="Arial Narrow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71800" y="36576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Narrow" pitchFamily="34" charset="0"/>
              </a:rPr>
              <a:t>The </a:t>
            </a:r>
            <a:r>
              <a:rPr lang="en-US" sz="2400" dirty="0">
                <a:latin typeface="Arial Narrow" pitchFamily="34" charset="0"/>
              </a:rPr>
              <a:t>antagonist effectively reduces the concentration of the active drug at the site of action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048000" y="4495800"/>
            <a:ext cx="601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Phenobarbitone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induces an accelerated </a:t>
            </a:r>
            <a:r>
              <a:rPr lang="en-US" sz="2200" dirty="0">
                <a:latin typeface="Arial Narrow" pitchFamily="34" charset="0"/>
              </a:rPr>
              <a:t>hepatic </a:t>
            </a:r>
            <a:r>
              <a:rPr lang="en-US" sz="2200" dirty="0" smtClean="0">
                <a:latin typeface="Arial Narrow" pitchFamily="34" charset="0"/>
              </a:rPr>
              <a:t>metabolism </a:t>
            </a:r>
            <a:r>
              <a:rPr lang="en-US" sz="2200" dirty="0" err="1" smtClean="0">
                <a:solidFill>
                  <a:srgbClr val="6600FF"/>
                </a:solidFill>
                <a:latin typeface="Arial Narrow" pitchFamily="34" charset="0"/>
              </a:rPr>
              <a:t>warfarine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endParaRPr lang="en-US" sz="2200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143000" y="5334000"/>
            <a:ext cx="5257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Omeprozole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&amp; histamine </a:t>
            </a:r>
          </a:p>
        </p:txBody>
      </p:sp>
      <p:sp>
        <p:nvSpPr>
          <p:cNvPr id="36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3762" y="4267200"/>
            <a:ext cx="75062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6600FF"/>
                </a:solidFill>
                <a:latin typeface="Arial Narrow" pitchFamily="34" charset="0"/>
              </a:rPr>
              <a:t>Dimercaprol</a:t>
            </a:r>
            <a:r>
              <a:rPr lang="en-US" sz="2200" b="1" dirty="0" smtClean="0">
                <a:solidFill>
                  <a:srgbClr val="6600FF"/>
                </a:solidFill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reduces heavy metal toxicity [ </a:t>
            </a:r>
            <a:r>
              <a:rPr lang="en-US" sz="2200" dirty="0" smtClean="0">
                <a:solidFill>
                  <a:srgbClr val="6600FF"/>
                </a:solidFill>
                <a:latin typeface="Arial Narrow" pitchFamily="34" charset="0"/>
              </a:rPr>
              <a:t>lead, ….]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1" grpId="0"/>
      <p:bldP spid="41" grpId="1"/>
      <p:bldP spid="44" grpId="0"/>
      <p:bldP spid="44" grpId="1"/>
      <p:bldP spid="46" grpId="0"/>
      <p:bldP spid="46" grpId="1"/>
      <p:bldP spid="47" grpId="0"/>
      <p:bldP spid="47" grpId="1"/>
      <p:bldP spid="32" grpId="0"/>
      <p:bldP spid="32" grpId="1"/>
      <p:bldP spid="42" grpId="0"/>
      <p:bldP spid="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7"/>
          <p:cNvGrpSpPr/>
          <p:nvPr/>
        </p:nvGrpSpPr>
        <p:grpSpPr>
          <a:xfrm>
            <a:off x="685800" y="838201"/>
            <a:ext cx="1752600" cy="1581328"/>
            <a:chOff x="685800" y="838201"/>
            <a:chExt cx="1752600" cy="1581328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rot="5400000">
              <a:off x="1333502" y="1028699"/>
              <a:ext cx="381000" cy="3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 bwMode="auto">
            <a:xfrm>
              <a:off x="685800" y="1219200"/>
              <a:ext cx="1752600" cy="1200329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FF00FF"/>
                  </a:solidFill>
                  <a:latin typeface="+mn-lt"/>
                  <a:cs typeface="+mn-cs"/>
                </a:rPr>
                <a:t>Receptor Blockade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FF00FF"/>
                  </a:solidFill>
                  <a:latin typeface="Arial Narrow" pitchFamily="34" charset="0"/>
                </a:rPr>
                <a:t>Competitive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pic>
        <p:nvPicPr>
          <p:cNvPr id="32" name="Picture 3" descr="c11x5cell-signals"/>
          <p:cNvPicPr>
            <a:picLocks noChangeAspect="1" noChangeArrowheads="1"/>
          </p:cNvPicPr>
          <p:nvPr/>
        </p:nvPicPr>
        <p:blipFill>
          <a:blip r:embed="rId2" cstate="print"/>
          <a:srcRect l="345" t="2137" r="345" b="6695"/>
          <a:stretch>
            <a:fillRect/>
          </a:stretch>
        </p:blipFill>
        <p:spPr bwMode="auto">
          <a:xfrm>
            <a:off x="876300" y="2895600"/>
            <a:ext cx="7200900" cy="3200400"/>
          </a:xfrm>
          <a:prstGeom prst="rect">
            <a:avLst/>
          </a:prstGeom>
          <a:noFill/>
        </p:spPr>
      </p:pic>
      <p:grpSp>
        <p:nvGrpSpPr>
          <p:cNvPr id="4" name="Group 39"/>
          <p:cNvGrpSpPr/>
          <p:nvPr/>
        </p:nvGrpSpPr>
        <p:grpSpPr>
          <a:xfrm>
            <a:off x="2895600" y="304800"/>
            <a:ext cx="2286000" cy="830997"/>
            <a:chOff x="2895600" y="304800"/>
            <a:chExt cx="2286000" cy="830997"/>
          </a:xfrm>
        </p:grpSpPr>
        <p:cxnSp>
          <p:nvCxnSpPr>
            <p:cNvPr id="36" name="Straight Arrow Connector 35"/>
            <p:cNvCxnSpPr/>
            <p:nvPr/>
          </p:nvCxnSpPr>
          <p:spPr bwMode="auto">
            <a:xfrm>
              <a:off x="2895600" y="609600"/>
              <a:ext cx="5334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 bwMode="auto">
            <a:xfrm>
              <a:off x="3429000" y="304800"/>
              <a:ext cx="1752600" cy="830997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smtClean="0">
                  <a:solidFill>
                    <a:srgbClr val="0000FF"/>
                  </a:solidFill>
                  <a:latin typeface="+mn-lt"/>
                  <a:cs typeface="+mn-cs"/>
                </a:rPr>
                <a:t>Non-Competitive</a:t>
              </a:r>
            </a:p>
          </p:txBody>
        </p:sp>
      </p:grpSp>
      <p:sp>
        <p:nvSpPr>
          <p:cNvPr id="48" name="Isosceles Triangle 47"/>
          <p:cNvSpPr/>
          <p:nvPr/>
        </p:nvSpPr>
        <p:spPr>
          <a:xfrm rot="8861931">
            <a:off x="4966817" y="1004417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50"/>
          <p:cNvGrpSpPr/>
          <p:nvPr/>
        </p:nvGrpSpPr>
        <p:grpSpPr>
          <a:xfrm rot="5961675">
            <a:off x="461525" y="2029879"/>
            <a:ext cx="381000" cy="676282"/>
            <a:chOff x="8229600" y="4048118"/>
            <a:chExt cx="228600" cy="447682"/>
          </a:xfrm>
        </p:grpSpPr>
        <p:sp>
          <p:nvSpPr>
            <p:cNvPr id="49" name="Oval 48"/>
            <p:cNvSpPr/>
            <p:nvPr/>
          </p:nvSpPr>
          <p:spPr>
            <a:xfrm>
              <a:off x="8229600" y="4267200"/>
              <a:ext cx="228600" cy="228600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8229600" y="4048118"/>
              <a:ext cx="228600" cy="304800"/>
            </a:xfrm>
            <a:prstGeom prst="triangle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Isosceles Triangle 52"/>
          <p:cNvSpPr/>
          <p:nvPr/>
        </p:nvSpPr>
        <p:spPr>
          <a:xfrm rot="8861931">
            <a:off x="1915582" y="4049182"/>
            <a:ext cx="457200" cy="457200"/>
          </a:xfrm>
          <a:prstGeom prst="triangl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72396" y="1295400"/>
            <a:ext cx="5833404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prevents binding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 at the same binding site ( = competes with it at same occupancy site )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08600" y="296608"/>
            <a:ext cx="3657600" cy="1107996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block at some point the chain of events that ignite the response of 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57800" y="3810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Antagonist </a:t>
            </a:r>
            <a:r>
              <a:rPr lang="en-US" sz="2200" b="1" dirty="0" smtClean="0">
                <a:latin typeface="Arial Narrow" pitchFamily="34" charset="0"/>
              </a:rPr>
              <a:t>can be bound simultaneously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590800" y="1447800"/>
            <a:ext cx="3810000" cy="769441"/>
          </a:xfrm>
          <a:prstGeom prst="rect">
            <a:avLst/>
          </a:prstGeom>
          <a:solidFill>
            <a:srgbClr val="E5E5FF"/>
          </a:solidFill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and </a:t>
            </a:r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compete</a:t>
            </a:r>
          </a:p>
          <a:p>
            <a:r>
              <a:rPr lang="en-US" sz="2200" b="1" dirty="0" smtClean="0">
                <a:latin typeface="Arial Narrow" pitchFamily="34" charset="0"/>
              </a:rPr>
              <a:t>( only one is bound)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0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27432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  <p:sp>
        <p:nvSpPr>
          <p:cNvPr id="24" name="Teardrop 23"/>
          <p:cNvSpPr/>
          <p:nvPr/>
        </p:nvSpPr>
        <p:spPr>
          <a:xfrm rot="1739847">
            <a:off x="1283595" y="4364324"/>
            <a:ext cx="491184" cy="349888"/>
          </a:xfrm>
          <a:prstGeom prst="teardrop">
            <a:avLst>
              <a:gd name="adj" fmla="val 125000"/>
            </a:avLst>
          </a:prstGeom>
          <a:gradFill flip="none" rotWithShape="1">
            <a:gsLst>
              <a:gs pos="0">
                <a:srgbClr val="FF9933"/>
              </a:gs>
              <a:gs pos="50000">
                <a:srgbClr val="FFD88B"/>
              </a:gs>
              <a:gs pos="100000">
                <a:srgbClr val="FF9933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 bwMode="auto">
          <a:xfrm>
            <a:off x="2667000" y="19767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 bwMode="auto">
          <a:xfrm>
            <a:off x="2667000" y="123305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92 C 0.03594 0.01318 0.07292 0.02752 0.07865 0.05088 C 0.0849 0.07447 0.05469 0.10985 0.03629 0.13969 C 0.01754 0.16952 -0.04635 0.20005 -0.03246 0.23011 C -0.01857 0.26018 0.09462 0.30574 0.12032 0.321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" y="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1.11111E-6 C 0.00069 0.06528 0.00365 0.13056 -0.0382 0.14954 C -0.08004 0.16875 -0.20347 0.10995 -0.25295 0.11505 C -0.30243 0.12014 -0.32951 0.15857 -0.33524 0.18033 C -0.34097 0.20208 -0.27587 0.22107 -0.28733 0.24607 C -0.29861 0.27107 -0.39757 0.29838 -0.40382 0.33009 C -0.4099 0.36181 -0.33854 0.41736 -0.32379 0.43658 " pathEditMode="relative" rAng="0" ptsTypes="aaaaaaA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" y="21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081 C 0.00503 -0.00926 0.03125 -0.00995 0.04045 -0.00995 C 0.09844 -0.00995 0.15816 0.00672 0.15816 0.02408 C 0.15816 0.01528 0.18802 0.00672 0.21632 0.00672 C 0.24618 0.00672 0.2743 0.01528 0.2743 0.02408 C 0.2743 0.01968 0.28923 0.01528 0.30417 0.01528 C 0.3191 0.01528 0.33403 0.01945 0.33403 0.02408 C 0.33403 0.02176 0.34149 0.01968 0.34878 0.01968 C 0.35642 0.01968 0.36371 0.02176 0.36371 0.02408 C 0.36371 0.02292 0.36788 0.02176 0.37135 0.02176 C 0.37309 0.02176 0.37864 0.02292 0.37864 0.02408 C 0.37864 0.02338 0.38073 0.02292 0.38281 0.02292 C 0.38281 0.02315 0.38663 0.02338 0.38663 0.02408 C 0.38663 0.02361 0.38663 0.02338 0.38854 0.02338 C 0.38854 0.02361 0.39045 0.02361 0.39045 0.02408 C 0.39045 0.02385 0.39045 0.02361 0.39045 0.02338 C 0.39236 0.02338 0.39236 0.02361 0.39236 0.02385 C 0.39444 0.02385 0.39444 0.02361 0.39444 0.02338 C 0.39635 0.02338 0.39635 0.02361 0.39635 0.02385 " pathEditMode="relative" rAng="0" ptsTypes="fffffffffffffffffff">
                                      <p:cBhvr>
                                        <p:cTn id="5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1" animBg="1"/>
      <p:bldP spid="48" grpId="2" animBg="1"/>
      <p:bldP spid="53" grpId="0" animBg="1"/>
      <p:bldP spid="53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7" grpId="0" animBg="1"/>
      <p:bldP spid="37" grpId="1" animBg="1"/>
      <p:bldP spid="24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1239980" y="838200"/>
            <a:ext cx="1752600" cy="1066005"/>
            <a:chOff x="228600" y="2439195"/>
            <a:chExt cx="1752600" cy="1066005"/>
          </a:xfrm>
        </p:grpSpPr>
        <p:cxnSp>
          <p:nvCxnSpPr>
            <p:cNvPr id="60" name="Straight Arrow Connector 59"/>
            <p:cNvCxnSpPr/>
            <p:nvPr/>
          </p:nvCxnSpPr>
          <p:spPr bwMode="auto">
            <a:xfrm rot="5400000">
              <a:off x="723901" y="2781301"/>
              <a:ext cx="685799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 bwMode="auto">
            <a:xfrm>
              <a:off x="228600" y="3043535"/>
              <a:ext cx="1752600" cy="46166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3124200" y="1136065"/>
            <a:ext cx="58674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readily dissociate  from binding site of </a:t>
            </a:r>
            <a:r>
              <a:rPr lang="en-US" sz="2200" b="1" dirty="0" smtClean="0">
                <a:solidFill>
                  <a:srgbClr val="FF9900"/>
                </a:solidFill>
                <a:latin typeface="Arial Narrow" pitchFamily="34" charset="0"/>
              </a:rPr>
              <a:t>agonist</a:t>
            </a:r>
            <a:r>
              <a:rPr lang="en-US" sz="2200" b="1" dirty="0" smtClean="0">
                <a:latin typeface="Arial Narrow" pitchFamily="34" charset="0"/>
              </a:rPr>
              <a:t> to the receptor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057400" y="3650159"/>
            <a:ext cx="6934200" cy="769441"/>
          </a:xfrm>
          <a:prstGeom prst="rect">
            <a:avLst/>
          </a:prstGeom>
          <a:solidFill>
            <a:srgbClr val="FFFFFF">
              <a:alpha val="67843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smtClean="0">
                <a:solidFill>
                  <a:srgbClr val="FF00FF"/>
                </a:solidFill>
                <a:latin typeface="Arial Narrow" pitchFamily="34" charset="0"/>
              </a:rPr>
              <a:t>Antagonist</a:t>
            </a:r>
            <a:r>
              <a:rPr lang="en-US" sz="2200" b="1" dirty="0" smtClean="0">
                <a:latin typeface="Arial Narrow" pitchFamily="34" charset="0"/>
              </a:rPr>
              <a:t> form stable, permanent / near permanent chemical bond with receptor.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981200" y="4488359"/>
            <a:ext cx="7086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Inactivation lasts for duration of receptor turnover or its de- novo synthesis </a:t>
            </a:r>
            <a:r>
              <a:rPr lang="en-US" sz="2200" b="1" dirty="0" smtClean="0">
                <a:latin typeface="Calibri"/>
              </a:rPr>
              <a:t>→ explains its longevity of action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24200" y="1974270"/>
            <a:ext cx="5791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Antagonism can be </a:t>
            </a:r>
            <a:r>
              <a:rPr lang="en-US" sz="2200" b="1" dirty="0" err="1" smtClean="0">
                <a:latin typeface="Arial Narrow" pitchFamily="34" charset="0"/>
              </a:rPr>
              <a:t>overcomed</a:t>
            </a:r>
            <a:r>
              <a:rPr lang="en-US" sz="2200" b="1" dirty="0" smtClean="0">
                <a:latin typeface="Arial Narrow" pitchFamily="34" charset="0"/>
              </a:rPr>
              <a:t> by increasing concentration of agonist =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  <a:endParaRPr lang="en-US" sz="2200" b="1" dirty="0" smtClean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981200" y="5257800"/>
            <a:ext cx="4708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00FF"/>
                </a:solidFill>
                <a:latin typeface="Arial Narrow" pitchFamily="34" charset="0"/>
              </a:rPr>
              <a:t>Phenoxybenzamine</a:t>
            </a:r>
            <a:r>
              <a:rPr lang="en-US" sz="2400" b="1" dirty="0" smtClean="0">
                <a:latin typeface="Arial Narrow" pitchFamily="34" charset="0"/>
              </a:rPr>
              <a:t>  &amp; 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200400" y="2743200"/>
            <a:ext cx="21840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Atropine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Ach 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65100" y="838200"/>
            <a:ext cx="1752600" cy="3352800"/>
            <a:chOff x="304800" y="2439194"/>
            <a:chExt cx="1752600" cy="1648028"/>
          </a:xfrm>
        </p:grpSpPr>
        <p:sp>
          <p:nvSpPr>
            <p:cNvPr id="33" name="TextBox 32"/>
            <p:cNvSpPr txBox="1"/>
            <p:nvPr/>
          </p:nvSpPr>
          <p:spPr bwMode="auto">
            <a:xfrm>
              <a:off x="304800" y="3810001"/>
              <a:ext cx="1752600" cy="277221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 smtClean="0">
                  <a:solidFill>
                    <a:srgbClr val="FF00FF"/>
                  </a:solidFill>
                  <a:latin typeface="Arial Narrow" pitchFamily="34" charset="0"/>
                  <a:cs typeface="+mn-cs"/>
                </a:rPr>
                <a:t>Irreversible</a:t>
              </a:r>
              <a:endParaRPr lang="en-US" sz="2400" b="1" i="1" dirty="0">
                <a:solidFill>
                  <a:srgbClr val="FF00FF"/>
                </a:solidFill>
                <a:latin typeface="Arial Narrow" pitchFamily="34" charset="0"/>
                <a:cs typeface="+mn-cs"/>
              </a:endParaRPr>
            </a:p>
          </p:txBody>
        </p:sp>
        <p:cxnSp>
          <p:nvCxnSpPr>
            <p:cNvPr id="59" name="Straight Arrow Connector 58"/>
            <p:cNvCxnSpPr/>
            <p:nvPr/>
          </p:nvCxnSpPr>
          <p:spPr>
            <a:xfrm rot="5400000">
              <a:off x="534194" y="3124200"/>
              <a:ext cx="13716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2400" y="304800"/>
            <a:ext cx="5638800" cy="523220"/>
          </a:xfrm>
          <a:prstGeom prst="rect">
            <a:avLst/>
          </a:prstGeom>
          <a:solidFill>
            <a:srgbClr val="5100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Broadway" pitchFamily="82" charset="0"/>
              </a:rPr>
              <a:t>COMPETATIVE  ANTAGONISM</a:t>
            </a:r>
            <a:endParaRPr lang="en-US" sz="2800" dirty="0">
              <a:solidFill>
                <a:srgbClr val="FFFFFF"/>
              </a:solidFill>
              <a:latin typeface="Broadway" pitchFamily="82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3" grpId="0" animBg="1"/>
      <p:bldP spid="75" grpId="0"/>
      <p:bldP spid="42" grpId="0"/>
      <p:bldP spid="44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766" r="1399" b="2128"/>
          <a:stretch>
            <a:fillRect/>
          </a:stretch>
        </p:blipFill>
        <p:spPr bwMode="auto">
          <a:xfrm>
            <a:off x="1295400" y="457200"/>
            <a:ext cx="7162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343400" y="2964359"/>
            <a:ext cx="4572000" cy="769441"/>
          </a:xfrm>
          <a:prstGeom prst="rect">
            <a:avLst/>
          </a:prstGeom>
          <a:solidFill>
            <a:srgbClr val="E5E5FF"/>
          </a:solidFill>
        </p:spPr>
        <p:txBody>
          <a:bodyPr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to the right, without any change in slope or maximum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4" t="14947" r="16084"/>
          <a:stretch>
            <a:fillRect/>
          </a:stretch>
        </p:blipFill>
        <p:spPr bwMode="auto">
          <a:xfrm>
            <a:off x="1447800" y="3670300"/>
            <a:ext cx="49530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124200" y="4916269"/>
            <a:ext cx="5334000" cy="769441"/>
          </a:xfrm>
          <a:prstGeom prst="rect">
            <a:avLst/>
          </a:prstGeom>
          <a:solidFill>
            <a:srgbClr val="E5E5FF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 </a:t>
            </a:r>
            <a:r>
              <a:rPr lang="en-US" sz="2200" b="1" dirty="0" err="1" smtClean="0">
                <a:latin typeface="Arial Narrow" pitchFamily="34" charset="0"/>
              </a:rPr>
              <a:t>parellel</a:t>
            </a:r>
            <a:r>
              <a:rPr lang="en-US" sz="2200" b="1" dirty="0" smtClean="0">
                <a:latin typeface="Arial Narrow" pitchFamily="34" charset="0"/>
              </a:rPr>
              <a:t> shift but both a decrease in slope and a reduced maximum are obtained.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Antagonism</a:t>
            </a:r>
          </a:p>
        </p:txBody>
      </p:sp>
      <p:sp>
        <p:nvSpPr>
          <p:cNvPr id="14" name="TextBox 13"/>
          <p:cNvSpPr txBox="1"/>
          <p:nvPr/>
        </p:nvSpPr>
        <p:spPr bwMode="auto">
          <a:xfrm>
            <a:off x="0" y="3653135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Irreversible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0" y="228600"/>
            <a:ext cx="1752600" cy="461665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smtClean="0">
                <a:solidFill>
                  <a:srgbClr val="FF00FF"/>
                </a:solidFill>
                <a:latin typeface="Arial Narrow" pitchFamily="34" charset="0"/>
                <a:cs typeface="+mn-cs"/>
              </a:rPr>
              <a:t>Reversible</a:t>
            </a:r>
            <a:endParaRPr lang="en-US" sz="2400" b="1" i="1" dirty="0">
              <a:solidFill>
                <a:srgbClr val="FF00FF"/>
              </a:solidFill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05000" y="1986841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</a:t>
            </a:r>
            <a:endParaRPr lang="en-US" b="1" dirty="0">
              <a:solidFill>
                <a:srgbClr val="00F6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5029200" y="245918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080000" y="324889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non-competitive antagonist</a:t>
            </a:r>
          </a:p>
        </p:txBody>
      </p:sp>
      <p:grpSp>
        <p:nvGrpSpPr>
          <p:cNvPr id="6" name="Group 283"/>
          <p:cNvGrpSpPr>
            <a:grpSpLocks/>
          </p:cNvGrpSpPr>
          <p:nvPr/>
        </p:nvGrpSpPr>
        <p:grpSpPr bwMode="auto">
          <a:xfrm>
            <a:off x="1175709" y="1995396"/>
            <a:ext cx="3853477" cy="3574996"/>
            <a:chOff x="2752" y="1088"/>
            <a:chExt cx="2624" cy="2624"/>
          </a:xfrm>
        </p:grpSpPr>
        <p:grpSp>
          <p:nvGrpSpPr>
            <p:cNvPr id="7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8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245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4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10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212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1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1" name="Group 327"/>
          <p:cNvGrpSpPr>
            <a:grpSpLocks/>
          </p:cNvGrpSpPr>
          <p:nvPr/>
        </p:nvGrpSpPr>
        <p:grpSpPr bwMode="auto">
          <a:xfrm>
            <a:off x="758641" y="1864603"/>
            <a:ext cx="447908" cy="3756199"/>
            <a:chOff x="1540" y="992"/>
            <a:chExt cx="305" cy="2757"/>
          </a:xfrm>
        </p:grpSpPr>
        <p:sp>
          <p:nvSpPr>
            <p:cNvPr id="202" name="Rectangle 328"/>
            <p:cNvSpPr>
              <a:spLocks noChangeArrowheads="1"/>
            </p:cNvSpPr>
            <p:nvPr/>
          </p:nvSpPr>
          <p:spPr bwMode="auto">
            <a:xfrm>
              <a:off x="1750" y="3552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3" name="Rectangle 329"/>
            <p:cNvSpPr>
              <a:spLocks noChangeArrowheads="1"/>
            </p:cNvSpPr>
            <p:nvPr/>
          </p:nvSpPr>
          <p:spPr bwMode="auto">
            <a:xfrm>
              <a:off x="1646" y="3040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20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4" name="Rectangle 330"/>
            <p:cNvSpPr>
              <a:spLocks noChangeArrowheads="1"/>
            </p:cNvSpPr>
            <p:nvPr/>
          </p:nvSpPr>
          <p:spPr bwMode="auto">
            <a:xfrm>
              <a:off x="1646" y="2528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40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5" name="Rectangle 331"/>
            <p:cNvSpPr>
              <a:spLocks noChangeArrowheads="1"/>
            </p:cNvSpPr>
            <p:nvPr/>
          </p:nvSpPr>
          <p:spPr bwMode="auto">
            <a:xfrm>
              <a:off x="1646" y="2017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60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6" name="Rectangle 332"/>
            <p:cNvSpPr>
              <a:spLocks noChangeArrowheads="1"/>
            </p:cNvSpPr>
            <p:nvPr/>
          </p:nvSpPr>
          <p:spPr bwMode="auto">
            <a:xfrm>
              <a:off x="1646" y="1505"/>
              <a:ext cx="18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80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7" name="Rectangle 333"/>
            <p:cNvSpPr>
              <a:spLocks noChangeArrowheads="1"/>
            </p:cNvSpPr>
            <p:nvPr/>
          </p:nvSpPr>
          <p:spPr bwMode="auto">
            <a:xfrm>
              <a:off x="1540" y="992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 dirty="0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 dirty="0">
                <a:solidFill>
                  <a:srgbClr val="1E4778"/>
                </a:solidFill>
              </a:endParaRPr>
            </a:p>
          </p:txBody>
        </p:sp>
      </p:grpSp>
      <p:grpSp>
        <p:nvGrpSpPr>
          <p:cNvPr id="15" name="Group 334"/>
          <p:cNvGrpSpPr>
            <a:grpSpLocks/>
          </p:cNvGrpSpPr>
          <p:nvPr/>
        </p:nvGrpSpPr>
        <p:grpSpPr bwMode="auto">
          <a:xfrm>
            <a:off x="1287319" y="5599003"/>
            <a:ext cx="3349764" cy="268397"/>
            <a:chOff x="1900" y="3733"/>
            <a:chExt cx="2281" cy="197"/>
          </a:xfrm>
        </p:grpSpPr>
        <p:sp>
          <p:nvSpPr>
            <p:cNvPr id="198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199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0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01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sp>
        <p:nvSpPr>
          <p:cNvPr id="187" name="Text Box 339"/>
          <p:cNvSpPr txBox="1">
            <a:spLocks noChangeArrowheads="1"/>
          </p:cNvSpPr>
          <p:nvPr/>
        </p:nvSpPr>
        <p:spPr bwMode="auto">
          <a:xfrm>
            <a:off x="609600" y="1148641"/>
            <a:ext cx="1371600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% of Maximal Effect</a:t>
            </a:r>
          </a:p>
        </p:txBody>
      </p:sp>
      <p:sp>
        <p:nvSpPr>
          <p:cNvPr id="188" name="Text Box 340"/>
          <p:cNvSpPr txBox="1">
            <a:spLocks noChangeArrowheads="1"/>
          </p:cNvSpPr>
          <p:nvPr/>
        </p:nvSpPr>
        <p:spPr bwMode="auto">
          <a:xfrm>
            <a:off x="5277835" y="5226058"/>
            <a:ext cx="895136" cy="46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[C]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5029200" y="5479341"/>
            <a:ext cx="457200" cy="1588"/>
          </a:xfrm>
          <a:prstGeom prst="line">
            <a:avLst/>
          </a:prstGeom>
          <a:ln w="38100">
            <a:solidFill>
              <a:srgbClr val="005C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1250950" y="2012241"/>
            <a:ext cx="3854450" cy="3435350"/>
            <a:chOff x="1467" y="1102"/>
            <a:chExt cx="2524" cy="2524"/>
          </a:xfrm>
        </p:grpSpPr>
        <p:sp>
          <p:nvSpPr>
            <p:cNvPr id="281" name="Line 5"/>
            <p:cNvSpPr>
              <a:spLocks noChangeShapeType="1"/>
            </p:cNvSpPr>
            <p:nvPr/>
          </p:nvSpPr>
          <p:spPr bwMode="auto">
            <a:xfrm flipV="1">
              <a:off x="1467" y="3615"/>
              <a:ext cx="21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Line 6"/>
            <p:cNvSpPr>
              <a:spLocks noChangeShapeType="1"/>
            </p:cNvSpPr>
            <p:nvPr/>
          </p:nvSpPr>
          <p:spPr bwMode="auto">
            <a:xfrm flipV="1">
              <a:off x="1678" y="3541"/>
              <a:ext cx="201" cy="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Line 7"/>
            <p:cNvSpPr>
              <a:spLocks noChangeShapeType="1"/>
            </p:cNvSpPr>
            <p:nvPr/>
          </p:nvSpPr>
          <p:spPr bwMode="auto">
            <a:xfrm flipV="1">
              <a:off x="1879" y="3425"/>
              <a:ext cx="116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Line 8"/>
            <p:cNvSpPr>
              <a:spLocks noChangeShapeType="1"/>
            </p:cNvSpPr>
            <p:nvPr/>
          </p:nvSpPr>
          <p:spPr bwMode="auto">
            <a:xfrm flipV="1">
              <a:off x="1995" y="3288"/>
              <a:ext cx="95" cy="13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Line 9"/>
            <p:cNvSpPr>
              <a:spLocks noChangeShapeType="1"/>
            </p:cNvSpPr>
            <p:nvPr/>
          </p:nvSpPr>
          <p:spPr bwMode="auto">
            <a:xfrm flipV="1">
              <a:off x="2090" y="3129"/>
              <a:ext cx="63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Line 10"/>
            <p:cNvSpPr>
              <a:spLocks noChangeShapeType="1"/>
            </p:cNvSpPr>
            <p:nvPr/>
          </p:nvSpPr>
          <p:spPr bwMode="auto">
            <a:xfrm flipV="1">
              <a:off x="2153" y="2971"/>
              <a:ext cx="53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Line 11"/>
            <p:cNvSpPr>
              <a:spLocks noChangeShapeType="1"/>
            </p:cNvSpPr>
            <p:nvPr/>
          </p:nvSpPr>
          <p:spPr bwMode="auto">
            <a:xfrm flipV="1">
              <a:off x="2206" y="2644"/>
              <a:ext cx="85" cy="327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Line 12"/>
            <p:cNvSpPr>
              <a:spLocks noChangeShapeType="1"/>
            </p:cNvSpPr>
            <p:nvPr/>
          </p:nvSpPr>
          <p:spPr bwMode="auto">
            <a:xfrm flipV="1">
              <a:off x="2291" y="2369"/>
              <a:ext cx="63" cy="27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Line 13"/>
            <p:cNvSpPr>
              <a:spLocks noChangeShapeType="1"/>
            </p:cNvSpPr>
            <p:nvPr/>
          </p:nvSpPr>
          <p:spPr bwMode="auto">
            <a:xfrm flipV="1">
              <a:off x="2354" y="2095"/>
              <a:ext cx="74" cy="27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Line 14"/>
            <p:cNvSpPr>
              <a:spLocks noChangeShapeType="1"/>
            </p:cNvSpPr>
            <p:nvPr/>
          </p:nvSpPr>
          <p:spPr bwMode="auto">
            <a:xfrm flipV="1">
              <a:off x="2428" y="1884"/>
              <a:ext cx="53" cy="2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Line 15"/>
            <p:cNvSpPr>
              <a:spLocks noChangeShapeType="1"/>
            </p:cNvSpPr>
            <p:nvPr/>
          </p:nvSpPr>
          <p:spPr bwMode="auto">
            <a:xfrm flipV="1">
              <a:off x="2481" y="1725"/>
              <a:ext cx="42" cy="159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Line 16"/>
            <p:cNvSpPr>
              <a:spLocks noChangeShapeType="1"/>
            </p:cNvSpPr>
            <p:nvPr/>
          </p:nvSpPr>
          <p:spPr bwMode="auto">
            <a:xfrm flipV="1">
              <a:off x="2523" y="1609"/>
              <a:ext cx="42" cy="116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Line 17"/>
            <p:cNvSpPr>
              <a:spLocks noChangeShapeType="1"/>
            </p:cNvSpPr>
            <p:nvPr/>
          </p:nvSpPr>
          <p:spPr bwMode="auto">
            <a:xfrm flipV="1">
              <a:off x="2565" y="1451"/>
              <a:ext cx="64" cy="158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Line 18"/>
            <p:cNvSpPr>
              <a:spLocks noChangeShapeType="1"/>
            </p:cNvSpPr>
            <p:nvPr/>
          </p:nvSpPr>
          <p:spPr bwMode="auto">
            <a:xfrm flipV="1">
              <a:off x="2629" y="1356"/>
              <a:ext cx="52" cy="95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Line 19"/>
            <p:cNvSpPr>
              <a:spLocks noChangeShapeType="1"/>
            </p:cNvSpPr>
            <p:nvPr/>
          </p:nvSpPr>
          <p:spPr bwMode="auto">
            <a:xfrm flipV="1">
              <a:off x="2681" y="1292"/>
              <a:ext cx="53" cy="64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Line 20"/>
            <p:cNvSpPr>
              <a:spLocks noChangeShapeType="1"/>
            </p:cNvSpPr>
            <p:nvPr/>
          </p:nvSpPr>
          <p:spPr bwMode="auto">
            <a:xfrm flipV="1">
              <a:off x="2734" y="1250"/>
              <a:ext cx="32" cy="4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Line 21"/>
            <p:cNvSpPr>
              <a:spLocks noChangeShapeType="1"/>
            </p:cNvSpPr>
            <p:nvPr/>
          </p:nvSpPr>
          <p:spPr bwMode="auto">
            <a:xfrm flipV="1">
              <a:off x="2766" y="1218"/>
              <a:ext cx="42" cy="32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Line 22"/>
            <p:cNvSpPr>
              <a:spLocks noChangeShapeType="1"/>
            </p:cNvSpPr>
            <p:nvPr/>
          </p:nvSpPr>
          <p:spPr bwMode="auto">
            <a:xfrm flipV="1">
              <a:off x="2808" y="1197"/>
              <a:ext cx="3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Line 23"/>
            <p:cNvSpPr>
              <a:spLocks noChangeShapeType="1"/>
            </p:cNvSpPr>
            <p:nvPr/>
          </p:nvSpPr>
          <p:spPr bwMode="auto">
            <a:xfrm flipV="1">
              <a:off x="2840" y="1176"/>
              <a:ext cx="53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Line 24"/>
            <p:cNvSpPr>
              <a:spLocks noChangeShapeType="1"/>
            </p:cNvSpPr>
            <p:nvPr/>
          </p:nvSpPr>
          <p:spPr bwMode="auto">
            <a:xfrm flipV="1">
              <a:off x="2893" y="1155"/>
              <a:ext cx="42" cy="2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Line 25"/>
            <p:cNvSpPr>
              <a:spLocks noChangeShapeType="1"/>
            </p:cNvSpPr>
            <p:nvPr/>
          </p:nvSpPr>
          <p:spPr bwMode="auto">
            <a:xfrm flipV="1">
              <a:off x="2935" y="1144"/>
              <a:ext cx="4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Line 26"/>
            <p:cNvSpPr>
              <a:spLocks noChangeShapeType="1"/>
            </p:cNvSpPr>
            <p:nvPr/>
          </p:nvSpPr>
          <p:spPr bwMode="auto">
            <a:xfrm flipV="1">
              <a:off x="2977" y="1134"/>
              <a:ext cx="32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Line 27"/>
            <p:cNvSpPr>
              <a:spLocks noChangeShapeType="1"/>
            </p:cNvSpPr>
            <p:nvPr/>
          </p:nvSpPr>
          <p:spPr bwMode="auto">
            <a:xfrm flipV="1">
              <a:off x="3009" y="1123"/>
              <a:ext cx="31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Line 28"/>
            <p:cNvSpPr>
              <a:spLocks noChangeShapeType="1"/>
            </p:cNvSpPr>
            <p:nvPr/>
          </p:nvSpPr>
          <p:spPr bwMode="auto">
            <a:xfrm>
              <a:off x="3040" y="1123"/>
              <a:ext cx="74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Line 29"/>
            <p:cNvSpPr>
              <a:spLocks noChangeShapeType="1"/>
            </p:cNvSpPr>
            <p:nvPr/>
          </p:nvSpPr>
          <p:spPr bwMode="auto">
            <a:xfrm flipV="1">
              <a:off x="3114" y="1113"/>
              <a:ext cx="53" cy="10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Line 30"/>
            <p:cNvSpPr>
              <a:spLocks noChangeShapeType="1"/>
            </p:cNvSpPr>
            <p:nvPr/>
          </p:nvSpPr>
          <p:spPr bwMode="auto">
            <a:xfrm>
              <a:off x="3167" y="1113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Line 31"/>
            <p:cNvSpPr>
              <a:spLocks noChangeShapeType="1"/>
            </p:cNvSpPr>
            <p:nvPr/>
          </p:nvSpPr>
          <p:spPr bwMode="auto">
            <a:xfrm>
              <a:off x="3209" y="1113"/>
              <a:ext cx="4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Line 32"/>
            <p:cNvSpPr>
              <a:spLocks noChangeShapeType="1"/>
            </p:cNvSpPr>
            <p:nvPr/>
          </p:nvSpPr>
          <p:spPr bwMode="auto">
            <a:xfrm>
              <a:off x="3252" y="1113"/>
              <a:ext cx="31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Line 33"/>
            <p:cNvSpPr>
              <a:spLocks noChangeShapeType="1"/>
            </p:cNvSpPr>
            <p:nvPr/>
          </p:nvSpPr>
          <p:spPr bwMode="auto">
            <a:xfrm flipV="1">
              <a:off x="3283" y="1102"/>
              <a:ext cx="32" cy="1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Line 34"/>
            <p:cNvSpPr>
              <a:spLocks noChangeShapeType="1"/>
            </p:cNvSpPr>
            <p:nvPr/>
          </p:nvSpPr>
          <p:spPr bwMode="auto">
            <a:xfrm>
              <a:off x="3315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35"/>
            <p:cNvSpPr>
              <a:spLocks noChangeShapeType="1"/>
            </p:cNvSpPr>
            <p:nvPr/>
          </p:nvSpPr>
          <p:spPr bwMode="auto">
            <a:xfrm>
              <a:off x="3368" y="1102"/>
              <a:ext cx="5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36"/>
            <p:cNvSpPr>
              <a:spLocks noChangeShapeType="1"/>
            </p:cNvSpPr>
            <p:nvPr/>
          </p:nvSpPr>
          <p:spPr bwMode="auto">
            <a:xfrm>
              <a:off x="3420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Line 37"/>
            <p:cNvSpPr>
              <a:spLocks noChangeShapeType="1"/>
            </p:cNvSpPr>
            <p:nvPr/>
          </p:nvSpPr>
          <p:spPr bwMode="auto">
            <a:xfrm>
              <a:off x="3452" y="1102"/>
              <a:ext cx="4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Line 38"/>
            <p:cNvSpPr>
              <a:spLocks noChangeShapeType="1"/>
            </p:cNvSpPr>
            <p:nvPr/>
          </p:nvSpPr>
          <p:spPr bwMode="auto">
            <a:xfrm>
              <a:off x="3494" y="1102"/>
              <a:ext cx="32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Line 39"/>
            <p:cNvSpPr>
              <a:spLocks noChangeShapeType="1"/>
            </p:cNvSpPr>
            <p:nvPr/>
          </p:nvSpPr>
          <p:spPr bwMode="auto">
            <a:xfrm>
              <a:off x="3526" y="1102"/>
              <a:ext cx="116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Line 40"/>
            <p:cNvSpPr>
              <a:spLocks noChangeShapeType="1"/>
            </p:cNvSpPr>
            <p:nvPr/>
          </p:nvSpPr>
          <p:spPr bwMode="auto">
            <a:xfrm>
              <a:off x="3642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Line 41"/>
            <p:cNvSpPr>
              <a:spLocks noChangeShapeType="1"/>
            </p:cNvSpPr>
            <p:nvPr/>
          </p:nvSpPr>
          <p:spPr bwMode="auto">
            <a:xfrm>
              <a:off x="3727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Line 42"/>
            <p:cNvSpPr>
              <a:spLocks noChangeShapeType="1"/>
            </p:cNvSpPr>
            <p:nvPr/>
          </p:nvSpPr>
          <p:spPr bwMode="auto">
            <a:xfrm>
              <a:off x="3790" y="1102"/>
              <a:ext cx="6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Line 43"/>
            <p:cNvSpPr>
              <a:spLocks noChangeShapeType="1"/>
            </p:cNvSpPr>
            <p:nvPr/>
          </p:nvSpPr>
          <p:spPr bwMode="auto">
            <a:xfrm>
              <a:off x="3853" y="1102"/>
              <a:ext cx="85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Line 44"/>
            <p:cNvSpPr>
              <a:spLocks noChangeShapeType="1"/>
            </p:cNvSpPr>
            <p:nvPr/>
          </p:nvSpPr>
          <p:spPr bwMode="auto">
            <a:xfrm>
              <a:off x="3938" y="1102"/>
              <a:ext cx="53" cy="1"/>
            </a:xfrm>
            <a:prstGeom prst="line">
              <a:avLst/>
            </a:prstGeom>
            <a:noFill/>
            <a:ln w="38100">
              <a:solidFill>
                <a:srgbClr val="00F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5" name="Group 122"/>
          <p:cNvGrpSpPr>
            <a:grpSpLocks/>
          </p:cNvGrpSpPr>
          <p:nvPr/>
        </p:nvGrpSpPr>
        <p:grpSpPr bwMode="auto">
          <a:xfrm>
            <a:off x="990600" y="1999540"/>
            <a:ext cx="3454400" cy="3467101"/>
            <a:chOff x="2153" y="1113"/>
            <a:chExt cx="1838" cy="2514"/>
          </a:xfrm>
        </p:grpSpPr>
        <p:sp>
          <p:nvSpPr>
            <p:cNvPr id="136" name="Line 87"/>
            <p:cNvSpPr>
              <a:spLocks noChangeShapeType="1"/>
            </p:cNvSpPr>
            <p:nvPr/>
          </p:nvSpPr>
          <p:spPr bwMode="auto">
            <a:xfrm>
              <a:off x="2153" y="3626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6" y="3626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 flipV="1">
              <a:off x="2291" y="3615"/>
              <a:ext cx="6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90"/>
            <p:cNvSpPr>
              <a:spLocks noChangeShapeType="1"/>
            </p:cNvSpPr>
            <p:nvPr/>
          </p:nvSpPr>
          <p:spPr bwMode="auto">
            <a:xfrm flipV="1">
              <a:off x="2354" y="3594"/>
              <a:ext cx="74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91"/>
            <p:cNvSpPr>
              <a:spLocks noChangeShapeType="1"/>
            </p:cNvSpPr>
            <p:nvPr/>
          </p:nvSpPr>
          <p:spPr bwMode="auto">
            <a:xfrm flipV="1">
              <a:off x="2428" y="3583"/>
              <a:ext cx="53" cy="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92"/>
            <p:cNvSpPr>
              <a:spLocks noChangeShapeType="1"/>
            </p:cNvSpPr>
            <p:nvPr/>
          </p:nvSpPr>
          <p:spPr bwMode="auto">
            <a:xfrm flipV="1">
              <a:off x="2481" y="3562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93"/>
            <p:cNvSpPr>
              <a:spLocks noChangeShapeType="1"/>
            </p:cNvSpPr>
            <p:nvPr/>
          </p:nvSpPr>
          <p:spPr bwMode="auto">
            <a:xfrm flipV="1">
              <a:off x="2523" y="3541"/>
              <a:ext cx="4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94"/>
            <p:cNvSpPr>
              <a:spLocks noChangeShapeType="1"/>
            </p:cNvSpPr>
            <p:nvPr/>
          </p:nvSpPr>
          <p:spPr bwMode="auto">
            <a:xfrm flipV="1">
              <a:off x="2565" y="3488"/>
              <a:ext cx="64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Line 95"/>
            <p:cNvSpPr>
              <a:spLocks noChangeShapeType="1"/>
            </p:cNvSpPr>
            <p:nvPr/>
          </p:nvSpPr>
          <p:spPr bwMode="auto">
            <a:xfrm flipV="1">
              <a:off x="2629" y="3425"/>
              <a:ext cx="52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Line 96"/>
            <p:cNvSpPr>
              <a:spLocks noChangeShapeType="1"/>
            </p:cNvSpPr>
            <p:nvPr/>
          </p:nvSpPr>
          <p:spPr bwMode="auto">
            <a:xfrm flipV="1">
              <a:off x="2681" y="3362"/>
              <a:ext cx="53" cy="6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97"/>
            <p:cNvSpPr>
              <a:spLocks noChangeShapeType="1"/>
            </p:cNvSpPr>
            <p:nvPr/>
          </p:nvSpPr>
          <p:spPr bwMode="auto">
            <a:xfrm flipV="1">
              <a:off x="2734" y="3288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98"/>
            <p:cNvSpPr>
              <a:spLocks noChangeShapeType="1"/>
            </p:cNvSpPr>
            <p:nvPr/>
          </p:nvSpPr>
          <p:spPr bwMode="auto">
            <a:xfrm flipV="1">
              <a:off x="2766" y="3214"/>
              <a:ext cx="4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99"/>
            <p:cNvSpPr>
              <a:spLocks noChangeShapeType="1"/>
            </p:cNvSpPr>
            <p:nvPr/>
          </p:nvSpPr>
          <p:spPr bwMode="auto">
            <a:xfrm flipV="1">
              <a:off x="2808" y="3129"/>
              <a:ext cx="32" cy="8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00"/>
            <p:cNvSpPr>
              <a:spLocks noChangeShapeType="1"/>
            </p:cNvSpPr>
            <p:nvPr/>
          </p:nvSpPr>
          <p:spPr bwMode="auto">
            <a:xfrm flipV="1">
              <a:off x="2840" y="2971"/>
              <a:ext cx="53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Line 101"/>
            <p:cNvSpPr>
              <a:spLocks noChangeShapeType="1"/>
            </p:cNvSpPr>
            <p:nvPr/>
          </p:nvSpPr>
          <p:spPr bwMode="auto">
            <a:xfrm flipV="1">
              <a:off x="2893" y="2802"/>
              <a:ext cx="42" cy="16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Line 102"/>
            <p:cNvSpPr>
              <a:spLocks noChangeShapeType="1"/>
            </p:cNvSpPr>
            <p:nvPr/>
          </p:nvSpPr>
          <p:spPr bwMode="auto">
            <a:xfrm flipV="1">
              <a:off x="2935" y="2644"/>
              <a:ext cx="42" cy="15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Line 103"/>
            <p:cNvSpPr>
              <a:spLocks noChangeShapeType="1"/>
            </p:cNvSpPr>
            <p:nvPr/>
          </p:nvSpPr>
          <p:spPr bwMode="auto">
            <a:xfrm flipV="1">
              <a:off x="2977" y="2506"/>
              <a:ext cx="32" cy="13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04"/>
            <p:cNvSpPr>
              <a:spLocks noChangeShapeType="1"/>
            </p:cNvSpPr>
            <p:nvPr/>
          </p:nvSpPr>
          <p:spPr bwMode="auto">
            <a:xfrm flipV="1">
              <a:off x="3009" y="2369"/>
              <a:ext cx="31" cy="137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Line 105"/>
            <p:cNvSpPr>
              <a:spLocks noChangeShapeType="1"/>
            </p:cNvSpPr>
            <p:nvPr/>
          </p:nvSpPr>
          <p:spPr bwMode="auto">
            <a:xfrm flipV="1">
              <a:off x="3040" y="2095"/>
              <a:ext cx="74" cy="2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Line 106"/>
            <p:cNvSpPr>
              <a:spLocks noChangeShapeType="1"/>
            </p:cNvSpPr>
            <p:nvPr/>
          </p:nvSpPr>
          <p:spPr bwMode="auto">
            <a:xfrm flipV="1">
              <a:off x="3114" y="1884"/>
              <a:ext cx="53" cy="21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Line 107"/>
            <p:cNvSpPr>
              <a:spLocks noChangeShapeType="1"/>
            </p:cNvSpPr>
            <p:nvPr/>
          </p:nvSpPr>
          <p:spPr bwMode="auto">
            <a:xfrm flipV="1">
              <a:off x="3167" y="1725"/>
              <a:ext cx="42" cy="1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Line 108"/>
            <p:cNvSpPr>
              <a:spLocks noChangeShapeType="1"/>
            </p:cNvSpPr>
            <p:nvPr/>
          </p:nvSpPr>
          <p:spPr bwMode="auto">
            <a:xfrm flipV="1">
              <a:off x="3209" y="1609"/>
              <a:ext cx="43" cy="116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109"/>
            <p:cNvSpPr>
              <a:spLocks noChangeShapeType="1"/>
            </p:cNvSpPr>
            <p:nvPr/>
          </p:nvSpPr>
          <p:spPr bwMode="auto">
            <a:xfrm flipV="1">
              <a:off x="3252" y="1525"/>
              <a:ext cx="31" cy="8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110"/>
            <p:cNvSpPr>
              <a:spLocks noChangeShapeType="1"/>
            </p:cNvSpPr>
            <p:nvPr/>
          </p:nvSpPr>
          <p:spPr bwMode="auto">
            <a:xfrm flipV="1">
              <a:off x="3283" y="1451"/>
              <a:ext cx="32" cy="7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Line 111"/>
            <p:cNvSpPr>
              <a:spLocks noChangeShapeType="1"/>
            </p:cNvSpPr>
            <p:nvPr/>
          </p:nvSpPr>
          <p:spPr bwMode="auto">
            <a:xfrm flipV="1">
              <a:off x="3315" y="1356"/>
              <a:ext cx="53" cy="95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Line 112"/>
            <p:cNvSpPr>
              <a:spLocks noChangeShapeType="1"/>
            </p:cNvSpPr>
            <p:nvPr/>
          </p:nvSpPr>
          <p:spPr bwMode="auto">
            <a:xfrm flipV="1">
              <a:off x="3368" y="1292"/>
              <a:ext cx="52" cy="64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3"/>
            <p:cNvSpPr>
              <a:spLocks noChangeShapeType="1"/>
            </p:cNvSpPr>
            <p:nvPr/>
          </p:nvSpPr>
          <p:spPr bwMode="auto">
            <a:xfrm flipV="1">
              <a:off x="3420" y="1250"/>
              <a:ext cx="32" cy="4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4"/>
            <p:cNvSpPr>
              <a:spLocks noChangeShapeType="1"/>
            </p:cNvSpPr>
            <p:nvPr/>
          </p:nvSpPr>
          <p:spPr bwMode="auto">
            <a:xfrm flipV="1">
              <a:off x="3452" y="1218"/>
              <a:ext cx="42" cy="32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5"/>
            <p:cNvSpPr>
              <a:spLocks noChangeShapeType="1"/>
            </p:cNvSpPr>
            <p:nvPr/>
          </p:nvSpPr>
          <p:spPr bwMode="auto">
            <a:xfrm flipV="1">
              <a:off x="3494" y="1197"/>
              <a:ext cx="32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6"/>
            <p:cNvSpPr>
              <a:spLocks noChangeShapeType="1"/>
            </p:cNvSpPr>
            <p:nvPr/>
          </p:nvSpPr>
          <p:spPr bwMode="auto">
            <a:xfrm flipV="1">
              <a:off x="3526" y="1144"/>
              <a:ext cx="116" cy="53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17"/>
            <p:cNvSpPr>
              <a:spLocks noChangeShapeType="1"/>
            </p:cNvSpPr>
            <p:nvPr/>
          </p:nvSpPr>
          <p:spPr bwMode="auto">
            <a:xfrm flipV="1">
              <a:off x="3642" y="1123"/>
              <a:ext cx="85" cy="2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18"/>
            <p:cNvSpPr>
              <a:spLocks noChangeShapeType="1"/>
            </p:cNvSpPr>
            <p:nvPr/>
          </p:nvSpPr>
          <p:spPr bwMode="auto">
            <a:xfrm>
              <a:off x="3727" y="1123"/>
              <a:ext cx="6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Line 119"/>
            <p:cNvSpPr>
              <a:spLocks noChangeShapeType="1"/>
            </p:cNvSpPr>
            <p:nvPr/>
          </p:nvSpPr>
          <p:spPr bwMode="auto">
            <a:xfrm flipV="1">
              <a:off x="3790" y="1113"/>
              <a:ext cx="63" cy="1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Line 120"/>
            <p:cNvSpPr>
              <a:spLocks noChangeShapeType="1"/>
            </p:cNvSpPr>
            <p:nvPr/>
          </p:nvSpPr>
          <p:spPr bwMode="auto">
            <a:xfrm>
              <a:off x="3853" y="1113"/>
              <a:ext cx="85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Line 121"/>
            <p:cNvSpPr>
              <a:spLocks noChangeShapeType="1"/>
            </p:cNvSpPr>
            <p:nvPr/>
          </p:nvSpPr>
          <p:spPr bwMode="auto">
            <a:xfrm>
              <a:off x="3938" y="1113"/>
              <a:ext cx="53" cy="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1" name="Group 86"/>
          <p:cNvGrpSpPr>
            <a:grpSpLocks/>
          </p:cNvGrpSpPr>
          <p:nvPr/>
        </p:nvGrpSpPr>
        <p:grpSpPr bwMode="auto">
          <a:xfrm>
            <a:off x="2159000" y="3599572"/>
            <a:ext cx="3632200" cy="1886828"/>
            <a:chOff x="1467" y="2390"/>
            <a:chExt cx="2524" cy="1225"/>
          </a:xfrm>
        </p:grpSpPr>
        <p:sp>
          <p:nvSpPr>
            <p:cNvPr id="172" name="Line 46"/>
            <p:cNvSpPr>
              <a:spLocks noChangeShapeType="1"/>
            </p:cNvSpPr>
            <p:nvPr/>
          </p:nvSpPr>
          <p:spPr bwMode="auto">
            <a:xfrm flipV="1">
              <a:off x="1467" y="3594"/>
              <a:ext cx="21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Line 47"/>
            <p:cNvSpPr>
              <a:spLocks noChangeShapeType="1"/>
            </p:cNvSpPr>
            <p:nvPr/>
          </p:nvSpPr>
          <p:spPr bwMode="auto">
            <a:xfrm flipV="1">
              <a:off x="1678" y="3562"/>
              <a:ext cx="201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Line 48"/>
            <p:cNvSpPr>
              <a:spLocks noChangeShapeType="1"/>
            </p:cNvSpPr>
            <p:nvPr/>
          </p:nvSpPr>
          <p:spPr bwMode="auto">
            <a:xfrm flipV="1">
              <a:off x="1879" y="3520"/>
              <a:ext cx="116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Line 49"/>
            <p:cNvSpPr>
              <a:spLocks noChangeShapeType="1"/>
            </p:cNvSpPr>
            <p:nvPr/>
          </p:nvSpPr>
          <p:spPr bwMode="auto">
            <a:xfrm flipV="1">
              <a:off x="1995" y="3488"/>
              <a:ext cx="95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Line 50"/>
            <p:cNvSpPr>
              <a:spLocks noChangeShapeType="1"/>
            </p:cNvSpPr>
            <p:nvPr/>
          </p:nvSpPr>
          <p:spPr bwMode="auto">
            <a:xfrm flipV="1">
              <a:off x="2090" y="3457"/>
              <a:ext cx="63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Line 51"/>
            <p:cNvSpPr>
              <a:spLocks noChangeShapeType="1"/>
            </p:cNvSpPr>
            <p:nvPr/>
          </p:nvSpPr>
          <p:spPr bwMode="auto">
            <a:xfrm flipV="1">
              <a:off x="2153" y="3425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Line 52"/>
            <p:cNvSpPr>
              <a:spLocks noChangeShapeType="1"/>
            </p:cNvSpPr>
            <p:nvPr/>
          </p:nvSpPr>
          <p:spPr bwMode="auto">
            <a:xfrm flipV="1">
              <a:off x="2206" y="3372"/>
              <a:ext cx="85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Line 53"/>
            <p:cNvSpPr>
              <a:spLocks noChangeShapeType="1"/>
            </p:cNvSpPr>
            <p:nvPr/>
          </p:nvSpPr>
          <p:spPr bwMode="auto">
            <a:xfrm flipV="1">
              <a:off x="2291" y="3319"/>
              <a:ext cx="6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Line 54"/>
            <p:cNvSpPr>
              <a:spLocks noChangeShapeType="1"/>
            </p:cNvSpPr>
            <p:nvPr/>
          </p:nvSpPr>
          <p:spPr bwMode="auto">
            <a:xfrm flipV="1">
              <a:off x="2354" y="3267"/>
              <a:ext cx="74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Line 55"/>
            <p:cNvSpPr>
              <a:spLocks noChangeShapeType="1"/>
            </p:cNvSpPr>
            <p:nvPr/>
          </p:nvSpPr>
          <p:spPr bwMode="auto">
            <a:xfrm flipV="1">
              <a:off x="2428" y="3214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Line 56"/>
            <p:cNvSpPr>
              <a:spLocks noChangeShapeType="1"/>
            </p:cNvSpPr>
            <p:nvPr/>
          </p:nvSpPr>
          <p:spPr bwMode="auto">
            <a:xfrm flipV="1">
              <a:off x="2481" y="3172"/>
              <a:ext cx="4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Line 57"/>
            <p:cNvSpPr>
              <a:spLocks noChangeShapeType="1"/>
            </p:cNvSpPr>
            <p:nvPr/>
          </p:nvSpPr>
          <p:spPr bwMode="auto">
            <a:xfrm flipV="1">
              <a:off x="2523" y="312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Line 58"/>
            <p:cNvSpPr>
              <a:spLocks noChangeShapeType="1"/>
            </p:cNvSpPr>
            <p:nvPr/>
          </p:nvSpPr>
          <p:spPr bwMode="auto">
            <a:xfrm flipV="1">
              <a:off x="2565" y="3066"/>
              <a:ext cx="64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Line 59"/>
            <p:cNvSpPr>
              <a:spLocks noChangeShapeType="1"/>
            </p:cNvSpPr>
            <p:nvPr/>
          </p:nvSpPr>
          <p:spPr bwMode="auto">
            <a:xfrm flipV="1">
              <a:off x="2629" y="3003"/>
              <a:ext cx="52" cy="6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Line 60"/>
            <p:cNvSpPr>
              <a:spLocks noChangeShapeType="1"/>
            </p:cNvSpPr>
            <p:nvPr/>
          </p:nvSpPr>
          <p:spPr bwMode="auto">
            <a:xfrm flipV="1">
              <a:off x="2681" y="2950"/>
              <a:ext cx="53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Line 61"/>
            <p:cNvSpPr>
              <a:spLocks noChangeShapeType="1"/>
            </p:cNvSpPr>
            <p:nvPr/>
          </p:nvSpPr>
          <p:spPr bwMode="auto">
            <a:xfrm flipV="1">
              <a:off x="2734" y="2908"/>
              <a:ext cx="32" cy="4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Line 62"/>
            <p:cNvSpPr>
              <a:spLocks noChangeShapeType="1"/>
            </p:cNvSpPr>
            <p:nvPr/>
          </p:nvSpPr>
          <p:spPr bwMode="auto">
            <a:xfrm flipV="1">
              <a:off x="2766" y="2876"/>
              <a:ext cx="4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Line 63"/>
            <p:cNvSpPr>
              <a:spLocks noChangeShapeType="1"/>
            </p:cNvSpPr>
            <p:nvPr/>
          </p:nvSpPr>
          <p:spPr bwMode="auto">
            <a:xfrm flipV="1">
              <a:off x="2808" y="2844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Line 64"/>
            <p:cNvSpPr>
              <a:spLocks noChangeShapeType="1"/>
            </p:cNvSpPr>
            <p:nvPr/>
          </p:nvSpPr>
          <p:spPr bwMode="auto">
            <a:xfrm flipV="1">
              <a:off x="2840" y="2792"/>
              <a:ext cx="53" cy="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Line 65"/>
            <p:cNvSpPr>
              <a:spLocks noChangeShapeType="1"/>
            </p:cNvSpPr>
            <p:nvPr/>
          </p:nvSpPr>
          <p:spPr bwMode="auto">
            <a:xfrm flipV="1">
              <a:off x="2893" y="2749"/>
              <a:ext cx="42" cy="4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Line 66"/>
            <p:cNvSpPr>
              <a:spLocks noChangeShapeType="1"/>
            </p:cNvSpPr>
            <p:nvPr/>
          </p:nvSpPr>
          <p:spPr bwMode="auto">
            <a:xfrm flipV="1">
              <a:off x="2935" y="2718"/>
              <a:ext cx="42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Line 67"/>
            <p:cNvSpPr>
              <a:spLocks noChangeShapeType="1"/>
            </p:cNvSpPr>
            <p:nvPr/>
          </p:nvSpPr>
          <p:spPr bwMode="auto">
            <a:xfrm flipV="1">
              <a:off x="2977" y="2686"/>
              <a:ext cx="32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Line 68"/>
            <p:cNvSpPr>
              <a:spLocks noChangeShapeType="1"/>
            </p:cNvSpPr>
            <p:nvPr/>
          </p:nvSpPr>
          <p:spPr bwMode="auto">
            <a:xfrm flipV="1">
              <a:off x="3009" y="2665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Line 69"/>
            <p:cNvSpPr>
              <a:spLocks noChangeShapeType="1"/>
            </p:cNvSpPr>
            <p:nvPr/>
          </p:nvSpPr>
          <p:spPr bwMode="auto">
            <a:xfrm flipV="1">
              <a:off x="3040" y="2612"/>
              <a:ext cx="74" cy="5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70"/>
            <p:cNvSpPr>
              <a:spLocks noChangeShapeType="1"/>
            </p:cNvSpPr>
            <p:nvPr/>
          </p:nvSpPr>
          <p:spPr bwMode="auto">
            <a:xfrm flipV="1">
              <a:off x="3114" y="2580"/>
              <a:ext cx="53" cy="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Line 71"/>
            <p:cNvSpPr>
              <a:spLocks noChangeShapeType="1"/>
            </p:cNvSpPr>
            <p:nvPr/>
          </p:nvSpPr>
          <p:spPr bwMode="auto">
            <a:xfrm flipV="1">
              <a:off x="3167" y="2559"/>
              <a:ext cx="4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Line 72"/>
            <p:cNvSpPr>
              <a:spLocks noChangeShapeType="1"/>
            </p:cNvSpPr>
            <p:nvPr/>
          </p:nvSpPr>
          <p:spPr bwMode="auto">
            <a:xfrm flipV="1">
              <a:off x="3209" y="2538"/>
              <a:ext cx="4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Line 73"/>
            <p:cNvSpPr>
              <a:spLocks noChangeShapeType="1"/>
            </p:cNvSpPr>
            <p:nvPr/>
          </p:nvSpPr>
          <p:spPr bwMode="auto">
            <a:xfrm flipV="1">
              <a:off x="3252" y="2517"/>
              <a:ext cx="31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Line 74"/>
            <p:cNvSpPr>
              <a:spLocks noChangeShapeType="1"/>
            </p:cNvSpPr>
            <p:nvPr/>
          </p:nvSpPr>
          <p:spPr bwMode="auto">
            <a:xfrm flipV="1">
              <a:off x="3283" y="2506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Line 75"/>
            <p:cNvSpPr>
              <a:spLocks noChangeShapeType="1"/>
            </p:cNvSpPr>
            <p:nvPr/>
          </p:nvSpPr>
          <p:spPr bwMode="auto">
            <a:xfrm flipV="1">
              <a:off x="3315" y="2485"/>
              <a:ext cx="53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Line 76"/>
            <p:cNvSpPr>
              <a:spLocks noChangeShapeType="1"/>
            </p:cNvSpPr>
            <p:nvPr/>
          </p:nvSpPr>
          <p:spPr bwMode="auto">
            <a:xfrm flipV="1">
              <a:off x="3368" y="2475"/>
              <a:ext cx="52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Line 77"/>
            <p:cNvSpPr>
              <a:spLocks noChangeShapeType="1"/>
            </p:cNvSpPr>
            <p:nvPr/>
          </p:nvSpPr>
          <p:spPr bwMode="auto">
            <a:xfrm flipV="1">
              <a:off x="3420" y="2454"/>
              <a:ext cx="32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Line 78"/>
            <p:cNvSpPr>
              <a:spLocks noChangeShapeType="1"/>
            </p:cNvSpPr>
            <p:nvPr/>
          </p:nvSpPr>
          <p:spPr bwMode="auto">
            <a:xfrm>
              <a:off x="3452" y="2454"/>
              <a:ext cx="4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Line 79"/>
            <p:cNvSpPr>
              <a:spLocks noChangeShapeType="1"/>
            </p:cNvSpPr>
            <p:nvPr/>
          </p:nvSpPr>
          <p:spPr bwMode="auto">
            <a:xfrm flipV="1">
              <a:off x="3494" y="2443"/>
              <a:ext cx="32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Line 80"/>
            <p:cNvSpPr>
              <a:spLocks noChangeShapeType="1"/>
            </p:cNvSpPr>
            <p:nvPr/>
          </p:nvSpPr>
          <p:spPr bwMode="auto">
            <a:xfrm flipV="1">
              <a:off x="3526" y="2422"/>
              <a:ext cx="116" cy="2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Line 81"/>
            <p:cNvSpPr>
              <a:spLocks noChangeShapeType="1"/>
            </p:cNvSpPr>
            <p:nvPr/>
          </p:nvSpPr>
          <p:spPr bwMode="auto">
            <a:xfrm flipV="1">
              <a:off x="3642" y="2411"/>
              <a:ext cx="85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Line 82"/>
            <p:cNvSpPr>
              <a:spLocks noChangeShapeType="1"/>
            </p:cNvSpPr>
            <p:nvPr/>
          </p:nvSpPr>
          <p:spPr bwMode="auto">
            <a:xfrm flipV="1">
              <a:off x="3727" y="2401"/>
              <a:ext cx="63" cy="1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Line 83"/>
            <p:cNvSpPr>
              <a:spLocks noChangeShapeType="1"/>
            </p:cNvSpPr>
            <p:nvPr/>
          </p:nvSpPr>
          <p:spPr bwMode="auto">
            <a:xfrm flipV="1">
              <a:off x="3790" y="2390"/>
              <a:ext cx="63" cy="1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Line 84"/>
            <p:cNvSpPr>
              <a:spLocks noChangeShapeType="1"/>
            </p:cNvSpPr>
            <p:nvPr/>
          </p:nvSpPr>
          <p:spPr bwMode="auto">
            <a:xfrm>
              <a:off x="3853" y="2390"/>
              <a:ext cx="85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Line 85"/>
            <p:cNvSpPr>
              <a:spLocks noChangeShapeType="1"/>
            </p:cNvSpPr>
            <p:nvPr/>
          </p:nvSpPr>
          <p:spPr bwMode="auto">
            <a:xfrm>
              <a:off x="3938" y="2390"/>
              <a:ext cx="53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2" name="TextBox 331"/>
          <p:cNvSpPr txBox="1"/>
          <p:nvPr/>
        </p:nvSpPr>
        <p:spPr>
          <a:xfrm>
            <a:off x="1066800" y="5791200"/>
            <a:ext cx="80772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cannot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NON-SURMOUNTABLE</a:t>
            </a:r>
          </a:p>
        </p:txBody>
      </p:sp>
      <p:grpSp>
        <p:nvGrpSpPr>
          <p:cNvPr id="416" name="Group 415"/>
          <p:cNvGrpSpPr/>
          <p:nvPr/>
        </p:nvGrpSpPr>
        <p:grpSpPr>
          <a:xfrm>
            <a:off x="1600200" y="2800059"/>
            <a:ext cx="4114800" cy="2651706"/>
            <a:chOff x="-1143000" y="3027937"/>
            <a:chExt cx="4048410" cy="2104451"/>
          </a:xfrm>
        </p:grpSpPr>
        <p:grpSp>
          <p:nvGrpSpPr>
            <p:cNvPr id="375" name="Group 86"/>
            <p:cNvGrpSpPr>
              <a:grpSpLocks/>
            </p:cNvGrpSpPr>
            <p:nvPr/>
          </p:nvGrpSpPr>
          <p:grpSpPr bwMode="auto">
            <a:xfrm>
              <a:off x="-1101440" y="3027937"/>
              <a:ext cx="4006850" cy="2084388"/>
              <a:chOff x="1467" y="2390"/>
              <a:chExt cx="2524" cy="1225"/>
            </a:xfrm>
          </p:grpSpPr>
          <p:sp>
            <p:nvSpPr>
              <p:cNvPr id="376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3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4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5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6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7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8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0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1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2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3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4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5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6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7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8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9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0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1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2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3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4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5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6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7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8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9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0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1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4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5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6600FF"/>
                </a:solidFill>
                <a:prstDash val="sys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4" name="Group 86"/>
            <p:cNvGrpSpPr>
              <a:grpSpLocks/>
            </p:cNvGrpSpPr>
            <p:nvPr/>
          </p:nvGrpSpPr>
          <p:grpSpPr bwMode="auto">
            <a:xfrm>
              <a:off x="-1143000" y="3048000"/>
              <a:ext cx="4006850" cy="2084388"/>
              <a:chOff x="1467" y="2390"/>
              <a:chExt cx="2524" cy="1225"/>
            </a:xfrm>
          </p:grpSpPr>
          <p:sp>
            <p:nvSpPr>
              <p:cNvPr id="335" name="Line 46"/>
              <p:cNvSpPr>
                <a:spLocks noChangeShapeType="1"/>
              </p:cNvSpPr>
              <p:nvPr/>
            </p:nvSpPr>
            <p:spPr bwMode="auto">
              <a:xfrm flipV="1">
                <a:off x="1467" y="3594"/>
                <a:ext cx="21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6" name="Line 47"/>
              <p:cNvSpPr>
                <a:spLocks noChangeShapeType="1"/>
              </p:cNvSpPr>
              <p:nvPr/>
            </p:nvSpPr>
            <p:spPr bwMode="auto">
              <a:xfrm flipV="1">
                <a:off x="1678" y="3562"/>
                <a:ext cx="201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7" name="Line 48"/>
              <p:cNvSpPr>
                <a:spLocks noChangeShapeType="1"/>
              </p:cNvSpPr>
              <p:nvPr/>
            </p:nvSpPr>
            <p:spPr bwMode="auto">
              <a:xfrm flipV="1">
                <a:off x="1879" y="3520"/>
                <a:ext cx="116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" name="Line 49"/>
              <p:cNvSpPr>
                <a:spLocks noChangeShapeType="1"/>
              </p:cNvSpPr>
              <p:nvPr/>
            </p:nvSpPr>
            <p:spPr bwMode="auto">
              <a:xfrm flipV="1">
                <a:off x="1995" y="3488"/>
                <a:ext cx="95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" name="Line 50"/>
              <p:cNvSpPr>
                <a:spLocks noChangeShapeType="1"/>
              </p:cNvSpPr>
              <p:nvPr/>
            </p:nvSpPr>
            <p:spPr bwMode="auto">
              <a:xfrm flipV="1">
                <a:off x="2090" y="3457"/>
                <a:ext cx="63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0" name="Line 51"/>
              <p:cNvSpPr>
                <a:spLocks noChangeShapeType="1"/>
              </p:cNvSpPr>
              <p:nvPr/>
            </p:nvSpPr>
            <p:spPr bwMode="auto">
              <a:xfrm flipV="1">
                <a:off x="2153" y="3425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1" name="Line 52"/>
              <p:cNvSpPr>
                <a:spLocks noChangeShapeType="1"/>
              </p:cNvSpPr>
              <p:nvPr/>
            </p:nvSpPr>
            <p:spPr bwMode="auto">
              <a:xfrm flipV="1">
                <a:off x="2206" y="3372"/>
                <a:ext cx="85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2" name="Line 53"/>
              <p:cNvSpPr>
                <a:spLocks noChangeShapeType="1"/>
              </p:cNvSpPr>
              <p:nvPr/>
            </p:nvSpPr>
            <p:spPr bwMode="auto">
              <a:xfrm flipV="1">
                <a:off x="2291" y="3319"/>
                <a:ext cx="6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3" name="Line 54"/>
              <p:cNvSpPr>
                <a:spLocks noChangeShapeType="1"/>
              </p:cNvSpPr>
              <p:nvPr/>
            </p:nvSpPr>
            <p:spPr bwMode="auto">
              <a:xfrm flipV="1">
                <a:off x="2354" y="3267"/>
                <a:ext cx="74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4" name="Line 55"/>
              <p:cNvSpPr>
                <a:spLocks noChangeShapeType="1"/>
              </p:cNvSpPr>
              <p:nvPr/>
            </p:nvSpPr>
            <p:spPr bwMode="auto">
              <a:xfrm flipV="1">
                <a:off x="2428" y="3214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" name="Line 56"/>
              <p:cNvSpPr>
                <a:spLocks noChangeShapeType="1"/>
              </p:cNvSpPr>
              <p:nvPr/>
            </p:nvSpPr>
            <p:spPr bwMode="auto">
              <a:xfrm flipV="1">
                <a:off x="2481" y="3172"/>
                <a:ext cx="4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6" name="Line 57"/>
              <p:cNvSpPr>
                <a:spLocks noChangeShapeType="1"/>
              </p:cNvSpPr>
              <p:nvPr/>
            </p:nvSpPr>
            <p:spPr bwMode="auto">
              <a:xfrm flipV="1">
                <a:off x="2523" y="312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7" name="Line 58"/>
              <p:cNvSpPr>
                <a:spLocks noChangeShapeType="1"/>
              </p:cNvSpPr>
              <p:nvPr/>
            </p:nvSpPr>
            <p:spPr bwMode="auto">
              <a:xfrm flipV="1">
                <a:off x="2565" y="3066"/>
                <a:ext cx="64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8" name="Line 59"/>
              <p:cNvSpPr>
                <a:spLocks noChangeShapeType="1"/>
              </p:cNvSpPr>
              <p:nvPr/>
            </p:nvSpPr>
            <p:spPr bwMode="auto">
              <a:xfrm flipV="1">
                <a:off x="2629" y="3003"/>
                <a:ext cx="52" cy="6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9" name="Line 60"/>
              <p:cNvSpPr>
                <a:spLocks noChangeShapeType="1"/>
              </p:cNvSpPr>
              <p:nvPr/>
            </p:nvSpPr>
            <p:spPr bwMode="auto">
              <a:xfrm flipV="1">
                <a:off x="2681" y="2950"/>
                <a:ext cx="53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61"/>
              <p:cNvSpPr>
                <a:spLocks noChangeShapeType="1"/>
              </p:cNvSpPr>
              <p:nvPr/>
            </p:nvSpPr>
            <p:spPr bwMode="auto">
              <a:xfrm flipV="1">
                <a:off x="2734" y="2908"/>
                <a:ext cx="32" cy="4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62"/>
              <p:cNvSpPr>
                <a:spLocks noChangeShapeType="1"/>
              </p:cNvSpPr>
              <p:nvPr/>
            </p:nvSpPr>
            <p:spPr bwMode="auto">
              <a:xfrm flipV="1">
                <a:off x="2766" y="2876"/>
                <a:ext cx="4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63"/>
              <p:cNvSpPr>
                <a:spLocks noChangeShapeType="1"/>
              </p:cNvSpPr>
              <p:nvPr/>
            </p:nvSpPr>
            <p:spPr bwMode="auto">
              <a:xfrm flipV="1">
                <a:off x="2808" y="2844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64"/>
              <p:cNvSpPr>
                <a:spLocks noChangeShapeType="1"/>
              </p:cNvSpPr>
              <p:nvPr/>
            </p:nvSpPr>
            <p:spPr bwMode="auto">
              <a:xfrm flipV="1">
                <a:off x="2840" y="2792"/>
                <a:ext cx="53" cy="5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65"/>
              <p:cNvSpPr>
                <a:spLocks noChangeShapeType="1"/>
              </p:cNvSpPr>
              <p:nvPr/>
            </p:nvSpPr>
            <p:spPr bwMode="auto">
              <a:xfrm flipV="1">
                <a:off x="2893" y="2749"/>
                <a:ext cx="42" cy="4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66"/>
              <p:cNvSpPr>
                <a:spLocks noChangeShapeType="1"/>
              </p:cNvSpPr>
              <p:nvPr/>
            </p:nvSpPr>
            <p:spPr bwMode="auto">
              <a:xfrm flipV="1">
                <a:off x="2935" y="2718"/>
                <a:ext cx="42" cy="3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67"/>
              <p:cNvSpPr>
                <a:spLocks noChangeShapeType="1"/>
              </p:cNvSpPr>
              <p:nvPr/>
            </p:nvSpPr>
            <p:spPr bwMode="auto">
              <a:xfrm flipV="1">
                <a:off x="2977" y="2686"/>
                <a:ext cx="32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68"/>
              <p:cNvSpPr>
                <a:spLocks noChangeShapeType="1"/>
              </p:cNvSpPr>
              <p:nvPr/>
            </p:nvSpPr>
            <p:spPr bwMode="auto">
              <a:xfrm flipV="1">
                <a:off x="3009" y="2665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69"/>
              <p:cNvSpPr>
                <a:spLocks noChangeShapeType="1"/>
              </p:cNvSpPr>
              <p:nvPr/>
            </p:nvSpPr>
            <p:spPr bwMode="auto">
              <a:xfrm flipV="1">
                <a:off x="3040" y="2612"/>
                <a:ext cx="74" cy="53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70"/>
              <p:cNvSpPr>
                <a:spLocks noChangeShapeType="1"/>
              </p:cNvSpPr>
              <p:nvPr/>
            </p:nvSpPr>
            <p:spPr bwMode="auto">
              <a:xfrm flipV="1">
                <a:off x="3114" y="2580"/>
                <a:ext cx="53" cy="32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71"/>
              <p:cNvSpPr>
                <a:spLocks noChangeShapeType="1"/>
              </p:cNvSpPr>
              <p:nvPr/>
            </p:nvSpPr>
            <p:spPr bwMode="auto">
              <a:xfrm flipV="1">
                <a:off x="3167" y="2559"/>
                <a:ext cx="4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72"/>
              <p:cNvSpPr>
                <a:spLocks noChangeShapeType="1"/>
              </p:cNvSpPr>
              <p:nvPr/>
            </p:nvSpPr>
            <p:spPr bwMode="auto">
              <a:xfrm flipV="1">
                <a:off x="3209" y="2538"/>
                <a:ext cx="4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73"/>
              <p:cNvSpPr>
                <a:spLocks noChangeShapeType="1"/>
              </p:cNvSpPr>
              <p:nvPr/>
            </p:nvSpPr>
            <p:spPr bwMode="auto">
              <a:xfrm flipV="1">
                <a:off x="3252" y="2517"/>
                <a:ext cx="31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74"/>
              <p:cNvSpPr>
                <a:spLocks noChangeShapeType="1"/>
              </p:cNvSpPr>
              <p:nvPr/>
            </p:nvSpPr>
            <p:spPr bwMode="auto">
              <a:xfrm flipV="1">
                <a:off x="3283" y="2506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75"/>
              <p:cNvSpPr>
                <a:spLocks noChangeShapeType="1"/>
              </p:cNvSpPr>
              <p:nvPr/>
            </p:nvSpPr>
            <p:spPr bwMode="auto">
              <a:xfrm flipV="1">
                <a:off x="3315" y="2485"/>
                <a:ext cx="53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76"/>
              <p:cNvSpPr>
                <a:spLocks noChangeShapeType="1"/>
              </p:cNvSpPr>
              <p:nvPr/>
            </p:nvSpPr>
            <p:spPr bwMode="auto">
              <a:xfrm flipV="1">
                <a:off x="3368" y="2475"/>
                <a:ext cx="52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77"/>
              <p:cNvSpPr>
                <a:spLocks noChangeShapeType="1"/>
              </p:cNvSpPr>
              <p:nvPr/>
            </p:nvSpPr>
            <p:spPr bwMode="auto">
              <a:xfrm flipV="1">
                <a:off x="3420" y="2454"/>
                <a:ext cx="32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78"/>
              <p:cNvSpPr>
                <a:spLocks noChangeShapeType="1"/>
              </p:cNvSpPr>
              <p:nvPr/>
            </p:nvSpPr>
            <p:spPr bwMode="auto">
              <a:xfrm>
                <a:off x="3452" y="2454"/>
                <a:ext cx="42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79"/>
              <p:cNvSpPr>
                <a:spLocks noChangeShapeType="1"/>
              </p:cNvSpPr>
              <p:nvPr/>
            </p:nvSpPr>
            <p:spPr bwMode="auto">
              <a:xfrm flipV="1">
                <a:off x="3494" y="2443"/>
                <a:ext cx="32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80"/>
              <p:cNvSpPr>
                <a:spLocks noChangeShapeType="1"/>
              </p:cNvSpPr>
              <p:nvPr/>
            </p:nvSpPr>
            <p:spPr bwMode="auto">
              <a:xfrm flipV="1">
                <a:off x="3526" y="2422"/>
                <a:ext cx="116" cy="2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81"/>
              <p:cNvSpPr>
                <a:spLocks noChangeShapeType="1"/>
              </p:cNvSpPr>
              <p:nvPr/>
            </p:nvSpPr>
            <p:spPr bwMode="auto">
              <a:xfrm flipV="1">
                <a:off x="3642" y="2411"/>
                <a:ext cx="85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82"/>
              <p:cNvSpPr>
                <a:spLocks noChangeShapeType="1"/>
              </p:cNvSpPr>
              <p:nvPr/>
            </p:nvSpPr>
            <p:spPr bwMode="auto">
              <a:xfrm flipV="1">
                <a:off x="3727" y="2401"/>
                <a:ext cx="63" cy="10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83"/>
              <p:cNvSpPr>
                <a:spLocks noChangeShapeType="1"/>
              </p:cNvSpPr>
              <p:nvPr/>
            </p:nvSpPr>
            <p:spPr bwMode="auto">
              <a:xfrm flipV="1">
                <a:off x="3790" y="2390"/>
                <a:ext cx="63" cy="1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84"/>
              <p:cNvSpPr>
                <a:spLocks noChangeShapeType="1"/>
              </p:cNvSpPr>
              <p:nvPr/>
            </p:nvSpPr>
            <p:spPr bwMode="auto">
              <a:xfrm>
                <a:off x="3853" y="2390"/>
                <a:ext cx="85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85"/>
              <p:cNvSpPr>
                <a:spLocks noChangeShapeType="1"/>
              </p:cNvSpPr>
              <p:nvPr/>
            </p:nvSpPr>
            <p:spPr bwMode="auto">
              <a:xfrm>
                <a:off x="3938" y="2390"/>
                <a:ext cx="53" cy="1"/>
              </a:xfrm>
              <a:prstGeom prst="line">
                <a:avLst/>
              </a:prstGeom>
              <a:noFill/>
              <a:ln w="38100">
                <a:solidFill>
                  <a:srgbClr val="FF00FF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7" name="Text Box 7"/>
          <p:cNvSpPr txBox="1">
            <a:spLocks noChangeArrowheads="1"/>
          </p:cNvSpPr>
          <p:nvPr/>
        </p:nvSpPr>
        <p:spPr bwMode="auto">
          <a:xfrm>
            <a:off x="5080000" y="1637720"/>
            <a:ext cx="406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4625" indent="-174625" algn="l" rtl="0" eaLnBrk="0" hangingPunct="0">
              <a:spcBef>
                <a:spcPct val="50000"/>
              </a:spcBef>
            </a:pPr>
            <a:r>
              <a:rPr lang="en-US" b="1" dirty="0">
                <a:solidFill>
                  <a:srgbClr val="00F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Agonist +</a:t>
            </a:r>
            <a:r>
              <a:rPr lang="en-US" b="1" dirty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reversible competitive antagonist </a:t>
            </a:r>
            <a:endParaRPr lang="en-US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8" name="TextBox 417"/>
          <p:cNvSpPr txBox="1"/>
          <p:nvPr/>
        </p:nvSpPr>
        <p:spPr bwMode="auto">
          <a:xfrm>
            <a:off x="0" y="0"/>
            <a:ext cx="9144000" cy="461665"/>
          </a:xfrm>
          <a:prstGeom prst="rect">
            <a:avLst/>
          </a:prstGeom>
          <a:solidFill>
            <a:srgbClr val="6600FF"/>
          </a:solidFill>
          <a:ln w="28575">
            <a:solidFill>
              <a:srgbClr val="FF00FF"/>
            </a:solidFill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Competitive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vs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Noncompetative</a:t>
            </a:r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  <a:cs typeface="+mn-cs"/>
              </a:rPr>
              <a:t> Antagonism</a:t>
            </a:r>
          </a:p>
        </p:txBody>
      </p:sp>
      <p:sp>
        <p:nvSpPr>
          <p:cNvPr id="419" name="TextBox 418"/>
          <p:cNvSpPr txBox="1"/>
          <p:nvPr/>
        </p:nvSpPr>
        <p:spPr>
          <a:xfrm>
            <a:off x="4953000" y="3886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Depression of maximal response +/- rightward shifts </a:t>
            </a:r>
            <a:r>
              <a:rPr lang="en-US" sz="2000" b="1" i="1" dirty="0" smtClean="0">
                <a:latin typeface="Arial Narrow" pitchFamily="34" charset="0"/>
              </a:rPr>
              <a:t>( if some R are spare )</a:t>
            </a:r>
          </a:p>
        </p:txBody>
      </p:sp>
      <p:sp>
        <p:nvSpPr>
          <p:cNvPr id="420" name="TextBox 419"/>
          <p:cNvSpPr txBox="1"/>
          <p:nvPr/>
        </p:nvSpPr>
        <p:spPr>
          <a:xfrm>
            <a:off x="990600" y="457200"/>
            <a:ext cx="8153400" cy="769441"/>
          </a:xfrm>
          <a:prstGeom prst="rect">
            <a:avLst/>
          </a:prstGeom>
          <a:solidFill>
            <a:srgbClr val="FFFFFF">
              <a:alpha val="45098"/>
            </a:srgbClr>
          </a:solidFill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 Narrow" pitchFamily="34" charset="0"/>
              </a:rPr>
              <a:t>Antagonism can be </a:t>
            </a:r>
            <a:r>
              <a:rPr lang="en-US" sz="2200" dirty="0" err="1" smtClean="0">
                <a:latin typeface="Arial Narrow" pitchFamily="34" charset="0"/>
              </a:rPr>
              <a:t>overcomed</a:t>
            </a:r>
            <a:r>
              <a:rPr lang="en-US" sz="2200" dirty="0" smtClean="0">
                <a:latin typeface="Arial Narrow" pitchFamily="34" charset="0"/>
              </a:rPr>
              <a:t> by increasing concentration of agonist = </a:t>
            </a:r>
            <a:r>
              <a:rPr lang="en-US" sz="22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SURMOUNTABLE</a:t>
            </a:r>
          </a:p>
        </p:txBody>
      </p:sp>
      <p:grpSp>
        <p:nvGrpSpPr>
          <p:cNvPr id="426" name="Group 425"/>
          <p:cNvGrpSpPr/>
          <p:nvPr/>
        </p:nvGrpSpPr>
        <p:grpSpPr>
          <a:xfrm>
            <a:off x="8626407" y="2612841"/>
            <a:ext cx="69146" cy="3046738"/>
            <a:chOff x="8626407" y="2612841"/>
            <a:chExt cx="69146" cy="3046738"/>
          </a:xfrm>
        </p:grpSpPr>
        <p:sp>
          <p:nvSpPr>
            <p:cNvPr id="421" name="Right Brace 420"/>
            <p:cNvSpPr/>
            <p:nvPr/>
          </p:nvSpPr>
          <p:spPr>
            <a:xfrm rot="2400000" flipV="1">
              <a:off x="8626407" y="2612841"/>
              <a:ext cx="69146" cy="1022718"/>
            </a:xfrm>
            <a:prstGeom prst="rightBrace">
              <a:avLst/>
            </a:prstGeom>
            <a:ln w="38100">
              <a:solidFill>
                <a:srgbClr val="66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3" name="Straight Arrow Connector 422"/>
            <p:cNvCxnSpPr/>
            <p:nvPr/>
          </p:nvCxnSpPr>
          <p:spPr>
            <a:xfrm rot="10800000" flipV="1">
              <a:off x="8686800" y="3091002"/>
              <a:ext cx="664" cy="2568577"/>
            </a:xfrm>
            <a:prstGeom prst="straightConnector1">
              <a:avLst/>
            </a:prstGeom>
            <a:ln w="38100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5" name="Straight Arrow Connector 424"/>
          <p:cNvCxnSpPr/>
          <p:nvPr/>
        </p:nvCxnSpPr>
        <p:spPr>
          <a:xfrm rot="5400000" flipH="1" flipV="1">
            <a:off x="8457406" y="1447800"/>
            <a:ext cx="457200" cy="1588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Rectangle 426"/>
          <p:cNvSpPr/>
          <p:nvPr/>
        </p:nvSpPr>
        <p:spPr>
          <a:xfrm>
            <a:off x="5143266" y="3886200"/>
            <a:ext cx="3543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sz="2400" b="1" dirty="0" smtClean="0">
                <a:solidFill>
                  <a:srgbClr val="FF00FF"/>
                </a:solidFill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vs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noradrenaline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44444E-6 L 0.09445 -4.4444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8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6"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417" grpId="1"/>
      <p:bldP spid="419" grpId="0"/>
      <p:bldP spid="420" grpId="0" animBg="1"/>
      <p:bldP spid="4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9942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1195387"/>
            <a:ext cx="286385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Broadway" pitchFamily="82" charset="0"/>
              </a:rPr>
              <a:t>QUANTITATIVE ASPECTS OF  DRUG  ACTION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2400" y="685800"/>
            <a:ext cx="601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By the end of this lecture you </a:t>
            </a:r>
            <a:r>
              <a:rPr lang="en-US" sz="2400" i="1" dirty="0" smtClean="0">
                <a:solidFill>
                  <a:srgbClr val="000000"/>
                </a:solidFill>
                <a:latin typeface="Arial Narrow" pitchFamily="34" charset="0"/>
              </a:rPr>
              <a:t>ARE  </a:t>
            </a:r>
            <a:r>
              <a:rPr lang="en-US" sz="2400" i="1" dirty="0">
                <a:solidFill>
                  <a:srgbClr val="000000"/>
                </a:solidFill>
                <a:latin typeface="Arial Narrow" pitchFamily="34" charset="0"/>
              </a:rPr>
              <a:t>able to : 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971800" y="263525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Recognize different dose response curves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971800" y="43434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Classify different types of antagonism</a:t>
            </a:r>
          </a:p>
        </p:txBody>
      </p:sp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2971800" y="1600200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Determine quantitative aspects of drug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receptor binding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2971800" y="3306763"/>
            <a:ext cx="563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Distinguish the therapeutic utility of each </a:t>
            </a:r>
            <a:br>
              <a:rPr lang="en-US" sz="2400" dirty="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    of these curves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733800" y="5334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O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O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D</a:t>
            </a:r>
          </a:p>
          <a:p>
            <a:endParaRPr lang="en-US" sz="1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L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U</a:t>
            </a:r>
          </a:p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C</a:t>
            </a:r>
          </a:p>
          <a:p>
            <a:r>
              <a:rPr lang="en-US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 K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3" grpId="0"/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2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41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5486400" y="533400"/>
            <a:ext cx="3657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u="sng" dirty="0">
                <a:solidFill>
                  <a:schemeClr val="tx2"/>
                </a:solidFill>
                <a:latin typeface="Arial Narrow" pitchFamily="34" charset="0"/>
              </a:rPr>
              <a:t>A continuous response</a:t>
            </a:r>
          </a:p>
          <a:p>
            <a:pPr algn="ctr"/>
            <a:r>
              <a:rPr lang="en-US" sz="2200" b="1" dirty="0">
                <a:latin typeface="Arial Narrow" pitchFamily="34" charset="0"/>
                <a:sym typeface="Wingdings 3" pitchFamily="18" charset="2"/>
              </a:rPr>
              <a:t></a:t>
            </a:r>
            <a:r>
              <a:rPr lang="en-US" sz="2200" b="1" dirty="0">
                <a:latin typeface="Arial Narrow" pitchFamily="34" charset="0"/>
              </a:rPr>
              <a:t>BP, HR, FBG, Cholesterol,… </a:t>
            </a:r>
          </a:p>
        </p:txBody>
      </p:sp>
      <p:sp>
        <p:nvSpPr>
          <p:cNvPr id="40964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40971" name="Picture 5"/>
          <p:cNvPicPr>
            <a:picLocks noChangeAspect="1" noChangeArrowheads="1"/>
          </p:cNvPicPr>
          <p:nvPr/>
        </p:nvPicPr>
        <p:blipFill>
          <a:blip r:embed="rId3" cstate="print"/>
          <a:srcRect l="6828" t="32433" r="7141" b="2702"/>
          <a:stretch>
            <a:fillRect/>
          </a:stretch>
        </p:blipFill>
        <p:spPr bwMode="auto">
          <a:xfrm>
            <a:off x="457200" y="1447800"/>
            <a:ext cx="617220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5"/>
          <p:cNvPicPr>
            <a:picLocks noChangeAspect="1" noChangeArrowheads="1"/>
          </p:cNvPicPr>
          <p:nvPr/>
        </p:nvPicPr>
        <p:blipFill>
          <a:blip r:embed="rId4" cstate="print"/>
          <a:srcRect l="4597" t="6949" r="54942" b="17796"/>
          <a:stretch>
            <a:fillRect/>
          </a:stretch>
        </p:blipFill>
        <p:spPr bwMode="auto">
          <a:xfrm>
            <a:off x="4648200" y="37338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5"/>
          <p:cNvPicPr>
            <a:picLocks noChangeAspect="1" noChangeArrowheads="1"/>
          </p:cNvPicPr>
          <p:nvPr/>
        </p:nvPicPr>
        <p:blipFill>
          <a:blip r:embed="rId4" cstate="print"/>
          <a:srcRect l="44138" t="6102" r="13564" b="17796"/>
          <a:stretch>
            <a:fillRect/>
          </a:stretch>
        </p:blipFill>
        <p:spPr bwMode="auto">
          <a:xfrm>
            <a:off x="4572000" y="3733800"/>
            <a:ext cx="3429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1"/>
          <p:cNvSpPr>
            <a:spLocks noChangeArrowheads="1"/>
          </p:cNvSpPr>
          <p:nvPr/>
        </p:nvSpPr>
        <p:spPr bwMode="auto">
          <a:xfrm>
            <a:off x="1143000" y="228600"/>
            <a:ext cx="48006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1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ectangle 3"/>
          <p:cNvGrpSpPr>
            <a:grpSpLocks/>
          </p:cNvGrpSpPr>
          <p:nvPr/>
        </p:nvGrpSpPr>
        <p:grpSpPr bwMode="auto">
          <a:xfrm>
            <a:off x="-6350" y="-6350"/>
            <a:ext cx="9156700" cy="6870700"/>
            <a:chOff x="-4" y="-4"/>
            <a:chExt cx="5768" cy="4328"/>
          </a:xfrm>
        </p:grpSpPr>
        <p:pic>
          <p:nvPicPr>
            <p:cNvPr id="43009" name="Rectangle 3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" y="-4"/>
              <a:ext cx="5768" cy="432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43010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grpSp>
        <p:nvGrpSpPr>
          <p:cNvPr id="43362" name="Group 354"/>
          <p:cNvGrpSpPr>
            <a:grpSpLocks/>
          </p:cNvGrpSpPr>
          <p:nvPr/>
        </p:nvGrpSpPr>
        <p:grpSpPr bwMode="auto">
          <a:xfrm>
            <a:off x="-76200" y="819150"/>
            <a:ext cx="4343400" cy="3863976"/>
            <a:chOff x="-48" y="516"/>
            <a:chExt cx="2736" cy="2434"/>
          </a:xfrm>
        </p:grpSpPr>
        <p:sp>
          <p:nvSpPr>
            <p:cNvPr id="43096" name="Text Box 88"/>
            <p:cNvSpPr txBox="1">
              <a:spLocks noChangeArrowheads="1"/>
            </p:cNvSpPr>
            <p:nvPr/>
          </p:nvSpPr>
          <p:spPr bwMode="auto">
            <a:xfrm>
              <a:off x="-48" y="130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097" name="Text Box 89"/>
            <p:cNvSpPr txBox="1">
              <a:spLocks noChangeArrowheads="1"/>
            </p:cNvSpPr>
            <p:nvPr/>
          </p:nvSpPr>
          <p:spPr bwMode="auto">
            <a:xfrm>
              <a:off x="787" y="2700"/>
              <a:ext cx="186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sp>
          <p:nvSpPr>
            <p:cNvPr id="43099" name="Line 91"/>
            <p:cNvSpPr>
              <a:spLocks noChangeShapeType="1"/>
            </p:cNvSpPr>
            <p:nvPr/>
          </p:nvSpPr>
          <p:spPr bwMode="auto">
            <a:xfrm>
              <a:off x="822" y="619"/>
              <a:ext cx="1826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prstDash val="sysDot"/>
              <a:round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100" name="AutoShape 92"/>
            <p:cNvSpPr>
              <a:spLocks noChangeAspect="1" noChangeArrowheads="1" noTextEdit="1"/>
            </p:cNvSpPr>
            <p:nvPr/>
          </p:nvSpPr>
          <p:spPr bwMode="auto">
            <a:xfrm>
              <a:off x="470" y="516"/>
              <a:ext cx="2218" cy="2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6" name="Line 118"/>
            <p:cNvSpPr>
              <a:spLocks noChangeShapeType="1"/>
            </p:cNvSpPr>
            <p:nvPr/>
          </p:nvSpPr>
          <p:spPr bwMode="auto">
            <a:xfrm>
              <a:off x="1597" y="2526"/>
              <a:ext cx="0" cy="0"/>
            </a:xfrm>
            <a:prstGeom prst="line">
              <a:avLst/>
            </a:prstGeom>
            <a:noFill/>
            <a:ln w="9525">
              <a:solidFill>
                <a:srgbClr val="00517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3130" name="Group 122"/>
            <p:cNvGrpSpPr>
              <a:grpSpLocks/>
            </p:cNvGrpSpPr>
            <p:nvPr/>
          </p:nvGrpSpPr>
          <p:grpSpPr bwMode="auto">
            <a:xfrm>
              <a:off x="748" y="610"/>
              <a:ext cx="46" cy="1884"/>
              <a:chOff x="1866" y="1086"/>
              <a:chExt cx="63" cy="2520"/>
            </a:xfrm>
          </p:grpSpPr>
          <p:sp>
            <p:nvSpPr>
              <p:cNvPr id="43131" name="Line 123"/>
              <p:cNvSpPr>
                <a:spLocks noChangeShapeType="1"/>
              </p:cNvSpPr>
              <p:nvPr/>
            </p:nvSpPr>
            <p:spPr bwMode="auto">
              <a:xfrm flipH="1">
                <a:off x="1866" y="360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2" name="Line 124"/>
              <p:cNvSpPr>
                <a:spLocks noChangeShapeType="1"/>
              </p:cNvSpPr>
              <p:nvPr/>
            </p:nvSpPr>
            <p:spPr bwMode="auto">
              <a:xfrm flipH="1">
                <a:off x="1866" y="3102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3" name="Line 125"/>
              <p:cNvSpPr>
                <a:spLocks noChangeShapeType="1"/>
              </p:cNvSpPr>
              <p:nvPr/>
            </p:nvSpPr>
            <p:spPr bwMode="auto">
              <a:xfrm flipH="1">
                <a:off x="1866" y="2598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4" name="Line 126"/>
              <p:cNvSpPr>
                <a:spLocks noChangeShapeType="1"/>
              </p:cNvSpPr>
              <p:nvPr/>
            </p:nvSpPr>
            <p:spPr bwMode="auto">
              <a:xfrm flipH="1">
                <a:off x="1866" y="2094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5" name="Line 127"/>
              <p:cNvSpPr>
                <a:spLocks noChangeShapeType="1"/>
              </p:cNvSpPr>
              <p:nvPr/>
            </p:nvSpPr>
            <p:spPr bwMode="auto">
              <a:xfrm flipH="1">
                <a:off x="1866" y="1590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6" name="Line 128"/>
              <p:cNvSpPr>
                <a:spLocks noChangeShapeType="1"/>
              </p:cNvSpPr>
              <p:nvPr/>
            </p:nvSpPr>
            <p:spPr bwMode="auto">
              <a:xfrm flipH="1">
                <a:off x="1866" y="1086"/>
                <a:ext cx="63" cy="0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43137" name="Group 129"/>
            <p:cNvGrpSpPr>
              <a:grpSpLocks/>
            </p:cNvGrpSpPr>
            <p:nvPr/>
          </p:nvGrpSpPr>
          <p:grpSpPr bwMode="auto">
            <a:xfrm>
              <a:off x="802" y="2494"/>
              <a:ext cx="1632" cy="47"/>
              <a:chOff x="1940" y="3606"/>
              <a:chExt cx="2226" cy="63"/>
            </a:xfrm>
          </p:grpSpPr>
          <p:sp>
            <p:nvSpPr>
              <p:cNvPr id="43138" name="Line 130"/>
              <p:cNvSpPr>
                <a:spLocks noChangeShapeType="1"/>
              </p:cNvSpPr>
              <p:nvPr/>
            </p:nvSpPr>
            <p:spPr bwMode="auto">
              <a:xfrm>
                <a:off x="1940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39" name="Line 131"/>
              <p:cNvSpPr>
                <a:spLocks noChangeShapeType="1"/>
              </p:cNvSpPr>
              <p:nvPr/>
            </p:nvSpPr>
            <p:spPr bwMode="auto">
              <a:xfrm>
                <a:off x="249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0" name="Line 132"/>
              <p:cNvSpPr>
                <a:spLocks noChangeShapeType="1"/>
              </p:cNvSpPr>
              <p:nvPr/>
            </p:nvSpPr>
            <p:spPr bwMode="auto">
              <a:xfrm>
                <a:off x="3053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1" name="Line 133"/>
              <p:cNvSpPr>
                <a:spLocks noChangeShapeType="1"/>
              </p:cNvSpPr>
              <p:nvPr/>
            </p:nvSpPr>
            <p:spPr bwMode="auto">
              <a:xfrm>
                <a:off x="3609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142" name="Line 134"/>
              <p:cNvSpPr>
                <a:spLocks noChangeShapeType="1"/>
              </p:cNvSpPr>
              <p:nvPr/>
            </p:nvSpPr>
            <p:spPr bwMode="auto">
              <a:xfrm>
                <a:off x="4166" y="3606"/>
                <a:ext cx="0" cy="63"/>
              </a:xfrm>
              <a:prstGeom prst="line">
                <a:avLst/>
              </a:prstGeom>
              <a:noFill/>
              <a:ln w="17463">
                <a:solidFill>
                  <a:srgbClr val="00517A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V="1">
              <a:off x="787" y="610"/>
              <a:ext cx="0" cy="1884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44" name="Line 136"/>
            <p:cNvSpPr>
              <a:spLocks noChangeShapeType="1"/>
            </p:cNvSpPr>
            <p:nvPr/>
          </p:nvSpPr>
          <p:spPr bwMode="auto">
            <a:xfrm>
              <a:off x="794" y="2494"/>
              <a:ext cx="1848" cy="0"/>
            </a:xfrm>
            <a:prstGeom prst="line">
              <a:avLst/>
            </a:prstGeom>
            <a:noFill/>
            <a:ln w="38100">
              <a:solidFill>
                <a:srgbClr val="00517A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43145" name="Group 137"/>
            <p:cNvGrpSpPr>
              <a:grpSpLocks/>
            </p:cNvGrpSpPr>
            <p:nvPr/>
          </p:nvGrpSpPr>
          <p:grpSpPr bwMode="auto">
            <a:xfrm>
              <a:off x="550" y="539"/>
              <a:ext cx="213" cy="2056"/>
              <a:chOff x="1597" y="991"/>
              <a:chExt cx="290" cy="2750"/>
            </a:xfrm>
          </p:grpSpPr>
          <p:sp>
            <p:nvSpPr>
              <p:cNvPr id="43146" name="Rectangle 138"/>
              <p:cNvSpPr>
                <a:spLocks noChangeArrowheads="1"/>
              </p:cNvSpPr>
              <p:nvPr/>
            </p:nvSpPr>
            <p:spPr bwMode="auto">
              <a:xfrm>
                <a:off x="1797" y="3509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47" name="Rectangle 139"/>
              <p:cNvSpPr>
                <a:spLocks noChangeArrowheads="1"/>
              </p:cNvSpPr>
              <p:nvPr/>
            </p:nvSpPr>
            <p:spPr bwMode="auto">
              <a:xfrm>
                <a:off x="1696" y="300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20</a:t>
                </a:r>
              </a:p>
            </p:txBody>
          </p:sp>
          <p:sp>
            <p:nvSpPr>
              <p:cNvPr id="43148" name="Rectangle 140"/>
              <p:cNvSpPr>
                <a:spLocks noChangeArrowheads="1"/>
              </p:cNvSpPr>
              <p:nvPr/>
            </p:nvSpPr>
            <p:spPr bwMode="auto">
              <a:xfrm>
                <a:off x="1696" y="2502"/>
                <a:ext cx="18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40</a:t>
                </a:r>
              </a:p>
            </p:txBody>
          </p:sp>
          <p:sp>
            <p:nvSpPr>
              <p:cNvPr id="43149" name="Rectangle 141"/>
              <p:cNvSpPr>
                <a:spLocks noChangeArrowheads="1"/>
              </p:cNvSpPr>
              <p:nvPr/>
            </p:nvSpPr>
            <p:spPr bwMode="auto">
              <a:xfrm>
                <a:off x="1696" y="2000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60</a:t>
                </a:r>
              </a:p>
            </p:txBody>
          </p:sp>
          <p:sp>
            <p:nvSpPr>
              <p:cNvPr id="43150" name="Rectangle 142"/>
              <p:cNvSpPr>
                <a:spLocks noChangeArrowheads="1"/>
              </p:cNvSpPr>
              <p:nvPr/>
            </p:nvSpPr>
            <p:spPr bwMode="auto">
              <a:xfrm>
                <a:off x="1696" y="1497"/>
                <a:ext cx="18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80</a:t>
                </a:r>
              </a:p>
            </p:txBody>
          </p:sp>
          <p:sp>
            <p:nvSpPr>
              <p:cNvPr id="43151" name="Rectangle 143"/>
              <p:cNvSpPr>
                <a:spLocks noChangeArrowheads="1"/>
              </p:cNvSpPr>
              <p:nvPr/>
            </p:nvSpPr>
            <p:spPr bwMode="auto">
              <a:xfrm>
                <a:off x="1597" y="991"/>
                <a:ext cx="270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100</a:t>
                </a:r>
              </a:p>
            </p:txBody>
          </p:sp>
        </p:grpSp>
        <p:grpSp>
          <p:nvGrpSpPr>
            <p:cNvPr id="43152" name="Group 144"/>
            <p:cNvGrpSpPr>
              <a:grpSpLocks/>
            </p:cNvGrpSpPr>
            <p:nvPr/>
          </p:nvGrpSpPr>
          <p:grpSpPr bwMode="auto">
            <a:xfrm>
              <a:off x="811" y="2558"/>
              <a:ext cx="1754" cy="173"/>
              <a:chOff x="1953" y="3691"/>
              <a:chExt cx="2391" cy="232"/>
            </a:xfrm>
          </p:grpSpPr>
          <p:sp>
            <p:nvSpPr>
              <p:cNvPr id="43153" name="Rectangle 145"/>
              <p:cNvSpPr>
                <a:spLocks noChangeArrowheads="1"/>
              </p:cNvSpPr>
              <p:nvPr/>
            </p:nvSpPr>
            <p:spPr bwMode="auto">
              <a:xfrm>
                <a:off x="1953" y="3691"/>
                <a:ext cx="9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0</a:t>
                </a:r>
              </a:p>
            </p:txBody>
          </p:sp>
          <p:sp>
            <p:nvSpPr>
              <p:cNvPr id="43154" name="Rectangle 146"/>
              <p:cNvSpPr>
                <a:spLocks noChangeArrowheads="1"/>
              </p:cNvSpPr>
              <p:nvPr/>
            </p:nvSpPr>
            <p:spPr bwMode="auto">
              <a:xfrm>
                <a:off x="2405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200</a:t>
                </a:r>
              </a:p>
            </p:txBody>
          </p:sp>
          <p:sp>
            <p:nvSpPr>
              <p:cNvPr id="43155" name="Rectangle 147"/>
              <p:cNvSpPr>
                <a:spLocks noChangeArrowheads="1"/>
              </p:cNvSpPr>
              <p:nvPr/>
            </p:nvSpPr>
            <p:spPr bwMode="auto">
              <a:xfrm>
                <a:off x="2960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400</a:t>
                </a:r>
              </a:p>
            </p:txBody>
          </p:sp>
          <p:sp>
            <p:nvSpPr>
              <p:cNvPr id="43156" name="Rectangle 148"/>
              <p:cNvSpPr>
                <a:spLocks noChangeArrowheads="1"/>
              </p:cNvSpPr>
              <p:nvPr/>
            </p:nvSpPr>
            <p:spPr bwMode="auto">
              <a:xfrm>
                <a:off x="3516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600</a:t>
                </a:r>
              </a:p>
            </p:txBody>
          </p:sp>
          <p:sp>
            <p:nvSpPr>
              <p:cNvPr id="43157" name="Rectangle 149"/>
              <p:cNvSpPr>
                <a:spLocks noChangeArrowheads="1"/>
              </p:cNvSpPr>
              <p:nvPr/>
            </p:nvSpPr>
            <p:spPr bwMode="auto">
              <a:xfrm>
                <a:off x="4074" y="3691"/>
                <a:ext cx="270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r" rtl="1"/>
                <a:r>
                  <a:rPr lang="en-US" b="1" dirty="0">
                    <a:solidFill>
                      <a:srgbClr val="00517A"/>
                    </a:solidFill>
                    <a:latin typeface="Arial Narrow" pitchFamily="34" charset="0"/>
                  </a:rPr>
                  <a:t>800</a:t>
                </a:r>
              </a:p>
            </p:txBody>
          </p:sp>
        </p:grpSp>
      </p:grpSp>
      <p:grpSp>
        <p:nvGrpSpPr>
          <p:cNvPr id="43163" name="Group 155"/>
          <p:cNvGrpSpPr>
            <a:grpSpLocks/>
          </p:cNvGrpSpPr>
          <p:nvPr/>
        </p:nvGrpSpPr>
        <p:grpSpPr bwMode="auto">
          <a:xfrm>
            <a:off x="1260475" y="2493962"/>
            <a:ext cx="341313" cy="1495425"/>
            <a:chOff x="1178" y="1552"/>
            <a:chExt cx="215" cy="942"/>
          </a:xfrm>
        </p:grpSpPr>
        <p:sp>
          <p:nvSpPr>
            <p:cNvPr id="43101" name="Line 93"/>
            <p:cNvSpPr>
              <a:spLocks noChangeShapeType="1"/>
            </p:cNvSpPr>
            <p:nvPr/>
          </p:nvSpPr>
          <p:spPr bwMode="auto">
            <a:xfrm>
              <a:off x="139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2" name="Line 94"/>
            <p:cNvSpPr>
              <a:spLocks noChangeShapeType="1"/>
            </p:cNvSpPr>
            <p:nvPr/>
          </p:nvSpPr>
          <p:spPr bwMode="auto">
            <a:xfrm>
              <a:off x="117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3103" name="Group 95"/>
          <p:cNvGrpSpPr>
            <a:grpSpLocks/>
          </p:cNvGrpSpPr>
          <p:nvPr/>
        </p:nvGrpSpPr>
        <p:grpSpPr bwMode="auto">
          <a:xfrm>
            <a:off x="1284288" y="1311275"/>
            <a:ext cx="2897187" cy="2654300"/>
            <a:chOff x="1950" y="1349"/>
            <a:chExt cx="2489" cy="2236"/>
          </a:xfrm>
        </p:grpSpPr>
        <p:sp>
          <p:nvSpPr>
            <p:cNvPr id="43104" name="Line 96"/>
            <p:cNvSpPr>
              <a:spLocks noChangeShapeType="1"/>
            </p:cNvSpPr>
            <p:nvPr/>
          </p:nvSpPr>
          <p:spPr bwMode="auto">
            <a:xfrm flipV="1">
              <a:off x="1950" y="3491"/>
              <a:ext cx="11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1961" y="3375"/>
              <a:ext cx="10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6" name="Line 98"/>
            <p:cNvSpPr>
              <a:spLocks noChangeShapeType="1"/>
            </p:cNvSpPr>
            <p:nvPr/>
          </p:nvSpPr>
          <p:spPr bwMode="auto">
            <a:xfrm flipV="1">
              <a:off x="1971" y="3186"/>
              <a:ext cx="32" cy="189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7" name="Line 99"/>
            <p:cNvSpPr>
              <a:spLocks noChangeShapeType="1"/>
            </p:cNvSpPr>
            <p:nvPr/>
          </p:nvSpPr>
          <p:spPr bwMode="auto">
            <a:xfrm flipV="1">
              <a:off x="2003" y="2882"/>
              <a:ext cx="52" cy="30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8" name="Line 100"/>
            <p:cNvSpPr>
              <a:spLocks noChangeShapeType="1"/>
            </p:cNvSpPr>
            <p:nvPr/>
          </p:nvSpPr>
          <p:spPr bwMode="auto">
            <a:xfrm flipV="1">
              <a:off x="2055" y="2661"/>
              <a:ext cx="53" cy="2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09" name="Line 101"/>
            <p:cNvSpPr>
              <a:spLocks noChangeShapeType="1"/>
            </p:cNvSpPr>
            <p:nvPr/>
          </p:nvSpPr>
          <p:spPr bwMode="auto">
            <a:xfrm flipV="1">
              <a:off x="2108" y="2483"/>
              <a:ext cx="63" cy="178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 flipV="1">
              <a:off x="2171" y="2346"/>
              <a:ext cx="52" cy="137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1" name="Line 103"/>
            <p:cNvSpPr>
              <a:spLocks noChangeShapeType="1"/>
            </p:cNvSpPr>
            <p:nvPr/>
          </p:nvSpPr>
          <p:spPr bwMode="auto">
            <a:xfrm flipV="1">
              <a:off x="2223" y="2210"/>
              <a:ext cx="63" cy="13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2286" y="2094"/>
              <a:ext cx="74" cy="116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 flipV="1">
              <a:off x="2360" y="2000"/>
              <a:ext cx="73" cy="9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2433" y="1926"/>
              <a:ext cx="63" cy="74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2496" y="1811"/>
              <a:ext cx="147" cy="11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 flipV="1">
              <a:off x="2643" y="1716"/>
              <a:ext cx="137" cy="95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7" name="Line 109"/>
            <p:cNvSpPr>
              <a:spLocks noChangeShapeType="1"/>
            </p:cNvSpPr>
            <p:nvPr/>
          </p:nvSpPr>
          <p:spPr bwMode="auto">
            <a:xfrm flipV="1">
              <a:off x="2780" y="1643"/>
              <a:ext cx="136" cy="7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2916" y="1590"/>
              <a:ext cx="137" cy="53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 flipV="1">
              <a:off x="3053" y="1548"/>
              <a:ext cx="147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0" name="Line 112"/>
            <p:cNvSpPr>
              <a:spLocks noChangeShapeType="1"/>
            </p:cNvSpPr>
            <p:nvPr/>
          </p:nvSpPr>
          <p:spPr bwMode="auto">
            <a:xfrm flipV="1">
              <a:off x="3200" y="1506"/>
              <a:ext cx="136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3336" y="1475"/>
              <a:ext cx="137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 flipV="1">
              <a:off x="3473" y="1443"/>
              <a:ext cx="136" cy="3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3" name="Line 115"/>
            <p:cNvSpPr>
              <a:spLocks noChangeShapeType="1"/>
            </p:cNvSpPr>
            <p:nvPr/>
          </p:nvSpPr>
          <p:spPr bwMode="auto">
            <a:xfrm flipV="1">
              <a:off x="3609" y="1401"/>
              <a:ext cx="284" cy="42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3893" y="1370"/>
              <a:ext cx="273" cy="3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 flipV="1">
              <a:off x="4166" y="1349"/>
              <a:ext cx="273" cy="21"/>
            </a:xfrm>
            <a:prstGeom prst="line">
              <a:avLst/>
            </a:prstGeom>
            <a:noFill/>
            <a:ln w="38100">
              <a:solidFill>
                <a:srgbClr val="FF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3158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GRADED DOSE RESPONSE CURVE</a:t>
            </a:r>
          </a:p>
        </p:txBody>
      </p:sp>
      <p:sp>
        <p:nvSpPr>
          <p:cNvPr id="43160" name="Rectangle 39"/>
          <p:cNvSpPr>
            <a:spLocks noChangeArrowheads="1"/>
          </p:cNvSpPr>
          <p:nvPr/>
        </p:nvSpPr>
        <p:spPr bwMode="auto">
          <a:xfrm>
            <a:off x="2667000" y="654050"/>
            <a:ext cx="1692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E4778"/>
                </a:solidFill>
                <a:latin typeface="Arial Narrow" pitchFamily="34" charset="0"/>
              </a:rPr>
              <a:t>Max effect = </a:t>
            </a:r>
            <a:r>
              <a:rPr lang="en-US" b="1" dirty="0" err="1">
                <a:solidFill>
                  <a:srgbClr val="1E4778"/>
                </a:solidFill>
                <a:latin typeface="Arial Narrow" pitchFamily="34" charset="0"/>
              </a:rPr>
              <a:t>E</a:t>
            </a:r>
            <a:r>
              <a:rPr lang="en-US" b="1" baseline="-25000" dirty="0" err="1">
                <a:solidFill>
                  <a:srgbClr val="1E4778"/>
                </a:solidFill>
                <a:latin typeface="Arial Narrow" pitchFamily="34" charset="0"/>
              </a:rPr>
              <a:t>max</a:t>
            </a:r>
            <a:endParaRPr lang="en-US" b="1" baseline="-25000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43162" name="TextBox 56"/>
          <p:cNvSpPr txBox="1">
            <a:spLocks noChangeArrowheads="1"/>
          </p:cNvSpPr>
          <p:nvPr/>
        </p:nvSpPr>
        <p:spPr bwMode="auto">
          <a:xfrm>
            <a:off x="4267200" y="672921"/>
            <a:ext cx="487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>
                <a:latin typeface="Arial Narrow" pitchFamily="34" charset="0"/>
              </a:rPr>
              <a:t>Effect when </a:t>
            </a:r>
            <a:r>
              <a:rPr lang="en-US" b="1" i="1" dirty="0">
                <a:latin typeface="Arial Narrow" pitchFamily="34" charset="0"/>
              </a:rPr>
              <a:t>all the </a:t>
            </a:r>
            <a:r>
              <a:rPr lang="en-US" b="1" i="1" dirty="0" smtClean="0">
                <a:latin typeface="Arial Narrow" pitchFamily="34" charset="0"/>
              </a:rPr>
              <a:t>receptors </a:t>
            </a:r>
            <a:r>
              <a:rPr lang="en-US" b="1" i="1" dirty="0">
                <a:latin typeface="Arial Narrow" pitchFamily="34" charset="0"/>
              </a:rPr>
              <a:t>are occupied by D</a:t>
            </a:r>
          </a:p>
        </p:txBody>
      </p:sp>
      <p:sp>
        <p:nvSpPr>
          <p:cNvPr id="43164" name="TextBox 57"/>
          <p:cNvSpPr txBox="1">
            <a:spLocks noChangeArrowheads="1"/>
          </p:cNvSpPr>
          <p:nvPr/>
        </p:nvSpPr>
        <p:spPr bwMode="auto">
          <a:xfrm>
            <a:off x="533400" y="4648200"/>
            <a:ext cx="2057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Arial Narrow" pitchFamily="34" charset="0"/>
              </a:rPr>
              <a:t>C that gives the  half-maximal effect</a:t>
            </a:r>
          </a:p>
        </p:txBody>
      </p:sp>
      <p:grpSp>
        <p:nvGrpSpPr>
          <p:cNvPr id="43172" name="Group 164"/>
          <p:cNvGrpSpPr>
            <a:grpSpLocks/>
          </p:cNvGrpSpPr>
          <p:nvPr/>
        </p:nvGrpSpPr>
        <p:grpSpPr bwMode="auto">
          <a:xfrm>
            <a:off x="6934200" y="2316162"/>
            <a:ext cx="1828800" cy="776288"/>
            <a:chOff x="3648" y="2976"/>
            <a:chExt cx="1152" cy="489"/>
          </a:xfrm>
        </p:grpSpPr>
        <p:sp>
          <p:nvSpPr>
            <p:cNvPr id="43169" name="Rectangle 59"/>
            <p:cNvSpPr>
              <a:spLocks noChangeArrowheads="1"/>
            </p:cNvSpPr>
            <p:nvPr/>
          </p:nvSpPr>
          <p:spPr bwMode="auto">
            <a:xfrm>
              <a:off x="3648" y="3056"/>
              <a:ext cx="7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E=  -----------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0" name="Rectangle 60"/>
            <p:cNvSpPr>
              <a:spLocks noChangeArrowheads="1"/>
            </p:cNvSpPr>
            <p:nvPr/>
          </p:nvSpPr>
          <p:spPr bwMode="auto">
            <a:xfrm>
              <a:off x="3951" y="2976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latin typeface="Arial Narrow" pitchFamily="34" charset="0"/>
                </a:rPr>
                <a:t>E</a:t>
              </a:r>
              <a:r>
                <a:rPr lang="en-US" b="1" baseline="-25000">
                  <a:latin typeface="Arial Narrow" pitchFamily="34" charset="0"/>
                </a:rPr>
                <a:t>max </a:t>
              </a:r>
              <a:r>
                <a:rPr lang="en-US" b="1">
                  <a:latin typeface="Arial Narrow" pitchFamily="34" charset="0"/>
                </a:rPr>
                <a:t>xC </a:t>
              </a:r>
              <a:endParaRPr lang="en-US" b="1" baseline="-25000">
                <a:latin typeface="Arial Narrow" pitchFamily="34" charset="0"/>
              </a:endParaRPr>
            </a:p>
          </p:txBody>
        </p:sp>
        <p:sp>
          <p:nvSpPr>
            <p:cNvPr id="43171" name="Rectangle 61"/>
            <p:cNvSpPr>
              <a:spLocks noChangeArrowheads="1"/>
            </p:cNvSpPr>
            <p:nvPr/>
          </p:nvSpPr>
          <p:spPr bwMode="auto">
            <a:xfrm>
              <a:off x="3982" y="3196"/>
              <a:ext cx="8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200" b="1">
                  <a:latin typeface="Arial Narrow" pitchFamily="34" charset="0"/>
                </a:rPr>
                <a:t>C+ EC</a:t>
              </a:r>
              <a:r>
                <a:rPr lang="en-US" sz="2200" b="1" baseline="-25000">
                  <a:latin typeface="Arial Narrow" pitchFamily="34" charset="0"/>
                </a:rPr>
                <a:t>50</a:t>
              </a:r>
              <a:r>
                <a:rPr lang="en-US" sz="2200" b="1">
                  <a:latin typeface="Arial Narrow" pitchFamily="34" charset="0"/>
                </a:rPr>
                <a:t> </a:t>
              </a:r>
              <a:endParaRPr lang="en-US" sz="2200" b="1" baseline="-25000">
                <a:latin typeface="Arial Narrow" pitchFamily="34" charset="0"/>
              </a:endParaRPr>
            </a:p>
          </p:txBody>
        </p:sp>
      </p:grpSp>
      <p:sp>
        <p:nvSpPr>
          <p:cNvPr id="43173" name="Rectangle 36"/>
          <p:cNvSpPr>
            <a:spLocks noChangeArrowheads="1"/>
          </p:cNvSpPr>
          <p:nvPr/>
        </p:nvSpPr>
        <p:spPr bwMode="auto">
          <a:xfrm>
            <a:off x="3962400" y="1325562"/>
            <a:ext cx="426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latin typeface="Arial Narrow" pitchFamily="34" charset="0"/>
              </a:rPr>
              <a:t>As C ↑</a:t>
            </a:r>
            <a:r>
              <a:rPr lang="en-US" sz="2000" b="1" i="1" dirty="0">
                <a:latin typeface="Arial Narrow" pitchFamily="34" charset="0"/>
                <a:sym typeface="Wingdings 3" pitchFamily="18" charset="2"/>
              </a:rPr>
              <a:t></a:t>
            </a:r>
            <a:r>
              <a:rPr lang="en-US" sz="2000" b="1" i="1" dirty="0">
                <a:latin typeface="Arial Narrow" pitchFamily="34" charset="0"/>
              </a:rPr>
              <a:t> response increment ↓</a:t>
            </a:r>
          </a:p>
        </p:txBody>
      </p:sp>
      <p:grpSp>
        <p:nvGrpSpPr>
          <p:cNvPr id="43355" name="Group 347"/>
          <p:cNvGrpSpPr>
            <a:grpSpLocks/>
          </p:cNvGrpSpPr>
          <p:nvPr/>
        </p:nvGrpSpPr>
        <p:grpSpPr bwMode="auto">
          <a:xfrm>
            <a:off x="3856037" y="944562"/>
            <a:ext cx="4144962" cy="3932238"/>
            <a:chOff x="2429" y="576"/>
            <a:chExt cx="2611" cy="2477"/>
          </a:xfrm>
        </p:grpSpPr>
        <p:grpSp>
          <p:nvGrpSpPr>
            <p:cNvPr id="43262" name="Group 254"/>
            <p:cNvGrpSpPr>
              <a:grpSpLocks/>
            </p:cNvGrpSpPr>
            <p:nvPr/>
          </p:nvGrpSpPr>
          <p:grpSpPr bwMode="auto">
            <a:xfrm>
              <a:off x="2979" y="576"/>
              <a:ext cx="2061" cy="2149"/>
              <a:chOff x="2468" y="992"/>
              <a:chExt cx="2908" cy="2938"/>
            </a:xfrm>
          </p:grpSpPr>
          <p:grpSp>
            <p:nvGrpSpPr>
              <p:cNvPr id="43263" name="Group 255"/>
              <p:cNvGrpSpPr>
                <a:grpSpLocks/>
              </p:cNvGrpSpPr>
              <p:nvPr/>
            </p:nvGrpSpPr>
            <p:grpSpPr bwMode="auto">
              <a:xfrm>
                <a:off x="2816" y="1152"/>
                <a:ext cx="2549" cy="2475"/>
                <a:chOff x="1888" y="1152"/>
                <a:chExt cx="2549" cy="2475"/>
              </a:xfrm>
            </p:grpSpPr>
            <p:sp>
              <p:nvSpPr>
                <p:cNvPr id="43264" name="Line 256"/>
                <p:cNvSpPr>
                  <a:spLocks noChangeShapeType="1"/>
                </p:cNvSpPr>
                <p:nvPr/>
              </p:nvSpPr>
              <p:spPr bwMode="auto">
                <a:xfrm flipV="1">
                  <a:off x="1888" y="3531"/>
                  <a:ext cx="480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5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2368" y="3413"/>
                  <a:ext cx="21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6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2581" y="3221"/>
                  <a:ext cx="203" cy="19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7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2784" y="2912"/>
                  <a:ext cx="213" cy="30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8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2997" y="2688"/>
                  <a:ext cx="118" cy="224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69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3115" y="2507"/>
                  <a:ext cx="85" cy="18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0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3200" y="2368"/>
                  <a:ext cx="75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1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3275" y="2229"/>
                  <a:ext cx="64" cy="139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2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3339" y="2112"/>
                  <a:ext cx="53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3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3392" y="2016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4" name="Line 266"/>
                <p:cNvSpPr>
                  <a:spLocks noChangeShapeType="1"/>
                </p:cNvSpPr>
                <p:nvPr/>
              </p:nvSpPr>
              <p:spPr bwMode="auto">
                <a:xfrm flipV="1">
                  <a:off x="3445" y="1941"/>
                  <a:ext cx="32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5" name="Line 267"/>
                <p:cNvSpPr>
                  <a:spLocks noChangeShapeType="1"/>
                </p:cNvSpPr>
                <p:nvPr/>
              </p:nvSpPr>
              <p:spPr bwMode="auto">
                <a:xfrm flipV="1">
                  <a:off x="3477" y="1824"/>
                  <a:ext cx="75" cy="117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3552" y="1728"/>
                  <a:ext cx="53" cy="96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3605" y="1653"/>
                  <a:ext cx="43" cy="75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8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3648" y="1600"/>
                  <a:ext cx="43" cy="5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79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3691" y="1557"/>
                  <a:ext cx="32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3723" y="1515"/>
                  <a:ext cx="32" cy="4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1" name="Line 273"/>
                <p:cNvSpPr>
                  <a:spLocks noChangeShapeType="1"/>
                </p:cNvSpPr>
                <p:nvPr/>
              </p:nvSpPr>
              <p:spPr bwMode="auto">
                <a:xfrm flipV="1">
                  <a:off x="3755" y="1483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2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3787" y="1451"/>
                  <a:ext cx="21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808" y="1408"/>
                  <a:ext cx="53" cy="43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4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3861" y="1376"/>
                  <a:ext cx="32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5" name="Line 277"/>
                <p:cNvSpPr>
                  <a:spLocks noChangeShapeType="1"/>
                </p:cNvSpPr>
                <p:nvPr/>
              </p:nvSpPr>
              <p:spPr bwMode="auto">
                <a:xfrm flipV="1">
                  <a:off x="3893" y="1344"/>
                  <a:ext cx="43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6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936" y="1323"/>
                  <a:ext cx="32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3968" y="1205"/>
                  <a:ext cx="203" cy="118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8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171" y="1173"/>
                  <a:ext cx="128" cy="3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89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4299" y="1152"/>
                  <a:ext cx="85" cy="21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90" name="Line 282"/>
                <p:cNvSpPr>
                  <a:spLocks noChangeShapeType="1"/>
                </p:cNvSpPr>
                <p:nvPr/>
              </p:nvSpPr>
              <p:spPr bwMode="auto">
                <a:xfrm>
                  <a:off x="4384" y="1152"/>
                  <a:ext cx="53" cy="0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43291" name="Group 283"/>
              <p:cNvGrpSpPr>
                <a:grpSpLocks/>
              </p:cNvGrpSpPr>
              <p:nvPr/>
            </p:nvGrpSpPr>
            <p:grpSpPr bwMode="auto">
              <a:xfrm>
                <a:off x="2752" y="1088"/>
                <a:ext cx="2624" cy="2624"/>
                <a:chOff x="2752" y="1088"/>
                <a:chExt cx="2624" cy="2624"/>
              </a:xfrm>
            </p:grpSpPr>
            <p:grpSp>
              <p:nvGrpSpPr>
                <p:cNvPr id="43292" name="Group 284"/>
                <p:cNvGrpSpPr>
                  <a:grpSpLocks/>
                </p:cNvGrpSpPr>
                <p:nvPr/>
              </p:nvGrpSpPr>
              <p:grpSpPr bwMode="auto">
                <a:xfrm>
                  <a:off x="2752" y="1088"/>
                  <a:ext cx="64" cy="2560"/>
                  <a:chOff x="2752" y="1088"/>
                  <a:chExt cx="64" cy="2560"/>
                </a:xfrm>
              </p:grpSpPr>
              <p:grpSp>
                <p:nvGrpSpPr>
                  <p:cNvPr id="43293" name="Group 285"/>
                  <p:cNvGrpSpPr>
                    <a:grpSpLocks/>
                  </p:cNvGrpSpPr>
                  <p:nvPr/>
                </p:nvGrpSpPr>
                <p:grpSpPr bwMode="auto">
                  <a:xfrm>
                    <a:off x="2752" y="1088"/>
                    <a:ext cx="64" cy="2560"/>
                    <a:chOff x="1824" y="1088"/>
                    <a:chExt cx="64" cy="2560"/>
                  </a:xfrm>
                </p:grpSpPr>
                <p:sp>
                  <p:nvSpPr>
                    <p:cNvPr id="43294" name="Line 2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64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5" name="Line 28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3136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6" name="Line 2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624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7" name="Line 28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2112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8" name="Line 2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600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299" name="Line 29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824" y="1088"/>
                      <a:ext cx="64" cy="0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00" name="Line 29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16" y="1088"/>
                    <a:ext cx="0" cy="256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301" name="Group 293"/>
                <p:cNvGrpSpPr>
                  <a:grpSpLocks/>
                </p:cNvGrpSpPr>
                <p:nvPr/>
              </p:nvGrpSpPr>
              <p:grpSpPr bwMode="auto">
                <a:xfrm>
                  <a:off x="2816" y="3648"/>
                  <a:ext cx="2560" cy="64"/>
                  <a:chOff x="2816" y="3648"/>
                  <a:chExt cx="2560" cy="64"/>
                </a:xfrm>
              </p:grpSpPr>
              <p:grpSp>
                <p:nvGrpSpPr>
                  <p:cNvPr id="43302" name="Group 294"/>
                  <p:cNvGrpSpPr>
                    <a:grpSpLocks/>
                  </p:cNvGrpSpPr>
                  <p:nvPr/>
                </p:nvGrpSpPr>
                <p:grpSpPr bwMode="auto">
                  <a:xfrm>
                    <a:off x="2816" y="3648"/>
                    <a:ext cx="2496" cy="64"/>
                    <a:chOff x="1888" y="3648"/>
                    <a:chExt cx="2496" cy="64"/>
                  </a:xfrm>
                </p:grpSpPr>
                <p:sp>
                  <p:nvSpPr>
                    <p:cNvPr id="43303" name="Line 2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88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4" name="Line 2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1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5" name="Line 2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5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6" name="Line 2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68" y="3648"/>
                      <a:ext cx="0" cy="64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7" name="Line 2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8" name="Line 3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09" name="Line 3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0" name="Line 3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1" name="Line 3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2" name="Line 3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3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4" name="Line 3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4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5" name="Line 3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6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7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8" name="Line 3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19" name="Line 3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0" name="Line 3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1" name="Line 3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0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2" name="Line 3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3" name="Line 3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77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4" name="Line 3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5" name="Line 3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9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6" name="Line 3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55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7" name="Line 3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08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8" name="Line 3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29" name="Line 3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93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0" name="Line 3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36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1" name="Line 3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71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2" name="Line 3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9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33" name="Line 3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384" y="3648"/>
                      <a:ext cx="0" cy="32"/>
                    </a:xfrm>
                    <a:prstGeom prst="line">
                      <a:avLst/>
                    </a:prstGeom>
                    <a:noFill/>
                    <a:ln w="17463">
                      <a:solidFill>
                        <a:srgbClr val="0060A2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334" name="Line 326"/>
                  <p:cNvSpPr>
                    <a:spLocks noChangeShapeType="1"/>
                  </p:cNvSpPr>
                  <p:nvPr/>
                </p:nvSpPr>
                <p:spPr bwMode="auto">
                  <a:xfrm>
                    <a:off x="2816" y="3648"/>
                    <a:ext cx="2560" cy="0"/>
                  </a:xfrm>
                  <a:prstGeom prst="line">
                    <a:avLst/>
                  </a:prstGeom>
                  <a:noFill/>
                  <a:ln w="38100">
                    <a:solidFill>
                      <a:srgbClr val="0060A2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43335" name="Group 327"/>
              <p:cNvGrpSpPr>
                <a:grpSpLocks/>
              </p:cNvGrpSpPr>
              <p:nvPr/>
            </p:nvGrpSpPr>
            <p:grpSpPr bwMode="auto">
              <a:xfrm>
                <a:off x="2468" y="992"/>
                <a:ext cx="305" cy="2757"/>
                <a:chOff x="1540" y="992"/>
                <a:chExt cx="305" cy="2757"/>
              </a:xfrm>
            </p:grpSpPr>
            <p:sp>
              <p:nvSpPr>
                <p:cNvPr id="43336" name="Rectangle 328"/>
                <p:cNvSpPr>
                  <a:spLocks noChangeArrowheads="1"/>
                </p:cNvSpPr>
                <p:nvPr/>
              </p:nvSpPr>
              <p:spPr bwMode="auto">
                <a:xfrm>
                  <a:off x="1750" y="3552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7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6" y="3040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20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8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46" y="2528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40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39" name="Rectangle 331"/>
                <p:cNvSpPr>
                  <a:spLocks noChangeArrowheads="1"/>
                </p:cNvSpPr>
                <p:nvPr/>
              </p:nvSpPr>
              <p:spPr bwMode="auto">
                <a:xfrm>
                  <a:off x="1646" y="2017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60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0" name="Rectangle 332"/>
                <p:cNvSpPr>
                  <a:spLocks noChangeArrowheads="1"/>
                </p:cNvSpPr>
                <p:nvPr/>
              </p:nvSpPr>
              <p:spPr bwMode="auto">
                <a:xfrm>
                  <a:off x="1646" y="1505"/>
                  <a:ext cx="189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80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1" name="Rectangle 333"/>
                <p:cNvSpPr>
                  <a:spLocks noChangeArrowheads="1"/>
                </p:cNvSpPr>
                <p:nvPr/>
              </p:nvSpPr>
              <p:spPr bwMode="auto">
                <a:xfrm>
                  <a:off x="1540" y="992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 dirty="0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 dirty="0">
                    <a:solidFill>
                      <a:srgbClr val="1E4778"/>
                    </a:solidFill>
                  </a:endParaRPr>
                </a:p>
              </p:txBody>
            </p:sp>
          </p:grpSp>
          <p:grpSp>
            <p:nvGrpSpPr>
              <p:cNvPr id="43342" name="Group 334"/>
              <p:cNvGrpSpPr>
                <a:grpSpLocks/>
              </p:cNvGrpSpPr>
              <p:nvPr/>
            </p:nvGrpSpPr>
            <p:grpSpPr bwMode="auto">
              <a:xfrm>
                <a:off x="2828" y="3733"/>
                <a:ext cx="2281" cy="197"/>
                <a:chOff x="1900" y="3733"/>
                <a:chExt cx="2281" cy="197"/>
              </a:xfrm>
            </p:grpSpPr>
            <p:sp>
              <p:nvSpPr>
                <p:cNvPr id="43343" name="Rectangle 335"/>
                <p:cNvSpPr>
                  <a:spLocks noChangeArrowheads="1"/>
                </p:cNvSpPr>
                <p:nvPr/>
              </p:nvSpPr>
              <p:spPr bwMode="auto">
                <a:xfrm>
                  <a:off x="1900" y="3733"/>
                  <a:ext cx="95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532" y="3733"/>
                  <a:ext cx="189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171" y="3733"/>
                  <a:ext cx="284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  <p:sp>
              <p:nvSpPr>
                <p:cNvPr id="43346" name="Rectangle 338"/>
                <p:cNvSpPr>
                  <a:spLocks noChangeArrowheads="1"/>
                </p:cNvSpPr>
                <p:nvPr/>
              </p:nvSpPr>
              <p:spPr bwMode="auto">
                <a:xfrm>
                  <a:off x="3803" y="3733"/>
                  <a:ext cx="378" cy="1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r" rtl="1"/>
                  <a:r>
                    <a:rPr lang="en-US" sz="1500" b="1">
                      <a:solidFill>
                        <a:srgbClr val="1E4778"/>
                      </a:solidFill>
                      <a:latin typeface="Geneva" charset="0"/>
                    </a:rPr>
                    <a:t>1000</a:t>
                  </a:r>
                  <a:endParaRPr lang="en-US" sz="1400" b="1">
                    <a:solidFill>
                      <a:srgbClr val="1E4778"/>
                    </a:solidFill>
                  </a:endParaRPr>
                </a:p>
              </p:txBody>
            </p:sp>
          </p:grpSp>
        </p:grpSp>
        <p:sp>
          <p:nvSpPr>
            <p:cNvPr id="43347" name="Text Box 339"/>
            <p:cNvSpPr txBox="1">
              <a:spLocks noChangeArrowheads="1"/>
            </p:cNvSpPr>
            <p:nvPr/>
          </p:nvSpPr>
          <p:spPr bwMode="auto">
            <a:xfrm>
              <a:off x="2429" y="1295"/>
              <a:ext cx="739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% of Maximal Effect</a:t>
              </a:r>
            </a:p>
          </p:txBody>
        </p:sp>
        <p:sp>
          <p:nvSpPr>
            <p:cNvPr id="43348" name="Text Box 340"/>
            <p:cNvSpPr txBox="1">
              <a:spLocks noChangeArrowheads="1"/>
            </p:cNvSpPr>
            <p:nvPr/>
          </p:nvSpPr>
          <p:spPr bwMode="auto">
            <a:xfrm>
              <a:off x="4560" y="2688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 b="1">
                  <a:solidFill>
                    <a:srgbClr val="00517A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[C]</a:t>
              </a:r>
            </a:p>
          </p:txBody>
        </p:sp>
        <p:grpSp>
          <p:nvGrpSpPr>
            <p:cNvPr id="43349" name="Group 341"/>
            <p:cNvGrpSpPr>
              <a:grpSpLocks/>
            </p:cNvGrpSpPr>
            <p:nvPr/>
          </p:nvGrpSpPr>
          <p:grpSpPr bwMode="auto">
            <a:xfrm>
              <a:off x="3255" y="1563"/>
              <a:ext cx="960" cy="942"/>
              <a:chOff x="1178" y="1552"/>
              <a:chExt cx="215" cy="942"/>
            </a:xfrm>
          </p:grpSpPr>
          <p:sp>
            <p:nvSpPr>
              <p:cNvPr id="43350" name="Line 342"/>
              <p:cNvSpPr>
                <a:spLocks noChangeShapeType="1"/>
              </p:cNvSpPr>
              <p:nvPr/>
            </p:nvSpPr>
            <p:spPr bwMode="auto">
              <a:xfrm>
                <a:off x="1393" y="1560"/>
                <a:ext cx="0" cy="934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1" name="Line 343"/>
              <p:cNvSpPr>
                <a:spLocks noChangeShapeType="1"/>
              </p:cNvSpPr>
              <p:nvPr/>
            </p:nvSpPr>
            <p:spPr bwMode="auto">
              <a:xfrm>
                <a:off x="1178" y="1552"/>
                <a:ext cx="208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53" name="Text Box 345"/>
            <p:cNvSpPr txBox="1">
              <a:spLocks noChangeArrowheads="1"/>
            </p:cNvSpPr>
            <p:nvPr/>
          </p:nvSpPr>
          <p:spPr bwMode="auto">
            <a:xfrm>
              <a:off x="3984" y="2784"/>
              <a:ext cx="4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>
              <a:off x="4224" y="2720"/>
              <a:ext cx="0" cy="112"/>
            </a:xfrm>
            <a:prstGeom prst="line">
              <a:avLst/>
            </a:prstGeom>
            <a:noFill/>
            <a:ln w="19050">
              <a:solidFill>
                <a:srgbClr val="3333CC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0" y="4648200"/>
            <a:ext cx="9144000" cy="2092881"/>
          </a:xfrm>
          <a:prstGeom prst="rect">
            <a:avLst/>
          </a:prstGeom>
          <a:solidFill>
            <a:srgbClr val="FFFFFF">
              <a:alpha val="58824"/>
            </a:srgbClr>
          </a:solidFill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latin typeface="Arial Narrow" pitchFamily="34" charset="0"/>
              </a:rPr>
              <a:t>Graded dose-response curves are used to determine:</a:t>
            </a:r>
          </a:p>
          <a:p>
            <a:r>
              <a:rPr lang="en-US" sz="600" b="1" dirty="0">
                <a:latin typeface="Arial Narrow" pitchFamily="34" charset="0"/>
              </a:rPr>
              <a:t> </a:t>
            </a:r>
            <a:endParaRPr lang="en-US" sz="200" b="1" dirty="0">
              <a:latin typeface="Arial Narrow" pitchFamily="34" charset="0"/>
            </a:endParaRP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max efficacy</a:t>
            </a:r>
            <a:r>
              <a:rPr lang="en-US" sz="2000" b="1" dirty="0">
                <a:latin typeface="Arial Narrow" pitchFamily="34" charset="0"/>
              </a:rPr>
              <a:t> (</a:t>
            </a:r>
            <a:r>
              <a:rPr lang="en-US" sz="2000" b="1" i="1" dirty="0" err="1">
                <a:latin typeface="Arial Narrow" pitchFamily="34" charset="0"/>
              </a:rPr>
              <a:t>E</a:t>
            </a:r>
            <a:r>
              <a:rPr lang="en-US" sz="2000" b="1" baseline="-25000" dirty="0" err="1">
                <a:latin typeface="Arial Narrow" pitchFamily="34" charset="0"/>
              </a:rPr>
              <a:t>max</a:t>
            </a:r>
            <a:r>
              <a:rPr lang="en-US" sz="2000" b="1" dirty="0">
                <a:latin typeface="Arial Narrow" pitchFamily="34" charset="0"/>
              </a:rPr>
              <a:t>) → highest limit of dose-response relationship on response axis. </a:t>
            </a:r>
          </a:p>
          <a:p>
            <a:pPr>
              <a:buFontTx/>
              <a:buAutoNum type="arabicPeriod"/>
            </a:pPr>
            <a:r>
              <a:rPr lang="en-US" sz="2000" b="1" dirty="0">
                <a:latin typeface="Arial Narrow" pitchFamily="34" charset="0"/>
              </a:rPr>
              <a:t>The </a:t>
            </a:r>
            <a:r>
              <a:rPr lang="en-US" sz="2000" b="1" u="sng" dirty="0">
                <a:latin typeface="Arial Narrow" pitchFamily="34" charset="0"/>
              </a:rPr>
              <a:t>potency</a:t>
            </a:r>
            <a:r>
              <a:rPr lang="en-US" sz="2000" b="1" dirty="0">
                <a:latin typeface="Arial Narrow" pitchFamily="34" charset="0"/>
              </a:rPr>
              <a:t> = The concentration of drug required to produce a specified response</a:t>
            </a:r>
          </a:p>
          <a:p>
            <a:r>
              <a:rPr lang="en-US" sz="2000" b="1" dirty="0">
                <a:latin typeface="Arial Narrow" pitchFamily="34" charset="0"/>
              </a:rPr>
              <a:t>    The smaller the EC</a:t>
            </a:r>
            <a:r>
              <a:rPr lang="en-US" sz="2000" b="1" baseline="-25000" dirty="0">
                <a:latin typeface="Arial Narrow" pitchFamily="34" charset="0"/>
              </a:rPr>
              <a:t>50</a:t>
            </a:r>
            <a:r>
              <a:rPr lang="en-US" sz="2000" b="1" dirty="0">
                <a:latin typeface="Arial Narrow" pitchFamily="34" charset="0"/>
              </a:rPr>
              <a:t> , the greater the potency of the agonist,  </a:t>
            </a:r>
            <a:r>
              <a:rPr lang="en-US" sz="2000" b="1" dirty="0" err="1" smtClean="0">
                <a:latin typeface="Arial Narrow" pitchFamily="34" charset="0"/>
              </a:rPr>
              <a:t>i.e</a:t>
            </a:r>
            <a:r>
              <a:rPr lang="en-US" sz="2000" b="1" dirty="0" smtClean="0">
                <a:latin typeface="Arial Narrow" pitchFamily="34" charset="0"/>
              </a:rPr>
              <a:t> the </a:t>
            </a:r>
            <a:r>
              <a:rPr lang="en-US" sz="2000" b="1" dirty="0">
                <a:latin typeface="Arial Narrow" pitchFamily="34" charset="0"/>
              </a:rPr>
              <a:t>lower C needed to </a:t>
            </a:r>
            <a:br>
              <a:rPr lang="en-US" sz="2000" b="1" dirty="0">
                <a:latin typeface="Arial Narrow" pitchFamily="34" charset="0"/>
              </a:rPr>
            </a:br>
            <a:r>
              <a:rPr lang="en-US" sz="2000" b="1" dirty="0">
                <a:latin typeface="Arial Narrow" pitchFamily="34" charset="0"/>
              </a:rPr>
              <a:t>    elicit the maximum biological response.</a:t>
            </a:r>
          </a:p>
          <a:p>
            <a:r>
              <a:rPr lang="en-US" sz="2000" b="1" dirty="0">
                <a:latin typeface="Arial Narrow" pitchFamily="34" charset="0"/>
              </a:rPr>
              <a:t>3. Compare the relative potency and efficacy of drugs that produce the same effect. </a:t>
            </a:r>
          </a:p>
        </p:txBody>
      </p:sp>
      <p:grpSp>
        <p:nvGrpSpPr>
          <p:cNvPr id="171" name="Group 170"/>
          <p:cNvGrpSpPr/>
          <p:nvPr/>
        </p:nvGrpSpPr>
        <p:grpSpPr>
          <a:xfrm>
            <a:off x="1143000" y="4056062"/>
            <a:ext cx="838200" cy="667018"/>
            <a:chOff x="1143000" y="4025900"/>
            <a:chExt cx="838200" cy="667018"/>
          </a:xfrm>
        </p:grpSpPr>
        <p:sp>
          <p:nvSpPr>
            <p:cNvPr id="172" name="Text Box 120"/>
            <p:cNvSpPr txBox="1">
              <a:spLocks noChangeArrowheads="1"/>
            </p:cNvSpPr>
            <p:nvPr/>
          </p:nvSpPr>
          <p:spPr bwMode="auto">
            <a:xfrm>
              <a:off x="1143000" y="4267200"/>
              <a:ext cx="838200" cy="425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EC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170" name="Straight Arrow Connector 169"/>
            <p:cNvCxnSpPr/>
            <p:nvPr/>
          </p:nvCxnSpPr>
          <p:spPr>
            <a:xfrm rot="5400000">
              <a:off x="1486694" y="41394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4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3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3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3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3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3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60" grpId="0"/>
      <p:bldP spid="43162" grpId="0"/>
      <p:bldP spid="43164" grpId="0"/>
      <p:bldP spid="43173" grpId="0"/>
      <p:bldP spid="6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 contrast="12000"/>
          </a:blip>
          <a:srcRect/>
          <a:stretch>
            <a:fillRect/>
          </a:stretch>
        </p:blipFill>
        <p:spPr bwMode="auto">
          <a:xfrm>
            <a:off x="314325" y="2025650"/>
            <a:ext cx="7391400" cy="4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5" name="TextBox 16"/>
          <p:cNvSpPr txBox="1">
            <a:spLocks noChangeArrowheads="1"/>
          </p:cNvSpPr>
          <p:nvPr/>
        </p:nvSpPr>
        <p:spPr bwMode="auto">
          <a:xfrm rot="16200000">
            <a:off x="7006431" y="3671094"/>
            <a:ext cx="2055813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0097CC"/>
                </a:solidFill>
                <a:latin typeface="Arial Narrow" pitchFamily="34" charset="0"/>
              </a:rPr>
              <a:t>A &gt; efficacy than B</a:t>
            </a:r>
          </a:p>
        </p:txBody>
      </p:sp>
      <p:sp>
        <p:nvSpPr>
          <p:cNvPr id="48136" name="TextBox 17"/>
          <p:cNvSpPr txBox="1">
            <a:spLocks noChangeArrowheads="1"/>
          </p:cNvSpPr>
          <p:nvPr/>
        </p:nvSpPr>
        <p:spPr bwMode="auto">
          <a:xfrm rot="16200000">
            <a:off x="7500144" y="3667919"/>
            <a:ext cx="1982787" cy="3714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rgbClr val="0097CC"/>
                </a:solidFill>
                <a:latin typeface="Arial Narrow" pitchFamily="34" charset="0"/>
              </a:rPr>
              <a:t>B Partial Agonist</a:t>
            </a:r>
          </a:p>
        </p:txBody>
      </p:sp>
      <p:sp>
        <p:nvSpPr>
          <p:cNvPr id="48137" name="TextBox 30"/>
          <p:cNvSpPr txBox="1">
            <a:spLocks noChangeArrowheads="1"/>
          </p:cNvSpPr>
          <p:nvPr/>
        </p:nvSpPr>
        <p:spPr bwMode="auto">
          <a:xfrm rot="16200000">
            <a:off x="6523038" y="3656012"/>
            <a:ext cx="2133600" cy="3968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Constantia" pitchFamily="18" charset="0"/>
              </a:rPr>
              <a:t>EFFICACY</a:t>
            </a:r>
          </a:p>
        </p:txBody>
      </p:sp>
      <p:sp>
        <p:nvSpPr>
          <p:cNvPr id="48139" name="TextBox 30"/>
          <p:cNvSpPr txBox="1">
            <a:spLocks noChangeArrowheads="1"/>
          </p:cNvSpPr>
          <p:nvPr/>
        </p:nvSpPr>
        <p:spPr bwMode="auto">
          <a:xfrm>
            <a:off x="4186238" y="5715000"/>
            <a:ext cx="1528762" cy="396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97CC"/>
                </a:solidFill>
                <a:latin typeface="Constantia" pitchFamily="18" charset="0"/>
              </a:rPr>
              <a:t>POTENCY</a:t>
            </a:r>
          </a:p>
        </p:txBody>
      </p:sp>
      <p:sp>
        <p:nvSpPr>
          <p:cNvPr id="48140" name="TextBox 16"/>
          <p:cNvSpPr txBox="1">
            <a:spLocks noChangeArrowheads="1"/>
          </p:cNvSpPr>
          <p:nvPr/>
        </p:nvSpPr>
        <p:spPr bwMode="auto">
          <a:xfrm>
            <a:off x="4200525" y="6153150"/>
            <a:ext cx="1524000" cy="371475"/>
          </a:xfrm>
          <a:prstGeom prst="rect">
            <a:avLst/>
          </a:prstGeom>
          <a:solidFill>
            <a:srgbClr val="0097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A &gt; potent B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val 10"/>
          <p:cNvSpPr/>
          <p:nvPr/>
        </p:nvSpPr>
        <p:spPr>
          <a:xfrm>
            <a:off x="264696" y="1969168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209800" y="4419600"/>
            <a:ext cx="1688432" cy="1905000"/>
          </a:xfrm>
          <a:prstGeom prst="ellipse">
            <a:avLst/>
          </a:prstGeom>
          <a:noFill/>
          <a:ln w="57150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1143000" y="3429000"/>
            <a:ext cx="228600" cy="304800"/>
          </a:xfrm>
          <a:prstGeom prst="diamond">
            <a:avLst/>
          </a:prstGeom>
          <a:solidFill>
            <a:srgbClr val="2AB8B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/>
          <p:cNvSpPr/>
          <p:nvPr/>
        </p:nvSpPr>
        <p:spPr>
          <a:xfrm flipV="1">
            <a:off x="2895600" y="3962400"/>
            <a:ext cx="381000" cy="152400"/>
          </a:xfrm>
          <a:prstGeom prst="triangle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114800" y="5713412"/>
            <a:ext cx="2667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6247209" y="3809603"/>
            <a:ext cx="2286794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91 -0.00995 0.054 -0.01967 0.08282 -0.00532 C 0.11164 0.00903 0.15122 0.05672 0.17362 0.08588 C 0.19601 0.11505 0.19237 0.15162 0.21702 0.17014 C 0.24167 0.18866 0.29844 0.1963 0.32101 0.19653 C 0.34358 0.19676 0.3441 0.19097 0.35261 0.17199 C 0.36112 0.15301 0.3658 0.11343 0.3724 0.08241 C 0.379 0.05139 0.38386 0.01459 0.39202 -0.01412 C 0.40018 -0.04282 0.40799 -0.07338 0.42084 -0.08958 C 0.43403 -0.10578 0.43785 -0.10764 0.46962 -0.11065 C 0.50139 -0.11365 0.5882 -0.10764 0.61181 -0.10717 " pathEditMode="relative" ptsTypes="aaaaaaaaaaA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6 0.01551 0.0033 0.03102 0.0092 0.05255 C 0.01511 0.07408 0.0099 0.11783 0.03559 0.12986 C 0.06129 0.1419 0.13663 0.12755 0.1632 0.12454 C 0.18976 0.12153 0.18333 0.12153 0.19479 0.11227 C 0.20625 0.10301 0.21823 0.08611 0.2316 0.06852 C 0.24497 0.05093 0.26007 0.02431 0.275 0.00695 C 0.28993 -0.01042 0.30365 -0.02477 0.32101 -0.03518 C 0.33837 -0.0456 0.36372 -0.05278 0.37899 -0.05625 C 0.39427 -0.05972 0.40747 -0.05648 0.4132 -0.05625 " pathEditMode="relative" ptsTypes="aaaaaaaaaA">
                                      <p:cBhvr>
                                        <p:cTn id="2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5" grpId="0" animBg="1"/>
      <p:bldP spid="48136" grpId="0" animBg="1"/>
      <p:bldP spid="48140" grpId="0" animBg="1"/>
      <p:bldP spid="11" grpId="0" animBg="1"/>
      <p:bldP spid="12" grpId="0" animBg="1"/>
      <p:bldP spid="13" grpId="0" animBg="1"/>
      <p:bldP spid="13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8" name="Picture 53" descr="Comparison of dose-response curves for drugs X, Y, and Z. 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374" y="1295400"/>
            <a:ext cx="3948113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Box 16"/>
          <p:cNvSpPr txBox="1">
            <a:spLocks noChangeArrowheads="1"/>
          </p:cNvSpPr>
          <p:nvPr/>
        </p:nvSpPr>
        <p:spPr bwMode="auto">
          <a:xfrm>
            <a:off x="4124324" y="58674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X &gt; potent than Y &amp; Z </a:t>
            </a:r>
          </a:p>
        </p:txBody>
      </p:sp>
      <p:sp>
        <p:nvSpPr>
          <p:cNvPr id="49161" name="TextBox 16"/>
          <p:cNvSpPr txBox="1">
            <a:spLocks noChangeArrowheads="1"/>
          </p:cNvSpPr>
          <p:nvPr/>
        </p:nvSpPr>
        <p:spPr bwMode="auto">
          <a:xfrm rot="16200000">
            <a:off x="6824662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chemeClr val="bg1"/>
                </a:solidFill>
                <a:latin typeface="Arial Narrow" pitchFamily="34" charset="0"/>
              </a:rPr>
              <a:t>X &amp; Z &gt; efficacy than Y </a:t>
            </a:r>
          </a:p>
        </p:txBody>
      </p:sp>
      <p:sp>
        <p:nvSpPr>
          <p:cNvPr id="49162" name="TextBox 16"/>
          <p:cNvSpPr txBox="1">
            <a:spLocks noChangeArrowheads="1"/>
          </p:cNvSpPr>
          <p:nvPr/>
        </p:nvSpPr>
        <p:spPr bwMode="auto">
          <a:xfrm rot="16200000">
            <a:off x="6367461" y="3014662"/>
            <a:ext cx="3657600" cy="371475"/>
          </a:xfrm>
          <a:prstGeom prst="rect">
            <a:avLst/>
          </a:prstGeom>
          <a:solidFill>
            <a:srgbClr val="6600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>
                <a:solidFill>
                  <a:schemeClr val="bg1"/>
                </a:solidFill>
                <a:latin typeface="Arial Narrow" pitchFamily="34" charset="0"/>
              </a:rPr>
              <a:t>X &amp; Z are equal efficacy </a:t>
            </a:r>
          </a:p>
        </p:txBody>
      </p:sp>
      <p:sp>
        <p:nvSpPr>
          <p:cNvPr id="49163" name="TextBox 16"/>
          <p:cNvSpPr txBox="1">
            <a:spLocks noChangeArrowheads="1"/>
          </p:cNvSpPr>
          <p:nvPr/>
        </p:nvSpPr>
        <p:spPr bwMode="auto">
          <a:xfrm>
            <a:off x="4124324" y="6324600"/>
            <a:ext cx="3343276" cy="371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>
                <a:solidFill>
                  <a:srgbClr val="660033"/>
                </a:solidFill>
                <a:latin typeface="Arial Narrow" pitchFamily="34" charset="0"/>
              </a:rPr>
              <a:t>Y&gt; potent than Z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219200" y="263525"/>
            <a:ext cx="47244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GRADED </a:t>
            </a: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DOSE RESPONSE CURVE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rot="5400000">
            <a:off x="4406899" y="4327360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4741068" y="4517066"/>
            <a:ext cx="1143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541168" y="4326566"/>
            <a:ext cx="15240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324600" y="2970212"/>
            <a:ext cx="12192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324600" y="1929064"/>
            <a:ext cx="129540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Horizontal Scroll 24"/>
          <p:cNvSpPr/>
          <p:nvPr/>
        </p:nvSpPr>
        <p:spPr>
          <a:xfrm>
            <a:off x="304800" y="4191000"/>
            <a:ext cx="3124200" cy="1600200"/>
          </a:xfrm>
          <a:prstGeom prst="horizontalScroll">
            <a:avLst/>
          </a:prstGeom>
          <a:solidFill>
            <a:schemeClr val="bg1"/>
          </a:solidFill>
          <a:ln w="9525">
            <a:solidFill>
              <a:srgbClr val="99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Y &gt; potent but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2200" b="1" dirty="0" smtClean="0">
                <a:solidFill>
                  <a:srgbClr val="660033"/>
                </a:solidFill>
                <a:latin typeface="Arial Narrow" pitchFamily="34" charset="0"/>
              </a:rPr>
              <a:t>&lt; efficacious than Z </a:t>
            </a:r>
          </a:p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5444708"/>
            <a:ext cx="34290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5944394" y="3199606"/>
            <a:ext cx="3657600" cy="15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 animBg="1"/>
      <p:bldP spid="49161" grpId="0" animBg="1"/>
      <p:bldP spid="49162" grpId="0" animBg="1"/>
      <p:bldP spid="4916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9288" y="225425"/>
            <a:ext cx="7808912" cy="5888038"/>
            <a:chOff x="142" y="142"/>
            <a:chExt cx="4919" cy="3709"/>
          </a:xfrm>
        </p:grpSpPr>
        <p:pic>
          <p:nvPicPr>
            <p:cNvPr id="25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142" y="142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7" descr="prescription_drugs"/>
            <p:cNvPicPr>
              <a:picLocks noChangeAspect="1" noChangeArrowheads="1"/>
            </p:cNvPicPr>
            <p:nvPr/>
          </p:nvPicPr>
          <p:blipFill>
            <a:blip r:embed="rId3" cstate="print">
              <a:lum bright="16000" contrast="-22000"/>
            </a:blip>
            <a:srcRect/>
            <a:stretch>
              <a:fillRect/>
            </a:stretch>
          </p:blipFill>
          <p:spPr bwMode="auto">
            <a:xfrm>
              <a:off x="2592" y="153"/>
              <a:ext cx="2469" cy="3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62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pic>
        <p:nvPicPr>
          <p:cNvPr id="22" name="Picture 44" descr="babies_doctors_193969_tn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02051"/>
            <a:ext cx="4800600" cy="4155949"/>
          </a:xfrm>
          <a:prstGeom prst="rect">
            <a:avLst/>
          </a:prstGeom>
          <a:noFill/>
        </p:spPr>
      </p:pic>
      <p:sp>
        <p:nvSpPr>
          <p:cNvPr id="27" name="TextBox 86"/>
          <p:cNvSpPr txBox="1">
            <a:spLocks noChangeArrowheads="1"/>
          </p:cNvSpPr>
          <p:nvPr/>
        </p:nvSpPr>
        <p:spPr bwMode="auto">
          <a:xfrm>
            <a:off x="1143000" y="228600"/>
            <a:ext cx="5301625" cy="523220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omic Sans MS" pitchFamily="66" charset="0"/>
                <a:cs typeface="Aharoni" pitchFamily="2" charset="-79"/>
              </a:rPr>
              <a:t>  DOSE RESPONSE CURVE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0574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4"/>
          <p:cNvGrpSpPr/>
          <p:nvPr/>
        </p:nvGrpSpPr>
        <p:grpSpPr>
          <a:xfrm>
            <a:off x="4343400" y="736600"/>
            <a:ext cx="4724400" cy="2473325"/>
            <a:chOff x="4343400" y="736600"/>
            <a:chExt cx="4724400" cy="2473325"/>
          </a:xfrm>
        </p:grpSpPr>
        <p:grpSp>
          <p:nvGrpSpPr>
            <p:cNvPr id="4" name="Group 22"/>
            <p:cNvGrpSpPr>
              <a:grpSpLocks/>
            </p:cNvGrpSpPr>
            <p:nvPr/>
          </p:nvGrpSpPr>
          <p:grpSpPr bwMode="auto">
            <a:xfrm flipH="1">
              <a:off x="5029200" y="736600"/>
              <a:ext cx="304800" cy="2209800"/>
              <a:chOff x="3936" y="816"/>
              <a:chExt cx="144" cy="432"/>
            </a:xfrm>
          </p:grpSpPr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" name="Rectangle 11"/>
            <p:cNvSpPr>
              <a:spLocks noChangeArrowheads="1"/>
            </p:cNvSpPr>
            <p:nvPr/>
          </p:nvSpPr>
          <p:spPr bwMode="auto">
            <a:xfrm>
              <a:off x="4343400" y="2743200"/>
              <a:ext cx="47244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QUANTAL DOSE  RESPONSE CURVE</a:t>
              </a:r>
            </a:p>
          </p:txBody>
        </p:sp>
      </p:grpSp>
      <p:grpSp>
        <p:nvGrpSpPr>
          <p:cNvPr id="5" name="Group 43"/>
          <p:cNvGrpSpPr/>
          <p:nvPr/>
        </p:nvGrpSpPr>
        <p:grpSpPr>
          <a:xfrm>
            <a:off x="228600" y="749300"/>
            <a:ext cx="4724400" cy="1790700"/>
            <a:chOff x="228600" y="749300"/>
            <a:chExt cx="4724400" cy="1790700"/>
          </a:xfrm>
        </p:grpSpPr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4648200" y="749300"/>
              <a:ext cx="304800" cy="1524000"/>
              <a:chOff x="3936" y="816"/>
              <a:chExt cx="144" cy="432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080" y="816"/>
                <a:ext cx="0" cy="432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H="1">
                <a:off x="3936" y="12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1E4778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Rectangle 11"/>
            <p:cNvSpPr>
              <a:spLocks noChangeArrowheads="1"/>
            </p:cNvSpPr>
            <p:nvPr/>
          </p:nvSpPr>
          <p:spPr bwMode="auto">
            <a:xfrm>
              <a:off x="228600" y="2073275"/>
              <a:ext cx="4572000" cy="46672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Arial Narrow" pitchFamily="34" charset="0"/>
                </a:rPr>
                <a:t>GRADED DOSE RESPONSE CURVE</a:t>
              </a: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0182" name="Picture 24"/>
          <p:cNvPicPr>
            <a:picLocks noChangeAspect="1" noChangeArrowheads="1"/>
          </p:cNvPicPr>
          <p:nvPr/>
        </p:nvPicPr>
        <p:blipFill>
          <a:blip r:embed="rId2" cstate="print"/>
          <a:srcRect l="3359" t="2083" r="4266" b="2083"/>
          <a:stretch>
            <a:fillRect/>
          </a:stretch>
        </p:blipFill>
        <p:spPr bwMode="auto">
          <a:xfrm>
            <a:off x="609600" y="838200"/>
            <a:ext cx="5867400" cy="498327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184" name="Rectangle 11"/>
          <p:cNvSpPr>
            <a:spLocks noChangeArrowheads="1"/>
          </p:cNvSpPr>
          <p:nvPr/>
        </p:nvSpPr>
        <p:spPr bwMode="auto">
          <a:xfrm>
            <a:off x="152400" y="142875"/>
            <a:ext cx="4572000" cy="46672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QANTAL DOSE RESPONSE CURVE</a:t>
            </a:r>
          </a:p>
        </p:txBody>
      </p:sp>
      <p:sp>
        <p:nvSpPr>
          <p:cNvPr id="7" name="TextBox 43"/>
          <p:cNvSpPr txBox="1">
            <a:spLocks noChangeArrowheads="1"/>
          </p:cNvSpPr>
          <p:nvPr/>
        </p:nvSpPr>
        <p:spPr bwMode="auto">
          <a:xfrm>
            <a:off x="4787720" y="165279"/>
            <a:ext cx="3060879" cy="4247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60A2"/>
                </a:solidFill>
                <a:latin typeface="Arial Narrow" pitchFamily="34" charset="0"/>
              </a:rPr>
              <a:t>All-non responses</a:t>
            </a:r>
            <a:endParaRPr lang="en-US" sz="2400" b="1" dirty="0">
              <a:solidFill>
                <a:srgbClr val="0060A2"/>
              </a:solidFill>
              <a:latin typeface="Arial Narrow" pitchFamily="34" charset="0"/>
            </a:endParaRPr>
          </a:p>
        </p:txBody>
      </p:sp>
      <p:sp>
        <p:nvSpPr>
          <p:cNvPr id="8" name="TextBox 43"/>
          <p:cNvSpPr txBox="1">
            <a:spLocks noChangeArrowheads="1"/>
          </p:cNvSpPr>
          <p:nvPr/>
        </p:nvSpPr>
        <p:spPr bwMode="auto">
          <a:xfrm>
            <a:off x="4763037" y="609600"/>
            <a:ext cx="3048000" cy="923330"/>
          </a:xfrm>
          <a:prstGeom prst="rect">
            <a:avLst/>
          </a:prstGeom>
          <a:solidFill>
            <a:srgbClr val="FFFFFF">
              <a:alpha val="4313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i="1" dirty="0" smtClean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specified </a:t>
            </a:r>
            <a:r>
              <a:rPr lang="en-US" sz="2000" b="1" i="1" dirty="0" smtClean="0">
                <a:latin typeface="Arial Narrow" pitchFamily="34" charset="0"/>
              </a:rPr>
              <a:t>therap. </a:t>
            </a:r>
            <a:r>
              <a:rPr lang="en-US" sz="2000" b="1" i="1" dirty="0">
                <a:latin typeface="Arial Narrow" pitchFamily="34" charset="0"/>
              </a:rPr>
              <a:t>response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 </a:t>
            </a:r>
            <a:r>
              <a:rPr lang="en-US" sz="2000" b="1" i="1" dirty="0">
                <a:latin typeface="Arial Narrow" pitchFamily="34" charset="0"/>
              </a:rPr>
              <a:t>adverse response </a:t>
            </a:r>
          </a:p>
          <a:p>
            <a:pPr>
              <a:lnSpc>
                <a:spcPct val="90000"/>
              </a:lnSpc>
            </a:pPr>
            <a:r>
              <a:rPr lang="en-US" sz="2000" b="1" i="1" dirty="0">
                <a:latin typeface="Arial Narrow" pitchFamily="34" charset="0"/>
              </a:rPr>
              <a:t> </a:t>
            </a:r>
            <a:r>
              <a:rPr lang="en-US" sz="2000" b="1" i="1" dirty="0">
                <a:solidFill>
                  <a:srgbClr val="FF00FF"/>
                </a:solidFill>
                <a:latin typeface="Arial Narrow" pitchFamily="34" charset="0"/>
              </a:rPr>
              <a:t>*</a:t>
            </a:r>
            <a:r>
              <a:rPr lang="en-US" sz="2000" b="1" i="1" dirty="0">
                <a:latin typeface="Arial Narrow" pitchFamily="34" charset="0"/>
              </a:rPr>
              <a:t> lethal </a:t>
            </a:r>
            <a:r>
              <a:rPr lang="en-US" sz="2000" b="1" i="1" dirty="0" smtClean="0">
                <a:latin typeface="Arial Narrow" pitchFamily="34" charset="0"/>
              </a:rPr>
              <a:t>outcome</a:t>
            </a:r>
            <a:endParaRPr lang="en-US" sz="2000" b="1" i="1" dirty="0">
              <a:latin typeface="Arial Narrow" pitchFamily="34" charset="0"/>
            </a:endParaRPr>
          </a:p>
        </p:txBody>
      </p:sp>
      <p:pic>
        <p:nvPicPr>
          <p:cNvPr id="50180" name="Picture 22"/>
          <p:cNvPicPr>
            <a:picLocks noChangeAspect="1" noChangeArrowheads="1"/>
          </p:cNvPicPr>
          <p:nvPr/>
        </p:nvPicPr>
        <p:blipFill>
          <a:blip r:embed="rId3" cstate="print"/>
          <a:srcRect t="31809"/>
          <a:stretch>
            <a:fillRect/>
          </a:stretch>
        </p:blipFill>
        <p:spPr bwMode="auto">
          <a:xfrm>
            <a:off x="6400800" y="152400"/>
            <a:ext cx="25146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3"/>
          <p:cNvPicPr>
            <a:picLocks noChangeAspect="1" noChangeArrowheads="1"/>
          </p:cNvPicPr>
          <p:nvPr/>
        </p:nvPicPr>
        <p:blipFill>
          <a:blip r:embed="rId4" cstate="print"/>
          <a:srcRect l="17073" r="12195"/>
          <a:stretch>
            <a:fillRect/>
          </a:stretch>
        </p:blipFill>
        <p:spPr bwMode="auto">
          <a:xfrm>
            <a:off x="6096000" y="495837"/>
            <a:ext cx="2209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4495800" y="3429000"/>
            <a:ext cx="4572000" cy="2819400"/>
            <a:chOff x="5449568" y="3581400"/>
            <a:chExt cx="3999232" cy="2438400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lum bright="-20000" contrast="40000"/>
            </a:blip>
            <a:srcRect l="4927" t="2703" r="50727" b="16216"/>
            <a:stretch>
              <a:fillRect/>
            </a:stretch>
          </p:blipFill>
          <p:spPr bwMode="auto">
            <a:xfrm>
              <a:off x="5791200" y="3581400"/>
              <a:ext cx="365760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 rot="16200000">
              <a:off x="4401184" y="4629784"/>
              <a:ext cx="2438399" cy="3416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b="1" dirty="0" smtClean="0">
                  <a:solidFill>
                    <a:srgbClr val="FF3399"/>
                  </a:solidFill>
                  <a:latin typeface="Arial Narrow" pitchFamily="34" charset="0"/>
                </a:rPr>
                <a:t>% subjects responding</a:t>
              </a:r>
              <a:endParaRPr lang="en-US" b="1" dirty="0">
                <a:solidFill>
                  <a:srgbClr val="FF3399"/>
                </a:solidFill>
                <a:latin typeface="Arial Narrow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3581400"/>
              <a:ext cx="1752600" cy="228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43"/>
          <p:cNvSpPr txBox="1">
            <a:spLocks noChangeArrowheads="1"/>
          </p:cNvSpPr>
          <p:nvPr/>
        </p:nvSpPr>
        <p:spPr bwMode="auto">
          <a:xfrm>
            <a:off x="4419600" y="6325674"/>
            <a:ext cx="4572000" cy="397032"/>
          </a:xfrm>
          <a:prstGeom prst="rect">
            <a:avLst/>
          </a:prstGeom>
          <a:solidFill>
            <a:srgbClr val="FFFFFF">
              <a:alpha val="43922"/>
            </a:srgbClr>
          </a:solidFill>
          <a:ln w="9525">
            <a:solidFill>
              <a:srgbClr val="1E4778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200" b="1" dirty="0" smtClean="0">
                <a:solidFill>
                  <a:srgbClr val="FF3399"/>
                </a:solidFill>
                <a:latin typeface="Arial Narrow" pitchFamily="34" charset="0"/>
              </a:rPr>
              <a:t>Dose-frequency relationship</a:t>
            </a:r>
            <a:endParaRPr lang="en-US" sz="2200" b="1" dirty="0">
              <a:solidFill>
                <a:srgbClr val="FF3399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1" name="Group 283"/>
          <p:cNvGrpSpPr>
            <a:grpSpLocks/>
          </p:cNvGrpSpPr>
          <p:nvPr/>
        </p:nvGrpSpPr>
        <p:grpSpPr bwMode="auto">
          <a:xfrm>
            <a:off x="807279" y="873369"/>
            <a:ext cx="6584120" cy="3044093"/>
            <a:chOff x="2752" y="1088"/>
            <a:chExt cx="2624" cy="2624"/>
          </a:xfrm>
        </p:grpSpPr>
        <p:grpSp>
          <p:nvGrpSpPr>
            <p:cNvPr id="34" name="Group 284"/>
            <p:cNvGrpSpPr>
              <a:grpSpLocks/>
            </p:cNvGrpSpPr>
            <p:nvPr/>
          </p:nvGrpSpPr>
          <p:grpSpPr bwMode="auto">
            <a:xfrm>
              <a:off x="2752" y="1088"/>
              <a:ext cx="64" cy="2560"/>
              <a:chOff x="2752" y="1088"/>
              <a:chExt cx="64" cy="2560"/>
            </a:xfrm>
          </p:grpSpPr>
          <p:grpSp>
            <p:nvGrpSpPr>
              <p:cNvPr id="69" name="Group 285"/>
              <p:cNvGrpSpPr>
                <a:grpSpLocks/>
              </p:cNvGrpSpPr>
              <p:nvPr/>
            </p:nvGrpSpPr>
            <p:grpSpPr bwMode="auto">
              <a:xfrm>
                <a:off x="2752" y="1088"/>
                <a:ext cx="64" cy="2560"/>
                <a:chOff x="1824" y="1088"/>
                <a:chExt cx="64" cy="2560"/>
              </a:xfrm>
            </p:grpSpPr>
            <p:sp>
              <p:nvSpPr>
                <p:cNvPr id="71" name="Line 286"/>
                <p:cNvSpPr>
                  <a:spLocks noChangeShapeType="1"/>
                </p:cNvSpPr>
                <p:nvPr/>
              </p:nvSpPr>
              <p:spPr bwMode="auto">
                <a:xfrm flipH="1">
                  <a:off x="1824" y="364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Line 287"/>
                <p:cNvSpPr>
                  <a:spLocks noChangeShapeType="1"/>
                </p:cNvSpPr>
                <p:nvPr/>
              </p:nvSpPr>
              <p:spPr bwMode="auto">
                <a:xfrm flipH="1">
                  <a:off x="1824" y="3136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Line 288"/>
                <p:cNvSpPr>
                  <a:spLocks noChangeShapeType="1"/>
                </p:cNvSpPr>
                <p:nvPr/>
              </p:nvSpPr>
              <p:spPr bwMode="auto">
                <a:xfrm flipH="1">
                  <a:off x="1824" y="2624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Line 289"/>
                <p:cNvSpPr>
                  <a:spLocks noChangeShapeType="1"/>
                </p:cNvSpPr>
                <p:nvPr/>
              </p:nvSpPr>
              <p:spPr bwMode="auto">
                <a:xfrm flipH="1">
                  <a:off x="1824" y="2112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Line 290"/>
                <p:cNvSpPr>
                  <a:spLocks noChangeShapeType="1"/>
                </p:cNvSpPr>
                <p:nvPr/>
              </p:nvSpPr>
              <p:spPr bwMode="auto">
                <a:xfrm flipH="1">
                  <a:off x="1824" y="1600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Line 291"/>
                <p:cNvSpPr>
                  <a:spLocks noChangeShapeType="1"/>
                </p:cNvSpPr>
                <p:nvPr/>
              </p:nvSpPr>
              <p:spPr bwMode="auto">
                <a:xfrm flipH="1">
                  <a:off x="1824" y="1088"/>
                  <a:ext cx="64" cy="0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292"/>
              <p:cNvSpPr>
                <a:spLocks noChangeShapeType="1"/>
              </p:cNvSpPr>
              <p:nvPr/>
            </p:nvSpPr>
            <p:spPr bwMode="auto">
              <a:xfrm flipV="1">
                <a:off x="2816" y="1088"/>
                <a:ext cx="0" cy="256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293"/>
            <p:cNvGrpSpPr>
              <a:grpSpLocks/>
            </p:cNvGrpSpPr>
            <p:nvPr/>
          </p:nvGrpSpPr>
          <p:grpSpPr bwMode="auto">
            <a:xfrm>
              <a:off x="2816" y="3648"/>
              <a:ext cx="2560" cy="64"/>
              <a:chOff x="2816" y="3648"/>
              <a:chExt cx="2560" cy="64"/>
            </a:xfrm>
          </p:grpSpPr>
          <p:grpSp>
            <p:nvGrpSpPr>
              <p:cNvPr id="36" name="Group 294"/>
              <p:cNvGrpSpPr>
                <a:grpSpLocks/>
              </p:cNvGrpSpPr>
              <p:nvPr/>
            </p:nvGrpSpPr>
            <p:grpSpPr bwMode="auto">
              <a:xfrm>
                <a:off x="2816" y="3648"/>
                <a:ext cx="2496" cy="64"/>
                <a:chOff x="1888" y="3648"/>
                <a:chExt cx="2496" cy="64"/>
              </a:xfrm>
            </p:grpSpPr>
            <p:sp>
              <p:nvSpPr>
                <p:cNvPr id="38" name="Line 295"/>
                <p:cNvSpPr>
                  <a:spLocks noChangeShapeType="1"/>
                </p:cNvSpPr>
                <p:nvPr/>
              </p:nvSpPr>
              <p:spPr bwMode="auto">
                <a:xfrm>
                  <a:off x="188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296"/>
                <p:cNvSpPr>
                  <a:spLocks noChangeShapeType="1"/>
                </p:cNvSpPr>
                <p:nvPr/>
              </p:nvSpPr>
              <p:spPr bwMode="auto">
                <a:xfrm>
                  <a:off x="2581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297"/>
                <p:cNvSpPr>
                  <a:spLocks noChangeShapeType="1"/>
                </p:cNvSpPr>
                <p:nvPr/>
              </p:nvSpPr>
              <p:spPr bwMode="auto">
                <a:xfrm>
                  <a:off x="3275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298"/>
                <p:cNvSpPr>
                  <a:spLocks noChangeShapeType="1"/>
                </p:cNvSpPr>
                <p:nvPr/>
              </p:nvSpPr>
              <p:spPr bwMode="auto">
                <a:xfrm>
                  <a:off x="3968" y="3648"/>
                  <a:ext cx="0" cy="64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Line 299"/>
                <p:cNvSpPr>
                  <a:spLocks noChangeShapeType="1"/>
                </p:cNvSpPr>
                <p:nvPr/>
              </p:nvSpPr>
              <p:spPr bwMode="auto">
                <a:xfrm>
                  <a:off x="210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Line 300"/>
                <p:cNvSpPr>
                  <a:spLocks noChangeShapeType="1"/>
                </p:cNvSpPr>
                <p:nvPr/>
              </p:nvSpPr>
              <p:spPr bwMode="auto">
                <a:xfrm>
                  <a:off x="221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Line 301"/>
                <p:cNvSpPr>
                  <a:spLocks noChangeShapeType="1"/>
                </p:cNvSpPr>
                <p:nvPr/>
              </p:nvSpPr>
              <p:spPr bwMode="auto">
                <a:xfrm>
                  <a:off x="230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Line 302"/>
                <p:cNvSpPr>
                  <a:spLocks noChangeShapeType="1"/>
                </p:cNvSpPr>
                <p:nvPr/>
              </p:nvSpPr>
              <p:spPr bwMode="auto">
                <a:xfrm>
                  <a:off x="23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303"/>
                <p:cNvSpPr>
                  <a:spLocks noChangeShapeType="1"/>
                </p:cNvSpPr>
                <p:nvPr/>
              </p:nvSpPr>
              <p:spPr bwMode="auto">
                <a:xfrm>
                  <a:off x="242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Line 304"/>
                <p:cNvSpPr>
                  <a:spLocks noChangeShapeType="1"/>
                </p:cNvSpPr>
                <p:nvPr/>
              </p:nvSpPr>
              <p:spPr bwMode="auto">
                <a:xfrm>
                  <a:off x="247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Line 305"/>
                <p:cNvSpPr>
                  <a:spLocks noChangeShapeType="1"/>
                </p:cNvSpPr>
                <p:nvPr/>
              </p:nvSpPr>
              <p:spPr bwMode="auto">
                <a:xfrm>
                  <a:off x="251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Line 306"/>
                <p:cNvSpPr>
                  <a:spLocks noChangeShapeType="1"/>
                </p:cNvSpPr>
                <p:nvPr/>
              </p:nvSpPr>
              <p:spPr bwMode="auto">
                <a:xfrm>
                  <a:off x="254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Line 307"/>
                <p:cNvSpPr>
                  <a:spLocks noChangeShapeType="1"/>
                </p:cNvSpPr>
                <p:nvPr/>
              </p:nvSpPr>
              <p:spPr bwMode="auto">
                <a:xfrm>
                  <a:off x="27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Line 308"/>
                <p:cNvSpPr>
                  <a:spLocks noChangeShapeType="1"/>
                </p:cNvSpPr>
                <p:nvPr/>
              </p:nvSpPr>
              <p:spPr bwMode="auto">
                <a:xfrm>
                  <a:off x="2912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Line 309"/>
                <p:cNvSpPr>
                  <a:spLocks noChangeShapeType="1"/>
                </p:cNvSpPr>
                <p:nvPr/>
              </p:nvSpPr>
              <p:spPr bwMode="auto">
                <a:xfrm>
                  <a:off x="299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Line 310"/>
                <p:cNvSpPr>
                  <a:spLocks noChangeShapeType="1"/>
                </p:cNvSpPr>
                <p:nvPr/>
              </p:nvSpPr>
              <p:spPr bwMode="auto">
                <a:xfrm>
                  <a:off x="30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311"/>
                <p:cNvSpPr>
                  <a:spLocks noChangeShapeType="1"/>
                </p:cNvSpPr>
                <p:nvPr/>
              </p:nvSpPr>
              <p:spPr bwMode="auto">
                <a:xfrm>
                  <a:off x="311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312"/>
                <p:cNvSpPr>
                  <a:spLocks noChangeShapeType="1"/>
                </p:cNvSpPr>
                <p:nvPr/>
              </p:nvSpPr>
              <p:spPr bwMode="auto">
                <a:xfrm>
                  <a:off x="316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313"/>
                <p:cNvSpPr>
                  <a:spLocks noChangeShapeType="1"/>
                </p:cNvSpPr>
                <p:nvPr/>
              </p:nvSpPr>
              <p:spPr bwMode="auto">
                <a:xfrm>
                  <a:off x="3200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314"/>
                <p:cNvSpPr>
                  <a:spLocks noChangeShapeType="1"/>
                </p:cNvSpPr>
                <p:nvPr/>
              </p:nvSpPr>
              <p:spPr bwMode="auto">
                <a:xfrm>
                  <a:off x="324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315"/>
                <p:cNvSpPr>
                  <a:spLocks noChangeShapeType="1"/>
                </p:cNvSpPr>
                <p:nvPr/>
              </p:nvSpPr>
              <p:spPr bwMode="auto">
                <a:xfrm>
                  <a:off x="3477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Line 316"/>
                <p:cNvSpPr>
                  <a:spLocks noChangeShapeType="1"/>
                </p:cNvSpPr>
                <p:nvPr/>
              </p:nvSpPr>
              <p:spPr bwMode="auto">
                <a:xfrm>
                  <a:off x="360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Line 317"/>
                <p:cNvSpPr>
                  <a:spLocks noChangeShapeType="1"/>
                </p:cNvSpPr>
                <p:nvPr/>
              </p:nvSpPr>
              <p:spPr bwMode="auto">
                <a:xfrm>
                  <a:off x="369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318"/>
                <p:cNvSpPr>
                  <a:spLocks noChangeShapeType="1"/>
                </p:cNvSpPr>
                <p:nvPr/>
              </p:nvSpPr>
              <p:spPr bwMode="auto">
                <a:xfrm>
                  <a:off x="3755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Line 319"/>
                <p:cNvSpPr>
                  <a:spLocks noChangeShapeType="1"/>
                </p:cNvSpPr>
                <p:nvPr/>
              </p:nvSpPr>
              <p:spPr bwMode="auto">
                <a:xfrm>
                  <a:off x="3808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Line 320"/>
                <p:cNvSpPr>
                  <a:spLocks noChangeShapeType="1"/>
                </p:cNvSpPr>
                <p:nvPr/>
              </p:nvSpPr>
              <p:spPr bwMode="auto">
                <a:xfrm>
                  <a:off x="386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Line 321"/>
                <p:cNvSpPr>
                  <a:spLocks noChangeShapeType="1"/>
                </p:cNvSpPr>
                <p:nvPr/>
              </p:nvSpPr>
              <p:spPr bwMode="auto">
                <a:xfrm>
                  <a:off x="3893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Line 322"/>
                <p:cNvSpPr>
                  <a:spLocks noChangeShapeType="1"/>
                </p:cNvSpPr>
                <p:nvPr/>
              </p:nvSpPr>
              <p:spPr bwMode="auto">
                <a:xfrm>
                  <a:off x="3936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Line 323"/>
                <p:cNvSpPr>
                  <a:spLocks noChangeShapeType="1"/>
                </p:cNvSpPr>
                <p:nvPr/>
              </p:nvSpPr>
              <p:spPr bwMode="auto">
                <a:xfrm>
                  <a:off x="4171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24"/>
                <p:cNvSpPr>
                  <a:spLocks noChangeShapeType="1"/>
                </p:cNvSpPr>
                <p:nvPr/>
              </p:nvSpPr>
              <p:spPr bwMode="auto">
                <a:xfrm>
                  <a:off x="4299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Line 325"/>
                <p:cNvSpPr>
                  <a:spLocks noChangeShapeType="1"/>
                </p:cNvSpPr>
                <p:nvPr/>
              </p:nvSpPr>
              <p:spPr bwMode="auto">
                <a:xfrm>
                  <a:off x="4384" y="3648"/>
                  <a:ext cx="0" cy="32"/>
                </a:xfrm>
                <a:prstGeom prst="line">
                  <a:avLst/>
                </a:prstGeom>
                <a:noFill/>
                <a:ln w="17463">
                  <a:solidFill>
                    <a:srgbClr val="0060A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7" name="Line 326"/>
              <p:cNvSpPr>
                <a:spLocks noChangeShapeType="1"/>
              </p:cNvSpPr>
              <p:nvPr/>
            </p:nvSpPr>
            <p:spPr bwMode="auto">
              <a:xfrm>
                <a:off x="2816" y="3648"/>
                <a:ext cx="2560" cy="0"/>
              </a:xfrm>
              <a:prstGeom prst="line">
                <a:avLst/>
              </a:prstGeom>
              <a:noFill/>
              <a:ln w="38100">
                <a:solidFill>
                  <a:srgbClr val="0060A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Rectangle 328"/>
          <p:cNvSpPr>
            <a:spLocks noChangeArrowheads="1"/>
          </p:cNvSpPr>
          <p:nvPr/>
        </p:nvSpPr>
        <p:spPr bwMode="auto">
          <a:xfrm>
            <a:off x="636642" y="3731847"/>
            <a:ext cx="219062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29" name="Rectangle 329"/>
          <p:cNvSpPr>
            <a:spLocks noChangeArrowheads="1"/>
          </p:cNvSpPr>
          <p:nvPr/>
        </p:nvSpPr>
        <p:spPr bwMode="auto">
          <a:xfrm>
            <a:off x="396827" y="3137878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20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0" name="Rectangle 330"/>
          <p:cNvSpPr>
            <a:spLocks noChangeArrowheads="1"/>
          </p:cNvSpPr>
          <p:nvPr/>
        </p:nvSpPr>
        <p:spPr bwMode="auto">
          <a:xfrm>
            <a:off x="396827" y="2543908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40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1" name="Rectangle 331"/>
          <p:cNvSpPr>
            <a:spLocks noChangeArrowheads="1"/>
          </p:cNvSpPr>
          <p:nvPr/>
        </p:nvSpPr>
        <p:spPr bwMode="auto">
          <a:xfrm>
            <a:off x="396827" y="1951099"/>
            <a:ext cx="435818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60</a:t>
            </a:r>
            <a:endParaRPr lang="en-US" sz="1400" b="1">
              <a:solidFill>
                <a:srgbClr val="1E4778"/>
              </a:solidFill>
            </a:endParaRPr>
          </a:p>
        </p:txBody>
      </p:sp>
      <p:sp>
        <p:nvSpPr>
          <p:cNvPr id="32" name="Rectangle 332"/>
          <p:cNvSpPr>
            <a:spLocks noChangeArrowheads="1"/>
          </p:cNvSpPr>
          <p:nvPr/>
        </p:nvSpPr>
        <p:spPr bwMode="auto">
          <a:xfrm>
            <a:off x="396827" y="1357129"/>
            <a:ext cx="435818" cy="22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 dirty="0">
                <a:solidFill>
                  <a:srgbClr val="1E4778"/>
                </a:solidFill>
                <a:latin typeface="Geneva" charset="0"/>
              </a:rPr>
              <a:t>80</a:t>
            </a:r>
            <a:endParaRPr lang="en-US" sz="1400" b="1" dirty="0">
              <a:solidFill>
                <a:srgbClr val="1E4778"/>
              </a:solidFill>
            </a:endParaRPr>
          </a:p>
        </p:txBody>
      </p:sp>
      <p:sp>
        <p:nvSpPr>
          <p:cNvPr id="33" name="Rectangle 333"/>
          <p:cNvSpPr>
            <a:spLocks noChangeArrowheads="1"/>
          </p:cNvSpPr>
          <p:nvPr/>
        </p:nvSpPr>
        <p:spPr bwMode="auto">
          <a:xfrm>
            <a:off x="152400" y="762000"/>
            <a:ext cx="654880" cy="22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rtl="1"/>
            <a:r>
              <a:rPr lang="en-US" sz="1500" b="1">
                <a:solidFill>
                  <a:srgbClr val="1E4778"/>
                </a:solidFill>
                <a:latin typeface="Geneva" charset="0"/>
              </a:rPr>
              <a:t>100</a:t>
            </a:r>
            <a:endParaRPr lang="en-US" sz="1400" b="1">
              <a:solidFill>
                <a:srgbClr val="1E4778"/>
              </a:solidFill>
            </a:endParaRPr>
          </a:p>
        </p:txBody>
      </p:sp>
      <p:grpSp>
        <p:nvGrpSpPr>
          <p:cNvPr id="23" name="Group 334"/>
          <p:cNvGrpSpPr>
            <a:grpSpLocks/>
          </p:cNvGrpSpPr>
          <p:nvPr/>
        </p:nvGrpSpPr>
        <p:grpSpPr bwMode="auto">
          <a:xfrm>
            <a:off x="982529" y="3941824"/>
            <a:ext cx="5259791" cy="228539"/>
            <a:chOff x="1900" y="3733"/>
            <a:chExt cx="2281" cy="197"/>
          </a:xfrm>
        </p:grpSpPr>
        <p:sp>
          <p:nvSpPr>
            <p:cNvPr id="24" name="Rectangle 335"/>
            <p:cNvSpPr>
              <a:spLocks noChangeArrowheads="1"/>
            </p:cNvSpPr>
            <p:nvPr/>
          </p:nvSpPr>
          <p:spPr bwMode="auto">
            <a:xfrm>
              <a:off x="1900" y="3733"/>
              <a:ext cx="95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5" name="Rectangle 336"/>
            <p:cNvSpPr>
              <a:spLocks noChangeArrowheads="1"/>
            </p:cNvSpPr>
            <p:nvPr/>
          </p:nvSpPr>
          <p:spPr bwMode="auto">
            <a:xfrm>
              <a:off x="2532" y="3733"/>
              <a:ext cx="189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6" name="Rectangle 337"/>
            <p:cNvSpPr>
              <a:spLocks noChangeArrowheads="1"/>
            </p:cNvSpPr>
            <p:nvPr/>
          </p:nvSpPr>
          <p:spPr bwMode="auto">
            <a:xfrm>
              <a:off x="3171" y="3733"/>
              <a:ext cx="28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  <p:sp>
          <p:nvSpPr>
            <p:cNvPr id="27" name="Rectangle 338"/>
            <p:cNvSpPr>
              <a:spLocks noChangeArrowheads="1"/>
            </p:cNvSpPr>
            <p:nvPr/>
          </p:nvSpPr>
          <p:spPr bwMode="auto">
            <a:xfrm>
              <a:off x="3803" y="3733"/>
              <a:ext cx="378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rtl="1"/>
              <a:r>
                <a:rPr lang="en-US" sz="1500" b="1">
                  <a:solidFill>
                    <a:srgbClr val="1E4778"/>
                  </a:solidFill>
                  <a:latin typeface="Geneva" charset="0"/>
                </a:rPr>
                <a:t>1000</a:t>
              </a:r>
              <a:endParaRPr lang="en-US" sz="1400" b="1">
                <a:solidFill>
                  <a:srgbClr val="1E4778"/>
                </a:solidFill>
              </a:endParaRPr>
            </a:p>
          </p:txBody>
        </p:sp>
      </p:grpSp>
      <p:grpSp>
        <p:nvGrpSpPr>
          <p:cNvPr id="113" name="Group 255"/>
          <p:cNvGrpSpPr>
            <a:grpSpLocks/>
          </p:cNvGrpSpPr>
          <p:nvPr/>
        </p:nvGrpSpPr>
        <p:grpSpPr bwMode="auto">
          <a:xfrm>
            <a:off x="990599" y="957468"/>
            <a:ext cx="2667000" cy="2871238"/>
            <a:chOff x="1888" y="1152"/>
            <a:chExt cx="2549" cy="2475"/>
          </a:xfrm>
        </p:grpSpPr>
        <p:sp>
          <p:nvSpPr>
            <p:cNvPr id="170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" name="Text Box 340"/>
          <p:cNvSpPr txBox="1">
            <a:spLocks noChangeArrowheads="1"/>
          </p:cNvSpPr>
          <p:nvPr/>
        </p:nvSpPr>
        <p:spPr bwMode="auto">
          <a:xfrm>
            <a:off x="6705599" y="342900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 dirty="0" smtClean="0">
                <a:solidFill>
                  <a:srgbClr val="00517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[Dose]</a:t>
            </a:r>
            <a:endParaRPr lang="en-US" sz="2000" b="1" dirty="0">
              <a:solidFill>
                <a:srgbClr val="00517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108" name="Group 341"/>
          <p:cNvGrpSpPr>
            <a:grpSpLocks/>
          </p:cNvGrpSpPr>
          <p:nvPr/>
        </p:nvGrpSpPr>
        <p:grpSpPr bwMode="auto">
          <a:xfrm>
            <a:off x="990599" y="2362200"/>
            <a:ext cx="1447800" cy="1495425"/>
            <a:chOff x="8658" y="1552"/>
            <a:chExt cx="215" cy="942"/>
          </a:xfrm>
        </p:grpSpPr>
        <p:sp>
          <p:nvSpPr>
            <p:cNvPr id="111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7" name="Group 255"/>
          <p:cNvGrpSpPr>
            <a:grpSpLocks/>
          </p:cNvGrpSpPr>
          <p:nvPr/>
        </p:nvGrpSpPr>
        <p:grpSpPr bwMode="auto">
          <a:xfrm>
            <a:off x="2057399" y="964096"/>
            <a:ext cx="3124200" cy="2871238"/>
            <a:chOff x="1888" y="1152"/>
            <a:chExt cx="2549" cy="2475"/>
          </a:xfrm>
        </p:grpSpPr>
        <p:sp>
          <p:nvSpPr>
            <p:cNvPr id="198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" name="Group 255"/>
          <p:cNvGrpSpPr>
            <a:grpSpLocks/>
          </p:cNvGrpSpPr>
          <p:nvPr/>
        </p:nvGrpSpPr>
        <p:grpSpPr bwMode="auto">
          <a:xfrm>
            <a:off x="3962399" y="963446"/>
            <a:ext cx="3276600" cy="2871238"/>
            <a:chOff x="1888" y="1152"/>
            <a:chExt cx="2549" cy="2475"/>
          </a:xfrm>
        </p:grpSpPr>
        <p:sp>
          <p:nvSpPr>
            <p:cNvPr id="226" name="Line 256"/>
            <p:cNvSpPr>
              <a:spLocks noChangeShapeType="1"/>
            </p:cNvSpPr>
            <p:nvPr/>
          </p:nvSpPr>
          <p:spPr bwMode="auto">
            <a:xfrm flipV="1">
              <a:off x="1888" y="3531"/>
              <a:ext cx="480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Line 257"/>
            <p:cNvSpPr>
              <a:spLocks noChangeShapeType="1"/>
            </p:cNvSpPr>
            <p:nvPr/>
          </p:nvSpPr>
          <p:spPr bwMode="auto">
            <a:xfrm flipV="1">
              <a:off x="2368" y="3413"/>
              <a:ext cx="21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Line 258"/>
            <p:cNvSpPr>
              <a:spLocks noChangeShapeType="1"/>
            </p:cNvSpPr>
            <p:nvPr/>
          </p:nvSpPr>
          <p:spPr bwMode="auto">
            <a:xfrm flipV="1">
              <a:off x="2581" y="3221"/>
              <a:ext cx="203" cy="19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259"/>
            <p:cNvSpPr>
              <a:spLocks noChangeShapeType="1"/>
            </p:cNvSpPr>
            <p:nvPr/>
          </p:nvSpPr>
          <p:spPr bwMode="auto">
            <a:xfrm flipV="1">
              <a:off x="2784" y="2912"/>
              <a:ext cx="213" cy="30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260"/>
            <p:cNvSpPr>
              <a:spLocks noChangeShapeType="1"/>
            </p:cNvSpPr>
            <p:nvPr/>
          </p:nvSpPr>
          <p:spPr bwMode="auto">
            <a:xfrm flipV="1">
              <a:off x="2997" y="2688"/>
              <a:ext cx="118" cy="224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Line 261"/>
            <p:cNvSpPr>
              <a:spLocks noChangeShapeType="1"/>
            </p:cNvSpPr>
            <p:nvPr/>
          </p:nvSpPr>
          <p:spPr bwMode="auto">
            <a:xfrm flipV="1">
              <a:off x="3115" y="2507"/>
              <a:ext cx="85" cy="18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Line 262"/>
            <p:cNvSpPr>
              <a:spLocks noChangeShapeType="1"/>
            </p:cNvSpPr>
            <p:nvPr/>
          </p:nvSpPr>
          <p:spPr bwMode="auto">
            <a:xfrm flipV="1">
              <a:off x="3200" y="2368"/>
              <a:ext cx="75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Line 263"/>
            <p:cNvSpPr>
              <a:spLocks noChangeShapeType="1"/>
            </p:cNvSpPr>
            <p:nvPr/>
          </p:nvSpPr>
          <p:spPr bwMode="auto">
            <a:xfrm flipV="1">
              <a:off x="3275" y="2229"/>
              <a:ext cx="64" cy="139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Line 264"/>
            <p:cNvSpPr>
              <a:spLocks noChangeShapeType="1"/>
            </p:cNvSpPr>
            <p:nvPr/>
          </p:nvSpPr>
          <p:spPr bwMode="auto">
            <a:xfrm flipV="1">
              <a:off x="3339" y="2112"/>
              <a:ext cx="53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265"/>
            <p:cNvSpPr>
              <a:spLocks noChangeShapeType="1"/>
            </p:cNvSpPr>
            <p:nvPr/>
          </p:nvSpPr>
          <p:spPr bwMode="auto">
            <a:xfrm flipV="1">
              <a:off x="3392" y="2016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266"/>
            <p:cNvSpPr>
              <a:spLocks noChangeShapeType="1"/>
            </p:cNvSpPr>
            <p:nvPr/>
          </p:nvSpPr>
          <p:spPr bwMode="auto">
            <a:xfrm flipV="1">
              <a:off x="3445" y="1941"/>
              <a:ext cx="32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267"/>
            <p:cNvSpPr>
              <a:spLocks noChangeShapeType="1"/>
            </p:cNvSpPr>
            <p:nvPr/>
          </p:nvSpPr>
          <p:spPr bwMode="auto">
            <a:xfrm flipV="1">
              <a:off x="3477" y="1824"/>
              <a:ext cx="75" cy="117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268"/>
            <p:cNvSpPr>
              <a:spLocks noChangeShapeType="1"/>
            </p:cNvSpPr>
            <p:nvPr/>
          </p:nvSpPr>
          <p:spPr bwMode="auto">
            <a:xfrm flipV="1">
              <a:off x="3552" y="1728"/>
              <a:ext cx="53" cy="96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269"/>
            <p:cNvSpPr>
              <a:spLocks noChangeShapeType="1"/>
            </p:cNvSpPr>
            <p:nvPr/>
          </p:nvSpPr>
          <p:spPr bwMode="auto">
            <a:xfrm flipV="1">
              <a:off x="3605" y="1653"/>
              <a:ext cx="43" cy="75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270"/>
            <p:cNvSpPr>
              <a:spLocks noChangeShapeType="1"/>
            </p:cNvSpPr>
            <p:nvPr/>
          </p:nvSpPr>
          <p:spPr bwMode="auto">
            <a:xfrm flipV="1">
              <a:off x="3648" y="1600"/>
              <a:ext cx="43" cy="5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271"/>
            <p:cNvSpPr>
              <a:spLocks noChangeShapeType="1"/>
            </p:cNvSpPr>
            <p:nvPr/>
          </p:nvSpPr>
          <p:spPr bwMode="auto">
            <a:xfrm flipV="1">
              <a:off x="3691" y="1557"/>
              <a:ext cx="32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272"/>
            <p:cNvSpPr>
              <a:spLocks noChangeShapeType="1"/>
            </p:cNvSpPr>
            <p:nvPr/>
          </p:nvSpPr>
          <p:spPr bwMode="auto">
            <a:xfrm flipV="1">
              <a:off x="3723" y="1515"/>
              <a:ext cx="32" cy="4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Line 273"/>
            <p:cNvSpPr>
              <a:spLocks noChangeShapeType="1"/>
            </p:cNvSpPr>
            <p:nvPr/>
          </p:nvSpPr>
          <p:spPr bwMode="auto">
            <a:xfrm flipV="1">
              <a:off x="3755" y="1483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Line 274"/>
            <p:cNvSpPr>
              <a:spLocks noChangeShapeType="1"/>
            </p:cNvSpPr>
            <p:nvPr/>
          </p:nvSpPr>
          <p:spPr bwMode="auto">
            <a:xfrm flipV="1">
              <a:off x="3787" y="1451"/>
              <a:ext cx="21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Line 275"/>
            <p:cNvSpPr>
              <a:spLocks noChangeShapeType="1"/>
            </p:cNvSpPr>
            <p:nvPr/>
          </p:nvSpPr>
          <p:spPr bwMode="auto">
            <a:xfrm flipV="1">
              <a:off x="3808" y="1408"/>
              <a:ext cx="53" cy="43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276"/>
            <p:cNvSpPr>
              <a:spLocks noChangeShapeType="1"/>
            </p:cNvSpPr>
            <p:nvPr/>
          </p:nvSpPr>
          <p:spPr bwMode="auto">
            <a:xfrm flipV="1">
              <a:off x="3861" y="1376"/>
              <a:ext cx="32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Line 277"/>
            <p:cNvSpPr>
              <a:spLocks noChangeShapeType="1"/>
            </p:cNvSpPr>
            <p:nvPr/>
          </p:nvSpPr>
          <p:spPr bwMode="auto">
            <a:xfrm flipV="1">
              <a:off x="3893" y="1344"/>
              <a:ext cx="43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278"/>
            <p:cNvSpPr>
              <a:spLocks noChangeShapeType="1"/>
            </p:cNvSpPr>
            <p:nvPr/>
          </p:nvSpPr>
          <p:spPr bwMode="auto">
            <a:xfrm flipV="1">
              <a:off x="3936" y="1323"/>
              <a:ext cx="32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279"/>
            <p:cNvSpPr>
              <a:spLocks noChangeShapeType="1"/>
            </p:cNvSpPr>
            <p:nvPr/>
          </p:nvSpPr>
          <p:spPr bwMode="auto">
            <a:xfrm flipV="1">
              <a:off x="3968" y="1205"/>
              <a:ext cx="203" cy="11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80"/>
            <p:cNvSpPr>
              <a:spLocks noChangeShapeType="1"/>
            </p:cNvSpPr>
            <p:nvPr/>
          </p:nvSpPr>
          <p:spPr bwMode="auto">
            <a:xfrm flipV="1">
              <a:off x="4171" y="1173"/>
              <a:ext cx="128" cy="32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81"/>
            <p:cNvSpPr>
              <a:spLocks noChangeShapeType="1"/>
            </p:cNvSpPr>
            <p:nvPr/>
          </p:nvSpPr>
          <p:spPr bwMode="auto">
            <a:xfrm flipV="1">
              <a:off x="4299" y="1152"/>
              <a:ext cx="85" cy="21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Line 282"/>
            <p:cNvSpPr>
              <a:spLocks noChangeShapeType="1"/>
            </p:cNvSpPr>
            <p:nvPr/>
          </p:nvSpPr>
          <p:spPr bwMode="auto">
            <a:xfrm>
              <a:off x="4384" y="1152"/>
              <a:ext cx="53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5" name="Group 264"/>
          <p:cNvGrpSpPr/>
          <p:nvPr/>
        </p:nvGrpSpPr>
        <p:grpSpPr>
          <a:xfrm>
            <a:off x="2097110" y="3886200"/>
            <a:ext cx="838200" cy="659487"/>
            <a:chOff x="3240111" y="4038600"/>
            <a:chExt cx="838200" cy="659487"/>
          </a:xfrm>
        </p:grpSpPr>
        <p:sp>
          <p:nvSpPr>
            <p:cNvPr id="253" name="Text Box 120"/>
            <p:cNvSpPr txBox="1">
              <a:spLocks noChangeArrowheads="1"/>
            </p:cNvSpPr>
            <p:nvPr/>
          </p:nvSpPr>
          <p:spPr bwMode="auto">
            <a:xfrm>
              <a:off x="3240111" y="4267200"/>
              <a:ext cx="838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E</a:t>
              </a: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54" name="Straight Arrow Connector 253"/>
            <p:cNvCxnSpPr/>
            <p:nvPr/>
          </p:nvCxnSpPr>
          <p:spPr>
            <a:xfrm rot="5400000">
              <a:off x="3467894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5" name="Group 341"/>
          <p:cNvGrpSpPr>
            <a:grpSpLocks/>
          </p:cNvGrpSpPr>
          <p:nvPr/>
        </p:nvGrpSpPr>
        <p:grpSpPr bwMode="auto">
          <a:xfrm>
            <a:off x="990599" y="2362200"/>
            <a:ext cx="2743200" cy="1495425"/>
            <a:chOff x="8658" y="1552"/>
            <a:chExt cx="215" cy="942"/>
          </a:xfrm>
        </p:grpSpPr>
        <p:sp>
          <p:nvSpPr>
            <p:cNvPr id="256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8" name="Group 341"/>
          <p:cNvGrpSpPr>
            <a:grpSpLocks/>
          </p:cNvGrpSpPr>
          <p:nvPr/>
        </p:nvGrpSpPr>
        <p:grpSpPr bwMode="auto">
          <a:xfrm>
            <a:off x="990600" y="2354331"/>
            <a:ext cx="4724400" cy="1495425"/>
            <a:chOff x="8658" y="1552"/>
            <a:chExt cx="215" cy="942"/>
          </a:xfrm>
        </p:grpSpPr>
        <p:sp>
          <p:nvSpPr>
            <p:cNvPr id="259" name="Line 342"/>
            <p:cNvSpPr>
              <a:spLocks noChangeShapeType="1"/>
            </p:cNvSpPr>
            <p:nvPr/>
          </p:nvSpPr>
          <p:spPr bwMode="auto">
            <a:xfrm>
              <a:off x="8873" y="1560"/>
              <a:ext cx="0" cy="934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Line 343"/>
            <p:cNvSpPr>
              <a:spLocks noChangeShapeType="1"/>
            </p:cNvSpPr>
            <p:nvPr/>
          </p:nvSpPr>
          <p:spPr bwMode="auto">
            <a:xfrm>
              <a:off x="8658" y="1552"/>
              <a:ext cx="208" cy="0"/>
            </a:xfrm>
            <a:prstGeom prst="line">
              <a:avLst/>
            </a:prstGeom>
            <a:noFill/>
            <a:ln w="38100">
              <a:solidFill>
                <a:srgbClr val="3333CC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1" name="TextBox 43"/>
          <p:cNvSpPr txBox="1">
            <a:spLocks noChangeArrowheads="1"/>
          </p:cNvSpPr>
          <p:nvPr/>
        </p:nvSpPr>
        <p:spPr bwMode="auto">
          <a:xfrm rot="16200000">
            <a:off x="-970917" y="2153283"/>
            <a:ext cx="2819399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1E4778"/>
                </a:solidFill>
                <a:latin typeface="Arial Narrow" pitchFamily="34" charset="0"/>
              </a:rPr>
              <a:t>% subjects responding</a:t>
            </a:r>
            <a:endParaRPr lang="en-US" b="1" dirty="0">
              <a:solidFill>
                <a:srgbClr val="1E4778"/>
              </a:solidFill>
              <a:latin typeface="Arial Narrow" pitchFamily="34" charset="0"/>
            </a:endParaRPr>
          </a:p>
        </p:txBody>
      </p:sp>
      <p:sp>
        <p:nvSpPr>
          <p:cNvPr id="262" name="Rectangle 11"/>
          <p:cNvSpPr>
            <a:spLocks noChangeArrowheads="1"/>
          </p:cNvSpPr>
          <p:nvPr/>
        </p:nvSpPr>
        <p:spPr bwMode="auto">
          <a:xfrm>
            <a:off x="152400" y="142875"/>
            <a:ext cx="6934200" cy="461665"/>
          </a:xfrm>
          <a:prstGeom prst="rect">
            <a:avLst/>
          </a:prstGeom>
          <a:solidFill>
            <a:srgbClr val="3276C8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QANTAL DOSE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CURVE: 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used to determine</a:t>
            </a:r>
            <a:endParaRPr lang="en-US" sz="2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266" name="Group 265"/>
          <p:cNvGrpSpPr/>
          <p:nvPr/>
        </p:nvGrpSpPr>
        <p:grpSpPr>
          <a:xfrm>
            <a:off x="3440804" y="3886200"/>
            <a:ext cx="762000" cy="655638"/>
            <a:chOff x="4583805" y="4038600"/>
            <a:chExt cx="762000" cy="655638"/>
          </a:xfrm>
        </p:grpSpPr>
        <p:sp>
          <p:nvSpPr>
            <p:cNvPr id="109" name="Text Box 345"/>
            <p:cNvSpPr txBox="1">
              <a:spLocks noChangeArrowheads="1"/>
            </p:cNvSpPr>
            <p:nvPr/>
          </p:nvSpPr>
          <p:spPr bwMode="auto">
            <a:xfrm>
              <a:off x="4583805" y="4267200"/>
              <a:ext cx="762000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TD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3" name="Straight Arrow Connector 262"/>
            <p:cNvCxnSpPr/>
            <p:nvPr/>
          </p:nvCxnSpPr>
          <p:spPr>
            <a:xfrm rot="5400000">
              <a:off x="47617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7" name="Group 266"/>
          <p:cNvGrpSpPr/>
          <p:nvPr/>
        </p:nvGrpSpPr>
        <p:grpSpPr>
          <a:xfrm>
            <a:off x="5435957" y="3886200"/>
            <a:ext cx="762000" cy="659487"/>
            <a:chOff x="6578958" y="4038600"/>
            <a:chExt cx="762000" cy="659487"/>
          </a:xfrm>
        </p:grpSpPr>
        <p:sp>
          <p:nvSpPr>
            <p:cNvPr id="16" name="Text Box 345"/>
            <p:cNvSpPr txBox="1">
              <a:spLocks noChangeArrowheads="1"/>
            </p:cNvSpPr>
            <p:nvPr/>
          </p:nvSpPr>
          <p:spPr bwMode="auto">
            <a:xfrm>
              <a:off x="6578958" y="4267200"/>
              <a:ext cx="7620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 b="1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LD</a:t>
              </a:r>
              <a:r>
                <a:rPr lang="en-US" sz="2200" b="1" baseline="-25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Narrow" pitchFamily="34" charset="0"/>
                </a:rPr>
                <a:t>50</a:t>
              </a:r>
              <a:endParaRPr lang="en-US" sz="22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264" name="Straight Arrow Connector 263"/>
            <p:cNvCxnSpPr/>
            <p:nvPr/>
          </p:nvCxnSpPr>
          <p:spPr>
            <a:xfrm rot="5400000">
              <a:off x="6742906" y="4152106"/>
              <a:ext cx="228600" cy="1588"/>
            </a:xfrm>
            <a:prstGeom prst="straightConnector1">
              <a:avLst/>
            </a:prstGeom>
            <a:ln w="28575">
              <a:solidFill>
                <a:srgbClr val="66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8" name="Rectangle 36"/>
          <p:cNvSpPr>
            <a:spLocks noChangeArrowheads="1"/>
          </p:cNvSpPr>
          <p:nvPr/>
        </p:nvSpPr>
        <p:spPr bwMode="auto">
          <a:xfrm>
            <a:off x="2819400" y="4432852"/>
            <a:ext cx="670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50% of individuals exhibit the specified  therapeutic response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69" name="Rectangle 36"/>
          <p:cNvSpPr>
            <a:spLocks noChangeArrowheads="1"/>
          </p:cNvSpPr>
          <p:nvPr/>
        </p:nvSpPr>
        <p:spPr bwMode="auto">
          <a:xfrm>
            <a:off x="3238500" y="4419600"/>
            <a:ext cx="2057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toxic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0" name="Rectangle 36"/>
          <p:cNvSpPr>
            <a:spLocks noChangeArrowheads="1"/>
          </p:cNvSpPr>
          <p:nvPr/>
        </p:nvSpPr>
        <p:spPr bwMode="auto">
          <a:xfrm>
            <a:off x="5486400" y="4419600"/>
            <a:ext cx="2133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lethal dose</a:t>
            </a:r>
            <a:endParaRPr lang="en-US" sz="2000" b="1" i="1" dirty="0">
              <a:latin typeface="Arial Narrow" pitchFamily="34" charset="0"/>
            </a:endParaRPr>
          </a:p>
        </p:txBody>
      </p:sp>
      <p:sp>
        <p:nvSpPr>
          <p:cNvPr id="271" name="Rectangle 36"/>
          <p:cNvSpPr>
            <a:spLocks noChangeArrowheads="1"/>
          </p:cNvSpPr>
          <p:nvPr/>
        </p:nvSpPr>
        <p:spPr bwMode="auto">
          <a:xfrm>
            <a:off x="457200" y="4419600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latin typeface="Arial Narrow" pitchFamily="34" charset="0"/>
              </a:rPr>
              <a:t>Median Effective Dose</a:t>
            </a:r>
            <a:endParaRPr lang="en-US" sz="2000" b="1" i="1" dirty="0">
              <a:latin typeface="Arial Narrow" pitchFamily="34" charset="0"/>
            </a:endParaRPr>
          </a:p>
        </p:txBody>
      </p:sp>
      <p:grpSp>
        <p:nvGrpSpPr>
          <p:cNvPr id="274" name="Group 273"/>
          <p:cNvGrpSpPr/>
          <p:nvPr/>
        </p:nvGrpSpPr>
        <p:grpSpPr>
          <a:xfrm>
            <a:off x="5638800" y="23607"/>
            <a:ext cx="3505200" cy="2290465"/>
            <a:chOff x="5638800" y="0"/>
            <a:chExt cx="3505200" cy="2366665"/>
          </a:xfrm>
        </p:grpSpPr>
        <p:sp>
          <p:nvSpPr>
            <p:cNvPr id="272" name="Rectangle 11"/>
            <p:cNvSpPr>
              <a:spLocks noChangeArrowheads="1"/>
            </p:cNvSpPr>
            <p:nvPr/>
          </p:nvSpPr>
          <p:spPr bwMode="auto">
            <a:xfrm>
              <a:off x="5638800" y="1905000"/>
              <a:ext cx="3505200" cy="461665"/>
            </a:xfrm>
            <a:prstGeom prst="rect">
              <a:avLst/>
            </a:prstGeom>
            <a:solidFill>
              <a:srgbClr val="3276C8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  <a:latin typeface="Arial Narrow" pitchFamily="34" charset="0"/>
                </a:rPr>
                <a:t>  Predict the safety profile</a:t>
              </a:r>
              <a:endParaRPr lang="en-US" sz="2400" b="1" i="1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  <p:pic>
          <p:nvPicPr>
            <p:cNvPr id="27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86600" y="0"/>
              <a:ext cx="1905000" cy="1841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5" name="Rectangle 11"/>
          <p:cNvSpPr>
            <a:spLocks noChangeArrowheads="1"/>
          </p:cNvSpPr>
          <p:nvPr/>
        </p:nvSpPr>
        <p:spPr bwMode="auto">
          <a:xfrm>
            <a:off x="228600" y="5105400"/>
            <a:ext cx="2438400" cy="461665"/>
          </a:xfrm>
          <a:prstGeom prst="rect">
            <a:avLst/>
          </a:prstGeom>
          <a:solidFill>
            <a:srgbClr val="3276C8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Therapeutic Index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76" name="Rectangle 36"/>
          <p:cNvSpPr>
            <a:spLocks noChangeArrowheads="1"/>
          </p:cNvSpPr>
          <p:nvPr/>
        </p:nvSpPr>
        <p:spPr bwMode="auto">
          <a:xfrm>
            <a:off x="152400" y="5715000"/>
            <a:ext cx="8839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The relation between dose to induce a desired effect versus  that producing the unwanted effect.</a:t>
            </a:r>
            <a:endParaRPr lang="en-US" sz="2200" b="1" i="1" dirty="0">
              <a:latin typeface="Arial Narrow" pitchFamily="34" charset="0"/>
            </a:endParaRPr>
          </a:p>
        </p:txBody>
      </p:sp>
      <p:grpSp>
        <p:nvGrpSpPr>
          <p:cNvPr id="283" name="Group 282"/>
          <p:cNvGrpSpPr/>
          <p:nvPr/>
        </p:nvGrpSpPr>
        <p:grpSpPr>
          <a:xfrm>
            <a:off x="224517" y="5602356"/>
            <a:ext cx="994683" cy="898525"/>
            <a:chOff x="7803037" y="2514600"/>
            <a:chExt cx="994683" cy="898525"/>
          </a:xfrm>
        </p:grpSpPr>
        <p:sp>
          <p:nvSpPr>
            <p:cNvPr id="278" name="Text Box 5"/>
            <p:cNvSpPr txBox="1">
              <a:spLocks noChangeArrowheads="1"/>
            </p:cNvSpPr>
            <p:nvPr/>
          </p:nvSpPr>
          <p:spPr bwMode="auto">
            <a:xfrm>
              <a:off x="7803037" y="2514600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sp>
          <p:nvSpPr>
            <p:cNvPr id="279" name="Text Box 6"/>
            <p:cNvSpPr txBox="1">
              <a:spLocks noChangeArrowheads="1"/>
            </p:cNvSpPr>
            <p:nvPr/>
          </p:nvSpPr>
          <p:spPr bwMode="auto">
            <a:xfrm>
              <a:off x="7879237" y="3013075"/>
              <a:ext cx="91848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rtl="0" eaLnBrk="0" hangingPunct="0">
                <a:spcBef>
                  <a:spcPct val="50000"/>
                </a:spcBef>
              </a:pPr>
              <a:r>
                <a:rPr lang="en-US" sz="20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ED</a:t>
              </a:r>
              <a:r>
                <a:rPr lang="en-US" sz="2000" b="1" baseline="-250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50</a:t>
              </a:r>
            </a:p>
          </p:txBody>
        </p:sp>
        <p:cxnSp>
          <p:nvCxnSpPr>
            <p:cNvPr id="282" name="Straight Connector 281"/>
            <p:cNvCxnSpPr/>
            <p:nvPr/>
          </p:nvCxnSpPr>
          <p:spPr>
            <a:xfrm>
              <a:off x="7928112" y="2971800"/>
              <a:ext cx="533400" cy="1588"/>
            </a:xfrm>
            <a:prstGeom prst="line">
              <a:avLst/>
            </a:prstGeom>
            <a:ln w="28575">
              <a:solidFill>
                <a:srgbClr val="0097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4" name="Rectangle 36"/>
          <p:cNvSpPr>
            <a:spLocks noChangeArrowheads="1"/>
          </p:cNvSpPr>
          <p:nvPr/>
        </p:nvSpPr>
        <p:spPr bwMode="auto">
          <a:xfrm>
            <a:off x="1371600" y="5733727"/>
            <a:ext cx="777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low </a:t>
            </a:r>
            <a:r>
              <a:rPr lang="en-US" sz="2200" b="1" i="1" dirty="0" smtClean="0">
                <a:latin typeface="Calibri"/>
              </a:rPr>
              <a:t>→ the  drug has a narrow margin of safety </a:t>
            </a:r>
            <a:r>
              <a:rPr lang="en-US" sz="2400" b="1" i="1" dirty="0" err="1" smtClean="0">
                <a:solidFill>
                  <a:srgbClr val="6600FF"/>
                </a:solidFill>
                <a:latin typeface="Calibri"/>
              </a:rPr>
              <a:t>digoxin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85" name="Rectangle 36"/>
          <p:cNvSpPr>
            <a:spLocks noChangeArrowheads="1"/>
          </p:cNvSpPr>
          <p:nvPr/>
        </p:nvSpPr>
        <p:spPr bwMode="auto">
          <a:xfrm>
            <a:off x="1371600" y="6172200"/>
            <a:ext cx="64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latin typeface="Arial Narrow" pitchFamily="34" charset="0"/>
              </a:rPr>
              <a:t>When high </a:t>
            </a:r>
            <a:r>
              <a:rPr lang="en-US" sz="2200" b="1" i="1" dirty="0" smtClean="0">
                <a:latin typeface="Calibri"/>
              </a:rPr>
              <a:t>→ the  drug has a safe profile  </a:t>
            </a:r>
            <a:r>
              <a:rPr lang="en-US" sz="2400" b="1" i="1" dirty="0" smtClean="0">
                <a:solidFill>
                  <a:srgbClr val="6600FF"/>
                </a:solidFill>
                <a:latin typeface="Calibri"/>
              </a:rPr>
              <a:t>diazepam</a:t>
            </a:r>
            <a:endParaRPr lang="en-US" sz="2400" b="1" i="1" dirty="0">
              <a:solidFill>
                <a:srgbClr val="6600FF"/>
              </a:solidFill>
              <a:latin typeface="Arial Narrow" pitchFamily="34" charset="0"/>
            </a:endParaRPr>
          </a:p>
        </p:txBody>
      </p:sp>
      <p:sp>
        <p:nvSpPr>
          <p:cNvPr id="277" name="Rectangle 11"/>
          <p:cNvSpPr>
            <a:spLocks noChangeArrowheads="1"/>
          </p:cNvSpPr>
          <p:nvPr/>
        </p:nvSpPr>
        <p:spPr bwMode="auto">
          <a:xfrm>
            <a:off x="1295400" y="1752600"/>
            <a:ext cx="20574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Therapeutic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0" name="Rectangle 11"/>
          <p:cNvSpPr>
            <a:spLocks noChangeArrowheads="1"/>
          </p:cNvSpPr>
          <p:nvPr/>
        </p:nvSpPr>
        <p:spPr bwMode="auto">
          <a:xfrm>
            <a:off x="3505200" y="1352490"/>
            <a:ext cx="14478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Toxic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281" name="Rectangle 11"/>
          <p:cNvSpPr>
            <a:spLocks noChangeArrowheads="1"/>
          </p:cNvSpPr>
          <p:nvPr/>
        </p:nvSpPr>
        <p:spPr bwMode="auto">
          <a:xfrm>
            <a:off x="5486400" y="950496"/>
            <a:ext cx="1524000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Arial Narrow" pitchFamily="34" charset="0"/>
              </a:rPr>
              <a:t>Lethal Effect</a:t>
            </a:r>
            <a:endParaRPr lang="en-US" sz="20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3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3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875 -0.0053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0533 L 0.05417 -0.0053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" grpId="0"/>
      <p:bldP spid="269" grpId="0"/>
      <p:bldP spid="270" grpId="0"/>
      <p:bldP spid="271" grpId="0"/>
      <p:bldP spid="275" grpId="0" animBg="1"/>
      <p:bldP spid="276" grpId="0"/>
      <p:bldP spid="284" grpId="0"/>
      <p:bldP spid="285" grpId="0"/>
      <p:bldP spid="277" grpId="1" animBg="1"/>
      <p:bldP spid="280" grpId="1" animBg="1"/>
      <p:bldP spid="28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4046</TotalTime>
  <Words>777</Words>
  <Application>Microsoft Office PowerPoint</Application>
  <PresentationFormat>On-screen Show (4:3)</PresentationFormat>
  <Paragraphs>187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Osama</cp:lastModifiedBy>
  <cp:revision>192</cp:revision>
  <dcterms:created xsi:type="dcterms:W3CDTF">2010-09-28T15:47:12Z</dcterms:created>
  <dcterms:modified xsi:type="dcterms:W3CDTF">2011-09-26T07:48:05Z</dcterms:modified>
</cp:coreProperties>
</file>