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4" r:id="rId2"/>
    <p:sldId id="300" r:id="rId3"/>
    <p:sldId id="369" r:id="rId4"/>
    <p:sldId id="275" r:id="rId5"/>
    <p:sldId id="400" r:id="rId6"/>
    <p:sldId id="404" r:id="rId7"/>
    <p:sldId id="403" r:id="rId8"/>
    <p:sldId id="405" r:id="rId9"/>
    <p:sldId id="406" r:id="rId10"/>
    <p:sldId id="407" r:id="rId11"/>
    <p:sldId id="388" r:id="rId12"/>
    <p:sldId id="389" r:id="rId13"/>
    <p:sldId id="391" r:id="rId14"/>
    <p:sldId id="392" r:id="rId15"/>
    <p:sldId id="393" r:id="rId16"/>
    <p:sldId id="408" r:id="rId17"/>
    <p:sldId id="409" r:id="rId18"/>
    <p:sldId id="410" r:id="rId19"/>
    <p:sldId id="411" r:id="rId20"/>
    <p:sldId id="41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F6"/>
    <a:srgbClr val="FA00FA"/>
    <a:srgbClr val="6600FF"/>
    <a:srgbClr val="5100C8"/>
    <a:srgbClr val="FF00FF"/>
    <a:srgbClr val="EBE2F2"/>
    <a:srgbClr val="FFE5FF"/>
    <a:srgbClr val="7B48A2"/>
    <a:srgbClr val="DBCEFE"/>
    <a:srgbClr val="ECC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>
        <p:scale>
          <a:sx n="81" d="100"/>
          <a:sy n="81" d="100"/>
        </p:scale>
        <p:origin x="-78" y="13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C63C-2F67-412C-B2B1-0B3FFE960C9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1110-AB8C-4187-8990-CF74EE5D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C86BA-C06B-4BFD-ACCF-82E7ABE99C32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A2C1D7-C971-42FE-A045-C29984E2A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3C964-7AE2-42D7-8131-0212610B9FD1}" type="slidenum">
              <a:rPr lang="ar-SA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normAutofit lnSpcReduction="10000"/>
          </a:bodyPr>
          <a:lstStyle/>
          <a:p>
            <a:pPr marL="76930" indent="-7693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Role of β-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arrestins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in the desensitization, sequestration and intracellular trafficking of GPCRs. Homologous desensitization of GPCRs (1) results from the binding of β-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arrestins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(β-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arr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) to agonist (H)-occupied receptors following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phosphorylation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of the receptor by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GRKs.β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arrestin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binding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sterically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precludes coupling between the receptor and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heterotrimeric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G proteins, leading to termination of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signaling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by G proteins effectors (E). Receptor-bound β-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arrestins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also act as adapter proteins, binding to components of the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clathrin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endocytic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machinery including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clathrin,β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2-adaptin (AP-2) and NSF. Receptor sequestration (2) reflects the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dynamin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(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Dyn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)-dependent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endocytosis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of GPCRs via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clathrin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-coated pits. Once internalized, GPCRs exhibit two distinct patterns of β-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arrestin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interaction. `Class A' GPCRs, for example the β2 adrenergic receptor, rapidly dissociate from β-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arrestin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upon internalization. These receptors are trafficked to an acidified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endosomal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compartment, wherein the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ligand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is dissociated and the receptor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dephosphorylated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by a GPCR-specific protein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phosphatase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PP2A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isoform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, and are subsequently recycled to the plasma membrane (3). `Class B' receptors, for example the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angiotensin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II AT1a receptor, form stable receptor-β-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arrestin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complexes. These receptors accumulate in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endocytic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vesicles and are either targeted for degradation or slowly recycled to the membrane via as yet poorly defined routes.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07E8-FC06-4B11-ABE5-E2A2C62658A3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FDF9-25BF-4526-8413-8CC2AAD13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8DA9-2FD7-421C-B8B4-8ADE807B6EB3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F584-2479-412E-B3BA-F0677780DF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63C2-1971-45B5-8F19-E82830D92755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AC39-2DB6-40F8-A3A4-7898DC8054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CB51-33BC-48A2-A3C4-E1810E60A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C56-3E8A-4EBE-B7F6-A60E665510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5C9D-D634-4BE6-B8C9-05C9C9F40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17B0-1A62-4CBF-8FF7-7B05CCD18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DDA-C9CA-4B70-B1E8-377DB247625E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8DC6-D3CE-4518-997C-6CDBA0A889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0561-1877-4E4B-9D48-CC44B364BA5A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AF9B-D776-4347-BB1A-ECA63DD9C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ACFC-EBDB-4774-AEE3-7434292772FB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7CC7-FBDF-480B-A357-C6391F34C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078-DCF6-454B-AF12-AC65099C3FDA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4E00-481F-495C-A5DC-9BC636E27D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7DC5-A5B6-4BE4-B1F7-1A9BA9D42469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1D54-F728-4B1D-815B-24FCC5310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333B-25FF-431C-A291-21818927A64E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F35-961D-4A70-BC8E-31AA8E888E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E377-FAD8-4F55-BAF4-7FD04CBC10C5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52DA-E8BB-47C1-9801-17F413804A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5A67-AAF6-4A52-8822-821C007D9D0B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CE05-0EEE-4FA9-9E3B-0BC67C0274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F84DC-8C69-4CB0-8B2A-58E02388FB7E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7B6BE0-E4C1-4F56-8FC8-2B6DC44EB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18460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38200" y="6096000"/>
            <a:ext cx="8077200" cy="4302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2E6CB8"/>
                </a:solidFill>
                <a:latin typeface="Arial Narrow" pitchFamily="34" charset="0"/>
              </a:rPr>
              <a:t>    Within the same individual</a:t>
            </a:r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8001000" cy="52387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VARIATION IN DRUG RESONSIVNESS</a:t>
            </a:r>
          </a:p>
        </p:txBody>
      </p:sp>
      <p:sp>
        <p:nvSpPr>
          <p:cNvPr id="28" name="Up Arrow 27"/>
          <p:cNvSpPr/>
          <p:nvPr/>
        </p:nvSpPr>
        <p:spPr>
          <a:xfrm>
            <a:off x="1295400" y="1752600"/>
            <a:ext cx="304800" cy="2514600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50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" y="2701925"/>
            <a:ext cx="4800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own Arrow 20"/>
          <p:cNvSpPr/>
          <p:nvPr/>
        </p:nvSpPr>
        <p:spPr>
          <a:xfrm>
            <a:off x="850900" y="1524000"/>
            <a:ext cx="292100" cy="27432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1371600" y="5665787"/>
            <a:ext cx="7543800" cy="4302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2E6CB8"/>
                </a:solidFill>
                <a:latin typeface="Arial Narrow" pitchFamily="34" charset="0"/>
              </a:rPr>
              <a:t>Between different individuals</a:t>
            </a:r>
          </a:p>
        </p:txBody>
      </p:sp>
      <p:pic>
        <p:nvPicPr>
          <p:cNvPr id="1845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71688" y="1295400"/>
            <a:ext cx="6538913" cy="1219200"/>
            <a:chOff x="2071255" y="2611580"/>
            <a:chExt cx="5029201" cy="1219200"/>
          </a:xfrm>
        </p:grpSpPr>
        <p:sp>
          <p:nvSpPr>
            <p:cNvPr id="20" name="Oval 19"/>
            <p:cNvSpPr/>
            <p:nvPr/>
          </p:nvSpPr>
          <p:spPr>
            <a:xfrm>
              <a:off x="2071255" y="2611580"/>
              <a:ext cx="5029200" cy="1219200"/>
            </a:xfrm>
            <a:prstGeom prst="ellipse">
              <a:avLst/>
            </a:prstGeom>
            <a:solidFill>
              <a:srgbClr val="2E6CB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85" name="Rectangle 1"/>
            <p:cNvSpPr>
              <a:spLocks noChangeArrowheads="1"/>
            </p:cNvSpPr>
            <p:nvPr/>
          </p:nvSpPr>
          <p:spPr bwMode="auto">
            <a:xfrm>
              <a:off x="2353301" y="2718791"/>
              <a:ext cx="4747155" cy="9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99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Decrease in drug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effects.</a:t>
              </a:r>
            </a:p>
            <a:p>
              <a:pPr algn="ctr" eaLnBrk="0" hangingPunct="0">
                <a:spcBef>
                  <a:spcPts val="6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Development of side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effects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8" grpId="0" animBg="1"/>
      <p:bldP spid="21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/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  <a:alpha val="83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TYPES OF ADR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52400" y="8382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1828800" y="11430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391400" y="8128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 bwMode="auto">
          <a:xfrm>
            <a:off x="5638800" y="11430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181600" y="4876800"/>
            <a:ext cx="3581400" cy="17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>
                <a:latin typeface="Arial Narrow" pitchFamily="34" charset="0"/>
              </a:rPr>
              <a:t>Long after patients can show:</a:t>
            </a: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400" dirty="0">
                <a:solidFill>
                  <a:srgbClr val="5100C8"/>
                </a:solidFill>
                <a:latin typeface="Bernard MT Condensed" pitchFamily="18" charset="0"/>
              </a:rPr>
              <a:t>TERATOGENICITY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000" b="1" dirty="0">
                <a:latin typeface="Arial Narrow" pitchFamily="34" charset="0"/>
              </a:rPr>
              <a:t>after </a:t>
            </a:r>
            <a:r>
              <a:rPr lang="en-US" sz="2000" b="1" dirty="0" smtClean="0">
                <a:latin typeface="Arial Narrow" pitchFamily="34" charset="0"/>
              </a:rPr>
              <a:t/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rgbClr val="6600FF"/>
                </a:solidFill>
              </a:rPr>
              <a:t>retinoids</a:t>
            </a:r>
            <a:endParaRPr lang="en-US" sz="2000" b="1" dirty="0">
              <a:solidFill>
                <a:srgbClr val="6600FF"/>
              </a:solidFill>
            </a:endParaRP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5100C8"/>
                </a:solidFill>
                <a:latin typeface="Bernard MT Condensed" pitchFamily="18" charset="0"/>
              </a:rPr>
              <a:t>CARCINOGENICITY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000" b="1" dirty="0">
                <a:latin typeface="Arial Narrow" pitchFamily="34" charset="0"/>
              </a:rPr>
              <a:t>after </a:t>
            </a:r>
            <a:r>
              <a:rPr lang="en-US" sz="2000" b="1" dirty="0" smtClean="0">
                <a:latin typeface="Arial Narrow" pitchFamily="34" charset="0"/>
              </a:rPr>
              <a:t/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6600FF"/>
                </a:solidFill>
              </a:rPr>
              <a:t>   tobacco smoking</a:t>
            </a:r>
            <a:endParaRPr lang="en-US" sz="2000" b="1" dirty="0">
              <a:solidFill>
                <a:srgbClr val="66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1747659"/>
            <a:ext cx="4953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e.g. </a:t>
            </a:r>
            <a:r>
              <a:rPr lang="en-US" sz="2000" b="1" dirty="0" smtClean="0">
                <a:latin typeface="Arial Narrow" pitchFamily="34" charset="0"/>
              </a:rPr>
              <a:t>Patients can develop </a:t>
            </a:r>
            <a:endParaRPr lang="en-US" b="1" dirty="0" smtClean="0">
              <a:latin typeface="Arial Narrow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b="1" dirty="0" smtClean="0">
                <a:solidFill>
                  <a:srgbClr val="FA00FA"/>
                </a:solidFill>
              </a:rPr>
              <a:t>Osteoporosis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2000" b="1" dirty="0" smtClean="0">
                <a:latin typeface="Arial Narrow" pitchFamily="34" charset="0"/>
              </a:rPr>
              <a:t>secondary to chronic </a:t>
            </a:r>
            <a:r>
              <a:rPr lang="en-US" sz="2000" b="1" dirty="0" smtClean="0">
                <a:solidFill>
                  <a:srgbClr val="6600FF"/>
                </a:solidFill>
              </a:rPr>
              <a:t>corticosteroid</a:t>
            </a:r>
            <a:r>
              <a:rPr lang="en-US" dirty="0" smtClean="0"/>
              <a:t> </a:t>
            </a:r>
            <a:r>
              <a:rPr lang="en-US" sz="2000" b="1" dirty="0" smtClean="0">
                <a:latin typeface="Arial Narrow" pitchFamily="34" charset="0"/>
              </a:rPr>
              <a:t>intake</a:t>
            </a:r>
            <a:endParaRPr lang="en-US" b="1" dirty="0" smtClean="0">
              <a:latin typeface="Arial Narrow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b="1" dirty="0" smtClean="0">
                <a:solidFill>
                  <a:srgbClr val="FA00FA"/>
                </a:solidFill>
              </a:rPr>
              <a:t>DEPENDENCE: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 smtClean="0"/>
              <a:t>a. </a:t>
            </a:r>
            <a:r>
              <a:rPr lang="en-US" b="1" dirty="0" smtClean="0">
                <a:solidFill>
                  <a:srgbClr val="FA00FA"/>
                </a:solidFill>
              </a:rPr>
              <a:t>Psychological [Craving]  </a:t>
            </a:r>
            <a:r>
              <a:rPr lang="en-US" sz="2000" b="1" dirty="0" smtClean="0">
                <a:latin typeface="Arial Narrow" pitchFamily="34" charset="0"/>
              </a:rPr>
              <a:t>as b</a:t>
            </a:r>
            <a:r>
              <a:rPr lang="en-US" b="1" dirty="0" smtClean="0">
                <a:latin typeface="Arial Narrow" pitchFamily="34" charset="0"/>
              </a:rPr>
              <a:t>y </a:t>
            </a:r>
            <a:r>
              <a:rPr lang="en-US" sz="2000" b="1" dirty="0" smtClean="0">
                <a:solidFill>
                  <a:srgbClr val="6600FF"/>
                </a:solidFill>
              </a:rPr>
              <a:t>cannabis</a:t>
            </a:r>
            <a:endParaRPr lang="en-US" b="1" dirty="0" smtClean="0">
              <a:solidFill>
                <a:srgbClr val="6600FF"/>
              </a:solidFill>
            </a:endParaRPr>
          </a:p>
          <a:p>
            <a:pPr marL="342900" indent="-342900">
              <a:spcBef>
                <a:spcPts val="600"/>
              </a:spcBef>
            </a:pPr>
            <a:r>
              <a:rPr lang="en-US" dirty="0" smtClean="0"/>
              <a:t>b. </a:t>
            </a:r>
            <a:r>
              <a:rPr lang="en-US" b="1" dirty="0" smtClean="0">
                <a:solidFill>
                  <a:srgbClr val="FA00FA"/>
                </a:solidFill>
              </a:rPr>
              <a:t>Psychological [Craving] + Physical withdrawal  manifestations (syndrome)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FF"/>
                </a:solidFill>
              </a:rPr>
              <a:t>   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= ADDICTION </a:t>
            </a:r>
            <a:r>
              <a:rPr lang="en-US" b="1" dirty="0" smtClean="0">
                <a:latin typeface="Arial Narrow" pitchFamily="34" charset="0"/>
              </a:rPr>
              <a:t>as by </a:t>
            </a:r>
            <a:r>
              <a:rPr lang="en-US" sz="2000" b="1" dirty="0" smtClean="0">
                <a:solidFill>
                  <a:srgbClr val="6600FF"/>
                </a:solidFill>
              </a:rPr>
              <a:t>morphine</a:t>
            </a:r>
            <a:endParaRPr lang="en-US" b="1" dirty="0" smtClean="0">
              <a:solidFill>
                <a:srgbClr val="6600FF"/>
              </a:solidFill>
            </a:endParaRPr>
          </a:p>
          <a:p>
            <a:r>
              <a:rPr lang="en-US" dirty="0" smtClean="0"/>
              <a:t>     </a:t>
            </a:r>
          </a:p>
          <a:p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16764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e.g. Patients on stoppage of              - </a:t>
            </a:r>
            <a:r>
              <a:rPr lang="en-US" sz="2000" b="1" dirty="0" err="1" smtClean="0">
                <a:solidFill>
                  <a:srgbClr val="6600FF"/>
                </a:solidFill>
              </a:rPr>
              <a:t>Clonidine</a:t>
            </a:r>
            <a:r>
              <a:rPr lang="en-US" sz="2000" b="1" dirty="0" smtClean="0">
                <a:latin typeface="Arial Narrow" pitchFamily="34" charset="0"/>
              </a:rPr>
              <a:t> develop rebound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hypertension</a:t>
            </a:r>
          </a:p>
          <a:p>
            <a:pPr>
              <a:buFontTx/>
              <a:buChar char="-"/>
            </a:pP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6600FF"/>
                </a:solidFill>
              </a:rPr>
              <a:t>Morphine </a:t>
            </a:r>
            <a:r>
              <a:rPr lang="en-US" sz="2000" b="1" dirty="0" smtClean="0">
                <a:latin typeface="Arial Narrow" pitchFamily="34" charset="0"/>
              </a:rPr>
              <a:t>develop withdrawal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syndrome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205350" y="434340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181600" y="838994"/>
            <a:ext cx="1524000" cy="3387470"/>
            <a:chOff x="6172200" y="838994"/>
            <a:chExt cx="1524000" cy="3387470"/>
          </a:xfrm>
        </p:grpSpPr>
        <p:sp>
          <p:nvSpPr>
            <p:cNvPr id="40" name="TextBox 39"/>
            <p:cNvSpPr txBox="1"/>
            <p:nvPr/>
          </p:nvSpPr>
          <p:spPr bwMode="auto">
            <a:xfrm>
              <a:off x="6172200" y="3733800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D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rot="5400000">
              <a:off x="4762500" y="2324100"/>
              <a:ext cx="2971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45000">
                <a:schemeClr val="bg1">
                  <a:alpha val="81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89000">
                <a:schemeClr val="accent1">
                  <a:tint val="23500"/>
                  <a:satMod val="160000"/>
                  <a:alpha val="53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Comparison between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typeA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 &amp; B ADRs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" y="685800"/>
          <a:ext cx="8991600" cy="6107110"/>
        </p:xfrm>
        <a:graphic>
          <a:graphicData uri="http://schemas.openxmlformats.org/drawingml/2006/table">
            <a:tbl>
              <a:tblPr/>
              <a:tblGrid>
                <a:gridCol w="3296920"/>
                <a:gridCol w="2922269"/>
                <a:gridCol w="2772411"/>
              </a:tblGrid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endParaRPr lang="en-US" sz="2000" b="0" baseline="0" dirty="0">
                        <a:solidFill>
                          <a:srgbClr val="F600F6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F00FF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A </a:t>
                      </a:r>
                      <a:r>
                        <a:rPr lang="en-US" sz="220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Augmentation</a:t>
                      </a:r>
                      <a:endParaRPr lang="en-US" sz="2200" b="1" u="none" baseline="0" dirty="0" smtClean="0">
                        <a:solidFill>
                          <a:srgbClr val="FF00FF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F00FF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B </a:t>
                      </a:r>
                      <a:r>
                        <a:rPr lang="en-US" sz="2200" b="0" u="none" baseline="0" dirty="0" err="1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Idiosyncrotic</a:t>
                      </a:r>
                      <a:endParaRPr lang="en-US" sz="2200" b="0" u="none" baseline="0" dirty="0" smtClean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Pharmacological predictability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Nature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Quantitative [ extension of pharmacology effect ]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Qualitative [ immune or genetic base] 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Dose dependent 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 (dose response relationship present)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 (dose response relationship absent)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Onset of symptoms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Rapid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delayed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Incidence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and morbidity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Mortality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0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Treatment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Dose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adjustment or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Substitute by &gt;  selective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Antagonize unwanted effect of 1</a:t>
                      </a:r>
                      <a:r>
                        <a:rPr lang="en-US" sz="2200" b="1" baseline="3000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drug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Stop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drug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 Symptomatic </a:t>
                      </a: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treatment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90"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 Narrow" pitchFamily="34" charset="0"/>
                        </a:rPr>
                        <a:t>Bradycardia</a:t>
                      </a:r>
                      <a:r>
                        <a:rPr lang="en-US" sz="20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  <a:sym typeface="Symbol" pitchFamily="18" charset="2"/>
                        </a:rPr>
                        <a:t>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- ADR Blockers </a:t>
                      </a:r>
                    </a:p>
                    <a:p>
                      <a:r>
                        <a:rPr lang="en-US" sz="2000" b="1" dirty="0" smtClean="0">
                          <a:latin typeface="Arial Narrow" pitchFamily="34" charset="0"/>
                        </a:rPr>
                        <a:t>Hemorrhage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Warfarin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Apnea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succinylcholine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Thrombocytopenia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Quinine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Examples of TYPE A &amp; B ADR</a:t>
            </a: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0" y="1447800"/>
            <a:ext cx="9144000" cy="4454525"/>
            <a:chOff x="0" y="1447800"/>
            <a:chExt cx="9144000" cy="4454425"/>
          </a:xfrm>
        </p:grpSpPr>
        <p:sp>
          <p:nvSpPr>
            <p:cNvPr id="10" name="Rectangle 9"/>
            <p:cNvSpPr/>
            <p:nvPr/>
          </p:nvSpPr>
          <p:spPr>
            <a:xfrm>
              <a:off x="0" y="1524000"/>
              <a:ext cx="914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  <a:effectLst>
              <a:outerShdw blurRad="50800" dist="38100" dir="2700000" algn="tl" rotWithShape="0">
                <a:schemeClr val="tx1"/>
              </a:outerShdw>
              <a:reflection blurRad="6350" stA="50000" endA="300" endPos="90000" dist="50800" dir="5400000" sy="-100000" algn="bl" rotWithShape="0"/>
            </a:effectLst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362179"/>
              <a:ext cx="9144000" cy="3505121"/>
            </a:xfrm>
            <a:prstGeom prst="rect">
              <a:avLst/>
            </a:prstGeom>
            <a:solidFill>
              <a:srgbClr val="EBE2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0" name="Rectangle 7"/>
            <p:cNvSpPr>
              <a:spLocks noChangeArrowheads="1"/>
            </p:cNvSpPr>
            <p:nvPr/>
          </p:nvSpPr>
          <p:spPr bwMode="auto">
            <a:xfrm>
              <a:off x="228600" y="1447800"/>
              <a:ext cx="8915400" cy="445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Drug</a:t>
              </a:r>
              <a:r>
                <a:rPr lang="en-US" sz="2600" b="1">
                  <a:solidFill>
                    <a:srgbClr val="FF00FF"/>
                  </a:solidFill>
                  <a:latin typeface="Comic Sans MS" pitchFamily="66" charset="0"/>
                </a:rPr>
                <a:t>			</a:t>
              </a: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Type A </a:t>
              </a:r>
              <a:r>
                <a:rPr lang="en-US" sz="2600" b="1">
                  <a:solidFill>
                    <a:srgbClr val="FF00FF"/>
                  </a:solidFill>
                  <a:latin typeface="Comic Sans MS" pitchFamily="66" charset="0"/>
                </a:rPr>
                <a:t>			</a:t>
              </a: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Type B</a:t>
              </a:r>
            </a:p>
            <a:p>
              <a:endParaRPr lang="en-US" sz="2400">
                <a:latin typeface="Arial Narrow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Chlorpromazine</a:t>
              </a:r>
              <a:r>
                <a:rPr lang="en-US" sz="2400">
                  <a:latin typeface="Arial Narrow" pitchFamily="34" charset="0"/>
                </a:rPr>
                <a:t> 	Sedation 		Cholestatic jaundice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Naproxen</a:t>
              </a:r>
              <a:r>
                <a:rPr lang="en-US" sz="2400">
                  <a:latin typeface="Arial Narrow" pitchFamily="34" charset="0"/>
                </a:rPr>
                <a:t>		GIT haemorrhage 	Agranulocytosis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Phenytoin</a:t>
              </a:r>
              <a:r>
                <a:rPr lang="en-US" sz="2400">
                  <a:solidFill>
                    <a:srgbClr val="6600FF"/>
                  </a:solidFill>
                  <a:latin typeface="Arial Narrow" pitchFamily="34" charset="0"/>
                </a:rPr>
                <a:t> </a:t>
              </a:r>
              <a:r>
                <a:rPr lang="en-US" sz="2400">
                  <a:latin typeface="Arial Narrow" pitchFamily="34" charset="0"/>
                </a:rPr>
                <a:t>		Ataxia 			Hepatitis, lymphadenopathy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Thiazides</a:t>
              </a:r>
              <a:r>
                <a:rPr lang="en-US" sz="2400">
                  <a:latin typeface="Arial Narrow" pitchFamily="34" charset="0"/>
                </a:rPr>
                <a:t>		Hypokalaemia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Quinine</a:t>
              </a:r>
              <a:r>
                <a:rPr lang="en-US" sz="2400">
                  <a:latin typeface="Arial Narrow" pitchFamily="34" charset="0"/>
                </a:rPr>
                <a:t>		Tinnitus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Warfarin</a:t>
              </a:r>
              <a:r>
                <a:rPr lang="en-US" sz="2400" b="1">
                  <a:latin typeface="Arial Narrow" pitchFamily="34" charset="0"/>
                </a:rPr>
                <a:t> </a:t>
              </a:r>
              <a:r>
                <a:rPr lang="en-US" sz="2400">
                  <a:latin typeface="Arial Narrow" pitchFamily="34" charset="0"/>
                </a:rPr>
                <a:t>		Bleeding 		Breast necrosis</a:t>
              </a:r>
            </a:p>
          </p:txBody>
        </p:sp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410200" y="6199187"/>
            <a:ext cx="3486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200" dirty="0">
                <a:latin typeface="Bernard MT Condensed" pitchFamily="18" charset="0"/>
              </a:rPr>
              <a:t>Immunological Predisposition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410200" y="5867400"/>
            <a:ext cx="3335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 smtClean="0">
                <a:latin typeface="Bernard MT Condensed" pitchFamily="18" charset="0"/>
              </a:rPr>
              <a:t>Genetics Variation / defect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9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304800" y="838200"/>
            <a:ext cx="3789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>
                <a:latin typeface="Bernard MT Condensed" pitchFamily="18" charset="0"/>
              </a:rPr>
              <a:t>Immunological Predisposition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85800" y="1376363"/>
            <a:ext cx="78486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The drug or its bi-product [</a:t>
            </a:r>
            <a:r>
              <a:rPr lang="en-US" sz="2200" b="1" i="1" dirty="0">
                <a:latin typeface="Arial Narrow" pitchFamily="34" charset="0"/>
              </a:rPr>
              <a:t>protein macromolecules or </a:t>
            </a:r>
            <a:r>
              <a:rPr lang="en-US" sz="2200" b="1" i="1" dirty="0" err="1">
                <a:latin typeface="Arial Narrow" pitchFamily="34" charset="0"/>
              </a:rPr>
              <a:t>haptens</a:t>
            </a:r>
            <a:r>
              <a:rPr lang="en-US" sz="2200" b="1" dirty="0">
                <a:latin typeface="Arial Narrow" pitchFamily="34" charset="0"/>
              </a:rPr>
              <a:t>] react as antigens and provoke immune response that results in damage to the tissue</a:t>
            </a:r>
            <a:r>
              <a:rPr lang="en-US" sz="2200" b="1" dirty="0">
                <a:latin typeface="Arial Narrow" pitchFamily="34" charset="0"/>
                <a:sym typeface="Wingdings 3" pitchFamily="18" charset="2"/>
              </a:rPr>
              <a:t>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  <a:sym typeface="Wingdings 3" pitchFamily="18" charset="2"/>
              </a:rPr>
              <a:t>Hypersensitivity Reaction</a:t>
            </a:r>
            <a:endParaRPr lang="en-US" sz="24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152400" y="2757488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400" b="1" baseline="3000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40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304800" y="5722938"/>
            <a:ext cx="1576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38388" y="5875338"/>
            <a:ext cx="3986212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3276600"/>
            <a:ext cx="1752600" cy="461963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3200400"/>
            <a:ext cx="533400" cy="6858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728788" y="5799138"/>
            <a:ext cx="533400" cy="685800"/>
          </a:xfrm>
          <a:prstGeom prst="rightArrow">
            <a:avLst/>
          </a:prstGeom>
          <a:gradFill flip="none" rotWithShape="1">
            <a:gsLst>
              <a:gs pos="0">
                <a:srgbClr val="FFE5FF">
                  <a:shade val="30000"/>
                  <a:satMod val="115000"/>
                </a:srgbClr>
              </a:gs>
              <a:gs pos="50000">
                <a:srgbClr val="FFE5FF">
                  <a:shade val="67500"/>
                  <a:satMod val="115000"/>
                </a:srgbClr>
              </a:gs>
              <a:gs pos="100000">
                <a:srgbClr val="FFE5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4017963"/>
            <a:ext cx="4000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5" grpId="1"/>
      <p:bldP spid="42017" grpId="0"/>
      <p:bldP spid="42018" grpId="0"/>
      <p:bldP spid="16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grpSp>
        <p:nvGrpSpPr>
          <p:cNvPr id="40963" name="Group 44"/>
          <p:cNvGrpSpPr>
            <a:grpSpLocks/>
          </p:cNvGrpSpPr>
          <p:nvPr/>
        </p:nvGrpSpPr>
        <p:grpSpPr bwMode="auto">
          <a:xfrm>
            <a:off x="7010400" y="2895600"/>
            <a:ext cx="1828800" cy="3579813"/>
            <a:chOff x="7162800" y="3201987"/>
            <a:chExt cx="1828800" cy="3579813"/>
          </a:xfrm>
        </p:grpSpPr>
        <p:sp>
          <p:nvSpPr>
            <p:cNvPr id="32" name="Oval 31"/>
            <p:cNvSpPr/>
            <p:nvPr/>
          </p:nvSpPr>
          <p:spPr>
            <a:xfrm>
              <a:off x="7516813" y="5613400"/>
              <a:ext cx="685800" cy="6096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620000" y="3582987"/>
              <a:ext cx="1066800" cy="969963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0991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3201987"/>
              <a:ext cx="1828800" cy="357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04800" y="2743200"/>
            <a:ext cx="2063750" cy="3632200"/>
            <a:chOff x="304800" y="2743200"/>
            <a:chExt cx="2063750" cy="3632200"/>
          </a:xfrm>
        </p:grpSpPr>
        <p:sp>
          <p:nvSpPr>
            <p:cNvPr id="26" name="Oval 25"/>
            <p:cNvSpPr/>
            <p:nvPr/>
          </p:nvSpPr>
          <p:spPr>
            <a:xfrm>
              <a:off x="533400" y="3048000"/>
              <a:ext cx="1371600" cy="12192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098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743200"/>
              <a:ext cx="2063750" cy="363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88" name="TextBox 34"/>
            <p:cNvSpPr txBox="1">
              <a:spLocks noChangeArrowheads="1"/>
            </p:cNvSpPr>
            <p:nvPr/>
          </p:nvSpPr>
          <p:spPr bwMode="auto">
            <a:xfrm>
              <a:off x="457200" y="43434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IgE</a:t>
              </a: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81000" y="838200"/>
            <a:ext cx="8610600" cy="2393950"/>
            <a:chOff x="381000" y="838200"/>
            <a:chExt cx="8610600" cy="2393950"/>
          </a:xfrm>
        </p:grpSpPr>
        <p:sp>
          <p:nvSpPr>
            <p:cNvPr id="40975" name="Text Box 9"/>
            <p:cNvSpPr txBox="1">
              <a:spLocks noChangeArrowheads="1"/>
            </p:cNvSpPr>
            <p:nvPr/>
          </p:nvSpPr>
          <p:spPr bwMode="auto">
            <a:xfrm>
              <a:off x="381000" y="838200"/>
              <a:ext cx="784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5100C8"/>
                  </a:solidFill>
                  <a:latin typeface="Arial Narrow" pitchFamily="34" charset="0"/>
                </a:rPr>
                <a:t>HYPERSENSITIVITY REACTION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913607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 bwMode="auto">
            <a:xfrm rot="5400000">
              <a:off x="540543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 bwMode="auto">
            <a:xfrm rot="5400000">
              <a:off x="7925594" y="1761331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9" name="Line 14"/>
            <p:cNvSpPr>
              <a:spLocks noChangeShapeType="1"/>
            </p:cNvSpPr>
            <p:nvPr/>
          </p:nvSpPr>
          <p:spPr bwMode="auto">
            <a:xfrm>
              <a:off x="1066800" y="1609725"/>
              <a:ext cx="70104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" name="Straight Arrow Connector 26"/>
            <p:cNvCxnSpPr/>
            <p:nvPr/>
          </p:nvCxnSpPr>
          <p:spPr bwMode="auto">
            <a:xfrm rot="5400000">
              <a:off x="2894807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810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5" name="TextBox 49"/>
            <p:cNvSpPr txBox="1"/>
            <p:nvPr/>
          </p:nvSpPr>
          <p:spPr>
            <a:xfrm>
              <a:off x="5041900" y="1920875"/>
              <a:ext cx="1371600" cy="13112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8" name="TextBox 49"/>
            <p:cNvSpPr txBox="1"/>
            <p:nvPr/>
          </p:nvSpPr>
          <p:spPr>
            <a:xfrm>
              <a:off x="68580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0984" name="Line 20"/>
            <p:cNvSpPr>
              <a:spLocks noChangeShapeType="1"/>
            </p:cNvSpPr>
            <p:nvPr/>
          </p:nvSpPr>
          <p:spPr bwMode="auto">
            <a:xfrm>
              <a:off x="4419600" y="1371600"/>
              <a:ext cx="0" cy="228600"/>
            </a:xfrm>
            <a:prstGeom prst="line">
              <a:avLst/>
            </a:prstGeom>
            <a:noFill/>
            <a:ln w="3810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9"/>
            <p:cNvSpPr txBox="1"/>
            <p:nvPr/>
          </p:nvSpPr>
          <p:spPr>
            <a:xfrm>
              <a:off x="2706688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40966" name="Group 43"/>
          <p:cNvGrpSpPr>
            <a:grpSpLocks/>
          </p:cNvGrpSpPr>
          <p:nvPr/>
        </p:nvGrpSpPr>
        <p:grpSpPr bwMode="auto">
          <a:xfrm>
            <a:off x="2362200" y="2819400"/>
            <a:ext cx="1906588" cy="3644900"/>
            <a:chOff x="2665412" y="2895600"/>
            <a:chExt cx="1906588" cy="3644900"/>
          </a:xfrm>
        </p:grpSpPr>
        <p:sp>
          <p:nvSpPr>
            <p:cNvPr id="34" name="Oval 33"/>
            <p:cNvSpPr/>
            <p:nvPr/>
          </p:nvSpPr>
          <p:spPr>
            <a:xfrm>
              <a:off x="3006725" y="5562600"/>
              <a:ext cx="685800" cy="6096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30525" y="3429000"/>
              <a:ext cx="838200" cy="9144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097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5412" y="2895600"/>
              <a:ext cx="1906588" cy="364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4" name="TextBox 35"/>
            <p:cNvSpPr txBox="1">
              <a:spLocks noChangeArrowheads="1"/>
            </p:cNvSpPr>
            <p:nvPr/>
          </p:nvSpPr>
          <p:spPr bwMode="auto">
            <a:xfrm>
              <a:off x="2969129" y="44958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IgG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572000" y="2971800"/>
            <a:ext cx="1933575" cy="3605213"/>
            <a:chOff x="4800600" y="3048000"/>
            <a:chExt cx="1933575" cy="3605213"/>
          </a:xfrm>
        </p:grpSpPr>
        <p:sp>
          <p:nvSpPr>
            <p:cNvPr id="29" name="Oval 28"/>
            <p:cNvSpPr/>
            <p:nvPr/>
          </p:nvSpPr>
          <p:spPr>
            <a:xfrm>
              <a:off x="5437188" y="3608388"/>
              <a:ext cx="838200" cy="8382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0969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048000"/>
              <a:ext cx="1933575" cy="360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0" name="TextBox 36"/>
            <p:cNvSpPr txBox="1">
              <a:spLocks noChangeArrowheads="1"/>
            </p:cNvSpPr>
            <p:nvPr/>
          </p:nvSpPr>
          <p:spPr bwMode="auto">
            <a:xfrm>
              <a:off x="5105400" y="4572000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IgG</a:t>
              </a:r>
            </a:p>
          </p:txBody>
        </p:sp>
      </p:grpSp>
      <p:sp>
        <p:nvSpPr>
          <p:cNvPr id="40994" name="TextBox 24"/>
          <p:cNvSpPr txBox="1">
            <a:spLocks noChangeArrowheads="1"/>
          </p:cNvSpPr>
          <p:nvPr/>
        </p:nvSpPr>
        <p:spPr bwMode="auto">
          <a:xfrm>
            <a:off x="1981200" y="3933825"/>
            <a:ext cx="1600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release of histamine, serotonin leukotrienes from tissue  mast cells or blood basophils</a:t>
            </a:r>
          </a:p>
        </p:txBody>
      </p:sp>
      <p:sp>
        <p:nvSpPr>
          <p:cNvPr id="40995" name="Rectangle 25"/>
          <p:cNvSpPr>
            <a:spLocks noChangeArrowheads="1"/>
          </p:cNvSpPr>
          <p:nvPr/>
        </p:nvSpPr>
        <p:spPr bwMode="auto">
          <a:xfrm>
            <a:off x="3429000" y="5594350"/>
            <a:ext cx="2006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antibody-directed  cell-mediated lysis </a:t>
            </a:r>
          </a:p>
        </p:txBody>
      </p:sp>
      <p:sp>
        <p:nvSpPr>
          <p:cNvPr id="40996" name="Text Box 11"/>
          <p:cNvSpPr txBox="1">
            <a:spLocks noChangeArrowheads="1"/>
          </p:cNvSpPr>
          <p:nvPr/>
        </p:nvSpPr>
        <p:spPr bwMode="auto">
          <a:xfrm>
            <a:off x="5715000" y="5273675"/>
            <a:ext cx="2971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deposition of soluble antigen–antibody- complement complexes in small blood vessels </a:t>
            </a:r>
          </a:p>
        </p:txBody>
      </p:sp>
      <p:sp>
        <p:nvSpPr>
          <p:cNvPr id="40997" name="Rectangle 33"/>
          <p:cNvSpPr>
            <a:spLocks noChangeArrowheads="1"/>
          </p:cNvSpPr>
          <p:nvPr/>
        </p:nvSpPr>
        <p:spPr bwMode="auto">
          <a:xfrm>
            <a:off x="3962400" y="5181600"/>
            <a:ext cx="2971800" cy="1431925"/>
          </a:xfrm>
          <a:prstGeom prst="rect">
            <a:avLst/>
          </a:prstGeom>
          <a:solidFill>
            <a:srgbClr val="DBCE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Interaction of cells release cytokines  that attracts inflammatory cell infiltrate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4" grpId="0"/>
      <p:bldP spid="40995" grpId="0"/>
      <p:bldP spid="40996" grpId="0"/>
      <p:bldP spid="409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2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913607" y="1075531"/>
            <a:ext cx="3048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5400000">
            <a:off x="5405438" y="1065212"/>
            <a:ext cx="304800" cy="3175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>
            <a:off x="7925594" y="1075531"/>
            <a:ext cx="3048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0" name="Line 14"/>
          <p:cNvSpPr>
            <a:spLocks noChangeShapeType="1"/>
          </p:cNvSpPr>
          <p:nvPr/>
        </p:nvSpPr>
        <p:spPr bwMode="auto">
          <a:xfrm>
            <a:off x="1066800" y="923925"/>
            <a:ext cx="7010400" cy="0"/>
          </a:xfrm>
          <a:prstGeom prst="line">
            <a:avLst/>
          </a:prstGeom>
          <a:noFill/>
          <a:ln w="57150">
            <a:solidFill>
              <a:srgbClr val="5100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9" name="Straight Arrow Connector 26"/>
          <p:cNvCxnSpPr/>
          <p:nvPr/>
        </p:nvCxnSpPr>
        <p:spPr bwMode="auto">
          <a:xfrm rot="5400000">
            <a:off x="2894807" y="1075531"/>
            <a:ext cx="3048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" y="1235075"/>
            <a:ext cx="1905000" cy="51752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FF"/>
                </a:solidFill>
                <a:latin typeface="Bernard MT Condensed" pitchFamily="18" charset="0"/>
              </a:rPr>
              <a:t>TYPE I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5041900" y="1235075"/>
            <a:ext cx="1371600" cy="51752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FF"/>
                </a:solidFill>
                <a:latin typeface="Bernard MT Condensed" pitchFamily="18" charset="0"/>
              </a:rPr>
              <a:t>TYPE III</a:t>
            </a:r>
          </a:p>
        </p:txBody>
      </p:sp>
      <p:sp>
        <p:nvSpPr>
          <p:cNvPr id="22" name="TextBox 49"/>
          <p:cNvSpPr txBox="1"/>
          <p:nvPr/>
        </p:nvSpPr>
        <p:spPr>
          <a:xfrm>
            <a:off x="6858000" y="1235075"/>
            <a:ext cx="2133600" cy="51752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FF"/>
                </a:solidFill>
                <a:latin typeface="Bernard MT Condensed" pitchFamily="18" charset="0"/>
              </a:rPr>
              <a:t>TYPE IV</a:t>
            </a:r>
          </a:p>
        </p:txBody>
      </p:sp>
      <p:sp>
        <p:nvSpPr>
          <p:cNvPr id="42005" name="Line 20"/>
          <p:cNvSpPr>
            <a:spLocks noChangeShapeType="1"/>
          </p:cNvSpPr>
          <p:nvPr/>
        </p:nvSpPr>
        <p:spPr bwMode="auto">
          <a:xfrm>
            <a:off x="4419600" y="685800"/>
            <a:ext cx="0" cy="228600"/>
          </a:xfrm>
          <a:prstGeom prst="line">
            <a:avLst/>
          </a:prstGeom>
          <a:noFill/>
          <a:ln w="38100">
            <a:solidFill>
              <a:srgbClr val="5100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49"/>
          <p:cNvSpPr txBox="1"/>
          <p:nvPr/>
        </p:nvSpPr>
        <p:spPr>
          <a:xfrm>
            <a:off x="2706688" y="1235075"/>
            <a:ext cx="1371600" cy="51752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FF"/>
                </a:solidFill>
                <a:latin typeface="Bernard MT Condensed" pitchFamily="18" charset="0"/>
              </a:rPr>
              <a:t>TYPE II</a:t>
            </a:r>
          </a:p>
        </p:txBody>
      </p:sp>
      <p:sp>
        <p:nvSpPr>
          <p:cNvPr id="41988" name="TextBox 24"/>
          <p:cNvSpPr txBox="1">
            <a:spLocks noChangeArrowheads="1"/>
          </p:cNvSpPr>
          <p:nvPr/>
        </p:nvSpPr>
        <p:spPr bwMode="auto">
          <a:xfrm>
            <a:off x="228600" y="1752600"/>
            <a:ext cx="20574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Release of histamine, serotonin </a:t>
            </a:r>
            <a:r>
              <a:rPr lang="en-US" sz="2200" b="1" dirty="0" err="1">
                <a:latin typeface="Arial Narrow" pitchFamily="34" charset="0"/>
              </a:rPr>
              <a:t>leukotrienes</a:t>
            </a:r>
            <a:r>
              <a:rPr lang="en-US" sz="2200" b="1" dirty="0">
                <a:latin typeface="Arial Narrow" pitchFamily="34" charset="0"/>
              </a:rPr>
              <a:t> from tissue  mast cells or blood </a:t>
            </a:r>
            <a:r>
              <a:rPr lang="en-US" sz="2200" b="1" dirty="0" err="1">
                <a:latin typeface="Arial Narrow" pitchFamily="34" charset="0"/>
              </a:rPr>
              <a:t>basophils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989" name="Rectangle 25"/>
          <p:cNvSpPr>
            <a:spLocks noChangeArrowheads="1"/>
          </p:cNvSpPr>
          <p:nvPr/>
        </p:nvSpPr>
        <p:spPr bwMode="auto">
          <a:xfrm>
            <a:off x="2362200" y="1752600"/>
            <a:ext cx="2006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Antibody-directed  cell-mediated lysis </a:t>
            </a:r>
          </a:p>
        </p:txBody>
      </p:sp>
      <p:sp>
        <p:nvSpPr>
          <p:cNvPr id="41990" name="Rectangle 26"/>
          <p:cNvSpPr>
            <a:spLocks noChangeArrowheads="1"/>
          </p:cNvSpPr>
          <p:nvPr/>
        </p:nvSpPr>
        <p:spPr bwMode="auto">
          <a:xfrm>
            <a:off x="2133600" y="4486275"/>
            <a:ext cx="2209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Haemolytic anaemia  thrombocytopenia  by </a:t>
            </a:r>
            <a:r>
              <a:rPr lang="en-US" sz="2200" b="1">
                <a:solidFill>
                  <a:srgbClr val="5100C8"/>
                </a:solidFill>
                <a:latin typeface="Arial Narrow" pitchFamily="34" charset="0"/>
              </a:rPr>
              <a:t>Penicillin, Quinidine</a:t>
            </a:r>
          </a:p>
        </p:txBody>
      </p:sp>
      <p:sp>
        <p:nvSpPr>
          <p:cNvPr id="41991" name="Text Box 11"/>
          <p:cNvSpPr txBox="1">
            <a:spLocks noChangeArrowheads="1"/>
          </p:cNvSpPr>
          <p:nvPr/>
        </p:nvSpPr>
        <p:spPr bwMode="auto">
          <a:xfrm>
            <a:off x="4572000" y="1752600"/>
            <a:ext cx="2286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Deposition of soluble antigen–antibody- complement complexes in small blood vessels </a:t>
            </a:r>
          </a:p>
        </p:txBody>
      </p:sp>
      <p:sp>
        <p:nvSpPr>
          <p:cNvPr id="41992" name="Rectangle 32"/>
          <p:cNvSpPr>
            <a:spLocks noChangeArrowheads="1"/>
          </p:cNvSpPr>
          <p:nvPr/>
        </p:nvSpPr>
        <p:spPr bwMode="auto">
          <a:xfrm>
            <a:off x="4343400" y="4511675"/>
            <a:ext cx="2895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Serum sickness </a:t>
            </a:r>
            <a:r>
              <a:rPr lang="en-US" sz="2000" b="1" i="1">
                <a:latin typeface="Arial Narrow" pitchFamily="34" charset="0"/>
              </a:rPr>
              <a:t>(</a:t>
            </a:r>
            <a:r>
              <a:rPr lang="en-US" sz="2000" b="1" i="1">
                <a:latin typeface="Arial Narrow" pitchFamily="34" charset="0"/>
                <a:sym typeface="Symbol" pitchFamily="18" charset="2"/>
              </a:rPr>
              <a:t>fever arthritis enlarged lymph nodes, urticaria)</a:t>
            </a:r>
            <a:r>
              <a:rPr lang="en-US" sz="2200" b="1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/>
            <a:r>
              <a:rPr lang="en-US" sz="2200" b="1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Sulphonamides, Penicillin, Streptomycin</a:t>
            </a:r>
            <a:endParaRPr lang="en-US" sz="2200" b="1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3" name="Rectangle 33"/>
          <p:cNvSpPr>
            <a:spLocks noChangeArrowheads="1"/>
          </p:cNvSpPr>
          <p:nvPr/>
        </p:nvSpPr>
        <p:spPr bwMode="auto">
          <a:xfrm>
            <a:off x="6781800" y="1752600"/>
            <a:ext cx="2438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Interaction release cytokines  that attracts inflammatory cell infiltrate </a:t>
            </a:r>
          </a:p>
        </p:txBody>
      </p:sp>
      <p:sp>
        <p:nvSpPr>
          <p:cNvPr id="41994" name="TextBox 34"/>
          <p:cNvSpPr txBox="1">
            <a:spLocks noChangeArrowheads="1"/>
          </p:cNvSpPr>
          <p:nvPr/>
        </p:nvSpPr>
        <p:spPr bwMode="auto">
          <a:xfrm>
            <a:off x="7086600" y="3962400"/>
            <a:ext cx="1981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anaesthetics creams , anti histamine creams, topical antibiotics</a:t>
            </a:r>
            <a:endParaRPr lang="en-US" sz="2200" b="1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5" name="TextBox 35"/>
          <p:cNvSpPr txBox="1">
            <a:spLocks noChangeArrowheads="1"/>
          </p:cNvSpPr>
          <p:nvPr/>
        </p:nvSpPr>
        <p:spPr bwMode="auto">
          <a:xfrm>
            <a:off x="304800" y="4495800"/>
            <a:ext cx="2057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 err="1">
                <a:latin typeface="Arial Narrow" pitchFamily="34" charset="0"/>
              </a:rPr>
              <a:t>Urticaria</a:t>
            </a:r>
            <a:r>
              <a:rPr lang="en-US" sz="2200" b="1" dirty="0">
                <a:latin typeface="Arial Narrow" pitchFamily="34" charset="0"/>
              </a:rPr>
              <a:t> rhinitis, bronchial asthma </a:t>
            </a:r>
          </a:p>
          <a:p>
            <a:pPr algn="ctr"/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Penicillin, Streptomycin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2" grpId="0"/>
      <p:bldP spid="41994" grpId="0"/>
      <p:bldP spid="419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5257800"/>
            <a:ext cx="6324600" cy="954107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Broadway" pitchFamily="82" charset="0"/>
              </a:rPr>
              <a:t>TOLERANCE / DESENSITIZATION  &amp; ADVERSE </a:t>
            </a:r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DRUG REACTIONS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3810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G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O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O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D</a:t>
            </a:r>
          </a:p>
          <a:p>
            <a:endParaRPr lang="en-US" sz="1200" b="1" cap="none" spc="0" dirty="0" smtClean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L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U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  K</a:t>
            </a:r>
            <a:endParaRPr lang="en-US" sz="48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3810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G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O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O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D</a:t>
            </a:r>
          </a:p>
          <a:p>
            <a:endParaRPr lang="en-US" sz="12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L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U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  K</a:t>
            </a:r>
            <a:endParaRPr lang="en-US" sz="4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lanphy.science.ru.nl/Bruce%20web/Bruce%20Gifs/arrest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652" y="-136526"/>
            <a:ext cx="7972348" cy="653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jcb.rupress.org/content/189/3/573/F8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6438900" cy="3400426"/>
          </a:xfrm>
          <a:prstGeom prst="rect">
            <a:avLst/>
          </a:prstGeom>
          <a:noFill/>
        </p:spPr>
      </p:pic>
      <p:pic>
        <p:nvPicPr>
          <p:cNvPr id="37892" name="Picture 4" descr="http://kugi.kribb.re.kr/KUGI/Pathways/mBioCarta/m_bArrestinPathway/m_bArrestinPathwa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5010150" cy="3924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bristol.ac.uk/phys-pharm/images/resimages/eamonnkelly/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838200"/>
            <a:ext cx="700087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2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4303712"/>
            <a:ext cx="9144000" cy="954088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Broadway" pitchFamily="82" charset="0"/>
              </a:rPr>
              <a:t>TOLERANCE / DESENSITIZATION  </a:t>
            </a:r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&amp;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ADVERSE DRUG REACTIONS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60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b="1" dirty="0" err="1">
                <a:solidFill>
                  <a:srgbClr val="FF0000"/>
                </a:solidFill>
                <a:latin typeface="Britannic Bold" pitchFamily="34" charset="0"/>
                <a:cs typeface="+mn-cs"/>
              </a:rPr>
              <a:t>s</a:t>
            </a:r>
            <a:endParaRPr lang="en-US" sz="2800" b="1" dirty="0">
              <a:solidFill>
                <a:srgbClr val="FF0000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8000" y="2743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Recognize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patterns </a:t>
            </a: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of adverse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 drug </a:t>
            </a:r>
            <a:b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    reactions (ADR)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048000" y="1371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Distinguish difference between  tolerance </a:t>
            </a:r>
            <a:br>
              <a:rPr lang="en-US" sz="2400" b="1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  and desensitization ( </a:t>
            </a:r>
            <a:r>
              <a:rPr lang="en-US" sz="2400" b="1" dirty="0" err="1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) and </a:t>
            </a:r>
            <a:br>
              <a:rPr lang="en-US" sz="2400" b="1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  reasons for their development 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419600" y="5562600"/>
            <a:ext cx="5181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                                                                  </a:t>
            </a:r>
            <a:endParaRPr lang="en-US" sz="2800" dirty="0">
              <a:solidFill>
                <a:srgbClr val="25714B"/>
              </a:solidFill>
              <a:effectLst>
                <a:outerShdw blurRad="50800" dist="50800" dir="2700000" algn="tl" rotWithShape="0">
                  <a:srgbClr val="FFFF00"/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281" y="6025593"/>
            <a:ext cx="2037600" cy="6523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39" y="249146"/>
            <a:ext cx="8625456" cy="5599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ea typeface="msgothic" charset="0"/>
                <a:cs typeface="msgothic" charset="0"/>
              </a:rPr>
              <a:t>©2002 by The Company of Biologists Ltd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5238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5100C8"/>
                </a:solidFill>
                <a:latin typeface="Broadway" pitchFamily="82" charset="0"/>
              </a:rPr>
              <a:t>TOLERANCE and DESENSITIZATION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2228671"/>
            <a:ext cx="6553200" cy="1200329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 Narrow" pitchFamily="34" charset="0"/>
              </a:rPr>
              <a:t>Phenomenon of variation in drug response, where by there is a gradual 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diminution o</a:t>
            </a:r>
            <a:r>
              <a:rPr lang="en-US" sz="2400" b="1" dirty="0">
                <a:latin typeface="Arial Narrow" pitchFamily="34" charset="0"/>
              </a:rPr>
              <a:t>f the response to the drug when given </a:t>
            </a:r>
            <a:r>
              <a:rPr lang="en-US" sz="2400" b="1" dirty="0">
                <a:solidFill>
                  <a:srgbClr val="333300"/>
                </a:solidFill>
                <a:latin typeface="Arial Narrow" pitchFamily="34" charset="0"/>
              </a:rPr>
              <a:t>continuously or repeatedly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5718175" y="61674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5486400" y="5100637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193" name="5-Point Star 192"/>
          <p:cNvSpPr/>
          <p:nvPr/>
        </p:nvSpPr>
        <p:spPr>
          <a:xfrm>
            <a:off x="3505200" y="4343400"/>
            <a:ext cx="457200" cy="381000"/>
          </a:xfrm>
          <a:prstGeom prst="star5">
            <a:avLst/>
          </a:prstGeom>
          <a:solidFill>
            <a:srgbClr val="7B48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3962400"/>
            <a:ext cx="4495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C 0.00399 -0.01342 0.01805 -0.0213 0.02291 -0.0213 C 0.05399 -0.0213 0.08594 0.10301 0.08594 0.22778 C 0.08594 0.16482 0.10191 0.10301 0.11701 0.10301 C 0.13298 0.10301 0.14809 0.16597 0.14809 0.22778 C 0.14809 0.19676 0.15607 0.16482 0.16406 0.16482 C 0.17205 0.16482 0.18003 0.19583 0.18003 0.22778 C 0.18003 0.21181 0.18403 0.19676 0.18802 0.19676 C 0.19201 0.19676 0.19601 0.2125 0.19601 0.22778 C 0.19601 0.21968 0.19809 0.21181 0.2 0.21181 C 0.20104 0.21181 0.20399 0.21968 0.20399 0.22778 C 0.20399 0.22361 0.20503 0.21968 0.20607 0.21968 C 0.20607 0.22083 0.20816 0.22361 0.20816 0.22778 C 0.20816 0.2257 0.20816 0.22361 0.2092 0.22361 C 0.2092 0.22477 0.21024 0.2257 0.21024 0.22778 C 0.21024 0.22662 0.21024 0.2257 0.21024 0.22477 C 0.21128 0.22477 0.21128 0.2257 0.21128 0.22685 C 0.21232 0.22685 0.21232 0.2257 0.21232 0.22477 C 0.21337 0.22477 0.21337 0.2257 0.21337 0.22685 " pathEditMode="relative" rAng="0" ptsTypes="fffffffffffffffffff">
                                      <p:cBhvr>
                                        <p:cTn id="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0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89" grpId="0" animBg="1"/>
      <p:bldP spid="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4478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87615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 </a:t>
            </a:r>
            <a:r>
              <a:rPr lang="en-US" sz="2200" b="1" dirty="0">
                <a:latin typeface="Arial Narrow" pitchFamily="34" charset="0"/>
              </a:rPr>
              <a:t>variables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791200" y="25146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 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err="1" smtClean="0">
                <a:latin typeface="Arial Narrow" pitchFamily="34" charset="0"/>
              </a:rPr>
              <a:t>renin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system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LOSS OF THERAPEUTIC EFFICACY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3" grpId="0"/>
      <p:bldP spid="55" grpId="0"/>
      <p:bldP spid="39" grpId="0" animBg="1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28600" y="3799219"/>
            <a:ext cx="2667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pic>
        <p:nvPicPr>
          <p:cNvPr id="42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2" y="34290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1"/>
            <a:ext cx="1703387" cy="1350159"/>
            <a:chOff x="76200" y="2856708"/>
            <a:chExt cx="1447800" cy="135054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562602" y="2133602"/>
            <a:ext cx="3124198" cy="1543048"/>
            <a:chOff x="1991414" y="3733802"/>
            <a:chExt cx="3124198" cy="1543048"/>
          </a:xfrm>
        </p:grpSpPr>
        <p:sp>
          <p:nvSpPr>
            <p:cNvPr id="52" name="TextBox 51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81000" y="2133599"/>
            <a:ext cx="3200400" cy="1676402"/>
            <a:chOff x="761568" y="2293445"/>
            <a:chExt cx="3126407" cy="1676342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1568" y="3200373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10800000" flipV="1">
              <a:off x="2514413" y="2293445"/>
              <a:ext cx="1373562" cy="98312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05200" y="3810000"/>
            <a:ext cx="28194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>
                <a:latin typeface="Arial Narrow" pitchFamily="34" charset="0"/>
              </a:rPr>
              <a:t>Phosphorylation</a:t>
            </a:r>
            <a:r>
              <a:rPr lang="en-US" sz="2200" b="1" dirty="0">
                <a:latin typeface="Arial Narrow" pitchFamily="34" charset="0"/>
              </a:rPr>
              <a:t> of R by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adrenoceptor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agonist</a:t>
            </a:r>
            <a:r>
              <a:rPr lang="en-US" sz="2200" b="1" dirty="0" smtClean="0">
                <a:latin typeface="Arial Narrow" pitchFamily="34" charset="0"/>
              </a:rPr>
              <a:t>→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 to related  ionic </a:t>
            </a:r>
            <a:r>
              <a:rPr lang="en-US" sz="2200" b="1" dirty="0" smtClean="0">
                <a:latin typeface="Arial Narrow" pitchFamily="34" charset="0"/>
              </a:rPr>
              <a:t>channel [functional defect]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 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[structural defect]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43" name="Group 36"/>
          <p:cNvGrpSpPr>
            <a:grpSpLocks/>
          </p:cNvGrpSpPr>
          <p:nvPr/>
        </p:nvGrpSpPr>
        <p:grpSpPr bwMode="auto">
          <a:xfrm>
            <a:off x="123092" y="76200"/>
            <a:ext cx="3001108" cy="6248400"/>
            <a:chOff x="3790" y="92"/>
            <a:chExt cx="1832" cy="3948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0000"/>
            </a:blip>
            <a:srcRect t="3780" r="50000" b="6772"/>
            <a:stretch>
              <a:fillRect/>
            </a:stretch>
          </p:blipFill>
          <p:spPr>
            <a:xfrm>
              <a:off x="3792" y="96"/>
              <a:ext cx="1824" cy="3941"/>
            </a:xfrm>
            <a:prstGeom prst="rect">
              <a:avLst/>
            </a:prstGeom>
          </p:spPr>
        </p:pic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136" y="1152"/>
              <a:ext cx="480" cy="144"/>
            </a:xfrm>
            <a:prstGeom prst="rect">
              <a:avLst/>
            </a:prstGeom>
            <a:solidFill>
              <a:srgbClr val="DBCEFE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CCCCFF"/>
                </a:solidFill>
                <a:latin typeface="Calibri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4800" y="6172200"/>
            <a:ext cx="2219582" cy="521732"/>
            <a:chOff x="304800" y="6172200"/>
            <a:chExt cx="2219582" cy="521732"/>
          </a:xfrm>
        </p:grpSpPr>
        <p:sp>
          <p:nvSpPr>
            <p:cNvPr id="46" name="Rectangle 45"/>
            <p:cNvSpPr/>
            <p:nvPr/>
          </p:nvSpPr>
          <p:spPr>
            <a:xfrm>
              <a:off x="304800" y="6324600"/>
              <a:ext cx="2219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BINDING ALTERATION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>
              <a:off x="343694" y="6285706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714577" y="5879123"/>
            <a:ext cx="2071977" cy="534118"/>
            <a:chOff x="1714577" y="5879123"/>
            <a:chExt cx="2071977" cy="534118"/>
          </a:xfrm>
        </p:grpSpPr>
        <p:cxnSp>
          <p:nvCxnSpPr>
            <p:cNvPr id="55" name="Straight Arrow Connector 54"/>
            <p:cNvCxnSpPr/>
            <p:nvPr/>
          </p:nvCxnSpPr>
          <p:spPr>
            <a:xfrm rot="5400000">
              <a:off x="1738740" y="5992629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714577" y="6019800"/>
              <a:ext cx="2071977" cy="393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DOWN REGULATION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47108" name="Picture 4" descr="http://www.colorado.edu/intphys/Class/IPHY3430-200/image/05-24.jpg"/>
          <p:cNvPicPr>
            <a:picLocks noChangeAspect="1" noChangeArrowheads="1"/>
          </p:cNvPicPr>
          <p:nvPr/>
        </p:nvPicPr>
        <p:blipFill>
          <a:blip r:embed="rId3" cstate="print"/>
          <a:srcRect l="1858" t="2532" r="2477" b="7595"/>
          <a:stretch>
            <a:fillRect/>
          </a:stretch>
        </p:blipFill>
        <p:spPr bwMode="auto">
          <a:xfrm>
            <a:off x="457200" y="541867"/>
            <a:ext cx="8077200" cy="6011333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3644" y="1836559"/>
            <a:ext cx="758672" cy="231379"/>
          </a:xfrm>
          <a:prstGeom prst="rect">
            <a:avLst/>
          </a:prstGeom>
          <a:solidFill>
            <a:srgbClr val="DBCEFE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CCCC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68" y="228600"/>
            <a:ext cx="2285242" cy="39908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6600FF"/>
                </a:solidFill>
                <a:latin typeface="Arial Narrow" pitchFamily="34" charset="0"/>
              </a:rPr>
              <a:t>DOWN REGULATION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56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ADVERSE DRUG REACTIONS [ADR]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57800"/>
            <a:ext cx="8686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5100C8"/>
                </a:solidFill>
              </a:rPr>
              <a:t>Harmful or seriously</a:t>
            </a:r>
            <a:r>
              <a:rPr lang="en-US" sz="280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>
                <a:solidFill>
                  <a:srgbClr val="5100C8"/>
                </a:solidFill>
              </a:rPr>
              <a:t>therapeutic effects.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rgbClr val="5100C8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TYPES OF ADR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52400" y="828675"/>
            <a:ext cx="1600200" cy="746125"/>
            <a:chOff x="152400" y="930277"/>
            <a:chExt cx="1600200" cy="746123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A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685007" y="1081883"/>
              <a:ext cx="304799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 bwMode="auto">
          <a:xfrm>
            <a:off x="152400" y="16764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Augmented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886200" y="8128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3733800" y="16764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391400" y="8128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 bwMode="auto">
          <a:xfrm>
            <a:off x="6195950" y="467195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303325" y="17272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530925" y="838994"/>
            <a:ext cx="1600200" cy="3692049"/>
            <a:chOff x="1530925" y="838994"/>
            <a:chExt cx="1600200" cy="3692049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530925" y="4038600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B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rot="5400000">
              <a:off x="1447799" y="2438400"/>
              <a:ext cx="3199606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629400" y="2235963"/>
            <a:ext cx="2514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cs typeface="Aharoni" pitchFamily="2" charset="-79"/>
              </a:rPr>
              <a:t>Occurs upon sudden stoppage of chronic drug use due to existing adaptive changes present </a:t>
            </a:r>
            <a:endParaRPr lang="en-US" sz="2200" b="1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200" y="2667000"/>
            <a:ext cx="2971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consequent but in excess of drug primary </a:t>
            </a:r>
            <a:r>
              <a:rPr lang="en-US" sz="2200" b="1" dirty="0">
                <a:latin typeface="Arial Narrow" pitchFamily="34" charset="0"/>
              </a:rPr>
              <a:t>pharmacological </a:t>
            </a:r>
            <a:r>
              <a:rPr lang="en-US" sz="2200" b="1" dirty="0" smtClean="0">
                <a:latin typeface="Arial Narrow" pitchFamily="34" charset="0"/>
              </a:rPr>
              <a:t>effect.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quantitative nature</a:t>
            </a:r>
            <a:endParaRPr lang="en-US" sz="2200" b="1" u="heavy" dirty="0">
              <a:uFill>
                <a:solidFill>
                  <a:srgbClr val="6600FF"/>
                </a:solidFill>
              </a:uFill>
              <a:latin typeface="Arial Narrow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9950" y="5626925"/>
            <a:ext cx="58436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different [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heterogenous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/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idiosyncrotic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] to known drug pharmacological effect  usually due to patient’s genetic defect or immunological response.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qualitative nature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52400" y="2209800"/>
            <a:ext cx="1676400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5100C8"/>
                </a:solidFill>
                <a:latin typeface="Arial Narrow" pitchFamily="34" charset="0"/>
              </a:rPr>
              <a:t>PREDICTABLE 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4875" y="5181600"/>
            <a:ext cx="1981200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5100C8"/>
                </a:solidFill>
                <a:latin typeface="Arial Narrow" pitchFamily="34" charset="0"/>
              </a:rPr>
              <a:t>UNPREDICTABLE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200400" y="2264658"/>
            <a:ext cx="2971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during chronic drug administration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172200" y="5181600"/>
            <a:ext cx="29718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after long period of time even after drug stoppage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535875" y="4645025"/>
            <a:ext cx="1590675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FF00FF"/>
                </a:solidFill>
                <a:latin typeface="+mn-lt"/>
                <a:cs typeface="+mn-cs"/>
              </a:rPr>
              <a:t>Bizzare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172200" y="838200"/>
            <a:ext cx="1524000" cy="3716814"/>
            <a:chOff x="6172200" y="838200"/>
            <a:chExt cx="1524000" cy="3716814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6172200" y="4062350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D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>
              <a:off x="4648200" y="2437606"/>
              <a:ext cx="3199606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7" grpId="0" animBg="1"/>
      <p:bldP spid="43" grpId="0" animBg="1"/>
      <p:bldP spid="55" grpId="0"/>
      <p:bldP spid="49" grpId="0"/>
      <p:bldP spid="50" grpId="0"/>
      <p:bldP spid="51" grpId="0" animBg="1"/>
      <p:bldP spid="52" grpId="0" animBg="1"/>
      <p:bldP spid="61" grpId="0"/>
      <p:bldP spid="62" grpId="0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6619</TotalTime>
  <Words>1002</Words>
  <Application>Microsoft Office PowerPoint</Application>
  <PresentationFormat>On-screen Show (4:3)</PresentationFormat>
  <Paragraphs>197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299</cp:revision>
  <dcterms:created xsi:type="dcterms:W3CDTF">2010-09-28T15:47:12Z</dcterms:created>
  <dcterms:modified xsi:type="dcterms:W3CDTF">2011-10-10T04:17:18Z</dcterms:modified>
</cp:coreProperties>
</file>