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0" r:id="rId2"/>
    <p:sldId id="369" r:id="rId3"/>
    <p:sldId id="275" r:id="rId4"/>
    <p:sldId id="401" r:id="rId5"/>
    <p:sldId id="400" r:id="rId6"/>
    <p:sldId id="405" r:id="rId7"/>
    <p:sldId id="407" r:id="rId8"/>
    <p:sldId id="387" r:id="rId9"/>
    <p:sldId id="411" r:id="rId10"/>
    <p:sldId id="412" r:id="rId11"/>
    <p:sldId id="391" r:id="rId12"/>
    <p:sldId id="393" r:id="rId13"/>
    <p:sldId id="413" r:id="rId14"/>
    <p:sldId id="414" r:id="rId15"/>
    <p:sldId id="415" r:id="rId16"/>
    <p:sldId id="41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9CD4"/>
    <a:srgbClr val="5100C8"/>
    <a:srgbClr val="AA71FF"/>
    <a:srgbClr val="D8BDFF"/>
    <a:srgbClr val="6600FF"/>
    <a:srgbClr val="FF00FF"/>
    <a:srgbClr val="FF0066"/>
    <a:srgbClr val="7B48A2"/>
    <a:srgbClr val="EBE2F2"/>
    <a:srgbClr val="FFE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15F5C-3627-4B5C-9672-A6905F592185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8953-EE95-4C30-B70B-FC9C078C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3A84B3-885B-4722-A1CC-907C632DFD18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E683299-43F4-4C81-B6CD-5527A3FE8E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5250-10E8-42B3-8551-CC757E156B9A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8137-7090-4010-9DF7-0050F41022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E40A-BED4-4210-8023-F0B7429E1AA3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141FB-163A-478D-ABF8-93DE70BB0F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5621-1CE6-4346-B336-21F87F8E1B1E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FB93-29EB-4AFE-9EC7-CAF204DB3E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4B7C-2F33-4606-AEBB-E9570FF945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85607-23D9-4831-9D54-8BD415E63C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4A396-5E24-4C13-AF76-1CB91F894F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11C5-BF5A-4046-8000-FBD2E6A4A4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5C4E-F7EE-40DA-AC9C-181A3E19BC87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8AC3-E09A-41E4-BDEA-C1DE2D87AC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E5E4-F5AA-4A28-B988-4B6A7DE1E307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8A4F-A2BF-4B1B-820B-AEB6C181C6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91D3-C27D-4928-A2C7-CBDC62670C3C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E149-6041-455C-94A3-3C321504E9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03A3-7547-4332-9908-2A182E4DA60B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5505-6A8C-4E18-B21C-0706A62575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CB2A-2B2F-43BE-AB19-2B10900CACFB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0271-B87C-4CA6-A5C9-AC730DB3F9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27C7-4AC1-4137-9979-DD980E099426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8FE9-0430-46D1-8694-B9B361B2B3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4CD7-FDA8-443D-952C-CC6C2F2AE3D3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AA7B-3ED9-40F9-A660-40F403A699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C0D0-65A9-49EA-89B8-40981EC0B4B3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CF9C-2BF2-483A-A0EE-2B7E655EFA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6E547-0D8A-41AD-B3CA-12CEAA634F27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DD554C5-05E5-4E93-87C8-A96712DE78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0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4343400"/>
            <a:ext cx="9144000" cy="95408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TOLERANCE,  DESENSITIZATION  &amp;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ADVERSE DRUG REACTIONS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048000" y="2743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Recognize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patterns 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of adverse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 drug </a:t>
            </a:r>
            <a:b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048000" y="1371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Distinguish difference between  tolerance </a:t>
            </a:r>
            <a:br>
              <a:rPr lang="en-US" sz="2400" b="1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and desensitization ( </a:t>
            </a:r>
            <a:r>
              <a:rPr lang="en-US" sz="2400" b="1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) and </a:t>
            </a:r>
            <a:br>
              <a:rPr lang="en-US" sz="2400" b="1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724400" y="5486400"/>
            <a:ext cx="4419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25714B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25714B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Comparison between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typeA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&amp; B ADRs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674690"/>
          <a:ext cx="8991600" cy="6107110"/>
        </p:xfrm>
        <a:graphic>
          <a:graphicData uri="http://schemas.openxmlformats.org/drawingml/2006/table">
            <a:tbl>
              <a:tblPr/>
              <a:tblGrid>
                <a:gridCol w="3296920"/>
                <a:gridCol w="2922269"/>
                <a:gridCol w="2772411"/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F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A </a:t>
                      </a:r>
                      <a:r>
                        <a:rPr lang="en-US" sz="220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Augmentation</a:t>
                      </a:r>
                      <a:endParaRPr lang="en-US" sz="2200" b="1" u="none" baseline="0" dirty="0" smtClean="0">
                        <a:solidFill>
                          <a:srgbClr val="FF00FF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F00FF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B </a:t>
                      </a:r>
                      <a:r>
                        <a:rPr lang="en-US" sz="2200" b="0" u="none" baseline="0" dirty="0" err="1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Idiosyncrotic</a:t>
                      </a:r>
                      <a:endParaRPr lang="en-US" sz="2200" b="0" u="none" baseline="0" dirty="0" smtClean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Pharmacological </a:t>
                      </a:r>
                      <a:r>
                        <a:rPr lang="en-US" sz="2000" b="0" baseline="0" dirty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predictability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Nature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Dose dependent 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Onset of symptoms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Incidence </a:t>
                      </a:r>
                      <a:r>
                        <a:rPr lang="en-US" sz="2000" b="0" baseline="0" dirty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and morbidity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Mortality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Treatment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 Narrow" pitchFamily="34" charset="0"/>
                        </a:rPr>
                        <a:t>Bradycardia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  <a:sym typeface="Symbol" pitchFamily="18" charset="2"/>
                        </a:rPr>
                        <a:t>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- ADR Blockers </a:t>
                      </a:r>
                    </a:p>
                    <a:p>
                      <a:r>
                        <a:rPr lang="en-US" sz="2000" b="1" dirty="0" smtClean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Apnea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succinylcholine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  TYPE B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152400" y="2914650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400" b="1" baseline="30000" dirty="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400" dirty="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304800" y="5799138"/>
            <a:ext cx="1576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38388" y="6019800"/>
            <a:ext cx="3986212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3429000"/>
            <a:ext cx="1752600" cy="461963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3316356"/>
            <a:ext cx="533400" cy="6858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728788" y="5943600"/>
            <a:ext cx="533400" cy="685800"/>
          </a:xfrm>
          <a:prstGeom prst="rightArrow">
            <a:avLst/>
          </a:prstGeom>
          <a:gradFill flip="none" rotWithShape="1">
            <a:gsLst>
              <a:gs pos="0">
                <a:srgbClr val="FFE5FF">
                  <a:shade val="30000"/>
                  <a:satMod val="115000"/>
                </a:srgbClr>
              </a:gs>
              <a:gs pos="50000">
                <a:srgbClr val="FFE5FF">
                  <a:shade val="67500"/>
                  <a:satMod val="115000"/>
                </a:srgbClr>
              </a:gs>
              <a:gs pos="100000">
                <a:srgbClr val="FFE5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724400" y="1789113"/>
            <a:ext cx="3657600" cy="1792287"/>
            <a:chOff x="4114800" y="762000"/>
            <a:chExt cx="3657600" cy="1791700"/>
          </a:xfrm>
        </p:grpSpPr>
        <p:grpSp>
          <p:nvGrpSpPr>
            <p:cNvPr id="39957" name="Group 31"/>
            <p:cNvGrpSpPr>
              <a:grpSpLocks/>
            </p:cNvGrpSpPr>
            <p:nvPr/>
          </p:nvGrpSpPr>
          <p:grpSpPr bwMode="auto">
            <a:xfrm>
              <a:off x="4114800" y="762000"/>
              <a:ext cx="2819400" cy="1752600"/>
              <a:chOff x="6400800" y="2438400"/>
              <a:chExt cx="2943225" cy="17907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649383" y="2861606"/>
                <a:ext cx="1158398" cy="1071799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61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00800" y="2438400"/>
                <a:ext cx="2943225" cy="179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8" name="TextBox 33"/>
            <p:cNvSpPr txBox="1">
              <a:spLocks noChangeArrowheads="1"/>
            </p:cNvSpPr>
            <p:nvPr/>
          </p:nvSpPr>
          <p:spPr bwMode="auto">
            <a:xfrm>
              <a:off x="7086600" y="949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IgE</a:t>
              </a:r>
            </a:p>
          </p:txBody>
        </p:sp>
        <p:sp>
          <p:nvSpPr>
            <p:cNvPr id="39959" name="TextBox 34"/>
            <p:cNvSpPr txBox="1">
              <a:spLocks noChangeArrowheads="1"/>
            </p:cNvSpPr>
            <p:nvPr/>
          </p:nvSpPr>
          <p:spPr bwMode="auto">
            <a:xfrm>
              <a:off x="7086600" y="20920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953000" y="3810000"/>
            <a:ext cx="2895600" cy="1628775"/>
            <a:chOff x="4419600" y="4619625"/>
            <a:chExt cx="2895600" cy="1628775"/>
          </a:xfrm>
        </p:grpSpPr>
        <p:grpSp>
          <p:nvGrpSpPr>
            <p:cNvPr id="39953" name="Group 32"/>
            <p:cNvGrpSpPr>
              <a:grpSpLocks/>
            </p:cNvGrpSpPr>
            <p:nvPr/>
          </p:nvGrpSpPr>
          <p:grpSpPr bwMode="auto">
            <a:xfrm>
              <a:off x="4419600" y="4619625"/>
              <a:ext cx="1447800" cy="1552575"/>
              <a:chOff x="6858000" y="4495800"/>
              <a:chExt cx="1343025" cy="14001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919850" y="4966820"/>
                <a:ext cx="893878" cy="886204"/>
              </a:xfrm>
              <a:prstGeom prst="ellipse">
                <a:avLst/>
              </a:prstGeom>
              <a:solidFill>
                <a:srgbClr val="EB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956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58000" y="4495800"/>
                <a:ext cx="1343025" cy="1400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4" name="TextBox 35"/>
            <p:cNvSpPr txBox="1">
              <a:spLocks noChangeArrowheads="1"/>
            </p:cNvSpPr>
            <p:nvPr/>
          </p:nvSpPr>
          <p:spPr bwMode="auto">
            <a:xfrm>
              <a:off x="5867400" y="5417403"/>
              <a:ext cx="1447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latin typeface="Arial Narrow" pitchFamily="34" charset="0"/>
                </a:rPr>
                <a:t>T killer cells</a:t>
              </a:r>
            </a:p>
          </p:txBody>
        </p:sp>
      </p:grpSp>
      <p:sp>
        <p:nvSpPr>
          <p:cNvPr id="39" name="Arc 38"/>
          <p:cNvSpPr/>
          <p:nvPr/>
        </p:nvSpPr>
        <p:spPr>
          <a:xfrm rot="20482432">
            <a:off x="2209800" y="2214975"/>
            <a:ext cx="2590800" cy="1447800"/>
          </a:xfrm>
          <a:prstGeom prst="arc">
            <a:avLst>
              <a:gd name="adj1" fmla="val 10835158"/>
              <a:gd name="adj2" fmla="val 0"/>
            </a:avLst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Arc 39"/>
          <p:cNvSpPr/>
          <p:nvPr/>
        </p:nvSpPr>
        <p:spPr>
          <a:xfrm rot="1519143" flipV="1">
            <a:off x="2133600" y="3944385"/>
            <a:ext cx="2667000" cy="1143000"/>
          </a:xfrm>
          <a:prstGeom prst="arc">
            <a:avLst>
              <a:gd name="adj1" fmla="val 10593348"/>
              <a:gd name="adj2" fmla="val 0"/>
            </a:avLst>
          </a:prstGeom>
          <a:ln w="38100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" y="4170363"/>
            <a:ext cx="4000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8600" y="766763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</a:t>
            </a:r>
            <a:r>
              <a:rPr lang="en-US" sz="2400" b="1" dirty="0">
                <a:latin typeface="Arial Narrow" pitchFamily="34" charset="0"/>
              </a:rPr>
              <a:t>or its bi-product </a:t>
            </a:r>
            <a:r>
              <a:rPr lang="en-US" sz="2400" b="1" dirty="0" smtClean="0">
                <a:latin typeface="Arial Narrow" pitchFamily="34" charset="0"/>
              </a:rPr>
              <a:t>react </a:t>
            </a:r>
            <a:r>
              <a:rPr lang="en-US" sz="2400" b="1" dirty="0">
                <a:latin typeface="Arial Narrow" pitchFamily="34" charset="0"/>
              </a:rPr>
              <a:t>as antigens </a:t>
            </a:r>
            <a:r>
              <a:rPr lang="en-US" sz="2400" b="1" dirty="0" smtClean="0">
                <a:latin typeface="Arial Narrow" pitchFamily="34" charset="0"/>
              </a:rPr>
              <a:t>&amp;  provoke </a:t>
            </a:r>
            <a:r>
              <a:rPr lang="en-US" sz="2400" b="1" dirty="0">
                <a:latin typeface="Arial Narrow" pitchFamily="34" charset="0"/>
              </a:rPr>
              <a:t>immune response that results in damage to the tissue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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  <a:sym typeface="Wingdings 3" pitchFamily="18" charset="2"/>
              </a:rPr>
              <a:t>Hypersensitivity Reaction</a:t>
            </a:r>
            <a:endParaRPr lang="en-US" sz="28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066800" y="152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HYPERSENSITIVITY </a:t>
            </a:r>
            <a:r>
              <a:rPr lang="en-US" sz="2400" b="1" dirty="0" smtClean="0">
                <a:solidFill>
                  <a:srgbClr val="5100C8"/>
                </a:solidFill>
                <a:latin typeface="Arial Narrow" pitchFamily="34" charset="0"/>
              </a:rPr>
              <a:t>REACTIONS</a:t>
            </a:r>
            <a:endParaRPr lang="en-US" sz="24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2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  TYPE B</a:t>
            </a:r>
          </a:p>
        </p:txBody>
      </p:sp>
      <p:sp>
        <p:nvSpPr>
          <p:cNvPr id="41990" name="Rectangle 26"/>
          <p:cNvSpPr>
            <a:spLocks noChangeArrowheads="1"/>
          </p:cNvSpPr>
          <p:nvPr/>
        </p:nvSpPr>
        <p:spPr bwMode="auto">
          <a:xfrm>
            <a:off x="2057400" y="2971800"/>
            <a:ext cx="259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err="1" smtClean="0">
                <a:latin typeface="Arial Narrow" pitchFamily="34" charset="0"/>
              </a:rPr>
              <a:t>anaemia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thrombocytopenia </a:t>
            </a:r>
            <a:endParaRPr lang="en-US" sz="22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Quinidine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2" name="Rectangle 32"/>
          <p:cNvSpPr>
            <a:spLocks noChangeArrowheads="1"/>
          </p:cNvSpPr>
          <p:nvPr/>
        </p:nvSpPr>
        <p:spPr bwMode="auto">
          <a:xfrm>
            <a:off x="4343400" y="2971800"/>
            <a:ext cx="2895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fever arthritis 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4" name="TextBox 34"/>
          <p:cNvSpPr txBox="1">
            <a:spLocks noChangeArrowheads="1"/>
          </p:cNvSpPr>
          <p:nvPr/>
        </p:nvSpPr>
        <p:spPr bwMode="auto">
          <a:xfrm>
            <a:off x="6934200" y="2971800"/>
            <a:ext cx="1981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anesthetics 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5" name="TextBox 35"/>
          <p:cNvSpPr txBox="1">
            <a:spLocks noChangeArrowheads="1"/>
          </p:cNvSpPr>
          <p:nvPr/>
        </p:nvSpPr>
        <p:spPr bwMode="auto">
          <a:xfrm>
            <a:off x="152400" y="2971800"/>
            <a:ext cx="2057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Urticaria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>
                <a:latin typeface="Arial Narrow" pitchFamily="34" charset="0"/>
              </a:rPr>
              <a:t>rhinitis, bronchial asthma </a:t>
            </a:r>
          </a:p>
          <a:p>
            <a:pPr algn="ctr"/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Penicillin.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81000" y="685800"/>
            <a:ext cx="8610600" cy="1997075"/>
            <a:chOff x="381000" y="838200"/>
            <a:chExt cx="8610600" cy="1997075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81000" y="838200"/>
              <a:ext cx="784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5100C8"/>
                  </a:solidFill>
                  <a:latin typeface="Arial Narrow" pitchFamily="34" charset="0"/>
                </a:rPr>
                <a:t>HYPERSENSITIVITY REACTION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rot="5400000">
              <a:off x="9136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 rot="5400000">
              <a:off x="540543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rot="5400000">
              <a:off x="7925594" y="1761331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1066800" y="1609725"/>
              <a:ext cx="70104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" name="Straight Arrow Connector 26"/>
            <p:cNvCxnSpPr/>
            <p:nvPr/>
          </p:nvCxnSpPr>
          <p:spPr bwMode="auto">
            <a:xfrm rot="5400000">
              <a:off x="28948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810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38" name="TextBox 49"/>
            <p:cNvSpPr txBox="1"/>
            <p:nvPr/>
          </p:nvSpPr>
          <p:spPr>
            <a:xfrm>
              <a:off x="42672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39" name="TextBox 49"/>
            <p:cNvSpPr txBox="1"/>
            <p:nvPr/>
          </p:nvSpPr>
          <p:spPr>
            <a:xfrm>
              <a:off x="68580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0" name="Line 20"/>
            <p:cNvSpPr>
              <a:spLocks noChangeShapeType="1"/>
            </p:cNvSpPr>
            <p:nvPr/>
          </p:nvSpPr>
          <p:spPr bwMode="auto">
            <a:xfrm>
              <a:off x="4419600" y="1371600"/>
              <a:ext cx="0" cy="228600"/>
            </a:xfrm>
            <a:prstGeom prst="line">
              <a:avLst/>
            </a:prstGeom>
            <a:noFill/>
            <a:ln w="3810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9"/>
            <p:cNvSpPr txBox="1"/>
            <p:nvPr/>
          </p:nvSpPr>
          <p:spPr>
            <a:xfrm>
              <a:off x="2706688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The gradual diminution of response to the drug  that occurs gradual in the course of few days  to weeks is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err="1" smtClean="0">
                <a:latin typeface="Arial Narrow" pitchFamily="34" charset="0"/>
              </a:rPr>
              <a:t>anaphylaxsis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tolerance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err="1" smtClean="0">
                <a:latin typeface="Arial Narrow" pitchFamily="34" charset="0"/>
              </a:rPr>
              <a:t>tachyphylaxsis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idiosyncrasy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The most important reason for development of tolerance is: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Resistance to antimicrobial drug in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organism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Exhaustion of mediators at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receptors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Adaptive homeostatic response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post receptor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Decrease drug availability due to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pre-receptor causes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</a:t>
            </a:r>
            <a:r>
              <a:rPr lang="en-US" sz="2800" b="1" dirty="0" err="1" smtClean="0">
                <a:latin typeface="Arial Narrow" pitchFamily="34" charset="0"/>
              </a:rPr>
              <a:t>Teratogenicity</a:t>
            </a:r>
            <a:r>
              <a:rPr lang="en-US" sz="2800" b="1" dirty="0" smtClean="0">
                <a:latin typeface="Arial Narrow" pitchFamily="34" charset="0"/>
              </a:rPr>
              <a:t> to </a:t>
            </a:r>
            <a:r>
              <a:rPr lang="en-US" sz="2800" b="1" dirty="0" err="1" smtClean="0">
                <a:latin typeface="Arial Narrow" pitchFamily="34" charset="0"/>
              </a:rPr>
              <a:t>retinoids</a:t>
            </a:r>
            <a:r>
              <a:rPr lang="en-US" sz="2800" b="1" dirty="0" smtClean="0">
                <a:latin typeface="Arial Narrow" pitchFamily="34" charset="0"/>
              </a:rPr>
              <a:t> is considered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Type C adverse drug reaction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Type I hypersensitivity reaction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Type C adverse drug reaction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Type III hypersensitivity reaction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04800" y="1752600"/>
            <a:ext cx="6172200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 An example of drug induced 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</a:t>
            </a:r>
            <a:r>
              <a:rPr lang="en-US" sz="2800" b="1" dirty="0" err="1" smtClean="0">
                <a:latin typeface="Arial Narrow" pitchFamily="34" charset="0"/>
              </a:rPr>
              <a:t>cytotoxicity</a:t>
            </a:r>
            <a:r>
              <a:rPr lang="en-US" sz="2800" b="1" dirty="0" smtClean="0">
                <a:latin typeface="Arial Narrow" pitchFamily="34" charset="0"/>
              </a:rPr>
              <a:t> is 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bronchial asthma by penicillin</a:t>
            </a:r>
            <a:r>
              <a:rPr lang="en-US" sz="28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B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err="1" smtClean="0">
                <a:latin typeface="Arial Narrow" pitchFamily="34" charset="0"/>
              </a:rPr>
              <a:t>haemolytic</a:t>
            </a:r>
            <a:r>
              <a:rPr lang="en-US" sz="2800" b="1" dirty="0" smtClean="0">
                <a:latin typeface="Arial Narrow" pitchFamily="34" charset="0"/>
              </a:rPr>
              <a:t> anemia by </a:t>
            </a:r>
            <a:r>
              <a:rPr lang="en-US" sz="2800" b="1" dirty="0" err="1" smtClean="0">
                <a:latin typeface="Arial Narrow" pitchFamily="34" charset="0"/>
              </a:rPr>
              <a:t>quinidine</a:t>
            </a:r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        C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serum sickness by </a:t>
            </a:r>
            <a:r>
              <a:rPr lang="en-US" sz="2800" b="1" dirty="0" err="1" smtClean="0">
                <a:latin typeface="Arial Narrow" pitchFamily="34" charset="0"/>
              </a:rPr>
              <a:t>sulphonamides</a:t>
            </a:r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        D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contact dermatitis by local </a:t>
            </a:r>
            <a:r>
              <a:rPr lang="en-US" sz="2800" b="1" dirty="0" err="1" smtClean="0">
                <a:latin typeface="Arial Narrow" pitchFamily="34" charset="0"/>
              </a:rPr>
              <a:t>anaes</a:t>
            </a:r>
            <a:r>
              <a:rPr lang="en-US" sz="2800" b="1" dirty="0" smtClean="0">
                <a:latin typeface="Arial Narrow" pitchFamily="34" charset="0"/>
              </a:rPr>
              <a:t>-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     </a:t>
            </a:r>
            <a:r>
              <a:rPr lang="en-US" sz="2800" b="1" dirty="0" err="1" smtClean="0">
                <a:latin typeface="Arial Narrow" pitchFamily="34" charset="0"/>
              </a:rPr>
              <a:t>thetic</a:t>
            </a:r>
            <a:r>
              <a:rPr lang="en-US" sz="2800" b="1" dirty="0" smtClean="0">
                <a:latin typeface="Arial Narrow" pitchFamily="34" charset="0"/>
              </a:rPr>
              <a:t> creams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5238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5100C8"/>
                </a:solidFill>
                <a:latin typeface="Broadway" pitchFamily="82" charset="0"/>
              </a:rPr>
              <a:t>TOLERANCE and DESENSITIZATION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  <a:cs typeface="Arial" pitchFamily="34" charset="0"/>
              </a:rPr>
              <a:t>Phenomenon of variation in drug response, where by there is a gradual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  <a:cs typeface="Arial" pitchFamily="34" charset="0"/>
              </a:rPr>
              <a:t>diminution o</a:t>
            </a:r>
            <a:r>
              <a:rPr lang="en-US" sz="2400" b="1" dirty="0">
                <a:latin typeface="Arial Narrow" pitchFamily="34" charset="0"/>
                <a:cs typeface="Arial" pitchFamily="34" charset="0"/>
              </a:rPr>
              <a:t>f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  <a:cs typeface="Arial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  <a:cs typeface="Arial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  <a:cs typeface="Arial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  <a:cs typeface="Arial" pitchFamily="34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508375" y="60150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124200" y="50244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05000" y="4110037"/>
            <a:ext cx="4495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498713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61913" y="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31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7338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8600" y="3352800"/>
            <a:ext cx="32766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grpSp>
        <p:nvGrpSpPr>
          <p:cNvPr id="34" name="Group 23"/>
          <p:cNvGrpSpPr>
            <a:grpSpLocks/>
          </p:cNvGrpSpPr>
          <p:nvPr/>
        </p:nvGrpSpPr>
        <p:grpSpPr bwMode="auto">
          <a:xfrm>
            <a:off x="201613" y="1104901"/>
            <a:ext cx="1703387" cy="1286658"/>
            <a:chOff x="76200" y="2856708"/>
            <a:chExt cx="1447800" cy="1287025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 bwMode="auto">
            <a:xfrm>
              <a:off x="76200" y="3123483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39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40" name="Straight Arrow Connector 39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43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48" name="Straight Arrow Connector 47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54" name="Group 43"/>
          <p:cNvGrpSpPr>
            <a:grpSpLocks/>
          </p:cNvGrpSpPr>
          <p:nvPr/>
        </p:nvGrpSpPr>
        <p:grpSpPr bwMode="auto">
          <a:xfrm>
            <a:off x="5562600" y="2133600"/>
            <a:ext cx="2895598" cy="1314448"/>
            <a:chOff x="2220014" y="3962402"/>
            <a:chExt cx="2895598" cy="1314448"/>
          </a:xfrm>
        </p:grpSpPr>
        <p:sp>
          <p:nvSpPr>
            <p:cNvPr id="55" name="TextBox 54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220014" y="3962402"/>
              <a:ext cx="914398" cy="6857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69" name="Group 58"/>
          <p:cNvGrpSpPr>
            <a:grpSpLocks/>
          </p:cNvGrpSpPr>
          <p:nvPr/>
        </p:nvGrpSpPr>
        <p:grpSpPr bwMode="auto">
          <a:xfrm>
            <a:off x="533400" y="2133601"/>
            <a:ext cx="3048000" cy="1226644"/>
            <a:chOff x="761568" y="2674430"/>
            <a:chExt cx="2977530" cy="1226599"/>
          </a:xfrm>
        </p:grpSpPr>
        <p:sp>
          <p:nvSpPr>
            <p:cNvPr id="70" name="TextBox 69"/>
            <p:cNvSpPr txBox="1"/>
            <p:nvPr/>
          </p:nvSpPr>
          <p:spPr bwMode="auto">
            <a:xfrm>
              <a:off x="761568" y="3131615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 rot="10800000" flipV="1">
              <a:off x="2514413" y="2674430"/>
              <a:ext cx="1224685" cy="60213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61913" y="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cxnSp>
        <p:nvCxnSpPr>
          <p:cNvPr id="46" name="Straight Arrow Connector 45"/>
          <p:cNvCxnSpPr/>
          <p:nvPr/>
        </p:nvCxnSpPr>
        <p:spPr bwMode="auto">
          <a:xfrm rot="10800000" flipV="1">
            <a:off x="2327730" y="2133600"/>
            <a:ext cx="1253670" cy="602160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40" name="Straight Arrow Connector 39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 bwMode="auto">
          <a:xfrm rot="5400000">
            <a:off x="7833519" y="1239045"/>
            <a:ext cx="3048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51" name="Straight Connector 50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5" name="TextBox 54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505200" y="3810000"/>
            <a:ext cx="28194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latin typeface="Arial Narrow" pitchFamily="34" charset="0"/>
              </a:rPr>
              <a:t>Phosphorylation</a:t>
            </a:r>
            <a:r>
              <a:rPr lang="en-US" sz="2200" b="1" dirty="0">
                <a:latin typeface="Arial Narrow" pitchFamily="34" charset="0"/>
              </a:rPr>
              <a:t> of R 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123700" y="76200"/>
            <a:ext cx="3001108" cy="6248400"/>
            <a:chOff x="3790" y="92"/>
            <a:chExt cx="1832" cy="3948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0000"/>
            </a:blip>
            <a:srcRect t="3780" r="50000" b="6772"/>
            <a:stretch>
              <a:fillRect/>
            </a:stretch>
          </p:blipFill>
          <p:spPr>
            <a:xfrm>
              <a:off x="3792" y="96"/>
              <a:ext cx="1824" cy="3941"/>
            </a:xfrm>
            <a:prstGeom prst="rect">
              <a:avLst/>
            </a:prstGeom>
          </p:spPr>
        </p:pic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5136" y="1152"/>
              <a:ext cx="480" cy="144"/>
            </a:xfrm>
            <a:prstGeom prst="rect">
              <a:avLst/>
            </a:prstGeom>
            <a:solidFill>
              <a:srgbClr val="DBCEFE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CCCCFF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304800" y="6172200"/>
            <a:ext cx="2219582" cy="521732"/>
            <a:chOff x="304800" y="6172200"/>
            <a:chExt cx="2219582" cy="521732"/>
          </a:xfrm>
        </p:grpSpPr>
        <p:sp>
          <p:nvSpPr>
            <p:cNvPr id="78" name="Rectangle 77"/>
            <p:cNvSpPr/>
            <p:nvPr/>
          </p:nvSpPr>
          <p:spPr>
            <a:xfrm>
              <a:off x="304800" y="6324600"/>
              <a:ext cx="2219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BINDING ALTERATION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rot="5400000">
              <a:off x="343694" y="6285706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79"/>
          <p:cNvGrpSpPr/>
          <p:nvPr/>
        </p:nvGrpSpPr>
        <p:grpSpPr>
          <a:xfrm>
            <a:off x="1714577" y="5879123"/>
            <a:ext cx="2071977" cy="534118"/>
            <a:chOff x="1714577" y="5879123"/>
            <a:chExt cx="2071977" cy="534118"/>
          </a:xfrm>
        </p:grpSpPr>
        <p:cxnSp>
          <p:nvCxnSpPr>
            <p:cNvPr id="81" name="Straight Arrow Connector 80"/>
            <p:cNvCxnSpPr/>
            <p:nvPr/>
          </p:nvCxnSpPr>
          <p:spPr>
            <a:xfrm rot="5400000">
              <a:off x="1738740" y="5992629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1714577" y="6019800"/>
              <a:ext cx="2071977" cy="393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DOWN REGULATION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52400" y="828675"/>
            <a:ext cx="1600200" cy="746125"/>
            <a:chOff x="152400" y="930277"/>
            <a:chExt cx="1600200" cy="74612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6764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886200" y="8128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733800" y="16764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7391400" y="8128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 bwMode="auto">
          <a:xfrm>
            <a:off x="6172200" y="4062350"/>
            <a:ext cx="1524000" cy="4926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Type D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6195950" y="467195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7272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530925" y="4038600"/>
            <a:ext cx="1600200" cy="49244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Type B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rot="5400000">
            <a:off x="1447799" y="2438400"/>
            <a:ext cx="3199606" cy="794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705600" y="2235963"/>
            <a:ext cx="2438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  <a:cs typeface="Aharoni" pitchFamily="2" charset="-79"/>
              </a:rPr>
              <a:t>Occurs upon sudden stoppage of chronic drug use due to existing adaptive changes present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667000"/>
            <a:ext cx="2743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</a:rPr>
              <a:t>Occurs consequent but in excess of drug primary </a:t>
            </a:r>
            <a:r>
              <a:rPr lang="en-US" sz="2200" dirty="0">
                <a:latin typeface="Arial Narrow" pitchFamily="34" charset="0"/>
              </a:rPr>
              <a:t>pharmacological </a:t>
            </a:r>
            <a:r>
              <a:rPr lang="en-US" sz="2200" dirty="0" smtClean="0">
                <a:latin typeface="Arial Narrow" pitchFamily="34" charset="0"/>
              </a:rPr>
              <a:t>effect.</a:t>
            </a:r>
            <a:r>
              <a:rPr lang="en-US" sz="2200" b="1" dirty="0" smtClean="0">
                <a:latin typeface="Arial Narrow" pitchFamily="34" charset="0"/>
              </a:rPr>
              <a:t> 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52400" y="2209800"/>
            <a:ext cx="16764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4875" y="5181600"/>
            <a:ext cx="19812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UNPREDICTABLE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352800" y="2264658"/>
            <a:ext cx="2590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</a:rPr>
              <a:t>Occurs during chronic drug administration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172200" y="5181600"/>
            <a:ext cx="27432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</a:rPr>
              <a:t>Occurs after long period of time even after drug stoppage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645025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FF"/>
                </a:solidFill>
                <a:latin typeface="+mn-lt"/>
                <a:cs typeface="+mn-cs"/>
              </a:rPr>
              <a:t>Bizzar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rot="5400000">
            <a:off x="4648200" y="2437606"/>
            <a:ext cx="3199606" cy="794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3750" y="5635999"/>
            <a:ext cx="54864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dirty="0" smtClean="0">
                <a:latin typeface="Arial Narrow" pitchFamily="34" charset="0"/>
              </a:rPr>
              <a:t>Occurs different [</a:t>
            </a:r>
            <a:r>
              <a:rPr lang="en-US" sz="2200" dirty="0" err="1" smtClean="0">
                <a:latin typeface="Arial Narrow" pitchFamily="34" charset="0"/>
              </a:rPr>
              <a:t>heterogenous</a:t>
            </a:r>
            <a:r>
              <a:rPr lang="en-US" sz="2200" dirty="0" smtClean="0">
                <a:latin typeface="Arial Narrow" pitchFamily="34" charset="0"/>
              </a:rPr>
              <a:t> / </a:t>
            </a:r>
            <a:r>
              <a:rPr lang="en-US" sz="2200" dirty="0" err="1" smtClean="0">
                <a:latin typeface="Arial Narrow" pitchFamily="34" charset="0"/>
              </a:rPr>
              <a:t>idiosyncrotic</a:t>
            </a:r>
            <a:r>
              <a:rPr lang="en-US" sz="2200" dirty="0" smtClean="0">
                <a:latin typeface="Arial Narrow" pitchFamily="34" charset="0"/>
              </a:rPr>
              <a:t> ] to known drug pharmacological effect  </a:t>
            </a:r>
            <a:r>
              <a:rPr lang="en-US" sz="2200" dirty="0" err="1" smtClean="0">
                <a:latin typeface="Arial Narrow" pitchFamily="34" charset="0"/>
              </a:rPr>
              <a:t>usuallydue</a:t>
            </a:r>
            <a:r>
              <a:rPr lang="en-US" sz="2200" dirty="0" smtClean="0">
                <a:latin typeface="Arial Narrow" pitchFamily="34" charset="0"/>
              </a:rPr>
              <a:t>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100"/>
              </a:lnSpc>
            </a:pPr>
            <a:endParaRPr lang="en-US" sz="22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76200"/>
            <a:ext cx="1600200" cy="762000"/>
            <a:chOff x="3810000" y="914400"/>
            <a:chExt cx="1600200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 bwMode="auto">
          <a:xfrm>
            <a:off x="1905000" y="3810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905000" y="3053953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" y="2749153"/>
            <a:ext cx="1524000" cy="797464"/>
            <a:chOff x="6248400" y="3429000"/>
            <a:chExt cx="1524000" cy="797464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6248400" y="3733800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6742906" y="3619500"/>
              <a:ext cx="381794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3587353"/>
            <a:ext cx="6553200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>
                <a:latin typeface="Arial Narrow" pitchFamily="34" charset="0"/>
              </a:rPr>
              <a:t>Long after patients can show:</a:t>
            </a: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dirty="0">
                <a:solidFill>
                  <a:srgbClr val="5100C8"/>
                </a:solidFill>
                <a:latin typeface="Bernard MT Condensed" pitchFamily="18" charset="0"/>
              </a:rPr>
              <a:t>TERATOGENICITY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after </a:t>
            </a:r>
            <a:r>
              <a:rPr lang="en-US" sz="2000" b="1" dirty="0" err="1" smtClean="0">
                <a:solidFill>
                  <a:srgbClr val="6600FF"/>
                </a:solidFill>
              </a:rPr>
              <a:t>retinoids</a:t>
            </a:r>
            <a:endParaRPr lang="en-US" sz="2000" b="1" dirty="0">
              <a:solidFill>
                <a:srgbClr val="66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5100C8"/>
                </a:solidFill>
                <a:latin typeface="Bernard MT Condensed" pitchFamily="18" charset="0"/>
              </a:rPr>
              <a:t>CARCINOGENICITY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after </a:t>
            </a:r>
            <a:r>
              <a:rPr lang="en-US" sz="2000" b="1" dirty="0" smtClean="0">
                <a:solidFill>
                  <a:srgbClr val="6600FF"/>
                </a:solidFill>
              </a:rPr>
              <a:t>smoking tobacco</a:t>
            </a:r>
            <a:endParaRPr lang="en-US" sz="2000" b="1" dirty="0">
              <a:solidFill>
                <a:srgbClr val="6600FF"/>
              </a:solidFill>
            </a:endParaRPr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304800" y="4806553"/>
            <a:ext cx="1600200" cy="762000"/>
            <a:chOff x="7391400" y="914400"/>
            <a:chExt cx="1600200" cy="762000"/>
          </a:xfrm>
        </p:grpSpPr>
        <p:sp>
          <p:nvSpPr>
            <p:cNvPr id="18" name="TextBox 17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 bwMode="auto">
          <a:xfrm>
            <a:off x="2057400" y="5111353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5613737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e.g. Patients on stoppage of              </a:t>
            </a:r>
          </a:p>
          <a:p>
            <a:r>
              <a:rPr lang="en-US" sz="2000" b="1" dirty="0" smtClean="0">
                <a:latin typeface="Arial Narrow" pitchFamily="34" charset="0"/>
              </a:rPr>
              <a:t>- </a:t>
            </a:r>
            <a:r>
              <a:rPr lang="en-US" sz="2000" b="1" dirty="0" err="1" smtClean="0">
                <a:solidFill>
                  <a:srgbClr val="6600FF"/>
                </a:solidFill>
              </a:rPr>
              <a:t>Clonidine</a:t>
            </a:r>
            <a:r>
              <a:rPr lang="en-US" sz="2000" b="1" dirty="0" smtClean="0">
                <a:latin typeface="Arial Narrow" pitchFamily="34" charset="0"/>
              </a:rPr>
              <a:t> develop rebound hypertension</a:t>
            </a:r>
          </a:p>
          <a:p>
            <a:pPr>
              <a:buFontTx/>
              <a:buChar char="-"/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6600FF"/>
                </a:solidFill>
              </a:rPr>
              <a:t>Morphine </a:t>
            </a:r>
            <a:r>
              <a:rPr lang="en-US" sz="2000" b="1" dirty="0" smtClean="0">
                <a:latin typeface="Arial Narrow" pitchFamily="34" charset="0"/>
              </a:rPr>
              <a:t>develop withdrawal syndrome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" y="8382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Arial Narrow" pitchFamily="34" charset="0"/>
              </a:rPr>
              <a:t>e.g. </a:t>
            </a:r>
            <a:r>
              <a:rPr lang="en-US" sz="2000" b="1" dirty="0" smtClean="0">
                <a:latin typeface="Arial Narrow" pitchFamily="34" charset="0"/>
              </a:rPr>
              <a:t>Patients can develop </a:t>
            </a:r>
            <a:endParaRPr lang="en-US" dirty="0" smtClean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b="1" dirty="0" smtClean="0">
                <a:solidFill>
                  <a:srgbClr val="FF00FF"/>
                </a:solidFill>
              </a:rPr>
              <a:t>Osteoporosis </a:t>
            </a:r>
            <a:r>
              <a:rPr lang="en-US" dirty="0" smtClean="0"/>
              <a:t>  </a:t>
            </a:r>
            <a:r>
              <a:rPr lang="en-US" sz="2000" b="1" dirty="0" smtClean="0">
                <a:latin typeface="Arial Narrow" pitchFamily="34" charset="0"/>
              </a:rPr>
              <a:t>secondary to chronic </a:t>
            </a:r>
            <a:r>
              <a:rPr lang="en-US" sz="2000" b="1" dirty="0" smtClean="0">
                <a:solidFill>
                  <a:srgbClr val="6600FF"/>
                </a:solidFill>
              </a:rPr>
              <a:t>corticosteroid</a:t>
            </a:r>
            <a:r>
              <a:rPr lang="en-US" dirty="0" smtClean="0"/>
              <a:t> </a:t>
            </a:r>
            <a:r>
              <a:rPr lang="en-US" sz="2000" b="1" dirty="0" smtClean="0">
                <a:latin typeface="Arial Narrow" pitchFamily="34" charset="0"/>
              </a:rPr>
              <a:t>intake</a:t>
            </a:r>
            <a:endParaRPr lang="en-US" b="1" dirty="0" smtClean="0">
              <a:latin typeface="Arial Narrow" pitchFamily="34" charset="0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b="1" dirty="0" smtClean="0">
                <a:solidFill>
                  <a:srgbClr val="FF00FF"/>
                </a:solidFill>
              </a:rPr>
              <a:t>DEPENDENCE:</a:t>
            </a:r>
          </a:p>
          <a:p>
            <a:pPr marL="342900" indent="-548640">
              <a:spcBef>
                <a:spcPts val="0"/>
              </a:spcBef>
            </a:pPr>
            <a:r>
              <a:rPr lang="en-US" dirty="0" smtClean="0"/>
              <a:t>      a. </a:t>
            </a:r>
            <a:r>
              <a:rPr lang="en-US" b="1" dirty="0" smtClean="0"/>
              <a:t>Psychological [Craving]  </a:t>
            </a:r>
            <a:r>
              <a:rPr lang="en-US" sz="2000" b="1" dirty="0" smtClean="0">
                <a:latin typeface="Arial Narrow" pitchFamily="34" charset="0"/>
              </a:rPr>
              <a:t>as by </a:t>
            </a:r>
            <a:r>
              <a:rPr lang="en-US" sz="2000" b="1" dirty="0" smtClean="0">
                <a:solidFill>
                  <a:srgbClr val="6600FF"/>
                </a:solidFill>
              </a:rPr>
              <a:t>cannabis</a:t>
            </a:r>
            <a:endParaRPr lang="en-US" b="1" dirty="0" smtClean="0">
              <a:solidFill>
                <a:srgbClr val="6600FF"/>
              </a:solidFill>
            </a:endParaRPr>
          </a:p>
          <a:p>
            <a:pPr marL="342900" indent="-548640">
              <a:spcBef>
                <a:spcPts val="0"/>
              </a:spcBef>
            </a:pPr>
            <a:r>
              <a:rPr lang="en-US" dirty="0" smtClean="0"/>
              <a:t>      b. </a:t>
            </a:r>
            <a:r>
              <a:rPr lang="en-US" b="1" dirty="0" smtClean="0"/>
              <a:t>Psychological [Craving] + Physical withdrawal  manifestations (syndrome</a:t>
            </a:r>
            <a:r>
              <a:rPr lang="en-US" dirty="0" smtClean="0"/>
              <a:t>)  </a:t>
            </a:r>
            <a:br>
              <a:rPr lang="en-US" dirty="0" smtClean="0"/>
            </a:br>
            <a:r>
              <a:rPr lang="en-US" b="1" dirty="0" smtClean="0">
                <a:solidFill>
                  <a:srgbClr val="FF00FF"/>
                </a:solidFill>
              </a:rPr>
              <a:t>   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= ADDICTION </a:t>
            </a:r>
            <a:r>
              <a:rPr lang="en-US" sz="2000" b="1" dirty="0" smtClean="0">
                <a:latin typeface="Arial Narrow" pitchFamily="34" charset="0"/>
              </a:rPr>
              <a:t>as by </a:t>
            </a:r>
            <a:r>
              <a:rPr lang="en-US" sz="2000" b="1" dirty="0" smtClean="0">
                <a:solidFill>
                  <a:srgbClr val="6600FF"/>
                </a:solidFill>
              </a:rPr>
              <a:t>morphine</a:t>
            </a:r>
            <a:endParaRPr lang="en-US" b="1" dirty="0" smtClean="0">
              <a:solidFill>
                <a:srgbClr val="66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2761028"/>
            <a:ext cx="9144000" cy="0"/>
          </a:xfrm>
          <a:prstGeom prst="line">
            <a:avLst/>
          </a:prstGeom>
          <a:ln w="38100">
            <a:solidFill>
              <a:srgbClr val="66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806553"/>
            <a:ext cx="9144000" cy="0"/>
          </a:xfrm>
          <a:prstGeom prst="line">
            <a:avLst/>
          </a:prstGeom>
          <a:ln w="38100">
            <a:solidFill>
              <a:srgbClr val="66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668</Words>
  <Application>Microsoft Office PowerPoint</Application>
  <PresentationFormat>On-screen Show (4:3)</PresentationFormat>
  <Paragraphs>169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288</cp:revision>
  <dcterms:created xsi:type="dcterms:W3CDTF">2010-09-28T15:47:12Z</dcterms:created>
  <dcterms:modified xsi:type="dcterms:W3CDTF">2011-10-09T05:18:35Z</dcterms:modified>
</cp:coreProperties>
</file>