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99" r:id="rId2"/>
    <p:sldId id="350" r:id="rId3"/>
    <p:sldId id="385" r:id="rId4"/>
    <p:sldId id="355" r:id="rId5"/>
    <p:sldId id="357" r:id="rId6"/>
    <p:sldId id="356" r:id="rId7"/>
    <p:sldId id="353" r:id="rId8"/>
    <p:sldId id="375" r:id="rId9"/>
    <p:sldId id="354" r:id="rId10"/>
    <p:sldId id="393" r:id="rId11"/>
    <p:sldId id="359" r:id="rId12"/>
    <p:sldId id="360" r:id="rId13"/>
    <p:sldId id="368" r:id="rId14"/>
    <p:sldId id="272" r:id="rId15"/>
    <p:sldId id="377" r:id="rId16"/>
    <p:sldId id="395" r:id="rId17"/>
    <p:sldId id="378" r:id="rId18"/>
    <p:sldId id="394" r:id="rId19"/>
    <p:sldId id="398" r:id="rId20"/>
    <p:sldId id="381" r:id="rId21"/>
    <p:sldId id="379" r:id="rId22"/>
    <p:sldId id="386" r:id="rId23"/>
    <p:sldId id="387" r:id="rId24"/>
    <p:sldId id="396" r:id="rId25"/>
    <p:sldId id="397" r:id="rId26"/>
    <p:sldId id="389" r:id="rId27"/>
    <p:sldId id="382" r:id="rId28"/>
    <p:sldId id="391" r:id="rId29"/>
    <p:sldId id="3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FFE5E5"/>
    <a:srgbClr val="0099FF"/>
    <a:srgbClr val="00FFFF"/>
    <a:srgbClr val="CCFFFF"/>
    <a:srgbClr val="CCFF33"/>
    <a:srgbClr val="CC0066"/>
    <a:srgbClr val="00A2C8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04" autoAdjust="0"/>
    <p:restoredTop sz="94667" autoAdjust="0"/>
  </p:normalViewPr>
  <p:slideViewPr>
    <p:cSldViewPr>
      <p:cViewPr>
        <p:scale>
          <a:sx n="82" d="100"/>
          <a:sy n="82" d="100"/>
        </p:scale>
        <p:origin x="-2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BF619-4120-49FB-BBB9-0C2396D64222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942A2-A0F5-4976-AF5E-32201624E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CB18-DD90-41EF-B211-96E9A4EC0C1E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textart.ppts/50.ppt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Para &amp;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Autocrine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Mediators (</a:t>
            </a:r>
            <a:r>
              <a:rPr 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Auto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coids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en-US" sz="3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Alhaider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Definition: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Auto =  self     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Coids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= Remedy</a:t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   or some times called 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Local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Hormones</a:t>
            </a:r>
            <a:r>
              <a:rPr lang="en-US" dirty="0" smtClean="0">
                <a:solidFill>
                  <a:srgbClr val="EEFA7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EEFA78"/>
                </a:solidFill>
                <a:latin typeface="Times New Roman" pitchFamily="18" charset="0"/>
                <a:cs typeface="Times New Roman" pitchFamily="18" charset="0"/>
              </a:rPr>
            </a:b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#10;C13050.JPG                                                     00006A7CData                           ABA78158: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763000" cy="6572250"/>
          </a:xfrm>
          <a:prstGeom prst="rect">
            <a:avLst/>
          </a:prstGeom>
          <a:noFill/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486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Synthesis of Nitric Oxide</a:t>
            </a:r>
            <a:endParaRPr lang="ar-SA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971800" y="3886200"/>
            <a:ext cx="19335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18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Nitric oxide synthase</a:t>
            </a:r>
            <a:endParaRPr lang="ar-SA" sz="18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-7620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6" descr="http://medicalmyths.files.wordpress.com/2008/07/noendoschemati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EFF0"/>
              </a:clrFrom>
              <a:clrTo>
                <a:srgbClr val="F3EFF0">
                  <a:alpha val="0"/>
                </a:srgbClr>
              </a:clrTo>
            </a:clrChange>
            <a:lum bright="-10000" contrast="40000"/>
          </a:blip>
          <a:srcRect l="5177" t="3252" r="5524" b="5438"/>
          <a:stretch>
            <a:fillRect/>
          </a:stretch>
        </p:blipFill>
        <p:spPr bwMode="auto">
          <a:xfrm>
            <a:off x="228600" y="145197"/>
            <a:ext cx="7391400" cy="53340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6400800" y="3878997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943600" y="221397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657600" y="-7203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629400" y="2126397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AUTOCRINE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0" y="5560953"/>
            <a:ext cx="8915400" cy="1220847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b="1" dirty="0" smtClean="0">
                <a:solidFill>
                  <a:srgbClr val="D60093"/>
                </a:solidFill>
                <a:latin typeface="Berlin Sans FB Demi" pitchFamily="34" charset="0"/>
                <a:ea typeface="Times New Roman"/>
              </a:rPr>
              <a:t>Role of NO in blood vessels </a:t>
            </a:r>
          </a:p>
          <a:p>
            <a:pPr>
              <a:lnSpc>
                <a:spcPts val="2200"/>
              </a:lnSpc>
            </a:pPr>
            <a:r>
              <a:rPr lang="en-US" sz="2400" b="1" dirty="0" smtClean="0">
                <a:ea typeface="Times New Roman"/>
              </a:rPr>
              <a:t>Relaxation of VSMC (Vasodilatation)</a:t>
            </a:r>
          </a:p>
          <a:p>
            <a:pPr lvl="0">
              <a:lnSpc>
                <a:spcPts val="2200"/>
              </a:lnSpc>
            </a:pPr>
            <a:r>
              <a:rPr lang="en-US" sz="2400" b="1" dirty="0" err="1" smtClean="0">
                <a:ea typeface="Times New Roman"/>
              </a:rPr>
              <a:t>Cytoprotection</a:t>
            </a:r>
            <a:r>
              <a:rPr lang="en-US" sz="2400" b="1" dirty="0" smtClean="0">
                <a:ea typeface="Times New Roman"/>
              </a:rPr>
              <a:t> on ECs </a:t>
            </a:r>
            <a:r>
              <a:rPr lang="en-US" sz="2400" b="1" dirty="0" smtClean="0">
                <a:ea typeface="Times New Roman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platelet aggregation,  inflammatory cell recruitment,  Cholesterol deposition…etc.</a:t>
            </a:r>
            <a:endParaRPr lang="en-US" sz="2400" b="1" dirty="0">
              <a:ea typeface="Times New Roman"/>
            </a:endParaRPr>
          </a:p>
        </p:txBody>
      </p:sp>
      <p:sp>
        <p:nvSpPr>
          <p:cNvPr id="11" name="Isosceles Triangle 10"/>
          <p:cNvSpPr/>
          <p:nvPr/>
        </p:nvSpPr>
        <p:spPr>
          <a:xfrm flipV="1">
            <a:off x="4876800" y="2625072"/>
            <a:ext cx="457200" cy="45720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3007 C -0.00208 -0.03909 -0.00364 -0.04834 0.00226 -0.05782 C 0.00816 -0.0673 0.02101 -0.08048 0.03594 -0.08673 C 0.05105 -0.09297 0.07205 -0.09575 0.09271 -0.09482 C 0.11337 -0.0939 0.14514 -0.0939 0.16025 -0.08095 C 0.17535 -0.06823 0.17952 -0.02799 0.18334 -0.01712 " pathEditMode="relative" rAng="0" ptsTypes="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4" grpId="0"/>
      <p:bldP spid="25" grpId="0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85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8050" y="4343400"/>
            <a:ext cx="3429000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Activate PKG &amp;</a:t>
            </a:r>
          </a:p>
          <a:p>
            <a:pPr lvl="0">
              <a:lnSpc>
                <a:spcPts val="2200"/>
              </a:lnSpc>
              <a:buFont typeface="Wingdings 3"/>
              <a:buChar char="¤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Ca </a:t>
            </a: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Inactivate MLCK</a:t>
            </a: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So suppress activation of MLC &amp;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actin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binding </a:t>
            </a: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No contraction</a:t>
            </a:r>
          </a:p>
          <a:p>
            <a:pPr lvl="0">
              <a:lnSpc>
                <a:spcPts val="2200"/>
              </a:lnSpc>
            </a:pPr>
            <a:r>
              <a:rPr lang="en-US" sz="2200" dirty="0" smtClean="0">
                <a:solidFill>
                  <a:srgbClr val="CC0066"/>
                </a:solidFill>
                <a:latin typeface="Bernard MT Condensed" pitchFamily="18" charset="0"/>
                <a:sym typeface="Wingdings 3"/>
              </a:rPr>
              <a:t>RELAXATION</a:t>
            </a:r>
            <a:endParaRPr lang="en-US" sz="2200" dirty="0">
              <a:solidFill>
                <a:srgbClr val="CC0066"/>
              </a:solidFill>
              <a:latin typeface="Bernard MT Condensed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14996" y="1143000"/>
            <a:ext cx="3952273" cy="5509718"/>
            <a:chOff x="5685749" y="1734748"/>
            <a:chExt cx="2850145" cy="4917970"/>
          </a:xfrm>
        </p:grpSpPr>
        <p:sp>
          <p:nvSpPr>
            <p:cNvPr id="19" name="Rectangle 18"/>
            <p:cNvSpPr/>
            <p:nvPr/>
          </p:nvSpPr>
          <p:spPr>
            <a:xfrm>
              <a:off x="5918818" y="2175580"/>
              <a:ext cx="1752600" cy="2971800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4" descr="http://www.mun.ca/biology/desmid/brian/BIOL2060/BIOL2060-14/141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649" t="22810" b="13323"/>
            <a:stretch>
              <a:fillRect/>
            </a:stretch>
          </p:blipFill>
          <p:spPr bwMode="auto">
            <a:xfrm>
              <a:off x="5995018" y="1870780"/>
              <a:ext cx="1752600" cy="320040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6205905" y="1734748"/>
              <a:ext cx="1952638" cy="302193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Vascular Smooth Muscle [ VSMC]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85749" y="4343400"/>
              <a:ext cx="2286000" cy="2309318"/>
            </a:xfrm>
            <a:prstGeom prst="rect">
              <a:avLst/>
            </a:prstGeom>
            <a:gradFill flip="none" rotWithShape="1">
              <a:gsLst>
                <a:gs pos="7000">
                  <a:srgbClr val="FFE4CD">
                    <a:alpha val="95000"/>
                  </a:srgbClr>
                </a:gs>
                <a:gs pos="50000">
                  <a:srgbClr val="FFE4CD">
                    <a:alpha val="95000"/>
                  </a:srgbClr>
                </a:gs>
                <a:gs pos="100000">
                  <a:srgbClr val="FFE4CD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53926" y="4710404"/>
              <a:ext cx="459332" cy="296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7030A0"/>
                  </a:solidFill>
                  <a:latin typeface="Bernard MT Condensed" pitchFamily="18" charset="0"/>
                </a:rPr>
                <a:t>PKG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30368" y="4728762"/>
              <a:ext cx="1405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err="1" smtClean="0">
                  <a:latin typeface="Arial Narrow" pitchFamily="34" charset="0"/>
                </a:rPr>
                <a:t>Phosphorylate</a:t>
              </a:r>
              <a:endParaRPr lang="en-US" sz="1400" b="1" i="1" dirty="0">
                <a:latin typeface="Arial Narrow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6742116" y="4405639"/>
              <a:ext cx="734074" cy="1588"/>
            </a:xfrm>
            <a:prstGeom prst="straightConnector1">
              <a:avLst/>
            </a:prstGeom>
            <a:ln w="28575"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4" descr="http://www.mun.ca/biology/desmid/brian/BIOL2060/BIOL2060-14/14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41" r="15918" b="76364"/>
          <a:stretch>
            <a:fillRect/>
          </a:stretch>
        </p:blipFill>
        <p:spPr bwMode="auto">
          <a:xfrm>
            <a:off x="4471018" y="54172"/>
            <a:ext cx="3124200" cy="16764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7160876" y="6044670"/>
            <a:ext cx="1245808" cy="369332"/>
          </a:xfrm>
          <a:prstGeom prst="rect">
            <a:avLst/>
          </a:prstGeom>
          <a:solidFill>
            <a:srgbClr val="D60093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Relaxation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7101574" y="5952429"/>
            <a:ext cx="133325" cy="1417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781800" y="5283200"/>
            <a:ext cx="747762" cy="1389"/>
          </a:xfrm>
          <a:prstGeom prst="straightConnector1">
            <a:avLst/>
          </a:prstGeom>
          <a:ln w="28575">
            <a:solidFill>
              <a:srgbClr val="FF33CC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451726" y="2438400"/>
            <a:ext cx="685800" cy="1752600"/>
            <a:chOff x="5451726" y="2438400"/>
            <a:chExt cx="685800" cy="17526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451726" y="4191000"/>
              <a:ext cx="685800" cy="0"/>
            </a:xfrm>
            <a:prstGeom prst="line">
              <a:avLst/>
            </a:prstGeom>
            <a:ln w="19050">
              <a:solidFill>
                <a:srgbClr val="5A21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486400" y="2438400"/>
              <a:ext cx="492443" cy="16647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C0000"/>
                  </a:solidFill>
                </a:rPr>
                <a:t>Diffusion</a:t>
              </a:r>
              <a:endParaRPr lang="en-US" sz="2000" b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67200" y="4808516"/>
            <a:ext cx="4987201" cy="1934647"/>
            <a:chOff x="4267200" y="4808516"/>
            <a:chExt cx="4987201" cy="1934647"/>
          </a:xfrm>
        </p:grpSpPr>
        <p:sp>
          <p:nvSpPr>
            <p:cNvPr id="36" name="Rectangle 35"/>
            <p:cNvSpPr/>
            <p:nvPr/>
          </p:nvSpPr>
          <p:spPr>
            <a:xfrm>
              <a:off x="6089477" y="5168715"/>
              <a:ext cx="517963" cy="2961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MLCK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896901" y="5084928"/>
              <a:ext cx="271914" cy="266651"/>
            </a:xfrm>
            <a:prstGeom prst="ellipse">
              <a:avLst/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P</a:t>
              </a:r>
              <a:endParaRPr lang="en-US" sz="1600" b="1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436597" y="5238334"/>
              <a:ext cx="517963" cy="296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MLCK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cxnSp>
          <p:nvCxnSpPr>
            <p:cNvPr id="39" name="Straight Arrow Connector 38"/>
            <p:cNvCxnSpPr>
              <a:stCxn id="25" idx="2"/>
            </p:cNvCxnSpPr>
            <p:nvPr/>
          </p:nvCxnSpPr>
          <p:spPr>
            <a:xfrm rot="5400000">
              <a:off x="7160348" y="4756613"/>
              <a:ext cx="441128" cy="544933"/>
            </a:xfrm>
            <a:prstGeom prst="straightConnector1">
              <a:avLst/>
            </a:prstGeom>
            <a:ln w="28575"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6287713" y="5609892"/>
              <a:ext cx="133325" cy="141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6822672" y="5543938"/>
              <a:ext cx="420720" cy="296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502607" y="5576800"/>
              <a:ext cx="420720" cy="296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5346879" y="5486400"/>
              <a:ext cx="270580" cy="247262"/>
            </a:xfrm>
            <a:prstGeom prst="ellipse">
              <a:avLst/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P</a:t>
              </a:r>
              <a:endParaRPr lang="en-US" sz="1600" b="1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400000">
              <a:off x="5548098" y="5976068"/>
              <a:ext cx="133325" cy="141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 flipV="1">
              <a:off x="6652019" y="5389358"/>
              <a:ext cx="815741" cy="581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900800" y="5748138"/>
              <a:ext cx="998072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848875" y="5257561"/>
              <a:ext cx="1405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latin typeface="Arial Narrow" pitchFamily="34" charset="0"/>
                </a:rPr>
                <a:t>Inactive form</a:t>
              </a:r>
              <a:endParaRPr lang="en-US" sz="1400" b="1" i="1" dirty="0">
                <a:latin typeface="Arial Narrow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80581" y="5219588"/>
              <a:ext cx="1405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latin typeface="Arial Narrow" pitchFamily="34" charset="0"/>
                </a:rPr>
                <a:t>Active form</a:t>
              </a:r>
              <a:endParaRPr lang="en-US" sz="1400" b="1" i="1" dirty="0">
                <a:latin typeface="Arial Narrow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67200" y="6044670"/>
              <a:ext cx="1398208" cy="369332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Contraction</a:t>
              </a:r>
              <a:endParaRPr lang="en-US" b="1" dirty="0"/>
            </a:p>
          </p:txBody>
        </p:sp>
        <p:sp>
          <p:nvSpPr>
            <p:cNvPr id="50" name="Arc 49"/>
            <p:cNvSpPr/>
            <p:nvPr/>
          </p:nvSpPr>
          <p:spPr>
            <a:xfrm>
              <a:off x="6106731" y="5752563"/>
              <a:ext cx="457200" cy="990600"/>
            </a:xfrm>
            <a:prstGeom prst="arc">
              <a:avLst>
                <a:gd name="adj1" fmla="val 15654439"/>
                <a:gd name="adj2" fmla="val 0"/>
              </a:avLst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48400" y="61722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ernard MT Condensed" pitchFamily="18" charset="0"/>
                </a:rPr>
                <a:t>Actin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775050" y="4851725"/>
              <a:ext cx="5533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7030A0"/>
                  </a:solidFill>
                  <a:latin typeface="Bernard MT Condensed" pitchFamily="18" charset="0"/>
                  <a:sym typeface="Wingdings 3"/>
                </a:rPr>
                <a:t></a:t>
              </a:r>
              <a:r>
                <a:rPr lang="en-US" sz="1600" dirty="0" smtClean="0">
                  <a:solidFill>
                    <a:srgbClr val="7030A0"/>
                  </a:solidFill>
                  <a:latin typeface="Bernard MT Condensed" pitchFamily="18" charset="0"/>
                </a:rPr>
                <a:t>Ca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752601" y="1113100"/>
            <a:ext cx="3785218" cy="4034276"/>
            <a:chOff x="2928543" y="1732958"/>
            <a:chExt cx="2609275" cy="3414422"/>
          </a:xfrm>
        </p:grpSpPr>
        <p:sp>
          <p:nvSpPr>
            <p:cNvPr id="53" name="Rectangle 52"/>
            <p:cNvSpPr/>
            <p:nvPr/>
          </p:nvSpPr>
          <p:spPr>
            <a:xfrm>
              <a:off x="3699874" y="2175580"/>
              <a:ext cx="1837944" cy="2971800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4" descr="http://www.mun.ca/biology/desmid/brian/BIOL2060/BIOL2060-14/141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2810" r="40351" b="13323"/>
            <a:stretch>
              <a:fillRect/>
            </a:stretch>
          </p:blipFill>
          <p:spPr bwMode="auto">
            <a:xfrm>
              <a:off x="2928543" y="1870780"/>
              <a:ext cx="2590800" cy="3200400"/>
            </a:xfrm>
            <a:prstGeom prst="rect">
              <a:avLst/>
            </a:prstGeom>
            <a:noFill/>
          </p:spPr>
        </p:pic>
        <p:sp>
          <p:nvSpPr>
            <p:cNvPr id="55" name="TextBox 54"/>
            <p:cNvSpPr txBox="1"/>
            <p:nvPr/>
          </p:nvSpPr>
          <p:spPr>
            <a:xfrm>
              <a:off x="3712066" y="1732958"/>
              <a:ext cx="1212508" cy="286536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Endothelial Cell [EC] </a:t>
              </a:r>
              <a:endParaRPr lang="en-US" sz="1600" dirty="0">
                <a:latin typeface="Bernard MT Condensed" pitchFamily="18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837176" y="4114800"/>
              <a:ext cx="609600" cy="152400"/>
            </a:xfrm>
            <a:prstGeom prst="roundRect">
              <a:avLst/>
            </a:prstGeom>
            <a:noFill/>
            <a:ln w="28575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33800" y="40386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O</a:t>
              </a:r>
              <a:r>
                <a:rPr lang="en-US" sz="1200" baseline="-25000" dirty="0" smtClean="0"/>
                <a:t>2</a:t>
              </a:r>
              <a:endParaRPr lang="en-US" sz="1200" baseline="-25000" dirty="0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018208" y="4018208"/>
              <a:ext cx="360609" cy="103031"/>
            </a:xfrm>
            <a:custGeom>
              <a:avLst/>
              <a:gdLst>
                <a:gd name="connsiteX0" fmla="*/ 0 w 360609"/>
                <a:gd name="connsiteY0" fmla="*/ 103031 h 103031"/>
                <a:gd name="connsiteX1" fmla="*/ 231820 w 360609"/>
                <a:gd name="connsiteY1" fmla="*/ 25758 h 103031"/>
                <a:gd name="connsiteX2" fmla="*/ 360609 w 360609"/>
                <a:gd name="connsiteY2" fmla="*/ 0 h 103031"/>
                <a:gd name="connsiteX3" fmla="*/ 360609 w 360609"/>
                <a:gd name="connsiteY3" fmla="*/ 0 h 10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609" h="103031">
                  <a:moveTo>
                    <a:pt x="0" y="103031"/>
                  </a:moveTo>
                  <a:cubicBezTo>
                    <a:pt x="85859" y="72980"/>
                    <a:pt x="171719" y="42930"/>
                    <a:pt x="231820" y="25758"/>
                  </a:cubicBezTo>
                  <a:cubicBezTo>
                    <a:pt x="291921" y="8586"/>
                    <a:pt x="360609" y="0"/>
                    <a:pt x="360609" y="0"/>
                  </a:cubicBezTo>
                  <a:lnTo>
                    <a:pt x="360609" y="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648200" y="4648200"/>
              <a:ext cx="533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H</a:t>
              </a:r>
              <a:r>
                <a:rPr lang="en-US" sz="1100" baseline="-25000" dirty="0" smtClean="0"/>
                <a:t>2</a:t>
              </a:r>
              <a:r>
                <a:rPr lang="en-US" sz="1100" dirty="0" smtClean="0"/>
                <a:t>O</a:t>
              </a:r>
              <a:endParaRPr lang="en-US" sz="1100" baseline="-25000" dirty="0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5400000">
            <a:off x="-646906" y="3237706"/>
            <a:ext cx="22098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04800" y="1143000"/>
            <a:ext cx="3429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200"/>
              </a:lnSpc>
            </a:pPr>
            <a:r>
              <a:rPr lang="en-US" sz="2200" dirty="0" smtClean="0">
                <a:latin typeface="Bernard MT Condensed" pitchFamily="18" charset="0"/>
                <a:sym typeface="Wingdings 3"/>
              </a:rPr>
              <a:t>Diffuse to VSMC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Binds soluble GC</a:t>
            </a: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Change GTP to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cGMP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 animBg="1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sp>
        <p:nvSpPr>
          <p:cNvPr id="48" name="Freeform 47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76400" y="1189300"/>
            <a:ext cx="61722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By formation of </a:t>
            </a:r>
          </a:p>
          <a:p>
            <a:pPr lvl="1" indent="-45720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1. Stable analogues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latin typeface="Arial Narrow" pitchFamily="34" charset="0"/>
              </a:rPr>
              <a:t>with </a:t>
            </a:r>
          </a:p>
          <a:p>
            <a:pPr lvl="1" indent="-45720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       proteins containing SH ….</a:t>
            </a:r>
          </a:p>
          <a:p>
            <a:pPr marL="0" lvl="1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2. Free radical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latin typeface="Arial Narrow" pitchFamily="34" charset="0"/>
              </a:rPr>
              <a:t>Peroxynitrite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in oxidative stress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4525" y="2654256"/>
            <a:ext cx="22860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By break down of its downstream signal </a:t>
            </a:r>
            <a:r>
              <a:rPr lang="en-US" sz="2200" b="1" dirty="0" err="1" smtClean="0">
                <a:latin typeface="Arial Narrow" pitchFamily="34" charset="0"/>
              </a:rPr>
              <a:t>cGMP</a:t>
            </a:r>
            <a:r>
              <a:rPr lang="en-US" sz="2200" b="1" dirty="0" smtClean="0">
                <a:latin typeface="Arial Narrow" pitchFamily="34" charset="0"/>
              </a:rPr>
              <a:t> by  PDE to form GMP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-558337" y="1866900"/>
            <a:ext cx="1600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 descr="Slide 8. Mechanisms of CV Disease: Role of eNOS Uncoupli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00" t="29867" b="12533"/>
          <a:stretch>
            <a:fillRect/>
          </a:stretch>
        </p:blipFill>
        <p:spPr bwMode="auto">
          <a:xfrm>
            <a:off x="5791200" y="152400"/>
            <a:ext cx="3124200" cy="2568137"/>
          </a:xfrm>
          <a:prstGeom prst="rect">
            <a:avLst/>
          </a:prstGeom>
          <a:noFill/>
        </p:spPr>
      </p:pic>
      <p:grpSp>
        <p:nvGrpSpPr>
          <p:cNvPr id="65" name="Group 64"/>
          <p:cNvGrpSpPr/>
          <p:nvPr/>
        </p:nvGrpSpPr>
        <p:grpSpPr>
          <a:xfrm>
            <a:off x="1295400" y="1066800"/>
            <a:ext cx="381000" cy="304800"/>
            <a:chOff x="1295400" y="1066800"/>
            <a:chExt cx="381000" cy="3048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133600" y="2362200"/>
            <a:ext cx="5567082" cy="4343400"/>
            <a:chOff x="2133600" y="2362200"/>
            <a:chExt cx="5567082" cy="4343400"/>
          </a:xfrm>
        </p:grpSpPr>
        <p:pic>
          <p:nvPicPr>
            <p:cNvPr id="54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763664" flipH="1">
              <a:off x="5657725" y="2795116"/>
              <a:ext cx="1275176" cy="1005749"/>
            </a:xfrm>
            <a:prstGeom prst="rect">
              <a:avLst/>
            </a:prstGeom>
            <a:noFill/>
          </p:spPr>
        </p:pic>
        <p:pic>
          <p:nvPicPr>
            <p:cNvPr id="57" name="Picture 4" descr="http://static.howstuffworks.com/gif/viagra-chemicals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923"/>
            <a:stretch>
              <a:fillRect/>
            </a:stretch>
          </p:blipFill>
          <p:spPr bwMode="auto">
            <a:xfrm>
              <a:off x="2133600" y="2362200"/>
              <a:ext cx="5567082" cy="4343400"/>
            </a:xfrm>
            <a:prstGeom prst="rect">
              <a:avLst/>
            </a:prstGeom>
            <a:noFill/>
          </p:spPr>
        </p:pic>
        <p:sp>
          <p:nvSpPr>
            <p:cNvPr id="59" name="Arc 58"/>
            <p:cNvSpPr/>
            <p:nvPr/>
          </p:nvSpPr>
          <p:spPr>
            <a:xfrm rot="1296351" flipH="1">
              <a:off x="5408049" y="3366111"/>
              <a:ext cx="762000" cy="609600"/>
            </a:xfrm>
            <a:prstGeom prst="arc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324600" y="3124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BV</a:t>
              </a:r>
              <a:endParaRPr lang="en-US" b="1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3886200" y="5410200"/>
            <a:ext cx="1676400" cy="1295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553200" y="5029200"/>
            <a:ext cx="762000" cy="685800"/>
            <a:chOff x="7772400" y="5334000"/>
            <a:chExt cx="762000" cy="6858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772400" y="5334000"/>
              <a:ext cx="762000" cy="6858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772400" y="5334000"/>
              <a:ext cx="762000" cy="6858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</a:t>
            </a:r>
          </a:p>
        </p:txBody>
      </p:sp>
      <p:sp>
        <p:nvSpPr>
          <p:cNvPr id="48" name="Freeform 47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79000" y="1242350"/>
            <a:ext cx="69342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1.Express or Activate </a:t>
            </a:r>
            <a:r>
              <a:rPr lang="en-US" sz="3200" b="1" dirty="0" err="1" smtClean="0">
                <a:solidFill>
                  <a:srgbClr val="FF0000"/>
                </a:solidFill>
                <a:latin typeface="Arial Narrow" pitchFamily="34" charset="0"/>
              </a:rPr>
              <a:t>e</a:t>
            </a:r>
            <a:r>
              <a:rPr lang="en-US" sz="2400" b="1" dirty="0" err="1" smtClean="0">
                <a:latin typeface="Arial Narrow" pitchFamily="34" charset="0"/>
              </a:rPr>
              <a:t>NOS</a:t>
            </a:r>
            <a:r>
              <a:rPr lang="en-US" sz="2400" b="1" dirty="0" smtClean="0">
                <a:latin typeface="Arial Narrow" pitchFamily="34" charset="0"/>
              </a:rPr>
              <a:t>: </a:t>
            </a:r>
          </a:p>
          <a:p>
            <a:pPr lvl="1" indent="-457200">
              <a:lnSpc>
                <a:spcPts val="2200"/>
              </a:lnSpc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      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</a:rPr>
              <a:t>Statins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, Estrogen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CVS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Cytoprotection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48475" y="299495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2. Act as NO </a:t>
            </a:r>
            <a:r>
              <a:rPr lang="en-US" sz="2400" b="1" dirty="0" err="1" smtClean="0">
                <a:latin typeface="Arial Narrow" pitchFamily="34" charset="0"/>
              </a:rPr>
              <a:t>donners</a:t>
            </a:r>
            <a:r>
              <a:rPr lang="en-US" sz="2400" b="1" dirty="0" smtClean="0">
                <a:latin typeface="Arial Narrow" pitchFamily="34" charset="0"/>
              </a:rPr>
              <a:t>:</a:t>
            </a:r>
          </a:p>
          <a:p>
            <a:pPr marL="0" lvl="1"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       a.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Nitrates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 &gt;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Venulodilators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in angina (</a:t>
            </a:r>
            <a:r>
              <a:rPr lang="ar-SA" sz="2400" b="1" dirty="0" smtClean="0">
                <a:latin typeface="Arial Narrow" pitchFamily="34" charset="0"/>
                <a:sym typeface="Wingdings 3"/>
              </a:rPr>
              <a:t>الذبحة الصدرية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 </a:t>
            </a:r>
          </a:p>
          <a:p>
            <a:pPr marL="0" lvl="1"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b.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Na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Nitroprusside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Arteriolar dilator in hypertension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00" y="48469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3. Prevent breakdown of PDE (Increase NO):</a:t>
            </a:r>
          </a:p>
          <a:p>
            <a:pPr marL="0" lvl="1"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Selective PDE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5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Inhibitors;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Sildenafil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Erectile dysfunction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5400000">
            <a:off x="-1667650" y="2965800"/>
            <a:ext cx="3808088" cy="13916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990600" y="1066800"/>
            <a:ext cx="381000" cy="367145"/>
            <a:chOff x="1295400" y="1066800"/>
            <a:chExt cx="381000" cy="304800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62000" y="1066800"/>
            <a:ext cx="381000" cy="2111086"/>
            <a:chOff x="1295400" y="1066800"/>
            <a:chExt cx="381000" cy="304800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1295400" y="1366710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8"/>
          <p:cNvGrpSpPr/>
          <p:nvPr/>
        </p:nvGrpSpPr>
        <p:grpSpPr>
          <a:xfrm>
            <a:off x="6400800" y="457200"/>
            <a:ext cx="2743200" cy="2971800"/>
            <a:chOff x="279042" y="1321158"/>
            <a:chExt cx="5893159" cy="5105400"/>
          </a:xfrm>
        </p:grpSpPr>
        <p:pic>
          <p:nvPicPr>
            <p:cNvPr id="64" name="Picture 2" descr="circulatory animation blood cells 3d model - Blood Cells Animation v2.0 by Cuc Flaviu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CFD"/>
                </a:clrFrom>
                <a:clrTo>
                  <a:srgbClr val="FEFCFD">
                    <a:alpha val="0"/>
                  </a:srgbClr>
                </a:clrTo>
              </a:clrChange>
              <a:lum bright="40000" contrast="30000"/>
            </a:blip>
            <a:srcRect r="14000" b="18000"/>
            <a:stretch>
              <a:fillRect/>
            </a:stretch>
          </p:blipFill>
          <p:spPr bwMode="auto">
            <a:xfrm>
              <a:off x="3810001" y="3234068"/>
              <a:ext cx="2362200" cy="2252331"/>
            </a:xfrm>
            <a:prstGeom prst="ellipse">
              <a:avLst/>
            </a:prstGeom>
            <a:noFill/>
          </p:spPr>
        </p:pic>
        <p:pic>
          <p:nvPicPr>
            <p:cNvPr id="65" name="Picture 2" descr="C:\Users\Administrator\Pictures\hhh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042" y="1321158"/>
              <a:ext cx="3962400" cy="5105400"/>
            </a:xfrm>
            <a:prstGeom prst="rect">
              <a:avLst/>
            </a:prstGeom>
            <a:noFill/>
          </p:spPr>
        </p:pic>
        <p:sp>
          <p:nvSpPr>
            <p:cNvPr id="66" name="Lightning Bolt 65"/>
            <p:cNvSpPr/>
            <p:nvPr/>
          </p:nvSpPr>
          <p:spPr>
            <a:xfrm rot="4918632">
              <a:off x="3545445" y="4064857"/>
              <a:ext cx="588080" cy="792867"/>
            </a:xfrm>
            <a:prstGeom prst="lightningBol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" name="Picture 66" descr="C:\Users\Administrator\Pictures\pppp.jpg"/>
          <p:cNvPicPr>
            <a:picLocks noChangeAspect="1" noChangeArrowheads="1"/>
          </p:cNvPicPr>
          <p:nvPr/>
        </p:nvPicPr>
        <p:blipFill>
          <a:blip r:embed="rId4" cstate="print"/>
          <a:srcRect l="57702" t="15610" r="10024" b="42764"/>
          <a:stretch>
            <a:fillRect/>
          </a:stretch>
        </p:blipFill>
        <p:spPr bwMode="auto">
          <a:xfrm>
            <a:off x="6877050" y="5604164"/>
            <a:ext cx="1135856" cy="1101436"/>
          </a:xfrm>
          <a:prstGeom prst="ellipse">
            <a:avLst/>
          </a:prstGeom>
          <a:noFill/>
        </p:spPr>
      </p:pic>
      <p:pic>
        <p:nvPicPr>
          <p:cNvPr id="68" name="Picture 67" descr="C:\Users\Administrator\Pictures\pppp.jpg"/>
          <p:cNvPicPr>
            <a:picLocks noChangeAspect="1" noChangeArrowheads="1"/>
          </p:cNvPicPr>
          <p:nvPr/>
        </p:nvPicPr>
        <p:blipFill>
          <a:blip r:embed="rId4" cstate="print"/>
          <a:srcRect l="28362" t="52033" r="32518" b="6341"/>
          <a:stretch>
            <a:fillRect/>
          </a:stretch>
        </p:blipFill>
        <p:spPr bwMode="auto">
          <a:xfrm>
            <a:off x="7562850" y="5146964"/>
            <a:ext cx="1352550" cy="108204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228600" y="213360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1" name="Picture 2" descr="C:\Documents and Settings\DR.OMNIA\My Documents\My Pictures\NO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777" r="2632" b="4181"/>
          <a:stretch>
            <a:fillRect/>
          </a:stretch>
        </p:blipFill>
        <p:spPr bwMode="auto">
          <a:xfrm flipH="1">
            <a:off x="5724525" y="0"/>
            <a:ext cx="2971800" cy="7010400"/>
          </a:xfrm>
          <a:prstGeom prst="rect">
            <a:avLst/>
          </a:prstGeom>
          <a:noFill/>
        </p:spPr>
      </p:pic>
      <p:pic>
        <p:nvPicPr>
          <p:cNvPr id="2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1000"/>
            <a:ext cx="2167647" cy="1787358"/>
          </a:xfrm>
          <a:prstGeom prst="rect">
            <a:avLst/>
          </a:prstGeom>
          <a:noFill/>
        </p:spPr>
      </p:pic>
      <p:pic>
        <p:nvPicPr>
          <p:cNvPr id="2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0289" y="152400"/>
            <a:ext cx="1874036" cy="1598444"/>
          </a:xfrm>
          <a:prstGeom prst="rect">
            <a:avLst/>
          </a:prstGeom>
          <a:noFill/>
        </p:spPr>
      </p:pic>
      <p:pic>
        <p:nvPicPr>
          <p:cNvPr id="24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5" cstate="print"/>
          <a:srcRect t="10631"/>
          <a:stretch>
            <a:fillRect/>
          </a:stretch>
        </p:blipFill>
        <p:spPr bwMode="auto">
          <a:xfrm>
            <a:off x="3962400" y="3180664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" name="Picture 2" descr="C:\Users\Administrator\Pictures\hhh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905000"/>
            <a:ext cx="3581400" cy="42857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Vasoactive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Peptides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	Vasoconstrictors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angiotensin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II ;  </a:t>
            </a:r>
          </a:p>
          <a:p>
            <a:pPr algn="l" rtl="0"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     vasopressin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endothelins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neuropeptide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</a:t>
            </a:r>
          </a:p>
          <a:p>
            <a:pPr algn="l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B.	Vasodilators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Bradykinin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related </a:t>
            </a:r>
          </a:p>
          <a:p>
            <a:pPr algn="l" rtl="0"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Kinins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natriuretic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pepties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vasoactive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	intestinal peptide ; substance P ; 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neurotensin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381000" y="1066800"/>
            <a:ext cx="6705600" cy="4419600"/>
            <a:chOff x="381000" y="1066800"/>
            <a:chExt cx="6705600" cy="4419600"/>
          </a:xfrm>
        </p:grpSpPr>
        <p:pic>
          <p:nvPicPr>
            <p:cNvPr id="2056" name="Picture 8" descr="C:\Documents and Settings\DR.OMNIA\My Documents\My Pictures\Ag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11" t="1660" r="1111" b="2075"/>
            <a:stretch>
              <a:fillRect/>
            </a:stretch>
          </p:blipFill>
          <p:spPr bwMode="auto">
            <a:xfrm>
              <a:off x="381000" y="1066800"/>
              <a:ext cx="6705600" cy="4419600"/>
            </a:xfrm>
            <a:prstGeom prst="rect">
              <a:avLst/>
            </a:prstGeom>
            <a:noFill/>
          </p:spPr>
        </p:pic>
        <p:sp>
          <p:nvSpPr>
            <p:cNvPr id="26" name="Rectangle 25"/>
            <p:cNvSpPr/>
            <p:nvPr/>
          </p:nvSpPr>
          <p:spPr>
            <a:xfrm>
              <a:off x="2244525" y="1136250"/>
              <a:ext cx="22273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rgbClr val="386129"/>
                  </a:solidFill>
                </a:rPr>
                <a:t>Endothelium, brain &amp;</a:t>
              </a:r>
              <a:endParaRPr lang="en-US" b="1" i="1" dirty="0">
                <a:solidFill>
                  <a:srgbClr val="386129"/>
                </a:solidFill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04800" y="2819400"/>
            <a:ext cx="2133600" cy="533400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36425" y="3325796"/>
            <a:ext cx="2874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 Rounded MT Bold" pitchFamily="34" charset="0"/>
              </a:rPr>
              <a:t>Other </a:t>
            </a:r>
            <a:r>
              <a:rPr lang="en-US" sz="1600" dirty="0" err="1" smtClean="0">
                <a:latin typeface="Arial Rounded MT Bold" pitchFamily="34" charset="0"/>
              </a:rPr>
              <a:t>Proteolytic</a:t>
            </a:r>
            <a:r>
              <a:rPr lang="en-US" sz="1600" dirty="0" smtClean="0">
                <a:latin typeface="Arial Rounded MT Bold" pitchFamily="34" charset="0"/>
              </a:rPr>
              <a:t> Enzymes 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2819400"/>
            <a:ext cx="762000" cy="533400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135775" y="2819400"/>
            <a:ext cx="762000" cy="533400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29000" y="3563872"/>
            <a:ext cx="1981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dirty="0" err="1" smtClean="0">
                <a:solidFill>
                  <a:srgbClr val="CC0000"/>
                </a:solidFill>
                <a:latin typeface="Arial Rounded MT Bold" pitchFamily="34" charset="0"/>
              </a:rPr>
              <a:t>Chymase</a:t>
            </a:r>
            <a:endParaRPr lang="en-US" sz="1700" b="1" i="1" dirty="0" smtClean="0">
              <a:solidFill>
                <a:srgbClr val="CC0000"/>
              </a:solidFill>
              <a:latin typeface="Arial Rounded MT Bold" pitchFamily="34" charset="0"/>
            </a:endParaRPr>
          </a:p>
          <a:p>
            <a:pPr algn="ctr"/>
            <a:r>
              <a:rPr lang="en-US" sz="1700" b="1" i="1" dirty="0" err="1" smtClean="0">
                <a:solidFill>
                  <a:srgbClr val="CC0000"/>
                </a:solidFill>
                <a:latin typeface="Arial Rounded MT Bold" pitchFamily="34" charset="0"/>
              </a:rPr>
              <a:t>Endoperoxidase</a:t>
            </a:r>
            <a:endParaRPr lang="en-US" sz="1700" b="1" i="1" dirty="0">
              <a:solidFill>
                <a:srgbClr val="CC0000"/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210275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A  the most vasoconstrictor peptide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09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52400" y="-7620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85800"/>
            <a:ext cx="7620000" cy="400110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Precursor is </a:t>
            </a:r>
            <a:r>
              <a:rPr lang="en-US" dirty="0" err="1" smtClean="0">
                <a:latin typeface="Arial Rounded MT Bold" pitchFamily="34" charset="0"/>
              </a:rPr>
              <a:t>Angiotensinogen</a:t>
            </a:r>
            <a:r>
              <a:rPr lang="en-US" sz="2000" dirty="0" smtClean="0">
                <a:latin typeface="Arial Narrow" pitchFamily="34" charset="0"/>
              </a:rPr>
              <a:t>;( a plasma </a:t>
            </a:r>
            <a:r>
              <a:rPr lang="en-US" sz="2000" dirty="0" smtClean="0">
                <a:latin typeface="Arial Narrow" pitchFamily="34" charset="0"/>
                <a:sym typeface="Symbol"/>
              </a:rPr>
              <a:t></a:t>
            </a:r>
            <a:r>
              <a:rPr lang="en-US" sz="2000" dirty="0" smtClean="0">
                <a:latin typeface="Arial Narrow" pitchFamily="34" charset="0"/>
              </a:rPr>
              <a:t>-globulin synthesized in the liver).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467290"/>
            <a:ext cx="4724400" cy="400110"/>
          </a:xfrm>
          <a:prstGeom prst="rect">
            <a:avLst/>
          </a:prstGeom>
          <a:solidFill>
            <a:srgbClr val="E5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 Narrow" pitchFamily="34" charset="0"/>
              </a:rPr>
              <a:t>Secreted by renal </a:t>
            </a:r>
            <a:r>
              <a:rPr lang="en-US" sz="2000" b="1" dirty="0" err="1" smtClean="0">
                <a:latin typeface="Arial Narrow" pitchFamily="34" charset="0"/>
              </a:rPr>
              <a:t>juxtaglomerular</a:t>
            </a:r>
            <a:r>
              <a:rPr lang="en-US" sz="2000" b="1" dirty="0" smtClean="0">
                <a:latin typeface="Arial Narrow" pitchFamily="34" charset="0"/>
              </a:rPr>
              <a:t> apparatus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7" name="Diamond 26"/>
          <p:cNvSpPr/>
          <p:nvPr/>
        </p:nvSpPr>
        <p:spPr>
          <a:xfrm>
            <a:off x="7204275" y="4495800"/>
            <a:ext cx="1524000" cy="609600"/>
          </a:xfrm>
          <a:prstGeom prst="diamond">
            <a:avLst/>
          </a:prstGeom>
          <a:solidFill>
            <a:srgbClr val="D600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1</a:t>
            </a:r>
            <a:endParaRPr lang="en-US" sz="2000" baseline="-25000" dirty="0">
              <a:latin typeface="Bernard MT Condensed" pitchFamily="18" charset="0"/>
            </a:endParaRPr>
          </a:p>
        </p:txBody>
      </p:sp>
      <p:sp>
        <p:nvSpPr>
          <p:cNvPr id="28" name="Diamond 27"/>
          <p:cNvSpPr/>
          <p:nvPr/>
        </p:nvSpPr>
        <p:spPr>
          <a:xfrm>
            <a:off x="7162800" y="3581400"/>
            <a:ext cx="1524000" cy="609600"/>
          </a:xfrm>
          <a:prstGeom prst="diamond">
            <a:avLst/>
          </a:prstGeom>
          <a:solidFill>
            <a:srgbClr val="696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2</a:t>
            </a:r>
            <a:endParaRPr lang="en-US" sz="2000" baseline="-25000" dirty="0">
              <a:latin typeface="Bernard MT Condensed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28600" y="5962710"/>
            <a:ext cx="2209800" cy="374461"/>
          </a:xfrm>
          <a:prstGeom prst="rect">
            <a:avLst/>
          </a:prstGeom>
          <a:solidFill>
            <a:srgbClr val="E5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FFF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ts val="2160"/>
              </a:lnSpc>
              <a:spcBef>
                <a:spcPct val="0"/>
              </a:spcBef>
            </a:pPr>
            <a:r>
              <a:rPr lang="en-US" b="1" dirty="0" smtClean="0">
                <a:latin typeface="Arial Narrow" pitchFamily="34" charset="0"/>
                <a:ea typeface="Arial" pitchFamily="34" charset="0"/>
                <a:cs typeface="Arial" pitchFamily="34" charset="0"/>
                <a:sym typeface="Wingdings 3" pitchFamily="18" charset="2"/>
              </a:rPr>
              <a:t>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Renal SN activation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086100" y="5975520"/>
            <a:ext cx="2324100" cy="656590"/>
          </a:xfrm>
          <a:prstGeom prst="rect">
            <a:avLst/>
          </a:prstGeom>
          <a:solidFill>
            <a:srgbClr val="E5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FFF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16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  <a:sym typeface="Wingdings 3" pitchFamily="18" charset="2"/>
              </a:rPr>
              <a:t>R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enal Blood flow by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" pitchFamily="34" charset="0"/>
                <a:cs typeface="Arial" pitchFamily="34" charset="0"/>
              </a:rPr>
              <a:t>b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agonists &amp; PG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ea typeface="Arial" pitchFamily="34" charset="0"/>
                <a:cs typeface="David Transparent" pitchFamily="2" charset="-79"/>
              </a:rPr>
              <a:t>I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ea typeface="Arial" pitchFamily="34" charset="0"/>
                <a:cs typeface="Arial" pitchFamily="34" charset="0"/>
              </a:rPr>
              <a:t>2</a:t>
            </a:r>
            <a:endParaRPr kumimoji="0" lang="en-US" sz="32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Elephant" pitchFamily="18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256100" y="5581710"/>
            <a:ext cx="1066800" cy="621175"/>
            <a:chOff x="7239000" y="6084425"/>
            <a:chExt cx="1066800" cy="621175"/>
          </a:xfrm>
        </p:grpSpPr>
        <p:sp>
          <p:nvSpPr>
            <p:cNvPr id="32" name="Arc 31"/>
            <p:cNvSpPr/>
            <p:nvPr/>
          </p:nvSpPr>
          <p:spPr>
            <a:xfrm flipV="1">
              <a:off x="7239000" y="6096000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flipH="1" flipV="1">
              <a:off x="7772400" y="6084425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algn="l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81801" y="3810001"/>
            <a:ext cx="621174" cy="1066800"/>
            <a:chOff x="6781801" y="3810001"/>
            <a:chExt cx="621174" cy="1066800"/>
          </a:xfrm>
        </p:grpSpPr>
        <p:sp>
          <p:nvSpPr>
            <p:cNvPr id="36" name="Arc 35"/>
            <p:cNvSpPr/>
            <p:nvPr/>
          </p:nvSpPr>
          <p:spPr>
            <a:xfrm rot="16200000" flipH="1" flipV="1">
              <a:off x="6831475" y="37719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dir="10800000" algn="r" rotWithShape="0">
                <a:srgbClr val="0000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 rot="16200000" flipV="1">
              <a:off x="6819901" y="43053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algn="l" rotWithShape="0">
                <a:srgbClr val="FF33CC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 rot="7073322">
            <a:off x="7036060" y="5301590"/>
            <a:ext cx="1329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To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IIIIII</a:t>
            </a:r>
            <a:endParaRPr lang="en-US" sz="5400" b="1" cap="none" spc="50" dirty="0">
              <a:ln w="11430"/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 rot="4607606">
            <a:off x="7497102" y="5274398"/>
            <a:ext cx="1329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To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IIIIII</a:t>
            </a:r>
            <a:endParaRPr lang="en-US" sz="5400" b="1" cap="none" spc="50" dirty="0">
              <a:ln w="11430"/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 rot="1327512">
            <a:off x="7973538" y="4712116"/>
            <a:ext cx="1329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To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IIIIII</a:t>
            </a:r>
            <a:endParaRPr lang="en-US" sz="5400" b="1" cap="none" spc="50" dirty="0">
              <a:ln w="11430"/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4800" y="6400800"/>
            <a:ext cx="2286000" cy="400110"/>
          </a:xfrm>
          <a:prstGeom prst="rect">
            <a:avLst/>
          </a:prstGeom>
          <a:solidFill>
            <a:srgbClr val="E5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 Narrow" pitchFamily="34" charset="0"/>
                <a:sym typeface="Wingdings 3"/>
              </a:rPr>
              <a:t>Blood Pressure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209800" y="3276600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886200" y="2286000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0833 0 " pathEditMode="relative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0 " pathEditMode="relative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6" grpId="0" animBg="1"/>
      <p:bldP spid="16" grpId="1" animBg="1"/>
      <p:bldP spid="17" grpId="0" animBg="1"/>
      <p:bldP spid="17" grpId="1" animBg="1"/>
      <p:bldP spid="18" grpId="0"/>
      <p:bldP spid="11" grpId="0" animBg="1"/>
      <p:bldP spid="13" grpId="0" animBg="1"/>
      <p:bldP spid="27" grpId="0" animBg="1"/>
      <p:bldP spid="28" grpId="0" animBg="1"/>
      <p:bldP spid="2054" grpId="0" animBg="1"/>
      <p:bldP spid="2055" grpId="0" animBg="1"/>
      <p:bldP spid="41" grpId="0"/>
      <p:bldP spid="42" grpId="0"/>
      <p:bldP spid="43" grpId="0"/>
      <p:bldP spid="44" grpId="0" animBg="1"/>
      <p:bldP spid="35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b="1">
                <a:latin typeface="Arial" pitchFamily="34" charset="0"/>
              </a:rPr>
              <a:t>Renin-Angiotensin System</a:t>
            </a:r>
          </a:p>
        </p:txBody>
      </p:sp>
      <p:pic>
        <p:nvPicPr>
          <p:cNvPr id="3075" name="Picture 3" descr="HM0024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752600"/>
            <a:ext cx="1412875" cy="1905000"/>
          </a:xfrm>
          <a:prstGeom prst="rect">
            <a:avLst/>
          </a:prstGeom>
          <a:noFill/>
        </p:spPr>
      </p:pic>
      <p:sp>
        <p:nvSpPr>
          <p:cNvPr id="3076" name="Line 4"/>
          <p:cNvSpPr>
            <a:spLocks noChangeShapeType="1"/>
          </p:cNvSpPr>
          <p:nvPr/>
        </p:nvSpPr>
        <p:spPr bwMode="auto">
          <a:xfrm flipH="1">
            <a:off x="6248400" y="2514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574925" y="1639888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angiotensinogen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3733800" y="2286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574925" y="3087688"/>
            <a:ext cx="3704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/>
              <a:t>angiotensin</a:t>
            </a:r>
            <a:r>
              <a:rPr lang="en-US" sz="2400" b="1" dirty="0"/>
              <a:t> </a:t>
            </a:r>
            <a:r>
              <a:rPr lang="en-US" sz="2400" b="1" dirty="0" smtClean="0"/>
              <a:t>I (</a:t>
            </a:r>
            <a:r>
              <a:rPr lang="en-US" sz="2400" b="1" dirty="0" err="1" smtClean="0"/>
              <a:t>Decapeptide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3733800" y="3733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81000" y="3733800"/>
            <a:ext cx="26357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/>
              <a:t>Converting </a:t>
            </a:r>
            <a:r>
              <a:rPr lang="en-US" sz="2400" b="1" dirty="0"/>
              <a:t>enzyme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819400" y="4419600"/>
            <a:ext cx="37769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/>
              <a:t>angiotensin</a:t>
            </a:r>
            <a:r>
              <a:rPr lang="en-US" sz="2400" b="1" dirty="0"/>
              <a:t> </a:t>
            </a:r>
            <a:r>
              <a:rPr lang="en-US" sz="2400" b="1" dirty="0" smtClean="0"/>
              <a:t>II (</a:t>
            </a:r>
            <a:r>
              <a:rPr lang="en-US" sz="2400" b="1" dirty="0" err="1" smtClean="0"/>
              <a:t>octapeptide</a:t>
            </a:r>
            <a:r>
              <a:rPr lang="en-US" sz="2400" b="1" dirty="0" smtClean="0"/>
              <a:t>) </a:t>
            </a:r>
          </a:p>
          <a:p>
            <a:endParaRPr lang="en-US" sz="2400" b="1" dirty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953000" y="2362200"/>
            <a:ext cx="92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/>
              <a:t>renin</a:t>
            </a:r>
            <a:endParaRPr lang="en-US" sz="2400" b="1" dirty="0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3276600" y="3962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H="1">
            <a:off x="2895600" y="4876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279525" y="5449888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vasoconstriction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H="1">
            <a:off x="4191000" y="2590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4191000" y="50292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4419600" y="49530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257800" y="5715000"/>
            <a:ext cx="3657600" cy="946150"/>
            <a:chOff x="3312" y="3648"/>
            <a:chExt cx="2304" cy="596"/>
          </a:xfrm>
        </p:grpSpPr>
        <p:sp>
          <p:nvSpPr>
            <p:cNvPr id="3091" name="Text Box 19"/>
            <p:cNvSpPr txBox="1">
              <a:spLocks noChangeArrowheads="1"/>
            </p:cNvSpPr>
            <p:nvPr/>
          </p:nvSpPr>
          <p:spPr bwMode="auto">
            <a:xfrm>
              <a:off x="3312" y="3648"/>
              <a:ext cx="2304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 dirty="0"/>
                <a:t> </a:t>
              </a:r>
              <a:r>
                <a:rPr lang="en-US" sz="2800" b="1" u="sng" dirty="0" err="1">
                  <a:solidFill>
                    <a:schemeClr val="tx2"/>
                  </a:solidFill>
                </a:rPr>
                <a:t>aldosterone</a:t>
              </a:r>
              <a:r>
                <a:rPr lang="en-US" sz="2800" b="1" dirty="0">
                  <a:solidFill>
                    <a:schemeClr val="tx2"/>
                  </a:solidFill>
                </a:rPr>
                <a:t>;   CD                	</a:t>
              </a:r>
              <a:r>
                <a:rPr lang="en-US" sz="2800" b="1" dirty="0" smtClean="0"/>
                <a:t> </a:t>
              </a:r>
              <a:r>
                <a:rPr lang="en-US" sz="2800" b="1" dirty="0" smtClean="0">
                  <a:solidFill>
                    <a:schemeClr val="tx2"/>
                  </a:solidFill>
                </a:rPr>
                <a:t>Na </a:t>
              </a:r>
              <a:r>
                <a:rPr lang="en-US" sz="2800" b="1" dirty="0" err="1" smtClean="0">
                  <a:solidFill>
                    <a:schemeClr val="tx2"/>
                  </a:solidFill>
                </a:rPr>
                <a:t>reabsorption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 flipV="1">
              <a:off x="3312" y="3696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SA" dirty="0">
                <a:solidFill>
                  <a:srgbClr val="FF3300"/>
                </a:solidFill>
              </a:endParaRPr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 flipV="1">
              <a:off x="4848" y="3744"/>
              <a:ext cx="0" cy="14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5181600" y="4800600"/>
            <a:ext cx="396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/>
              <a:t>efferent constriction;</a:t>
            </a:r>
          </a:p>
          <a:p>
            <a:r>
              <a:rPr lang="en-US" sz="2400" b="1" dirty="0"/>
              <a:t>    PT </a:t>
            </a:r>
            <a:r>
              <a:rPr lang="en-US" sz="2400" b="1" dirty="0" err="1"/>
              <a:t>reabsorption</a:t>
            </a:r>
            <a:r>
              <a:rPr lang="en-US" sz="2400" b="1" dirty="0"/>
              <a:t>           </a:t>
            </a:r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V="1">
            <a:off x="5410200" y="5294313"/>
            <a:ext cx="15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46974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1" dirty="0" smtClean="0"/>
              <a:t>Summary of </a:t>
            </a:r>
            <a:r>
              <a:rPr lang="en-US" sz="4000" b="1" dirty="0" err="1" smtClean="0"/>
              <a:t>Angiotensin</a:t>
            </a:r>
            <a:r>
              <a:rPr lang="en-US" sz="4000" b="1" dirty="0" smtClean="0"/>
              <a:t> II</a:t>
            </a:r>
          </a:p>
          <a:p>
            <a:pPr>
              <a:lnSpc>
                <a:spcPct val="80000"/>
              </a:lnSpc>
            </a:pPr>
            <a:endParaRPr lang="en-US" sz="4000" b="1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3200" b="1" dirty="0" smtClean="0"/>
              <a:t>	You should remember its synthesis?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3200" b="1" dirty="0" smtClean="0"/>
              <a:t>	Actions: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	1. the </a:t>
            </a:r>
            <a:r>
              <a:rPr lang="en-US" sz="3200" dirty="0" smtClean="0">
                <a:solidFill>
                  <a:srgbClr val="0000FF"/>
                </a:solidFill>
              </a:rPr>
              <a:t>most potent </a:t>
            </a:r>
            <a:r>
              <a:rPr lang="en-US" sz="3200" dirty="0" err="1" smtClean="0">
                <a:solidFill>
                  <a:srgbClr val="0000FF"/>
                </a:solidFill>
              </a:rPr>
              <a:t>vasoactive</a:t>
            </a:r>
            <a:r>
              <a:rPr lang="en-US" sz="3200" dirty="0" smtClean="0">
                <a:solidFill>
                  <a:srgbClr val="0000FF"/>
                </a:solidFill>
              </a:rPr>
              <a:t> agent </a:t>
            </a:r>
            <a:r>
              <a:rPr lang="en-US" sz="3200" dirty="0" smtClean="0"/>
              <a:t>in the 	body (direct and </a:t>
            </a:r>
            <a:r>
              <a:rPr lang="en-US" sz="3200" dirty="0" err="1" smtClean="0"/>
              <a:t>vai</a:t>
            </a:r>
            <a:r>
              <a:rPr lang="en-US" sz="3200" dirty="0" smtClean="0"/>
              <a:t> NE)</a:t>
            </a:r>
          </a:p>
          <a:p>
            <a:pPr>
              <a:lnSpc>
                <a:spcPct val="80000"/>
              </a:lnSpc>
            </a:pPr>
            <a:endParaRPr lang="en-US" sz="3200" dirty="0" smtClean="0"/>
          </a:p>
          <a:p>
            <a:pPr>
              <a:lnSpc>
                <a:spcPct val="80000"/>
              </a:lnSpc>
            </a:pPr>
            <a:r>
              <a:rPr lang="en-US" sz="3200" dirty="0" smtClean="0"/>
              <a:t>	2. </a:t>
            </a:r>
            <a:r>
              <a:rPr lang="en-US" sz="3200" dirty="0" err="1" smtClean="0"/>
              <a:t>Stim</a:t>
            </a:r>
            <a:r>
              <a:rPr lang="en-US" sz="3200" dirty="0" smtClean="0"/>
              <a:t> release of </a:t>
            </a:r>
            <a:r>
              <a:rPr lang="en-US" sz="3200" dirty="0" err="1" smtClean="0">
                <a:solidFill>
                  <a:srgbClr val="0000FF"/>
                </a:solidFill>
              </a:rPr>
              <a:t>aldosterone</a:t>
            </a:r>
            <a:r>
              <a:rPr lang="en-US" sz="3200" dirty="0" smtClean="0"/>
              <a:t> and </a:t>
            </a:r>
            <a:r>
              <a:rPr lang="en-US" sz="3200" dirty="0" err="1" smtClean="0"/>
              <a:t>renin</a:t>
            </a:r>
            <a:r>
              <a:rPr lang="en-US" sz="3200" dirty="0" smtClean="0"/>
              <a:t> as 	well.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	3. Centrally, </a:t>
            </a:r>
            <a:r>
              <a:rPr lang="en-US" sz="3200" dirty="0" err="1" smtClean="0"/>
              <a:t>stim</a:t>
            </a:r>
            <a:r>
              <a:rPr lang="en-US" sz="3200" dirty="0" smtClean="0"/>
              <a:t>. </a:t>
            </a:r>
            <a:r>
              <a:rPr lang="en-US" sz="3200" dirty="0" smtClean="0">
                <a:solidFill>
                  <a:srgbClr val="0000FF"/>
                </a:solidFill>
              </a:rPr>
              <a:t>Drinking </a:t>
            </a:r>
            <a:r>
              <a:rPr lang="en-US" sz="3200" dirty="0" smtClean="0"/>
              <a:t>and increase the 	secretion of </a:t>
            </a:r>
            <a:r>
              <a:rPr lang="en-US" sz="3200" dirty="0" smtClean="0">
                <a:solidFill>
                  <a:srgbClr val="0000FF"/>
                </a:solidFill>
              </a:rPr>
              <a:t>vasopressin and ACTH</a:t>
            </a:r>
            <a:r>
              <a:rPr lang="en-US" sz="32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	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	 </a:t>
            </a:r>
            <a:endParaRPr lang="ar-S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courses.washington.edu/conj/bess/intro/newmod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1008" t="8333" r="66751" b="8333"/>
          <a:stretch>
            <a:fillRect/>
          </a:stretch>
        </p:blipFill>
        <p:spPr bwMode="auto">
          <a:xfrm>
            <a:off x="381000" y="5029200"/>
            <a:ext cx="2438400" cy="152400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rot="5400000">
            <a:off x="-1569059" y="2850543"/>
            <a:ext cx="4038602" cy="13916"/>
          </a:xfrm>
          <a:prstGeom prst="straightConnector1">
            <a:avLst/>
          </a:prstGeom>
          <a:ln w="571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http://courses.washington.edu/conj/bess/intro/newmod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66499" t="8333" r="1259" b="8333"/>
          <a:stretch>
            <a:fillRect/>
          </a:stretch>
        </p:blipFill>
        <p:spPr bwMode="auto">
          <a:xfrm>
            <a:off x="5029200" y="1470950"/>
            <a:ext cx="2438400" cy="1524000"/>
          </a:xfrm>
          <a:prstGeom prst="rect">
            <a:avLst/>
          </a:prstGeom>
          <a:noFill/>
        </p:spPr>
      </p:pic>
      <p:pic>
        <p:nvPicPr>
          <p:cNvPr id="22" name="Picture 4" descr="http://courses.washington.edu/conj/bess/intro/newmod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34257" t="8333" r="33501" b="8334"/>
          <a:stretch>
            <a:fillRect/>
          </a:stretch>
        </p:blipFill>
        <p:spPr bwMode="auto">
          <a:xfrm>
            <a:off x="2743200" y="2994950"/>
            <a:ext cx="24384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reeform 22"/>
          <p:cNvSpPr/>
          <p:nvPr/>
        </p:nvSpPr>
        <p:spPr>
          <a:xfrm>
            <a:off x="609600" y="2537750"/>
            <a:ext cx="1905000" cy="707886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spc="50" dirty="0" smtClean="0">
                <a:ln w="11430">
                  <a:solidFill>
                    <a:srgbClr val="FF33CC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Local</a:t>
            </a:r>
            <a:endParaRPr lang="en-US" sz="4000" spc="50" dirty="0">
              <a:ln w="11430">
                <a:solidFill>
                  <a:srgbClr val="FF33CC"/>
                </a:solidFill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838200" y="838200"/>
            <a:ext cx="2514600" cy="707886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spc="50" dirty="0" smtClean="0">
                <a:ln w="11430">
                  <a:solidFill>
                    <a:srgbClr val="FF33CC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Distance</a:t>
            </a:r>
            <a:endParaRPr lang="en-US" sz="4000" spc="50" dirty="0">
              <a:ln w="11430">
                <a:solidFill>
                  <a:srgbClr val="FF33CC"/>
                </a:solidFill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45720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Along  specified path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Nerves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0" y="1447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Via general routes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Blood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3200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Via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ECF, Gap junctions, ECM...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66562" name="Picture 2" descr="http://scrapetv.com/News/News%20Pages/Technology/images-2/human-bod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6858000" y="914401"/>
            <a:ext cx="2400300" cy="5943600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4724400" y="3962400"/>
            <a:ext cx="4419600" cy="2514600"/>
            <a:chOff x="4343400" y="4114800"/>
            <a:chExt cx="4876800" cy="2743200"/>
          </a:xfrm>
        </p:grpSpPr>
        <p:pic>
          <p:nvPicPr>
            <p:cNvPr id="52226" name="Picture 2" descr="http://www.mymcat.com/w/images/c/c7/Paracrine_signalin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4114800"/>
              <a:ext cx="3048000" cy="2513263"/>
            </a:xfrm>
            <a:prstGeom prst="rect">
              <a:avLst/>
            </a:prstGeom>
            <a:noFill/>
          </p:spPr>
        </p:pic>
        <p:pic>
          <p:nvPicPr>
            <p:cNvPr id="52230" name="Picture 6" descr="http://www.mymcat.com/w/images/c/cd/Autocrine_signaling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200" y="4583204"/>
              <a:ext cx="2667000" cy="2274796"/>
            </a:xfrm>
            <a:prstGeom prst="rect">
              <a:avLst/>
            </a:prstGeom>
            <a:noFill/>
          </p:spPr>
        </p:pic>
      </p:grpSp>
      <p:sp>
        <p:nvSpPr>
          <p:cNvPr id="10" name="Freeform 9"/>
          <p:cNvSpPr/>
          <p:nvPr/>
        </p:nvSpPr>
        <p:spPr>
          <a:xfrm>
            <a:off x="228600" y="152400"/>
            <a:ext cx="8534400" cy="9144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Cell-</a:t>
            </a:r>
            <a:r>
              <a:rPr lang="en-US" sz="5400" spc="50" dirty="0" err="1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toCell</a:t>
            </a:r>
            <a:r>
              <a:rPr lang="en-US" sz="5400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 COMMUNICATION</a:t>
            </a:r>
            <a:endParaRPr lang="en-US" sz="5400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09600" y="838200"/>
            <a:ext cx="381000" cy="367145"/>
            <a:chOff x="1295400" y="1066800"/>
            <a:chExt cx="381000" cy="304800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5715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571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33400" y="838200"/>
            <a:ext cx="304800" cy="2111086"/>
            <a:chOff x="1295400" y="1066800"/>
            <a:chExt cx="381000" cy="304800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1295400" y="1366710"/>
              <a:ext cx="381000" cy="1588"/>
            </a:xfrm>
            <a:prstGeom prst="straightConnector1">
              <a:avLst/>
            </a:prstGeom>
            <a:ln w="5715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571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14. Renin-Angiotensin-Aldosterone System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12045" t="11736" r="13676" b="2674"/>
          <a:stretch>
            <a:fillRect/>
          </a:stretch>
        </p:blipFill>
        <p:spPr bwMode="auto">
          <a:xfrm>
            <a:off x="228600" y="152399"/>
            <a:ext cx="7315200" cy="6326659"/>
          </a:xfrm>
          <a:prstGeom prst="rect">
            <a:avLst/>
          </a:prstGeom>
          <a:noFill/>
        </p:spPr>
      </p:pic>
      <p:sp>
        <p:nvSpPr>
          <p:cNvPr id="3" name="Arc 2"/>
          <p:cNvSpPr/>
          <p:nvPr/>
        </p:nvSpPr>
        <p:spPr>
          <a:xfrm>
            <a:off x="5181600" y="3112625"/>
            <a:ext cx="762000" cy="609600"/>
          </a:xfrm>
          <a:prstGeom prst="arc">
            <a:avLst>
              <a:gd name="adj1" fmla="val 16200000"/>
              <a:gd name="adj2" fmla="val 4189947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 rot="20048907" flipV="1">
            <a:off x="4927925" y="2355450"/>
            <a:ext cx="921150" cy="808300"/>
          </a:xfrm>
          <a:prstGeom prst="arc">
            <a:avLst>
              <a:gd name="adj1" fmla="val 16200000"/>
              <a:gd name="adj2" fmla="val 4189947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62800" y="1667470"/>
            <a:ext cx="1766830" cy="923330"/>
          </a:xfrm>
          <a:prstGeom prst="rect">
            <a:avLst/>
          </a:prstGeom>
          <a:solidFill>
            <a:srgbClr val="FEDD9A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RAAS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3669268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190500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18988" y="12954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ENDOCRINE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7780" y="2743200"/>
            <a:ext cx="1654620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ALDOSTERONE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4495800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386129"/>
                </a:solidFill>
              </a:rPr>
              <a:t>Suprarenal Gland</a:t>
            </a:r>
            <a:endParaRPr lang="en-US" b="1" i="1" dirty="0">
              <a:solidFill>
                <a:srgbClr val="386129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.OMNIA\My Documents\My Pictures\AG re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7" t="1990" r="1124" b="4478"/>
          <a:stretch>
            <a:fillRect/>
          </a:stretch>
        </p:blipFill>
        <p:spPr bwMode="auto">
          <a:xfrm>
            <a:off x="228600" y="486410"/>
            <a:ext cx="8763000" cy="43434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505200" y="4220210"/>
            <a:ext cx="1828800" cy="65659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Inotropy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Chronotropy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813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4925" y="3153410"/>
            <a:ext cx="1654620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ALDOSTERONE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10541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220210"/>
            <a:ext cx="16764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Na retention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4191000"/>
            <a:ext cx="1828800" cy="65659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Hypertrophy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Fibrosis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2400" y="3077210"/>
            <a:ext cx="614271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ADH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0" y="638810"/>
            <a:ext cx="12954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Thirst</a:t>
            </a:r>
            <a:endParaRPr lang="en-US" sz="20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1049020"/>
            <a:ext cx="1295400" cy="65659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SNS activation</a:t>
            </a:r>
            <a:endParaRPr lang="en-US" sz="20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220210"/>
            <a:ext cx="19050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Vasoconstriction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4191000"/>
            <a:ext cx="1905000" cy="65659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Remodeling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  =Hypertrophy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4191000"/>
            <a:ext cx="1676400" cy="374461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Fibrosis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91000" y="100585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1000" y="10541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09800" y="2104935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97750" y="9576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43654" y="4854714"/>
            <a:ext cx="3857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sym typeface="Wingdings 3"/>
              </a:rPr>
              <a:t>Blood Pressure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32" name="Elbow Connector 31"/>
          <p:cNvCxnSpPr/>
          <p:nvPr/>
        </p:nvCxnSpPr>
        <p:spPr>
          <a:xfrm>
            <a:off x="6324600" y="5257800"/>
            <a:ext cx="2514600" cy="158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flipH="1">
            <a:off x="152400" y="5257800"/>
            <a:ext cx="2514600" cy="158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492 C 0.01076 0.05851 0.02135 0.0821 0.02413 0.10592 C 0.02691 0.12974 0.01649 0.16142 0.01649 0.17831 C 0.01649 0.19519 -0.00608 0.20051 0.02413 0.20698 C 0.05434 0.21346 0.16684 0.20513 0.19757 0.21716 C 0.2283 0.22919 0.20711 0.2692 0.20902 0.2796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2201 " pathEditMode="relative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0.0451 0.00191 0.09043 0 0.12304 C -0.00191 0.15565 0.01041 0.1827 -0.01129 0.19542 C -0.03299 0.20814 -0.09775 0.19658 -0.13038 0.19889 C -0.16302 0.20121 -0.19341 0.19565 -0.20747 0.20907 C -0.22153 0.22248 -0.21389 0.26804 -0.21511 0.27984 " pathEditMode="relative" ptsTypes="aaaa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-0.00462 L -0.13524 -0.00462 " pathEditMode="relative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65 0.03515 -0.00712 0.07031 -0.00243 0.09783 C 0.00226 0.12512 -0.03733 0.15056 0.02795 0.16536 C 0.09323 0.18016 0.32899 0.16605 0.38993 0.1871 C 0.45087 0.20814 0.39271 0.27243 0.39375 0.29186 C 0.39479 0.31129 0.39583 0.3018 0.39618 0.30365 " pathEditMode="relative" ptsTypes="aaaaaA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3169 C 0.01024 0.05343 0.02066 0.07516 -0.00261 0.08719 C -0.02587 0.09922 -0.01545 0.10639 -0.13924 0.10407 C -0.26302 0.10176 -0.64462 0.07886 -0.74566 0.07378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532 " pathEditMode="relative" ptsTypes="AA">
                                      <p:cBhvr>
                                        <p:cTn id="1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532 " pathEditMode="relative" ptsTypes="AA">
                                      <p:cBhvr>
                                        <p:cTn id="1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532 " pathEditMode="relative" ptsTypes="AA">
                                      <p:cBhvr>
                                        <p:cTn id="1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6" grpId="1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  <p:bldP spid="16" grpId="0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2" animBg="1"/>
      <p:bldP spid="22" grpId="3" animBg="1"/>
      <p:bldP spid="22" grpId="4" animBg="1"/>
      <p:bldP spid="23" grpId="0" animBg="1"/>
      <p:bldP spid="23" grpId="1" animBg="1"/>
      <p:bldP spid="24" grpId="0" animBg="1"/>
      <p:bldP spid="24" grpId="1" animBg="1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R.OMNIA\My Documents\My Pictures\AT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8906" y="990600"/>
            <a:ext cx="6519606" cy="5562600"/>
          </a:xfrm>
          <a:prstGeom prst="rect">
            <a:avLst/>
          </a:prstGeom>
          <a:noFill/>
        </p:spPr>
      </p:pic>
      <p:sp>
        <p:nvSpPr>
          <p:cNvPr id="12" name="Freeform 11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1450" y="2684052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Arial Narrow" pitchFamily="34" charset="0"/>
              </a:rPr>
              <a:t>AgII</a:t>
            </a:r>
            <a:r>
              <a:rPr lang="en-US" sz="2000" b="1" dirty="0" smtClean="0">
                <a:latin typeface="Arial Narrow" pitchFamily="34" charset="0"/>
              </a:rPr>
              <a:t> acted upon by peptidases</a:t>
            </a:r>
          </a:p>
          <a:p>
            <a:pPr algn="ctr"/>
            <a:r>
              <a:rPr lang="en-US" sz="2000" b="1" dirty="0" err="1" smtClean="0">
                <a:latin typeface="Arial Narrow" pitchFamily="34" charset="0"/>
              </a:rPr>
              <a:t>aminopeptidases</a:t>
            </a:r>
            <a:r>
              <a:rPr lang="en-US" sz="2000" b="1" dirty="0" smtClean="0">
                <a:latin typeface="Arial Narrow" pitchFamily="34" charset="0"/>
              </a:rPr>
              <a:t> (</a:t>
            </a:r>
            <a:r>
              <a:rPr lang="en-US" sz="2000" b="1" dirty="0" err="1" smtClean="0">
                <a:latin typeface="Arial Narrow" pitchFamily="34" charset="0"/>
              </a:rPr>
              <a:t>angiotensinase</a:t>
            </a:r>
            <a:r>
              <a:rPr lang="en-US" sz="2000" b="1" dirty="0" smtClean="0">
                <a:latin typeface="Arial Narrow" pitchFamily="34" charset="0"/>
              </a:rPr>
              <a:t>)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 to Ag III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 [a less active] &amp; then to fragmentation products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685006"/>
            <a:ext cx="35052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  </a:t>
            </a:r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6744494" y="1866106"/>
            <a:ext cx="1600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66800" y="762000"/>
            <a:ext cx="762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66235E-6 L -3.05556E-6 0.106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752600" y="533400"/>
            <a:ext cx="5600700" cy="6324600"/>
            <a:chOff x="2133600" y="457200"/>
            <a:chExt cx="5600700" cy="6324600"/>
          </a:xfrm>
        </p:grpSpPr>
        <p:pic>
          <p:nvPicPr>
            <p:cNvPr id="3074" name="Picture 2" descr="C:\Documents and Settings\DR.OMNIA\My Documents\My Pictures\RAAS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3600" y="685800"/>
              <a:ext cx="5415472" cy="6096000"/>
            </a:xfrm>
            <a:prstGeom prst="rect">
              <a:avLst/>
            </a:prstGeom>
            <a:noFill/>
          </p:spPr>
        </p:pic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5410200" y="457200"/>
              <a:ext cx="762000" cy="374461"/>
            </a:xfrm>
            <a:prstGeom prst="rect">
              <a:avLst/>
            </a:prstGeom>
            <a:solidFill>
              <a:srgbClr val="E5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FFFF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ts val="2160"/>
                </a:lnSpc>
                <a:spcBef>
                  <a:spcPct val="0"/>
                </a:spcBef>
              </a:pPr>
              <a:r>
                <a:rPr lang="en-US" b="1" dirty="0" smtClean="0">
                  <a:latin typeface="Arial Narrow" pitchFamily="34" charset="0"/>
                  <a:ea typeface="Arial" pitchFamily="34" charset="0"/>
                  <a:cs typeface="Arial" pitchFamily="34" charset="0"/>
                  <a:sym typeface="Wingdings 3"/>
                </a:rPr>
                <a:t>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SN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6629400" y="457200"/>
              <a:ext cx="1104900" cy="354905"/>
            </a:xfrm>
            <a:prstGeom prst="rect">
              <a:avLst/>
            </a:prstGeom>
            <a:solidFill>
              <a:srgbClr val="E5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FFFF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16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  <a:sym typeface="Wingdings 3"/>
                </a:rPr>
                <a:t>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  <a:sym typeface="Wingdings 3" pitchFamily="18" charset="2"/>
                </a:rPr>
                <a:t>BF </a:t>
              </a: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  <a:sym typeface="Wingdings 3" pitchFamily="18" charset="2"/>
                </a:rPr>
                <a:t>[</a:t>
              </a: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Arial" pitchFamily="34" charset="0"/>
                  <a:cs typeface="Arial" pitchFamily="34" charset="0"/>
                </a:rPr>
                <a:t>b</a:t>
              </a:r>
              <a:r>
                <a:rPr lang="en-US" b="1" baseline="-25000" smtClean="0">
                  <a:latin typeface="Arial Narrow" pitchFamily="34" charset="0"/>
                  <a:ea typeface="Arial" pitchFamily="34" charset="0"/>
                  <a:cs typeface="Arial" pitchFamily="34" charset="0"/>
                </a:rPr>
                <a:t>1</a:t>
              </a: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 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] </a:t>
              </a:r>
              <a:endParaRPr kumimoji="0" lang="en-US" sz="3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cs typeface="Arial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 flipV="1">
              <a:off x="5867400" y="826626"/>
              <a:ext cx="1066800" cy="1535574"/>
              <a:chOff x="7239000" y="6084425"/>
              <a:chExt cx="1066800" cy="621175"/>
            </a:xfrm>
          </p:grpSpPr>
          <p:sp>
            <p:nvSpPr>
              <p:cNvPr id="26" name="Arc 25"/>
              <p:cNvSpPr/>
              <p:nvPr/>
            </p:nvSpPr>
            <p:spPr>
              <a:xfrm flipV="1">
                <a:off x="7239000" y="6096000"/>
                <a:ext cx="533400" cy="609600"/>
              </a:xfrm>
              <a:prstGeom prst="arc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dir="10800000" algn="r" rotWithShape="0">
                  <a:srgbClr val="00FFFF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/>
              <p:cNvSpPr/>
              <p:nvPr/>
            </p:nvSpPr>
            <p:spPr>
              <a:xfrm flipH="1" flipV="1">
                <a:off x="7772400" y="6084425"/>
                <a:ext cx="533400" cy="609600"/>
              </a:xfrm>
              <a:prstGeom prst="arc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algn="l" rotWithShape="0">
                  <a:srgbClr val="00FFFF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6096000" y="152400"/>
            <a:ext cx="1371600" cy="369332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Propranolol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76800" y="152400"/>
            <a:ext cx="1066800" cy="369332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Clonidine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39000" y="1524000"/>
            <a:ext cx="1630767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RENIN Inhibitors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Aliskiren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39000" y="2362200"/>
            <a:ext cx="1401346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Captopril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39000" y="4382869"/>
            <a:ext cx="1233030" cy="923330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ARBs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Candisartan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Lozartan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0746" y="6096000"/>
            <a:ext cx="2310441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ADOSTERONE RAs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Eplerenone</a:t>
            </a:r>
            <a:r>
              <a:rPr lang="en-US" i="1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&amp; </a:t>
            </a:r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Aldactone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9000" y="3200400"/>
            <a:ext cx="1744708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VASOPEPTIDASE Is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Omapatrilat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-12171" y="1333897"/>
            <a:ext cx="532606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200" y="1569184"/>
            <a:ext cx="3505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Bernard MT Condensed" pitchFamily="18" charset="0"/>
              </a:rPr>
              <a:t>INHIBITION OF </a:t>
            </a:r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</a:rPr>
              <a:t>RAAS</a:t>
            </a:r>
            <a:r>
              <a:rPr lang="en-US" sz="2000" dirty="0" smtClean="0">
                <a:solidFill>
                  <a:srgbClr val="0000FF"/>
                </a:solidFill>
                <a:latin typeface="Bernard MT Condensed" pitchFamily="18" charset="0"/>
              </a:rPr>
              <a:t> SYSTEM? </a:t>
            </a:r>
          </a:p>
          <a:p>
            <a:r>
              <a:rPr lang="en-US" sz="2000" b="1" dirty="0" smtClean="0">
                <a:latin typeface="Arial Narrow" pitchFamily="34" charset="0"/>
              </a:rPr>
              <a:t>is beneficial in treatment of:</a:t>
            </a: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Hypertension</a:t>
            </a: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Heart Failure </a:t>
            </a: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Diabetics (Protect the kidney)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/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/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 err="1">
                <a:solidFill>
                  <a:srgbClr val="0000FF"/>
                </a:solidFill>
              </a:rPr>
              <a:t>Kinins</a:t>
            </a:r>
            <a:r>
              <a:rPr lang="en-US" sz="4000" dirty="0">
                <a:solidFill>
                  <a:srgbClr val="0000FF"/>
                </a:solidFill>
              </a:rPr>
              <a:t> : (e.g. : </a:t>
            </a:r>
            <a:r>
              <a:rPr lang="en-US" sz="4000" dirty="0" err="1">
                <a:solidFill>
                  <a:srgbClr val="0000FF"/>
                </a:solidFill>
              </a:rPr>
              <a:t>Bradykinin</a:t>
            </a:r>
            <a:r>
              <a:rPr lang="en-US" sz="4000" dirty="0">
                <a:solidFill>
                  <a:srgbClr val="0000FF"/>
                </a:solidFill>
              </a:rPr>
              <a:t> &amp; </a:t>
            </a:r>
            <a:r>
              <a:rPr lang="en-US" sz="4000" dirty="0" err="1">
                <a:solidFill>
                  <a:srgbClr val="0000FF"/>
                </a:solidFill>
              </a:rPr>
              <a:t>kallidin</a:t>
            </a:r>
            <a:r>
              <a:rPr lang="en-US" sz="4000" dirty="0">
                <a:solidFill>
                  <a:srgbClr val="0000FF"/>
                </a:solidFill>
              </a:rPr>
              <a:t>)</a:t>
            </a:r>
            <a:br>
              <a:rPr lang="en-US" sz="4000" dirty="0">
                <a:solidFill>
                  <a:srgbClr val="0000FF"/>
                </a:solidFill>
              </a:rPr>
            </a:b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Polypeptides present in plasma and several tissues including the kidneys , pancreas , intestine, sweat and salivary glands.</a:t>
            </a:r>
          </a:p>
          <a:p>
            <a:pPr algn="l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ACTIONS :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CVS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The most vasodilator known in the body  ( direct and via increase EDRF ) . Also , increases the body capillary permeability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867400"/>
          </a:xfrm>
        </p:spPr>
        <p:txBody>
          <a:bodyPr/>
          <a:lstStyle/>
          <a:p>
            <a:pPr algn="l" rtl="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Bronchioles 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Contraction of bronchial smooth muscles.</a:t>
            </a:r>
          </a:p>
          <a:p>
            <a:pPr algn="l" rt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Inflammation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Kinins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can produce all the symptoms of inflammation (pain and edema when injected to tissue).</a:t>
            </a:r>
          </a:p>
          <a:p>
            <a:pPr algn="l" rt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Pain 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Intradermal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injection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kinins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elicited potent pain (Stimulate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nociceptive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nerve afferent fibers)</a:t>
            </a:r>
          </a:p>
          <a:p>
            <a:pPr algn="l" rtl="0">
              <a:buFontTx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DOES BRADYKININ PLAY ANY ROLE IN THE</a:t>
            </a: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MECHANISM OF ACTION OF ACEIs?</a:t>
            </a:r>
          </a:p>
          <a:p>
            <a:pPr algn="l" rtl="0"/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000" y="1143000"/>
            <a:ext cx="8153400" cy="4800600"/>
            <a:chOff x="228600" y="762000"/>
            <a:chExt cx="8153400" cy="4800600"/>
          </a:xfrm>
        </p:grpSpPr>
        <p:pic>
          <p:nvPicPr>
            <p:cNvPr id="15" name="Picture 2" descr="ACE influences the activity of both the renin-angiotensin and kallikrein-kininogen systems. Since AI"/>
            <p:cNvPicPr>
              <a:picLocks noChangeAspect="1" noChangeArrowheads="1"/>
            </p:cNvPicPr>
            <p:nvPr/>
          </p:nvPicPr>
          <p:blipFill>
            <a:blip r:embed="rId2" cstate="print"/>
            <a:srcRect l="2703" t="12020" r="901" b="12251"/>
            <a:stretch>
              <a:fillRect/>
            </a:stretch>
          </p:blipFill>
          <p:spPr bwMode="auto">
            <a:xfrm>
              <a:off x="228600" y="762000"/>
              <a:ext cx="8153400" cy="4800600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3886200" y="3810000"/>
              <a:ext cx="1219200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52600" y="3826400"/>
              <a:ext cx="1219200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81600" y="3311324"/>
              <a:ext cx="1371600" cy="8796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72000" y="3810000"/>
              <a:ext cx="1371600" cy="8796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Diamond 7"/>
          <p:cNvSpPr/>
          <p:nvPr/>
        </p:nvSpPr>
        <p:spPr>
          <a:xfrm>
            <a:off x="5105400" y="5334000"/>
            <a:ext cx="990600" cy="609600"/>
          </a:xfrm>
          <a:prstGeom prst="diamond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solidFill>
                  <a:schemeClr val="tx1"/>
                </a:solidFill>
                <a:latin typeface="Bernard MT Condensed" pitchFamily="18" charset="0"/>
              </a:rPr>
              <a:t>1</a:t>
            </a:r>
            <a:endParaRPr lang="en-US" sz="2000" baseline="-25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4495800" y="4724400"/>
            <a:ext cx="1066800" cy="609600"/>
          </a:xfrm>
          <a:prstGeom prst="diamond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solidFill>
                  <a:schemeClr val="tx1"/>
                </a:solidFill>
                <a:latin typeface="Bernard MT Condensed" pitchFamily="18" charset="0"/>
              </a:rPr>
              <a:t>2</a:t>
            </a:r>
            <a:endParaRPr lang="en-US" sz="2000" baseline="-25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04054" y="1981200"/>
            <a:ext cx="1401346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</a:p>
          <a:p>
            <a:pPr algn="ctr"/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Captopril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0" y="5943600"/>
            <a:ext cx="1284326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ARBs</a:t>
            </a:r>
          </a:p>
          <a:p>
            <a:pPr algn="ctr"/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Candisartine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14600" y="2496275"/>
            <a:ext cx="838200" cy="769441"/>
            <a:chOff x="3352800" y="304800"/>
            <a:chExt cx="838200" cy="769441"/>
          </a:xfrm>
        </p:grpSpPr>
        <p:sp>
          <p:nvSpPr>
            <p:cNvPr id="23" name="Rectangle 22"/>
            <p:cNvSpPr/>
            <p:nvPr/>
          </p:nvSpPr>
          <p:spPr>
            <a:xfrm>
              <a:off x="3505200" y="533400"/>
              <a:ext cx="381000" cy="3048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2800" y="304800"/>
              <a:ext cx="83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FFFF"/>
                  </a:solidFill>
                  <a:latin typeface="Berlin Sans FB Demi" pitchFamily="34" charset="0"/>
                  <a:sym typeface="Wingdings 2"/>
                </a:rPr>
                <a:t></a:t>
              </a:r>
              <a:endParaRPr lang="en-US" sz="4400" b="1" dirty="0">
                <a:solidFill>
                  <a:srgbClr val="00FFFF"/>
                </a:solidFill>
                <a:latin typeface="Berlin Sans FB Demi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10200" y="2484700"/>
            <a:ext cx="838200" cy="769441"/>
            <a:chOff x="4495800" y="381000"/>
            <a:chExt cx="838200" cy="769441"/>
          </a:xfrm>
        </p:grpSpPr>
        <p:sp>
          <p:nvSpPr>
            <p:cNvPr id="24" name="Rectangle 23"/>
            <p:cNvSpPr/>
            <p:nvPr/>
          </p:nvSpPr>
          <p:spPr>
            <a:xfrm>
              <a:off x="4648200" y="609600"/>
              <a:ext cx="381000" cy="3048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95800" y="381000"/>
              <a:ext cx="83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FFFF"/>
                  </a:solidFill>
                  <a:latin typeface="Berlin Sans FB Demi" pitchFamily="34" charset="0"/>
                  <a:sym typeface="Wingdings 2"/>
                </a:rPr>
                <a:t></a:t>
              </a:r>
              <a:endParaRPr lang="en-US" sz="4400" b="1" dirty="0">
                <a:solidFill>
                  <a:srgbClr val="00FFFF"/>
                </a:solidFill>
                <a:latin typeface="Berlin Sans FB Demi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57800" y="4876800"/>
            <a:ext cx="838200" cy="769441"/>
            <a:chOff x="4495800" y="381000"/>
            <a:chExt cx="838200" cy="769441"/>
          </a:xfrm>
        </p:grpSpPr>
        <p:sp>
          <p:nvSpPr>
            <p:cNvPr id="28" name="Rectangle 27"/>
            <p:cNvSpPr/>
            <p:nvPr/>
          </p:nvSpPr>
          <p:spPr>
            <a:xfrm>
              <a:off x="4648200" y="609600"/>
              <a:ext cx="381000" cy="3048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95800" y="381000"/>
              <a:ext cx="83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FFFF"/>
                  </a:solidFill>
                  <a:latin typeface="Berlin Sans FB Demi" pitchFamily="34" charset="0"/>
                  <a:sym typeface="Wingdings 2"/>
                </a:rPr>
                <a:t></a:t>
              </a:r>
              <a:endParaRPr lang="en-US" sz="4400" b="1" dirty="0">
                <a:solidFill>
                  <a:srgbClr val="00FFFF"/>
                </a:solidFill>
                <a:latin typeface="Berlin Sans FB Demi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48200" y="4259759"/>
            <a:ext cx="838200" cy="769441"/>
            <a:chOff x="3352800" y="304800"/>
            <a:chExt cx="838200" cy="769441"/>
          </a:xfrm>
        </p:grpSpPr>
        <p:sp>
          <p:nvSpPr>
            <p:cNvPr id="31" name="Rectangle 30"/>
            <p:cNvSpPr/>
            <p:nvPr/>
          </p:nvSpPr>
          <p:spPr>
            <a:xfrm>
              <a:off x="3505200" y="533400"/>
              <a:ext cx="381000" cy="3048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2800" y="304800"/>
              <a:ext cx="83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FFFF"/>
                  </a:solidFill>
                  <a:latin typeface="Berlin Sans FB Demi" pitchFamily="34" charset="0"/>
                  <a:sym typeface="Wingdings 2"/>
                </a:rPr>
                <a:t></a:t>
              </a:r>
              <a:endParaRPr lang="en-US" sz="4400" b="1" dirty="0">
                <a:solidFill>
                  <a:srgbClr val="00FFFF"/>
                </a:solidFill>
                <a:latin typeface="Berlin Sans FB Demi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14400" y="533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heavy" dirty="0" smtClean="0"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Difference between ACE Is &amp; ARBs  </a:t>
            </a:r>
          </a:p>
        </p:txBody>
      </p:sp>
      <p:sp>
        <p:nvSpPr>
          <p:cNvPr id="34" name="Oval 33"/>
          <p:cNvSpPr/>
          <p:nvPr/>
        </p:nvSpPr>
        <p:spPr>
          <a:xfrm>
            <a:off x="6324600" y="3276600"/>
            <a:ext cx="15240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rot="10800000" flipV="1">
            <a:off x="5257800" y="3657600"/>
            <a:ext cx="11430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069E-8 L 0.1375 0.003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2.67345E-6 L -0.14166 -2.67345E-6 " pathEditMode="relative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620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Kinins</a:t>
            </a:r>
            <a:endParaRPr lang="en-US" sz="4800" b="1" spc="50" dirty="0" smtClean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281650"/>
            <a:ext cx="3643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Bradykinin</a:t>
            </a:r>
            <a:r>
              <a:rPr lang="en-US" b="1" dirty="0" smtClean="0"/>
              <a:t> is a </a:t>
            </a:r>
            <a:r>
              <a:rPr lang="en-US" b="1" dirty="0" smtClean="0">
                <a:solidFill>
                  <a:srgbClr val="FF0000"/>
                </a:solidFill>
              </a:rPr>
              <a:t>vasodilator</a:t>
            </a:r>
            <a:r>
              <a:rPr lang="en-US" b="1" dirty="0" smtClean="0"/>
              <a:t> peptides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609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00" y="3200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" y="3635514"/>
            <a:ext cx="320040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Vasodilatation</a:t>
            </a:r>
          </a:p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Inflammation &amp; Exudation </a:t>
            </a:r>
            <a:r>
              <a:rPr lang="en-US" b="1" dirty="0" smtClean="0">
                <a:latin typeface="Arial Narrow" pitchFamily="34" charset="0"/>
              </a:rPr>
              <a:t>(Capillary permeability &amp; edema))</a:t>
            </a:r>
            <a:endParaRPr lang="en-US" sz="2000" b="1" dirty="0" smtClean="0">
              <a:latin typeface="Arial Narrow" pitchFamily="34" charset="0"/>
            </a:endParaRPr>
          </a:p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Pain (sensory nerves)</a:t>
            </a:r>
          </a:p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Exocrine gland secretion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" y="5105400"/>
            <a:ext cx="35052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  </a:t>
            </a:r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43800" y="2602468"/>
            <a:ext cx="1066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Britannic Bold" pitchFamily="34" charset="0"/>
              </a:rPr>
              <a:t>Kallidin</a:t>
            </a:r>
            <a:endParaRPr lang="en-US" dirty="0">
              <a:solidFill>
                <a:srgbClr val="C00000"/>
              </a:solidFill>
              <a:latin typeface="Britannic Bold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057400" y="2441493"/>
            <a:ext cx="3886200" cy="1415678"/>
            <a:chOff x="1524000" y="1828800"/>
            <a:chExt cx="3886200" cy="929039"/>
          </a:xfrm>
        </p:grpSpPr>
        <p:pic>
          <p:nvPicPr>
            <p:cNvPr id="37896" name="Picture 8" descr="C:\Documents and Settings\DR.OMNIA\My Documents\My Pictures\B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21622" t="64342"/>
            <a:stretch>
              <a:fillRect/>
            </a:stretch>
          </p:blipFill>
          <p:spPr bwMode="auto">
            <a:xfrm>
              <a:off x="1524000" y="1828800"/>
              <a:ext cx="3886200" cy="929039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2895600" y="1896459"/>
              <a:ext cx="1295400" cy="242374"/>
            </a:xfrm>
            <a:prstGeom prst="rect">
              <a:avLst/>
            </a:prstGeom>
            <a:solidFill>
              <a:srgbClr val="CC0066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Britannic Bold" pitchFamily="34" charset="0"/>
                </a:rPr>
                <a:t>Bradykinin</a:t>
              </a:r>
              <a:endParaRPr lang="en-US" dirty="0">
                <a:solidFill>
                  <a:schemeClr val="bg1"/>
                </a:solidFill>
                <a:latin typeface="Britannic Bold" pitchFamily="34" charset="0"/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rot="10800000" flipV="1">
            <a:off x="4114800" y="1584053"/>
            <a:ext cx="914400" cy="87974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514600" y="838200"/>
            <a:ext cx="2438400" cy="1393371"/>
            <a:chOff x="2514600" y="838200"/>
            <a:chExt cx="2438400" cy="1393371"/>
          </a:xfrm>
        </p:grpSpPr>
        <p:pic>
          <p:nvPicPr>
            <p:cNvPr id="14" name="Picture 7" descr="C:\Documents and Settings\DR.OMNIA\My Documents\My Pictures\BK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r="49064" b="40000"/>
            <a:stretch>
              <a:fillRect/>
            </a:stretch>
          </p:blipFill>
          <p:spPr bwMode="auto">
            <a:xfrm>
              <a:off x="2514600" y="838200"/>
              <a:ext cx="2438400" cy="13933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3048000" y="1767114"/>
              <a:ext cx="1676400" cy="307777"/>
            </a:xfrm>
            <a:prstGeom prst="rect">
              <a:avLst/>
            </a:prstGeom>
            <a:solidFill>
              <a:srgbClr val="E5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 Rounded MT Bold" pitchFamily="34" charset="0"/>
                </a:rPr>
                <a:t>Plasma </a:t>
              </a:r>
              <a:r>
                <a:rPr lang="en-US" sz="1400" b="1" dirty="0" err="1" smtClean="0">
                  <a:latin typeface="Arial Rounded MT Bold" pitchFamily="34" charset="0"/>
                </a:rPr>
                <a:t>Kallikrin</a:t>
              </a:r>
              <a:endParaRPr lang="en-US" sz="1400" b="1" dirty="0">
                <a:latin typeface="Arial Rounded MT Bold" pitchFamily="34" charset="0"/>
              </a:endParaRPr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rot="10800000" flipH="1" flipV="1">
            <a:off x="6934200" y="1584053"/>
            <a:ext cx="914400" cy="87974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10400" y="1767114"/>
            <a:ext cx="1676400" cy="307777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Arial Rounded MT Bold" pitchFamily="34" charset="0"/>
              </a:rPr>
              <a:t>TissueKallikrin</a:t>
            </a:r>
            <a:endParaRPr lang="en-US" sz="1400" b="1" dirty="0">
              <a:latin typeface="Arial Rounded MT Bold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4800600" y="2756688"/>
            <a:ext cx="25908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213425" y="2396925"/>
            <a:ext cx="1605760" cy="307777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Arial Rounded MT Bold" pitchFamily="34" charset="0"/>
              </a:rPr>
              <a:t>Aminopeptidase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648200" y="3200400"/>
            <a:ext cx="3810000" cy="3657600"/>
            <a:chOff x="4648200" y="3200400"/>
            <a:chExt cx="3810000" cy="2307895"/>
          </a:xfrm>
        </p:grpSpPr>
        <p:sp>
          <p:nvSpPr>
            <p:cNvPr id="39" name="Arc 38"/>
            <p:cNvSpPr/>
            <p:nvPr/>
          </p:nvSpPr>
          <p:spPr>
            <a:xfrm>
              <a:off x="4648200" y="3200400"/>
              <a:ext cx="1828800" cy="229632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 flipH="1">
              <a:off x="6553200" y="3211975"/>
              <a:ext cx="1905000" cy="229632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algn="l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rgbClr val="FF33CC"/>
                  </a:outerShdw>
                </a:effectLst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638800" y="5029200"/>
            <a:ext cx="1752600" cy="664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 pitchFamily="34" charset="0"/>
              </a:rPr>
              <a:t>Inactive metabolites</a:t>
            </a:r>
            <a:endParaRPr lang="en-US" dirty="0">
              <a:latin typeface="Britannic Bol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04800" y="1302657"/>
            <a:ext cx="1295400" cy="606197"/>
            <a:chOff x="5334000" y="1302657"/>
            <a:chExt cx="1295400" cy="606197"/>
          </a:xfrm>
        </p:grpSpPr>
        <p:sp>
          <p:nvSpPr>
            <p:cNvPr id="18" name="TextBox 17"/>
            <p:cNvSpPr txBox="1"/>
            <p:nvPr/>
          </p:nvSpPr>
          <p:spPr>
            <a:xfrm>
              <a:off x="5334000" y="1302657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ritannic Bold" pitchFamily="34" charset="0"/>
                </a:rPr>
                <a:t>Kininogen</a:t>
              </a:r>
              <a:endParaRPr lang="en-US" dirty="0">
                <a:latin typeface="Britannic Bold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86400" y="1570300"/>
              <a:ext cx="9957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latin typeface="Arial Narrow" pitchFamily="34" charset="0"/>
                </a:rPr>
                <a:t>From liver</a:t>
              </a:r>
              <a:endParaRPr lang="en-US" sz="1600" b="1" i="1" dirty="0">
                <a:latin typeface="Arial Narrow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5410200" y="3962400"/>
            <a:ext cx="2286000" cy="523220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Rounded MT Bold" pitchFamily="34" charset="0"/>
              </a:rPr>
              <a:t>ACE &amp; Neutral </a:t>
            </a:r>
            <a:r>
              <a:rPr lang="en-US" sz="1400" b="1" dirty="0" err="1" smtClean="0">
                <a:latin typeface="Arial Rounded MT Bold" pitchFamily="34" charset="0"/>
              </a:rPr>
              <a:t>Endopeptidase</a:t>
            </a:r>
            <a:r>
              <a:rPr lang="en-US" sz="1400" b="1" dirty="0" smtClean="0">
                <a:latin typeface="Arial Rounded MT Bold" pitchFamily="34" charset="0"/>
              </a:rPr>
              <a:t> (NEP)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6 -0.00069 L 0.55416 -0.0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16" grpId="0" animBg="1"/>
      <p:bldP spid="26" grpId="0" animBg="1"/>
      <p:bldP spid="35" grpId="0" animBg="1"/>
      <p:bldP spid="42" grpId="0"/>
      <p:bldP spid="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620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Kinins</a:t>
            </a:r>
            <a:endParaRPr lang="en-US" sz="4800" b="1" spc="50" dirty="0" smtClean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.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24200" y="457200"/>
            <a:ext cx="57150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200" b="1" dirty="0" smtClean="0">
                <a:latin typeface="Arial Narrow" pitchFamily="34" charset="0"/>
                <a:sym typeface="Wingdings 3"/>
              </a:rPr>
              <a:t> Action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bradykinin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mediated pain</a:t>
            </a:r>
            <a:r>
              <a:rPr lang="en-US" sz="2200" b="1" dirty="0" smtClean="0">
                <a:latin typeface="Arial Narrow" pitchFamily="34" charset="0"/>
                <a:sym typeface="Wingdings"/>
              </a:rPr>
              <a:t> 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NSAIDs </a:t>
            </a:r>
          </a:p>
        </p:txBody>
      </p:sp>
      <p:grpSp>
        <p:nvGrpSpPr>
          <p:cNvPr id="24" name="Group 23"/>
          <p:cNvGrpSpPr/>
          <p:nvPr/>
        </p:nvGrpSpPr>
        <p:grpSpPr>
          <a:xfrm flipV="1">
            <a:off x="2796250" y="685800"/>
            <a:ext cx="381000" cy="367145"/>
            <a:chOff x="1295400" y="1066800"/>
            <a:chExt cx="381000" cy="30480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28600" y="1066800"/>
            <a:ext cx="381000" cy="4419600"/>
            <a:chOff x="1295400" y="1066800"/>
            <a:chExt cx="381000" cy="30480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1295400" y="1370012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09600" y="5257800"/>
            <a:ext cx="7391400" cy="12157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 3" pitchFamily="18" charset="2"/>
              <a:buChar char="¤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Breakdownt</a:t>
            </a:r>
            <a:r>
              <a:rPr lang="en-US" sz="2200" b="1" dirty="0" smtClean="0">
                <a:latin typeface="Arial Narrow" pitchFamily="34" charset="0"/>
              </a:rPr>
              <a:t>heir concentration </a:t>
            </a:r>
            <a:r>
              <a:rPr lang="en-US" dirty="0" smtClean="0">
                <a:sym typeface="Wingdings 3"/>
              </a:rPr>
              <a:t>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  <a: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/>
            </a:r>
            <a:b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</a:br>
            <a: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                                                    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VASOPEPTIDASE Is</a:t>
            </a:r>
            <a:endParaRPr lang="en-US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effectLst/>
                <a:latin typeface="Bernard MT Condensed" pitchFamily="18" charset="0"/>
              </a:rPr>
              <a:t>			                     </a:t>
            </a:r>
            <a:r>
              <a:rPr lang="en-US" sz="2000" dirty="0" smtClean="0">
                <a:solidFill>
                  <a:srgbClr val="CC0066"/>
                </a:solidFill>
                <a:effectLst/>
                <a:latin typeface="Bernard MT Condensed" pitchFamily="18" charset="0"/>
              </a:rPr>
              <a:t>Antihypertensive drugs</a:t>
            </a:r>
          </a:p>
        </p:txBody>
      </p:sp>
      <p:pic>
        <p:nvPicPr>
          <p:cNvPr id="33" name="Picture 2" descr="Slide 10. Effect of ACE-Inhibitors on Endothelial Cell Nitric Oxide Producti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61" t="26087" r="7609" b="21739"/>
          <a:stretch>
            <a:fillRect/>
          </a:stretch>
        </p:blipFill>
        <p:spPr bwMode="auto">
          <a:xfrm>
            <a:off x="381000" y="2209800"/>
            <a:ext cx="6248400" cy="2743200"/>
          </a:xfrm>
          <a:prstGeom prst="rect">
            <a:avLst/>
          </a:prstGeom>
          <a:noFill/>
        </p:spPr>
      </p:pic>
      <p:sp>
        <p:nvSpPr>
          <p:cNvPr id="34" name="Oval 33"/>
          <p:cNvSpPr/>
          <p:nvPr/>
        </p:nvSpPr>
        <p:spPr>
          <a:xfrm>
            <a:off x="4191000" y="35052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scrapetv.com/News/News%20Pages/Technology/images-2/human-bod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6858000" y="914401"/>
            <a:ext cx="2400300" cy="5943600"/>
          </a:xfrm>
          <a:prstGeom prst="rect">
            <a:avLst/>
          </a:prstGeom>
          <a:noFill/>
        </p:spPr>
      </p:pic>
      <p:grpSp>
        <p:nvGrpSpPr>
          <p:cNvPr id="2" name="Group 27"/>
          <p:cNvGrpSpPr/>
          <p:nvPr/>
        </p:nvGrpSpPr>
        <p:grpSpPr>
          <a:xfrm>
            <a:off x="4343400" y="2514600"/>
            <a:ext cx="4419600" cy="2514600"/>
            <a:chOff x="4343400" y="4114800"/>
            <a:chExt cx="4876800" cy="2743200"/>
          </a:xfrm>
        </p:grpSpPr>
        <p:pic>
          <p:nvPicPr>
            <p:cNvPr id="52226" name="Picture 2" descr="http://www.mymcat.com/w/images/c/c7/Paracrine_signaling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4114800"/>
              <a:ext cx="3048000" cy="2513263"/>
            </a:xfrm>
            <a:prstGeom prst="rect">
              <a:avLst/>
            </a:prstGeom>
            <a:noFill/>
          </p:spPr>
        </p:pic>
        <p:pic>
          <p:nvPicPr>
            <p:cNvPr id="52230" name="Picture 6" descr="http://www.mymcat.com/w/images/c/cd/Autocrine_signalin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200" y="4583204"/>
              <a:ext cx="2667000" cy="2274796"/>
            </a:xfrm>
            <a:prstGeom prst="rect">
              <a:avLst/>
            </a:prstGeom>
            <a:noFill/>
          </p:spPr>
        </p:pic>
      </p:grpSp>
      <p:sp>
        <p:nvSpPr>
          <p:cNvPr id="28" name="Freeform 27"/>
          <p:cNvSpPr/>
          <p:nvPr/>
        </p:nvSpPr>
        <p:spPr>
          <a:xfrm>
            <a:off x="152400" y="304800"/>
            <a:ext cx="8915400" cy="137691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0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OnParacrine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510" y="5153561"/>
            <a:ext cx="55354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00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000" b="1" cap="none" spc="0" dirty="0">
              <a:ln w="11430"/>
              <a:solidFill>
                <a:srgbClr val="00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143000"/>
            <a:ext cx="3048000" cy="2513263"/>
          </a:xfrm>
          <a:prstGeom prst="rect">
            <a:avLst/>
          </a:prstGeom>
          <a:noFill/>
        </p:spPr>
      </p:pic>
      <p:pic>
        <p:nvPicPr>
          <p:cNvPr id="52230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038600"/>
            <a:ext cx="2667000" cy="2274796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-76200" y="1066800"/>
            <a:ext cx="4648200" cy="156966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spc="50" dirty="0" smtClean="0">
                <a:ln w="11430">
                  <a:solidFill>
                    <a:srgbClr val="D60093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</a:t>
            </a:r>
            <a:r>
              <a:rPr lang="en-US" sz="4800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CRINE MEDIATORS</a:t>
            </a:r>
            <a:endParaRPr lang="en-US" sz="4800" spc="50" dirty="0">
              <a:ln w="11430">
                <a:solidFill>
                  <a:srgbClr val="D60093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200" y="3962400"/>
            <a:ext cx="4648200" cy="156966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spc="50" dirty="0" smtClean="0">
                <a:ln w="11430">
                  <a:solidFill>
                    <a:srgbClr val="D60093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</a:t>
            </a:r>
            <a:r>
              <a:rPr lang="en-US" sz="4800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CRINE MEDIATORS</a:t>
            </a:r>
            <a:endParaRPr lang="en-US" sz="4800" spc="50" dirty="0">
              <a:ln w="11430">
                <a:solidFill>
                  <a:srgbClr val="D60093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33400" y="2609671"/>
            <a:ext cx="487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Secreted by one cell &amp; acts upon adjacent cells or surrounding extracellular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matrix [ECM]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5486400"/>
            <a:ext cx="5723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Secreted from a cell and acts on the same cell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28600" y="152400"/>
            <a:ext cx="8534400" cy="9144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LOCAL COMMUNICATION</a:t>
            </a:r>
            <a:endParaRPr lang="en-US" sz="5400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819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124200"/>
            <a:ext cx="2418516" cy="1994215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35059">
            <a:off x="6777741" y="238235"/>
            <a:ext cx="2116475" cy="1805230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0" y="152400"/>
            <a:ext cx="6172200" cy="72071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4900"/>
              </a:lnSpc>
            </a:pPr>
            <a:r>
              <a:rPr lang="en-US" sz="36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Paracrine</a:t>
            </a: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36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87" y="762000"/>
            <a:ext cx="4320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Berlin Sans FB Demi" pitchFamily="34" charset="0"/>
              </a:rPr>
              <a:t>Chemically</a:t>
            </a:r>
            <a:r>
              <a:rPr lang="en-US" sz="2400" dirty="0" smtClean="0">
                <a:latin typeface="Berlin Sans FB Demi" pitchFamily="34" charset="0"/>
              </a:rPr>
              <a:t> </a:t>
            </a:r>
            <a:r>
              <a:rPr lang="en-US" sz="2000" dirty="0" smtClean="0">
                <a:latin typeface="Berlin Sans FB Demi" pitchFamily="34" charset="0"/>
              </a:rPr>
              <a:t>they are classified into</a:t>
            </a:r>
            <a:endParaRPr lang="en-US" sz="2000" dirty="0">
              <a:latin typeface="Berlin Sans FB Demi" pitchFamily="34" charset="0"/>
            </a:endParaRPr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28613" y="3976667"/>
            <a:ext cx="1728787" cy="105253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MONOAMINES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Histamine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Serotonin …etc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886200" y="2590800"/>
            <a:ext cx="1891332" cy="3505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PEPTIDES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Contractants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Angiotensin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Endothelin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NPY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Vasopressin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Relaxants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Kinines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ANP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Tachykinins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[SP]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VIP ….etc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39500" y="1752600"/>
            <a:ext cx="2057400" cy="145073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EICOSANOIDS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Prostaglandins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lang="en-US" sz="2000" b="1" dirty="0" err="1" smtClean="0">
                <a:latin typeface="Arial Narrow" pitchFamily="34" charset="0"/>
                <a:ea typeface="Arial" pitchFamily="34" charset="0"/>
                <a:cs typeface="Arial" pitchFamily="34" charset="0"/>
              </a:rPr>
              <a:t>Prostacyclines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Thromboxane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A</a:t>
            </a:r>
            <a:r>
              <a:rPr kumimoji="0" lang="en-US" sz="20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2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Leukotrienes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…</a:t>
            </a:r>
            <a:r>
              <a:rPr lang="en-US" sz="2000" b="1" dirty="0" smtClean="0">
                <a:latin typeface="Arial Narrow" pitchFamily="34" charset="0"/>
                <a:ea typeface="Arial" pitchFamily="34" charset="0"/>
                <a:cs typeface="Arial" pitchFamily="34" charset="0"/>
              </a:rPr>
              <a:t>e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tc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2209800" y="3505200"/>
            <a:ext cx="1447800" cy="914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PURINES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ATP / ADP</a:t>
            </a:r>
          </a:p>
          <a:p>
            <a:pPr marL="0" marR="0" lvl="0" indent="0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Adenosine</a:t>
            </a:r>
            <a:endParaRPr kumimoji="0" lang="en-US" sz="2000" b="1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3352800" y="1905000"/>
            <a:ext cx="609600" cy="457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NO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rgbClr val="D60093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019800" y="1828800"/>
            <a:ext cx="1905000" cy="15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OTHERS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Cytokines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Chemokine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Growth Factors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….etc.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>
            <a:off x="3598520" y="1387475"/>
            <a:ext cx="0" cy="517525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1656707" y="1385447"/>
            <a:ext cx="0" cy="356558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381000" y="1376446"/>
            <a:ext cx="0" cy="2585954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6770225" y="1371600"/>
            <a:ext cx="0" cy="355866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>
            <a:off x="2932413" y="1399294"/>
            <a:ext cx="0" cy="2105906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381000" y="1371600"/>
            <a:ext cx="6382702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4724400" y="1387474"/>
            <a:ext cx="0" cy="1203325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63500" y="1310825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39624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0100" y="16002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A2C8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A2C8"/>
              </a:solidFill>
              <a:latin typeface="Berlin Sans FB Dem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28956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A2C8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A2C8"/>
              </a:solidFill>
              <a:latin typeface="Berlin Sans FB Dem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46482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A2C8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A2C8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EF"/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1284" y="304800"/>
            <a:ext cx="1504116" cy="1240236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35059">
            <a:off x="6233576" y="52083"/>
            <a:ext cx="1376384" cy="1173975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0" y="152400"/>
            <a:ext cx="6172200" cy="72071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4900"/>
              </a:lnSpc>
            </a:pPr>
            <a:r>
              <a:rPr lang="en-US" sz="36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Paracrine</a:t>
            </a: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36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" y="819090"/>
            <a:ext cx="2137124" cy="40011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General Features</a:t>
            </a:r>
            <a:endParaRPr lang="en-US" sz="2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50" y="1295400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u="sng" dirty="0" smtClean="0">
                <a:latin typeface="Arial Narrow" pitchFamily="34" charset="0"/>
              </a:rPr>
              <a:t>Act mostly on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  <a:p>
            <a:r>
              <a:rPr lang="en-US" sz="2200" b="1" dirty="0" smtClean="0">
                <a:latin typeface="Arial Narrow" pitchFamily="34" charset="0"/>
              </a:rPr>
              <a:t>    smooth muscles (SMC) [vascular (VSMC) or non vascular (NVSMC)]</a:t>
            </a:r>
          </a:p>
          <a:p>
            <a:r>
              <a:rPr lang="en-US" sz="2200" b="1" dirty="0" smtClean="0">
                <a:latin typeface="Arial Narrow" pitchFamily="34" charset="0"/>
              </a:rPr>
              <a:t>    nerve endings [&gt;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nonadrenergic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non-cholinergic </a:t>
            </a:r>
            <a:r>
              <a:rPr lang="en-US" sz="2200" dirty="0" smtClean="0">
                <a:solidFill>
                  <a:srgbClr val="CC0066"/>
                </a:solidFill>
                <a:latin typeface="Bernard MT Condensed" pitchFamily="18" charset="0"/>
              </a:rPr>
              <a:t>(NANC) co-transmission]  </a:t>
            </a:r>
            <a:r>
              <a:rPr lang="en-US" sz="2200" b="1" dirty="0" smtClean="0">
                <a:latin typeface="Arial Narrow" pitchFamily="34" charset="0"/>
              </a:rPr>
              <a:t/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+ heart + exocrine glands + CNS …etc</a:t>
            </a:r>
          </a:p>
        </p:txBody>
      </p:sp>
      <p:pic>
        <p:nvPicPr>
          <p:cNvPr id="21" name="Picture 2" descr="http://www.lionden.com/thumbnails/slides1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23" t="19704" r="11984" b="27094"/>
          <a:stretch>
            <a:fillRect/>
          </a:stretch>
        </p:blipFill>
        <p:spPr bwMode="auto">
          <a:xfrm>
            <a:off x="7086600" y="2362200"/>
            <a:ext cx="1905000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5650" y="27432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200" b="1" u="sng" dirty="0" smtClean="0">
                <a:latin typeface="Arial Narrow" pitchFamily="34" charset="0"/>
              </a:rPr>
              <a:t>Exist either</a:t>
            </a:r>
            <a:r>
              <a:rPr lang="en-US" sz="2200" b="1" dirty="0" smtClean="0">
                <a:latin typeface="Arial Narrow" pitchFamily="34" charset="0"/>
              </a:rPr>
              <a:t>:</a:t>
            </a:r>
            <a:endParaRPr lang="en-US" sz="2200" b="1" u="sng" dirty="0" smtClean="0">
              <a:latin typeface="Arial Narrow" pitchFamily="34" charset="0"/>
            </a:endParaRPr>
          </a:p>
          <a:p>
            <a:pPr lvl="1"/>
            <a:r>
              <a:rPr lang="en-US" sz="2200" b="1" dirty="0" smtClean="0">
                <a:latin typeface="Arial Narrow" pitchFamily="34" charset="0"/>
              </a:rPr>
              <a:t>Preformed &amp; stored in tissues &amp; released  by a stimulus </a:t>
            </a:r>
          </a:p>
          <a:p>
            <a:pPr lvl="1"/>
            <a:r>
              <a:rPr lang="en-US" sz="2000" b="1" i="1" dirty="0" smtClean="0">
                <a:solidFill>
                  <a:srgbClr val="6600FF"/>
                </a:solidFill>
                <a:latin typeface="Arial Narrow" pitchFamily="34" charset="0"/>
              </a:rPr>
              <a:t>[</a:t>
            </a:r>
            <a:r>
              <a:rPr lang="en-US" sz="2000" b="1" i="1" dirty="0" err="1" smtClean="0">
                <a:latin typeface="Arial Narrow" pitchFamily="34" charset="0"/>
              </a:rPr>
              <a:t>Monamines</a:t>
            </a:r>
            <a:r>
              <a:rPr lang="en-US" sz="2000" b="1" i="1" dirty="0" smtClean="0">
                <a:solidFill>
                  <a:srgbClr val="6600FF"/>
                </a:solidFill>
                <a:latin typeface="Arial Narrow" pitchFamily="34" charset="0"/>
              </a:rPr>
              <a:t> (histamine), </a:t>
            </a:r>
            <a:r>
              <a:rPr lang="en-US" sz="2000" b="1" i="1" dirty="0" smtClean="0">
                <a:latin typeface="Arial Narrow" pitchFamily="34" charset="0"/>
              </a:rPr>
              <a:t>most peptides </a:t>
            </a:r>
            <a:r>
              <a:rPr lang="en-US" sz="2000" b="1" i="1" dirty="0" smtClean="0">
                <a:solidFill>
                  <a:srgbClr val="6600FF"/>
                </a:solidFill>
                <a:latin typeface="Arial Narrow" pitchFamily="34" charset="0"/>
              </a:rPr>
              <a:t>] </a:t>
            </a:r>
            <a:endParaRPr lang="en-US" sz="2000" b="1" i="1" u="sng" dirty="0" smtClean="0">
              <a:solidFill>
                <a:srgbClr val="6600FF"/>
              </a:solidFill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       Formed </a:t>
            </a:r>
            <a:r>
              <a:rPr lang="en-US" sz="2200" b="1" i="1" u="sng" dirty="0" smtClean="0">
                <a:latin typeface="Arial Narrow" pitchFamily="34" charset="0"/>
              </a:rPr>
              <a:t>de novo </a:t>
            </a:r>
            <a:r>
              <a:rPr lang="en-US" sz="2200" b="1" dirty="0" smtClean="0">
                <a:latin typeface="Arial Narrow" pitchFamily="34" charset="0"/>
              </a:rPr>
              <a:t>in response to a stimulus</a:t>
            </a:r>
          </a:p>
          <a:p>
            <a:r>
              <a:rPr lang="en-US" sz="2200" b="1" dirty="0" smtClean="0">
                <a:latin typeface="Arial Narrow" pitchFamily="34" charset="0"/>
              </a:rPr>
              <a:t>       </a:t>
            </a:r>
            <a:r>
              <a:rPr lang="en-US" sz="2000" i="1" dirty="0" smtClean="0">
                <a:latin typeface="Arial Narrow" pitchFamily="34" charset="0"/>
              </a:rPr>
              <a:t>[</a:t>
            </a:r>
            <a:r>
              <a:rPr lang="en-US" sz="2000" b="1" i="1" dirty="0" smtClean="0">
                <a:solidFill>
                  <a:srgbClr val="6600FF"/>
                </a:solidFill>
              </a:rPr>
              <a:t>NO, </a:t>
            </a:r>
            <a:r>
              <a:rPr lang="en-US" sz="2000" b="1" i="1" dirty="0" err="1" smtClean="0">
                <a:solidFill>
                  <a:srgbClr val="6600FF"/>
                </a:solidFill>
              </a:rPr>
              <a:t>Eicosanoids</a:t>
            </a:r>
            <a:r>
              <a:rPr lang="en-US" sz="2000" i="1" dirty="0" smtClean="0"/>
              <a:t>, </a:t>
            </a:r>
            <a:r>
              <a:rPr lang="en-US" sz="2000" b="1" i="1" dirty="0" smtClean="0"/>
              <a:t>some peptides, cytokines</a:t>
            </a:r>
            <a:r>
              <a:rPr lang="en-US" sz="2000" i="1" dirty="0" smtClean="0"/>
              <a:t>]</a:t>
            </a:r>
            <a:r>
              <a:rPr lang="en-US" sz="2000" i="1" dirty="0" smtClean="0">
                <a:latin typeface="Arial Narrow" pitchFamily="34" charset="0"/>
              </a:rPr>
              <a:t>  </a:t>
            </a:r>
            <a:r>
              <a:rPr lang="en-US" sz="2200" b="1" dirty="0" smtClean="0">
                <a:latin typeface="Arial Narrow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650" y="4572000"/>
            <a:ext cx="8763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200" b="1" u="sng" dirty="0" smtClean="0">
                <a:latin typeface="Arial Narrow" pitchFamily="34" charset="0"/>
              </a:rPr>
              <a:t>Their presence is either</a:t>
            </a:r>
            <a:r>
              <a:rPr lang="en-US" sz="2200" b="1" dirty="0" smtClean="0">
                <a:latin typeface="Arial Narrow" pitchFamily="34" charset="0"/>
              </a:rPr>
              <a:t>:</a:t>
            </a:r>
            <a:endParaRPr lang="en-US" sz="2200" dirty="0" smtClean="0">
              <a:latin typeface="Arial Narrow" pitchFamily="34" charset="0"/>
            </a:endParaRPr>
          </a:p>
          <a:p>
            <a:pPr lvl="1"/>
            <a:r>
              <a:rPr lang="en-US" sz="2200" dirty="0" smtClean="0">
                <a:solidFill>
                  <a:srgbClr val="D60093"/>
                </a:solidFill>
                <a:latin typeface="Bernard MT Condensed" pitchFamily="18" charset="0"/>
              </a:rPr>
              <a:t>Constitutive: </a:t>
            </a:r>
            <a:r>
              <a:rPr lang="en-US" sz="2200" b="1" dirty="0" smtClean="0">
                <a:latin typeface="Arial Narrow" pitchFamily="34" charset="0"/>
              </a:rPr>
              <a:t>present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all times</a:t>
            </a:r>
            <a:r>
              <a:rPr lang="en-US" sz="2200" b="1" dirty="0" smtClean="0">
                <a:latin typeface="Arial Narrow" pitchFamily="34" charset="0"/>
              </a:rPr>
              <a:t>, to share in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normal basic functional  regulation</a:t>
            </a:r>
            <a:r>
              <a:rPr lang="en-US" sz="2200" b="1" dirty="0" smtClean="0">
                <a:latin typeface="Arial Narrow" pitchFamily="34" charset="0"/>
              </a:rPr>
              <a:t> within the cells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(</a:t>
            </a:r>
            <a:r>
              <a:rPr lang="en-US" sz="3200" b="1" dirty="0" err="1" smtClean="0">
                <a:solidFill>
                  <a:srgbClr val="0000FF"/>
                </a:solidFill>
                <a:latin typeface="Arial Narrow" pitchFamily="34" charset="0"/>
              </a:rPr>
              <a:t>e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NOS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/ COX</a:t>
            </a:r>
            <a:r>
              <a:rPr lang="en-US" sz="2200" b="1" dirty="0" smtClean="0">
                <a:solidFill>
                  <a:srgbClr val="0000FF"/>
                </a:solidFill>
                <a:latin typeface="Baskerville Old Face" pitchFamily="18" charset="0"/>
              </a:rPr>
              <a:t>I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) </a:t>
            </a:r>
            <a:endParaRPr lang="en-US" sz="2200" b="1" dirty="0" smtClean="0">
              <a:latin typeface="Arial Narrow" pitchFamily="34" charset="0"/>
            </a:endParaRPr>
          </a:p>
          <a:p>
            <a:pPr lvl="1"/>
            <a:r>
              <a:rPr lang="en-US" sz="2200" dirty="0" smtClean="0">
                <a:solidFill>
                  <a:srgbClr val="D60093"/>
                </a:solidFill>
                <a:latin typeface="Bernard MT Condensed" pitchFamily="18" charset="0"/>
              </a:rPr>
              <a:t>Inducible: </a:t>
            </a:r>
            <a:r>
              <a:rPr lang="en-US" sz="2200" b="1" dirty="0" smtClean="0">
                <a:latin typeface="Arial Narrow" pitchFamily="34" charset="0"/>
              </a:rPr>
              <a:t>only present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upon demand </a:t>
            </a:r>
            <a:r>
              <a:rPr lang="en-US" sz="2200" b="1" dirty="0" smtClean="0">
                <a:latin typeface="Arial Narrow" pitchFamily="34" charset="0"/>
              </a:rPr>
              <a:t>i.e. gets expressed [gene transcription, mRNA formation and ribosomal translation into protein]</a:t>
            </a:r>
          </a:p>
          <a:p>
            <a:pPr lvl="1"/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(</a:t>
            </a:r>
            <a:r>
              <a:rPr lang="en-US" sz="2800" b="1" dirty="0" err="1" smtClean="0">
                <a:solidFill>
                  <a:srgbClr val="0000FF"/>
                </a:solidFill>
                <a:latin typeface="Arial Narrow" pitchFamily="34" charset="0"/>
              </a:rPr>
              <a:t>i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NOS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 / COX</a:t>
            </a:r>
            <a:r>
              <a:rPr lang="en-US" sz="2200" b="1" dirty="0" smtClean="0">
                <a:solidFill>
                  <a:srgbClr val="0000FF"/>
                </a:solidFill>
                <a:latin typeface="Baskerville Old Face" pitchFamily="18" charset="0"/>
              </a:rPr>
              <a:t>II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)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hometestingblog.testcountry.com/wp-content/uploads/2009/09/inflammation_cells-300x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3829736"/>
            <a:ext cx="2857500" cy="2286001"/>
          </a:xfrm>
          <a:prstGeom prst="ellipse">
            <a:avLst/>
          </a:prstGeom>
          <a:noFill/>
        </p:spPr>
      </p:pic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304800"/>
            <a:ext cx="1939047" cy="1598863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76200"/>
            <a:ext cx="1676400" cy="1429872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76200" y="1007727"/>
            <a:ext cx="8915400" cy="135447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49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On</a:t>
            </a:r>
          </a:p>
          <a:p>
            <a:pPr>
              <a:lnSpc>
                <a:spcPts val="4900"/>
              </a:lnSpc>
            </a:pP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Paracrine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6670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sz="2400" b="1" dirty="0" smtClean="0"/>
              <a:t> Nitric Oxide</a:t>
            </a:r>
          </a:p>
          <a:p>
            <a:pPr>
              <a:buBlip>
                <a:blip r:embed="rId6"/>
              </a:buBlip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Angiotensin</a:t>
            </a:r>
            <a:r>
              <a:rPr lang="en-US" sz="2400" b="1" dirty="0" smtClean="0"/>
              <a:t> &amp; </a:t>
            </a:r>
            <a:r>
              <a:rPr lang="en-US" sz="2400" b="1" dirty="0" err="1" smtClean="0"/>
              <a:t>Bradykinin</a:t>
            </a:r>
            <a:endParaRPr lang="en-US" sz="2400" b="1" dirty="0" smtClean="0"/>
          </a:p>
          <a:p>
            <a:pPr>
              <a:buBlip>
                <a:blip r:embed="rId6"/>
              </a:buBlip>
            </a:pPr>
            <a:endParaRPr lang="en-US" sz="2400" b="1" dirty="0" smtClean="0"/>
          </a:p>
          <a:p>
            <a:pPr>
              <a:buBlip>
                <a:blip r:embed="rId6"/>
              </a:buBlip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Eicosanoids</a:t>
            </a:r>
            <a:endParaRPr lang="en-US" sz="2400" b="1" dirty="0" smtClean="0"/>
          </a:p>
          <a:p>
            <a:pPr>
              <a:buBlip>
                <a:blip r:embed="rId6"/>
              </a:buBlip>
            </a:pPr>
            <a:r>
              <a:rPr lang="en-US" sz="2400" b="1" dirty="0" smtClean="0"/>
              <a:t> Histamines</a:t>
            </a:r>
            <a:endParaRPr lang="en-US" sz="2400" b="1" dirty="0"/>
          </a:p>
        </p:txBody>
      </p:sp>
      <p:pic>
        <p:nvPicPr>
          <p:cNvPr id="49154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7" cstate="print"/>
          <a:srcRect t="10631"/>
          <a:stretch>
            <a:fillRect/>
          </a:stretch>
        </p:blipFill>
        <p:spPr bwMode="auto">
          <a:xfrm>
            <a:off x="4191000" y="3048000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" name="Picture 2" descr="C:\Users\Administrator\Pictures\hhh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2775" y="3677336"/>
            <a:ext cx="1683429" cy="2514600"/>
          </a:xfrm>
          <a:prstGeom prst="rect">
            <a:avLst/>
          </a:prstGeom>
          <a:noFill/>
        </p:spPr>
      </p:pic>
      <p:sp>
        <p:nvSpPr>
          <p:cNvPr id="18" name="Right Brace 17"/>
          <p:cNvSpPr/>
          <p:nvPr/>
        </p:nvSpPr>
        <p:spPr>
          <a:xfrm>
            <a:off x="4098400" y="2678575"/>
            <a:ext cx="228600" cy="68580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2286000" y="3810000"/>
            <a:ext cx="228600" cy="68580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19600" y="28956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askerville Old Face" pitchFamily="18" charset="0"/>
              </a:rPr>
              <a:t>I</a:t>
            </a:r>
            <a:endParaRPr lang="en-US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0800" y="3962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askerville Old Face" pitchFamily="18" charset="0"/>
              </a:rPr>
              <a:t>II</a:t>
            </a:r>
            <a:endParaRPr lang="en-US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2971800"/>
            <a:ext cx="89154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uFill>
                <a:solidFill>
                  <a:srgbClr val="C0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Recognize the role of NO in cellular communication.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Classify the different NOS available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Expand on its formation, actions termination and pharmacological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modulation.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Identify role of </a:t>
            </a:r>
            <a:r>
              <a:rPr lang="en-US" sz="2200" b="1" dirty="0" err="1" smtClean="0">
                <a:latin typeface="Arial Narrow" pitchFamily="34" charset="0"/>
              </a:rPr>
              <a:t>angiotensin</a:t>
            </a:r>
            <a:r>
              <a:rPr lang="en-US" sz="2200" b="1" dirty="0" smtClean="0">
                <a:latin typeface="Arial Narrow" pitchFamily="34" charset="0"/>
              </a:rPr>
              <a:t> in body homeostasis and local regulation. 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Explain its formation, target receptors, feedback regulatory actions,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breakdown, intersection with the </a:t>
            </a:r>
            <a:r>
              <a:rPr lang="en-US" sz="2200" b="1" dirty="0" err="1" smtClean="0">
                <a:latin typeface="Arial Narrow" pitchFamily="34" charset="0"/>
              </a:rPr>
              <a:t>kinin</a:t>
            </a:r>
            <a:r>
              <a:rPr lang="en-US" sz="2200" b="1" dirty="0" smtClean="0">
                <a:latin typeface="Arial Narrow" pitchFamily="34" charset="0"/>
              </a:rPr>
              <a:t> system and pharmacological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modulation.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2387025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6153" y="990600"/>
            <a:ext cx="2396247" cy="1975852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999128"/>
            <a:ext cx="1676400" cy="1429872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76200" y="0"/>
            <a:ext cx="8915400" cy="137691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0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OnParacrine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295400"/>
            <a:ext cx="837089" cy="40011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Part I</a:t>
            </a:r>
            <a:endParaRPr lang="en-US" sz="2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228600" y="2133600"/>
            <a:ext cx="89154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60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8" name="Picture 2" descr="C:\Documents and Settings\DR.OMNIA\My Documents\My Pictures\NO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777" r="2632" b="4181"/>
          <a:stretch>
            <a:fillRect/>
          </a:stretch>
        </p:blipFill>
        <p:spPr bwMode="auto">
          <a:xfrm flipH="1">
            <a:off x="5724525" y="0"/>
            <a:ext cx="2971800" cy="7010400"/>
          </a:xfrm>
          <a:prstGeom prst="rect">
            <a:avLst/>
          </a:prstGeom>
          <a:noFill/>
        </p:spPr>
      </p:pic>
      <p:pic>
        <p:nvPicPr>
          <p:cNvPr id="8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1000"/>
            <a:ext cx="2167647" cy="1787358"/>
          </a:xfrm>
          <a:prstGeom prst="rect">
            <a:avLst/>
          </a:prstGeom>
          <a:noFill/>
        </p:spPr>
      </p:pic>
      <p:pic>
        <p:nvPicPr>
          <p:cNvPr id="10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0289" y="152400"/>
            <a:ext cx="1874036" cy="1598444"/>
          </a:xfrm>
          <a:prstGeom prst="rect">
            <a:avLst/>
          </a:prstGeom>
          <a:noFill/>
        </p:spPr>
      </p:pic>
      <p:pic>
        <p:nvPicPr>
          <p:cNvPr id="15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6" cstate="print"/>
          <a:srcRect t="10631"/>
          <a:stretch>
            <a:fillRect/>
          </a:stretch>
        </p:blipFill>
        <p:spPr bwMode="auto">
          <a:xfrm>
            <a:off x="3962400" y="3180664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2" descr="C:\Users\Administrator\Pictures\hhh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905000"/>
            <a:ext cx="3581400" cy="42857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228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Is a highly 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diffusible stable gas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85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609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 </a:t>
            </a:r>
            <a:endParaRPr lang="en-US" sz="2000" dirty="0" smtClean="0"/>
          </a:p>
          <a:p>
            <a:r>
              <a:rPr lang="en-US" sz="2000" dirty="0" smtClean="0"/>
              <a:t>                               </a:t>
            </a:r>
          </a:p>
          <a:p>
            <a:r>
              <a:rPr lang="en-US" sz="2000" b="1" dirty="0" smtClean="0"/>
              <a:t>L-</a:t>
            </a:r>
            <a:r>
              <a:rPr lang="en-US" sz="2000" b="1" dirty="0" err="1" smtClean="0">
                <a:solidFill>
                  <a:srgbClr val="FF0000"/>
                </a:solidFill>
              </a:rPr>
              <a:t>arginine</a:t>
            </a:r>
            <a:r>
              <a:rPr lang="en-US" sz="2000" b="1" dirty="0" smtClean="0"/>
              <a:t> + 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     		 </a:t>
            </a:r>
            <a:r>
              <a:rPr lang="en-US" sz="2000" dirty="0" smtClean="0">
                <a:latin typeface="Bernard MT Condensed" pitchFamily="18" charset="0"/>
              </a:rPr>
              <a:t>NO </a:t>
            </a:r>
            <a:r>
              <a:rPr lang="en-US" sz="2000" b="1" dirty="0" smtClean="0"/>
              <a:t>+ </a:t>
            </a:r>
            <a:r>
              <a:rPr lang="en-US" sz="2000" b="1" dirty="0" err="1" smtClean="0"/>
              <a:t>Citrulline</a:t>
            </a:r>
            <a:r>
              <a:rPr lang="en-US" sz="2000" b="1" dirty="0" smtClean="0"/>
              <a:t> + 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2600" y="1595375"/>
            <a:ext cx="2755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Nitric oxide </a:t>
            </a:r>
            <a:r>
              <a:rPr lang="en-US" sz="2000" dirty="0" err="1" smtClean="0">
                <a:solidFill>
                  <a:srgbClr val="FF0000"/>
                </a:solidFill>
                <a:latin typeface="Bernard MT Condensed" pitchFamily="18" charset="0"/>
              </a:rPr>
              <a:t>synthase</a:t>
            </a:r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 (NOS)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9940" y="757175"/>
            <a:ext cx="2222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NADPH, FAD, </a:t>
            </a:r>
            <a:r>
              <a:rPr lang="en-US" b="1" dirty="0" err="1" smtClean="0">
                <a:latin typeface="Arial Narrow" pitchFamily="34" charset="0"/>
              </a:rPr>
              <a:t>CaCAM</a:t>
            </a:r>
            <a:r>
              <a:rPr lang="en-US" b="1" dirty="0" smtClean="0">
                <a:latin typeface="Arial Narrow" pitchFamily="34" charset="0"/>
              </a:rPr>
              <a:t> </a:t>
            </a:r>
            <a:endParaRPr lang="en-US" b="1" dirty="0">
              <a:latin typeface="Arial Narrow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447801" y="2057400"/>
          <a:ext cx="6857999" cy="3031067"/>
        </p:xfrm>
        <a:graphic>
          <a:graphicData uri="http://schemas.openxmlformats.org/drawingml/2006/table">
            <a:tbl>
              <a:tblPr/>
              <a:tblGrid>
                <a:gridCol w="1752600"/>
                <a:gridCol w="2368329"/>
                <a:gridCol w="2737070"/>
              </a:tblGrid>
              <a:tr h="6942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[n-NOS]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Neuronal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III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[E-NOS]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 err="1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Endothelial</a:t>
                      </a: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[I-NOS]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 err="1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Inducible</a:t>
                      </a: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933"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Cytosol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of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Neuronal cells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Bound to membrane  of endothelial cell [EC],</a:t>
                      </a:r>
                      <a:r>
                        <a:rPr lang="en-US" sz="2200" b="1" i="0" baseline="0" dirty="0" smtClean="0"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platelets …etc.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Cytosol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of 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macrophage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, </a:t>
                      </a:r>
                      <a:r>
                        <a:rPr lang="en-US" sz="2200" b="1" i="0" dirty="0" err="1">
                          <a:latin typeface="Arial Narrow" pitchFamily="34" charset="0"/>
                          <a:ea typeface="Times New Roman"/>
                        </a:rPr>
                        <a:t>neutrophil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, </a:t>
                      </a:r>
                      <a:r>
                        <a:rPr lang="en-US" sz="2200" b="1" i="0" dirty="0" err="1">
                          <a:latin typeface="Arial Narrow" pitchFamily="34" charset="0"/>
                          <a:ea typeface="Times New Roman"/>
                        </a:rPr>
                        <a:t>kupffer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 cells … etc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Constitutive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Constitutive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Inducible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067"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Neuronal 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messenger</a:t>
                      </a: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Cytoprotective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Relaxation 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of 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VSMC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Cytoprotective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Immunocytotoxicity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81000" y="2048377"/>
            <a:ext cx="1066800" cy="553998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NOS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soforms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57400" y="1441387"/>
            <a:ext cx="20574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flipH="1" flipV="1">
            <a:off x="3048000" y="831787"/>
            <a:ext cx="838200" cy="609600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1000" y="5791200"/>
            <a:ext cx="8534400" cy="830997"/>
          </a:xfrm>
          <a:prstGeom prst="rect">
            <a:avLst/>
          </a:prstGeom>
          <a:solidFill>
            <a:srgbClr val="FFEFE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Shear  Stress or Agonists </a:t>
            </a:r>
            <a:r>
              <a:rPr lang="en-US" sz="2400" b="1" dirty="0" smtClean="0">
                <a:latin typeface="Arial Narrow" pitchFamily="34" charset="0"/>
              </a:rPr>
              <a:t>as; Ach, histamine, </a:t>
            </a:r>
            <a:r>
              <a:rPr lang="en-US" sz="2400" b="1" dirty="0" err="1" smtClean="0">
                <a:latin typeface="Arial Narrow" pitchFamily="34" charset="0"/>
              </a:rPr>
              <a:t>bradykinin</a:t>
            </a:r>
            <a:r>
              <a:rPr lang="en-US" sz="2400" b="1" dirty="0" smtClean="0">
                <a:latin typeface="Arial Narrow" pitchFamily="34" charset="0"/>
              </a:rPr>
              <a:t>, …..when bind to receptors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latin typeface="Arial Narrow" pitchFamily="34" charset="0"/>
              </a:rPr>
              <a:t> intracellular Ca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activate </a:t>
            </a:r>
            <a:r>
              <a:rPr lang="en-US" sz="2400" b="1" dirty="0" err="1" smtClean="0">
                <a:latin typeface="Arial Narrow" pitchFamily="34" charset="0"/>
              </a:rPr>
              <a:t>eNOS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NO </a:t>
            </a:r>
            <a:r>
              <a:rPr lang="en-US" sz="2400" b="1" dirty="0" smtClean="0">
                <a:latin typeface="Arial Narrow" pitchFamily="34" charset="0"/>
              </a:rPr>
              <a:t>formation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895600" y="5334000"/>
            <a:ext cx="1524000" cy="45720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51000"/>
                </a:srgbClr>
              </a:gs>
              <a:gs pos="5800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bg1"/>
              </a:gs>
            </a:gsLst>
            <a:lin ang="5400000" scaled="1"/>
            <a:tileRect/>
          </a:gra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6565" grpId="0" animBg="1"/>
      <p:bldP spid="21" grpId="0" animBg="1"/>
      <p:bldP spid="24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7989</TotalTime>
  <Words>1058</Words>
  <Application>Microsoft Office PowerPoint</Application>
  <PresentationFormat>On-screen Show (4:3)</PresentationFormat>
  <Paragraphs>326</Paragraphs>
  <Slides>29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         Para &amp; Autocrine Mediators (Autocoids)  Prof. Alhaider     Definition:  Auto =  self      Coids = Remedy            or some times called Local Hormones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Vasoactive Peptides</vt:lpstr>
      <vt:lpstr>Slide 17</vt:lpstr>
      <vt:lpstr>Renin-Angiotensin System</vt:lpstr>
      <vt:lpstr>Slide 19</vt:lpstr>
      <vt:lpstr>Slide 20</vt:lpstr>
      <vt:lpstr>Slide 21</vt:lpstr>
      <vt:lpstr>Slide 22</vt:lpstr>
      <vt:lpstr>Slide 23</vt:lpstr>
      <vt:lpstr>  Kinins : (e.g. : Bradykinin &amp; kallidin) </vt:lpstr>
      <vt:lpstr>Slide 25</vt:lpstr>
      <vt:lpstr>Slide 26</vt:lpstr>
      <vt:lpstr>Slide 27</vt:lpstr>
      <vt:lpstr>Slide 28</vt:lpstr>
      <vt:lpstr>Slide 29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ksupy</cp:lastModifiedBy>
  <cp:revision>368</cp:revision>
  <dcterms:created xsi:type="dcterms:W3CDTF">2011-03-05T17:05:47Z</dcterms:created>
  <dcterms:modified xsi:type="dcterms:W3CDTF">2011-10-16T08:10:38Z</dcterms:modified>
</cp:coreProperties>
</file>