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56" r:id="rId4"/>
    <p:sldId id="261" r:id="rId5"/>
    <p:sldId id="314" r:id="rId6"/>
    <p:sldId id="315" r:id="rId7"/>
    <p:sldId id="262" r:id="rId8"/>
    <p:sldId id="267" r:id="rId9"/>
    <p:sldId id="265" r:id="rId10"/>
    <p:sldId id="282" r:id="rId11"/>
    <p:sldId id="266" r:id="rId12"/>
    <p:sldId id="305" r:id="rId13"/>
    <p:sldId id="306" r:id="rId14"/>
    <p:sldId id="286" r:id="rId15"/>
    <p:sldId id="302" r:id="rId16"/>
    <p:sldId id="296" r:id="rId17"/>
    <p:sldId id="316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  <a:srgbClr val="FF00FF"/>
    <a:srgbClr val="339933"/>
    <a:srgbClr val="FF6600"/>
    <a:srgbClr val="0099FF"/>
    <a:srgbClr val="FFFFFF"/>
    <a:srgbClr val="FF9900"/>
    <a:srgbClr val="00FFCC"/>
    <a:srgbClr val="E6A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5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36E11-8749-4FA0-899C-5915B0B7891D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17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CD917-DA69-4ED3-98B5-ED6F7824A73C}" type="slidenum">
              <a:rPr lang="ar-SA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11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637E8-C721-47F3-9631-DC9F21D00E1D}" type="slidenum">
              <a:rPr lang="ar-SA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39897-BEBB-47D1-B92D-268CB422A913}" type="slidenum">
              <a:rPr lang="ar-SA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B1119F-9241-40F6-8DEA-38A7A5C88D7E}" type="slidenum">
              <a:rPr lang="ar-SA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E9F48-FFE8-46C7-92AC-6356D6F61CE5}" type="slidenum">
              <a:rPr lang="ar-SA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5E25F0-2AA8-4A16-B9D6-4245E516C0B2}" type="slidenum">
              <a:rPr lang="ar-SA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lordsheritage.com/j0290950-doctors.gif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cnsforum.com/content/pictures/imagebank/hirespng/MAO_cocaine.png" TargetMode="Externa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800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663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663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8686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15" name="Picture 18" descr="Nateglinide_f1"/>
          <p:cNvPicPr>
            <a:picLocks noChangeAspect="1" noChangeArrowheads="1"/>
          </p:cNvPicPr>
          <p:nvPr/>
        </p:nvPicPr>
        <p:blipFill>
          <a:blip r:embed="rId2" cstate="print">
            <a:lum bright="-13000" contrast="38000"/>
          </a:blip>
          <a:srcRect l="9302" t="7074" r="3876" b="8032"/>
          <a:stretch>
            <a:fillRect/>
          </a:stretch>
        </p:blipFill>
        <p:spPr bwMode="auto">
          <a:xfrm>
            <a:off x="2971800" y="1524000"/>
            <a:ext cx="58674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64008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066800" y="1428750"/>
            <a:ext cx="693420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>
            <a:off x="7820819" y="1246981"/>
            <a:ext cx="36195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1447800" y="1752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057400" y="14287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selectively sensing and binding  of a stimulus (ligand) and its 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4267200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6482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6096000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6482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47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60579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30607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8829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30480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5345113"/>
            <a:ext cx="12192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DRUGS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505200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LIGAND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>
            <a:off x="926307" y="1586706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7526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86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494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200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799013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572000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6248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6030913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62000" y="48117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25500" y="6248400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Tubocurarine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0" y="3135313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124200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2209800" y="4572000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2514600" y="6008688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-0.00018 0.03562 -0.00035 0.07147 0.01093 0.08326 C 0.02239 0.09529 0.05694 0.06037 0.06909 0.071 C 0.08142 0.08141 0.07274 0.12928 0.08489 0.14617 C 0.09687 0.16305 0.1335 0.16235 0.14166 0.17322 C 0.15 0.18409 0.13507 0.20468 0.13368 0.21092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-0.01133 0.02101 -0.02243 0.03385 -0.01873 C 0.0467 -0.01503 0.06163 0.02267 0.0776 0.02244 C 0.09358 0.02221 0.12101 -0.01341 0.12969 -0.02058 " pathEditMode="relative" ptsTypes="aa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C 0.0165 -0.00648 0.03334 -0.01249 0.03924 -0.02544 C 0.04514 -0.03816 0.02587 -0.06244 0.03507 -0.07725 C 0.04427 -0.09205 0.0783 -0.08881 0.09393 -0.11494 C 0.10955 -0.14084 0.12327 -0.21462 0.12917 -0.23312 " pathEditMode="relative" rAng="0" ptsTypes="aaa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1"/>
      <p:bldP spid="36" grpId="2"/>
      <p:bldP spid="37" grpId="0"/>
      <p:bldP spid="37" grpId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6" grpId="0" animBg="1"/>
      <p:bldP spid="47" grpId="0" animBg="1"/>
      <p:bldP spid="47" grpId="1" animBg="1"/>
      <p:bldP spid="50" grpId="0"/>
      <p:bldP spid="52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3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805238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3271838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938838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306763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95312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948238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948238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694113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56" grpId="0" animBg="1"/>
      <p:bldP spid="56" grpId="1" animBg="1"/>
      <p:bldP spid="58" grpId="0" animBg="1"/>
      <p:bldP spid="58" grpId="1" animBg="1"/>
      <p:bldP spid="31753" grpId="0"/>
      <p:bldP spid="31754" grpId="0"/>
      <p:bldP spid="31754" grpId="1"/>
      <p:bldP spid="31755" grpId="0"/>
      <p:bldP spid="31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609600"/>
            <a:ext cx="2309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4579938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Agonistic-Antagonistic</a:t>
            </a:r>
          </a:p>
          <a:p>
            <a:pPr algn="ctr"/>
            <a:r>
              <a:rPr lang="en-US" sz="2200" b="1">
                <a:latin typeface="Arial Narrow" pitchFamily="34" charset="0"/>
              </a:rPr>
              <a:t>Potentials</a:t>
            </a: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2224088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Pindolol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2400" dirty="0">
                <a:latin typeface="Arial Narrow" pitchFamily="34" charset="0"/>
              </a:rPr>
              <a:t> a beta blocker which is a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sz="2400" dirty="0">
                <a:latin typeface="Arial Narrow" pitchFamily="34" charset="0"/>
              </a:rPr>
              <a:t>, produces less decrease in heart rate than pure antagonists such as </a:t>
            </a:r>
            <a:r>
              <a:rPr lang="en-US" sz="2400" dirty="0" err="1">
                <a:latin typeface="Arial Narrow" pitchFamily="34" charset="0"/>
              </a:rPr>
              <a:t>propranolol</a:t>
            </a:r>
            <a:r>
              <a:rPr lang="en-US" sz="2400" dirty="0">
                <a:latin typeface="Arial Narrow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381000" y="3556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3505200" y="3581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 Submax response agonist. </a:t>
            </a: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828800" y="4702175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3657600" y="4702175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5908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4770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6858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04800"/>
            <a:ext cx="7327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670852" y="4595192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381000"/>
            <a:ext cx="4330700" cy="2714625"/>
            <a:chOff x="2667000" y="2057400"/>
            <a:chExt cx="4330700" cy="2714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4067" y="2607733"/>
              <a:ext cx="1576916" cy="151976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  <p:bldP spid="67593" grpId="0" animBg="1"/>
      <p:bldP spid="29716" grpId="0"/>
      <p:bldP spid="67595" grpId="0"/>
      <p:bldP spid="67596" grpId="0"/>
      <p:bldP spid="67597" grpId="0" animBg="1"/>
      <p:bldP spid="67598" grpId="0" animBg="1"/>
      <p:bldP spid="67599" grpId="0" animBg="1"/>
      <p:bldP spid="23" grpId="0" animBg="1"/>
      <p:bldP spid="67601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34824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4851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25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4849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26812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09600" y="32766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39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4840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Initiate</a:t>
              </a:r>
            </a:p>
            <a:p>
              <a:pPr algn="ctr"/>
              <a:r>
                <a:rPr lang="en-US" b="1" dirty="0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4843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Constantia" pitchFamily="18" charset="0"/>
                </a:rPr>
                <a:t>RESPONSE[R]</a:t>
              </a:r>
              <a:endParaRPr lang="en-US" b="1" dirty="0">
                <a:latin typeface="Constantia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4843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Relate concentration [C] of </a:t>
            </a:r>
            <a:r>
              <a:rPr lang="en-US" sz="2200" b="1" dirty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 dirty="0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9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79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6880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6883" name="TextBox 32"/>
          <p:cNvSpPr txBox="1">
            <a:spLocks noChangeArrowheads="1"/>
          </p:cNvSpPr>
          <p:nvPr/>
        </p:nvSpPr>
        <p:spPr bwMode="auto">
          <a:xfrm>
            <a:off x="6905244" y="2607976"/>
            <a:ext cx="1705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RESPONSE[R]</a:t>
            </a:r>
            <a:endParaRPr lang="en-US" b="1" dirty="0">
              <a:latin typeface="Constantia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883" idx="1"/>
          </p:cNvCxnSpPr>
          <p:nvPr/>
        </p:nvCxnSpPr>
        <p:spPr bwMode="auto">
          <a:xfrm>
            <a:off x="4884738" y="2779713"/>
            <a:ext cx="2020506" cy="1292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6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64"/>
          <p:cNvGrpSpPr>
            <a:grpSpLocks/>
          </p:cNvGrpSpPr>
          <p:nvPr/>
        </p:nvGrpSpPr>
        <p:grpSpPr bwMode="auto">
          <a:xfrm>
            <a:off x="3505200" y="5638799"/>
            <a:ext cx="1828800" cy="990601"/>
            <a:chOff x="3648" y="2976"/>
            <a:chExt cx="1152" cy="624"/>
          </a:xfrm>
        </p:grpSpPr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3648" y="3125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B =  </a:t>
              </a:r>
              <a:r>
                <a:rPr lang="en-US" sz="2400" b="1" dirty="0">
                  <a:latin typeface="Arial Narrow" pitchFamily="34" charset="0"/>
                </a:rPr>
                <a:t>-----------</a:t>
              </a:r>
              <a:endParaRPr lang="en-US" sz="2400" b="1" baseline="-25000" dirty="0">
                <a:latin typeface="Arial Narrow" pitchFamily="34" charset="0"/>
              </a:endParaRPr>
            </a:p>
          </p:txBody>
        </p:sp>
        <p:sp>
          <p:nvSpPr>
            <p:cNvPr id="2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>
                  <a:latin typeface="Arial Narrow" pitchFamily="34" charset="0"/>
                </a:rPr>
                <a:t>B</a:t>
              </a:r>
              <a:r>
                <a:rPr lang="en-US" sz="2400" b="1" baseline="-25000" dirty="0" err="1" smtClean="0">
                  <a:latin typeface="Arial Narrow" pitchFamily="34" charset="0"/>
                </a:rPr>
                <a:t>max</a:t>
              </a:r>
              <a:r>
                <a:rPr lang="en-US" sz="2400" b="1" baseline="-25000" dirty="0" smtClean="0">
                  <a:latin typeface="Arial Narrow" pitchFamily="34" charset="0"/>
                </a:rPr>
                <a:t> </a:t>
              </a:r>
              <a:r>
                <a:rPr lang="en-US" sz="2400" b="1" dirty="0" err="1">
                  <a:latin typeface="Arial Narrow" pitchFamily="34" charset="0"/>
                </a:rPr>
                <a:t>xC</a:t>
              </a:r>
              <a:r>
                <a:rPr lang="en-US" sz="2400" b="1" dirty="0">
                  <a:latin typeface="Arial Narrow" pitchFamily="34" charset="0"/>
                </a:rPr>
                <a:t> </a:t>
              </a:r>
              <a:endParaRPr lang="en-US" sz="2400" b="1" baseline="-25000" dirty="0">
                <a:latin typeface="Arial Narrow" pitchFamily="34" charset="0"/>
              </a:endParaRPr>
            </a:p>
          </p:txBody>
        </p:sp>
        <p:sp>
          <p:nvSpPr>
            <p:cNvPr id="27" name="Rectangle 61"/>
            <p:cNvSpPr>
              <a:spLocks noChangeArrowheads="1"/>
            </p:cNvSpPr>
            <p:nvPr/>
          </p:nvSpPr>
          <p:spPr bwMode="auto">
            <a:xfrm>
              <a:off x="3982" y="3270"/>
              <a:ext cx="8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Arial Narrow" pitchFamily="34" charset="0"/>
                </a:rPr>
                <a:t>C+ </a:t>
              </a:r>
              <a:r>
                <a:rPr lang="en-US" sz="2800" b="1" dirty="0" smtClean="0">
                  <a:latin typeface="Arial Narrow" pitchFamily="34" charset="0"/>
                </a:rPr>
                <a:t>KD</a:t>
              </a:r>
              <a:r>
                <a:rPr lang="en-US" sz="2800" b="1" baseline="-25000" dirty="0" smtClean="0">
                  <a:latin typeface="Arial Narrow" pitchFamily="34" charset="0"/>
                </a:rPr>
                <a:t>50</a:t>
              </a:r>
              <a:r>
                <a:rPr lang="en-US" sz="2800" b="1" dirty="0" smtClean="0">
                  <a:latin typeface="Arial Narrow" pitchFamily="34" charset="0"/>
                </a:rPr>
                <a:t> </a:t>
              </a:r>
              <a:endParaRPr lang="en-US" sz="2800" b="1" baseline="-25000" dirty="0">
                <a:latin typeface="Arial Narrow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8600" y="46554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400" b="1" dirty="0" smtClean="0">
                <a:latin typeface="Arial Narrow" pitchFamily="34" charset="0"/>
                <a:cs typeface="Arial" charset="0"/>
              </a:rPr>
              <a:t>The relationship between drug binding &amp; drug concentration is expressed mathematically by the following equation</a:t>
            </a:r>
            <a:endParaRPr lang="en-US" sz="24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9700" y="3588603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2400" b="1" dirty="0" smtClean="0">
                <a:latin typeface="Arial Narrow" pitchFamily="34" charset="0"/>
              </a:rPr>
              <a:t>At equilibrium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the equilibrium dissociation constant (</a:t>
            </a:r>
            <a:r>
              <a:rPr lang="en-US" sz="2400" b="1" i="1" dirty="0" smtClean="0">
                <a:solidFill>
                  <a:srgbClr val="0000FF"/>
                </a:solidFill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is presented by ratio (</a:t>
            </a:r>
            <a:r>
              <a:rPr lang="en-US" sz="2400" b="1" i="1" dirty="0" smtClean="0"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/</a:t>
            </a:r>
            <a:r>
              <a:rPr lang="en-US" sz="2400" b="1" i="1" dirty="0" smtClean="0">
                <a:latin typeface="Arial Narrow" pitchFamily="34" charset="0"/>
              </a:rPr>
              <a:t>k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8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89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968750" y="681038"/>
            <a:ext cx="4899098" cy="768350"/>
            <a:chOff x="3969241" y="681335"/>
            <a:chExt cx="4898523" cy="767259"/>
          </a:xfrm>
        </p:grpSpPr>
        <p:sp>
          <p:nvSpPr>
            <p:cNvPr id="38926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 dirty="0" err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 dirty="0" err="1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 dirty="0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 dirty="0" smtClean="0">
                  <a:latin typeface="Arial Narrow" pitchFamily="34" charset="0"/>
                </a:rPr>
                <a:t>T</a:t>
              </a:r>
              <a:r>
                <a:rPr lang="en-US" sz="2000" b="1" dirty="0" smtClean="0">
                  <a:latin typeface="Arial Narrow" pitchFamily="34" charset="0"/>
                </a:rPr>
                <a:t>otal </a:t>
              </a:r>
              <a:r>
                <a:rPr lang="en-US" sz="2000" b="1" dirty="0">
                  <a:latin typeface="Arial Narrow" pitchFamily="34" charset="0"/>
                </a:rPr>
                <a:t>density of </a:t>
              </a:r>
              <a:r>
                <a:rPr lang="en-US" sz="2000" b="1" dirty="0" smtClean="0">
                  <a:latin typeface="Arial Narrow" pitchFamily="34" charset="0"/>
                </a:rPr>
                <a:t>receptors </a:t>
              </a:r>
              <a:r>
                <a:rPr lang="en-US" sz="2000" b="1" dirty="0">
                  <a:latin typeface="Arial Narrow" pitchFamily="34" charset="0"/>
                </a:rPr>
                <a:t>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4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1723549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Concentration-Binding </a:t>
            </a: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  <a:cs typeface="Arial" charset="0"/>
              </a:rPr>
              <a:t> </a:t>
            </a:r>
            <a:endParaRPr lang="en-US" sz="1000" b="1" dirty="0">
              <a:latin typeface="Arial Narrow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</a:t>
            </a:r>
            <a:r>
              <a:rPr lang="en-US" sz="2200" b="1" i="1" dirty="0">
                <a:latin typeface="Arial Narrow" pitchFamily="34" charset="0"/>
                <a:cs typeface="Arial" charset="0"/>
              </a:rPr>
              <a:t>binding capacity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(</a:t>
            </a:r>
            <a:r>
              <a:rPr lang="en-US" sz="2200" b="1" i="1" dirty="0" err="1">
                <a:latin typeface="Arial Narrow" pitchFamily="34" charset="0"/>
                <a:cs typeface="Arial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  <a:cs typeface="Arial" charset="0"/>
              </a:rPr>
              <a:t>max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</a:t>
            </a:r>
            <a:endParaRPr lang="en-US" sz="2200" b="1" dirty="0">
              <a:latin typeface="Arial Narrow" pitchFamily="34" charset="0"/>
              <a:cs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  <a:cs typeface="Arial" charset="0"/>
              </a:rPr>
              <a:t>      The higher the affinity of D for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receptor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the lower is the K</a:t>
            </a:r>
            <a:r>
              <a:rPr lang="en-US" sz="2200" b="1" baseline="-25000" dirty="0">
                <a:latin typeface="Arial Narrow" pitchFamily="34" charset="0"/>
                <a:cs typeface="Arial" charset="0"/>
              </a:rPr>
              <a:t>D  </a:t>
            </a:r>
            <a:r>
              <a:rPr lang="en-US" sz="2200" b="1" dirty="0">
                <a:latin typeface="Arial Narrow" pitchFamily="34" charset="0"/>
                <a:cs typeface="Arial" charset="0"/>
              </a:rPr>
              <a:t> i.e. inverse </a:t>
            </a:r>
            <a:r>
              <a:rPr lang="en-US" sz="2200" b="1" dirty="0" smtClean="0">
                <a:latin typeface="Arial Narrow" pitchFamily="34" charset="0"/>
                <a:cs typeface="Arial" charset="0"/>
              </a:rPr>
              <a:t>relation  </a:t>
            </a:r>
            <a:endParaRPr lang="en-US" sz="2200" b="1" dirty="0">
              <a:latin typeface="Arial Narrow" pitchFamily="34" charset="0"/>
              <a:cs typeface="Arial" charset="0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762000" y="3429000"/>
            <a:ext cx="8001000" cy="1223853"/>
            <a:chOff x="762000" y="3429000"/>
            <a:chExt cx="8001000" cy="1223555"/>
          </a:xfrm>
        </p:grpSpPr>
        <p:sp>
          <p:nvSpPr>
            <p:cNvPr id="38924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 err="1">
                  <a:solidFill>
                    <a:srgbClr val="FF0000"/>
                  </a:solidFill>
                </a:rPr>
                <a:t>D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</a:rPr>
                <a:t>) </a:t>
              </a:r>
              <a:r>
                <a:rPr lang="en-US" b="1" dirty="0"/>
                <a:t>= </a:t>
              </a:r>
              <a:r>
                <a:rPr lang="en-US" b="1" dirty="0" smtClean="0"/>
                <a:t>[C] </a:t>
              </a:r>
              <a:r>
                <a:rPr lang="en-US" b="1" dirty="0"/>
                <a:t>of D required to occupy  50% of </a:t>
              </a:r>
              <a:r>
                <a:rPr lang="en-US" b="1" dirty="0" smtClean="0"/>
                <a:t>receptors at </a:t>
              </a:r>
              <a:r>
                <a:rPr lang="en-US" b="1" dirty="0"/>
                <a:t>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11" y="3733689"/>
              <a:ext cx="914177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747000" y="44196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51800" y="49530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0" y="529280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685800" y="457200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05000"/>
            <a:ext cx="5410200" cy="4683688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362200" y="6096000"/>
            <a:ext cx="6705600" cy="498475"/>
          </a:xfrm>
          <a:prstGeom prst="rect">
            <a:avLst/>
          </a:prstGeom>
          <a:noFill/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the therapeutic window of a drug is defined ?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94407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5816600" y="19128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054600" y="846015"/>
            <a:ext cx="8128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6807200" y="39702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6883400" y="11430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CC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6121400" y="2903415"/>
            <a:ext cx="609600" cy="99157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>
            <a:off x="7416800" y="2057400"/>
            <a:ext cx="711200" cy="8782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8178800" y="2971800"/>
            <a:ext cx="660400" cy="96324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609600" cy="95025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5" descr="350px-Human_biological_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0292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28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0"/>
            <a:ext cx="2846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20574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60A2"/>
                </a:solidFill>
                <a:latin typeface="Broadway" pitchFamily="82" charset="0"/>
                <a:cs typeface="+mn-cs"/>
              </a:rPr>
              <a:t>Drug  ?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932488" y="3276600"/>
            <a:ext cx="3211512" cy="3200400"/>
            <a:chOff x="5932896" y="3352800"/>
            <a:chExt cx="3211104" cy="3200400"/>
          </a:xfrm>
        </p:grpSpPr>
        <p:sp>
          <p:nvSpPr>
            <p:cNvPr id="15" name="Rectangle 14"/>
            <p:cNvSpPr/>
            <p:nvPr/>
          </p:nvSpPr>
          <p:spPr>
            <a:xfrm>
              <a:off x="6782100" y="3352800"/>
              <a:ext cx="2361900" cy="3200400"/>
            </a:xfrm>
            <a:prstGeom prst="rect">
              <a:avLst/>
            </a:prstGeom>
            <a:gradFill flip="none" rotWithShape="1">
              <a:gsLst>
                <a:gs pos="0">
                  <a:srgbClr val="0060A2">
                    <a:shade val="30000"/>
                    <a:satMod val="115000"/>
                  </a:srgbClr>
                </a:gs>
                <a:gs pos="50000">
                  <a:srgbClr val="0060A2">
                    <a:shade val="67500"/>
                    <a:satMod val="115000"/>
                  </a:srgbClr>
                </a:gs>
                <a:gs pos="100000">
                  <a:srgbClr val="0060A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73" name="Picture 10" descr="memor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32896" y="3352800"/>
              <a:ext cx="3211104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28600" y="3759200"/>
            <a:ext cx="2463800" cy="584200"/>
            <a:chOff x="228600" y="3759200"/>
            <a:chExt cx="2463800" cy="584200"/>
          </a:xfrm>
        </p:grpSpPr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tx1"/>
              </a:outerShdw>
              <a:reflection blurRad="6350" stA="50000" endA="300" endPos="55500" dist="50800" dir="5400000" sy="-100000" algn="bl" rotWithShape="0"/>
            </a:effectLst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</a:rPr>
                <a:t>Chemical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000" y="37592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bg1"/>
              </a:outerShdw>
              <a:reflection blurRad="6350" stA="50000" endA="300" endPos="55500" dist="50800" dir="5400000" sy="-100000" algn="bl" rotWithShape="0"/>
            </a:effectLst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</a:rPr>
                <a:t>Chemical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7  0.007 0.16933  0.025 0.168  C 0.051 0.168  0.053 -0.16267  0.084 -0.164  C 0.112 -0.164  0.097 0.12533  0.124 0.124  C 0.152 0.124  0.137 -0.08533  0.167 -0.08533  C 0.194 -0.08533  0.179 0.056  0.203 0.056  C 0.226 0.056  0.214 -0.052  0.235 -0.052  C 0.247 -0.052  0.248 -0.02267  0.249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44196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47228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3505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7044C"/>
                </a:solidFill>
                <a:latin typeface="Calibri" pitchFamily="34" charset="0"/>
              </a:rPr>
              <a:t>altering 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0052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87094" y="42283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51155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2590800"/>
            <a:ext cx="11430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524000" y="563563"/>
            <a:ext cx="1981200" cy="1570037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Absorb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Distribute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Metabolize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Excrete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124200" y="2209800"/>
            <a:ext cx="5257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Britannic Bold" pitchFamily="34" charset="0"/>
              </a:rPr>
              <a:t>Interacts with biological  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87094" y="3390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3962400" y="2647950"/>
            <a:ext cx="1828800" cy="476250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4876800" y="13716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4114800" y="838200"/>
            <a:ext cx="1524000" cy="4460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Britannic Bold" pitchFamily="34" charset="0"/>
              </a:rPr>
              <a:t>Exceptions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5867400" y="762000"/>
            <a:ext cx="2971800" cy="1187450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Osmotic Diuretics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Purgatives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Antacids</a:t>
            </a:r>
          </a:p>
        </p:txBody>
      </p:sp>
      <p:pic>
        <p:nvPicPr>
          <p:cNvPr id="164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7526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676400" y="2362200"/>
            <a:ext cx="4572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10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10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allAtOnce"/>
      <p:bldP spid="15375" grpId="2" uiExpand="1" build="allAtOnce" animBg="1"/>
      <p:bldP spid="15375" grpId="3" build="allAtOnce" animBg="1"/>
      <p:bldP spid="17" grpId="0" animBg="1"/>
      <p:bldP spid="15381" grpId="0" animBg="1"/>
      <p:bldP spid="15381" grpId="1" animBg="1"/>
      <p:bldP spid="15364" grpId="0" animBg="1"/>
      <p:bldP spid="15386" grpId="0" animBg="1"/>
      <p:bldP spid="14366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2057400"/>
            <a:ext cx="1755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5052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99CC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99CC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18176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10668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28956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23034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28956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28956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457200" y="2514600"/>
            <a:ext cx="6553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</a:rPr>
              <a:t>is target </a:t>
            </a:r>
            <a:r>
              <a:rPr lang="en-US" sz="2400" i="1" dirty="0" smtClean="0">
                <a:solidFill>
                  <a:srgbClr val="07044C"/>
                </a:solidFill>
                <a:latin typeface="Calibri" pitchFamily="34" charset="0"/>
              </a:rPr>
              <a:t>for: </a:t>
            </a: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                 </a:t>
            </a:r>
            <a:endParaRPr lang="en-US" sz="2400" b="1" dirty="0" smtClean="0">
              <a:solidFill>
                <a:srgbClr val="07044C"/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   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18034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66593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6594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34" name="Left-Right Arrow 33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C 0.01285 0.01227 0.02604 0.02477 0.03802 0.03148 C 0.05 0.03819 0.05781 0.03356 0.07135 0.04074 C 0.08507 0.04791 0.08594 0.06643 0.12014 0.07407 C 0.15434 0.08171 0.21979 0.08449 0.27674 0.08703 C 0.33385 0.08958 0.43125 0.08889 0.4625 0.08889 " pathEditMode="relative" rAng="0" ptsTypes="aaaa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139 0.01407 -0.00255 0.02917 0.01296 C 0.04428 0.02847 0.06875 0.08264 0.09028 0.09259 C 0.11181 0.10255 0.12848 0.0706 0.15834 0.07222 C 0.1882 0.07384 0.24028 0.09722 0.26945 0.10185 C 0.29862 0.10648 0.30782 0.0963 0.33334 0.1 C 0.35886 0.1037 0.40122 0.11574 0.42223 0.12407 C 0.44323 0.13241 0.45365 0.14606 0.45973 0.15 " pathEditMode="relative" ptsTypes="aaaaaa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28" grpId="0"/>
      <p:bldP spid="17417" grpId="0" animBg="1"/>
      <p:bldP spid="17417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67592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ACH for </a:t>
            </a:r>
            <a:r>
              <a:rPr lang="en-US" sz="2400" b="1" dirty="0" err="1">
                <a:solidFill>
                  <a:srgbClr val="FF00FF"/>
                </a:solidFill>
                <a:latin typeface="Calibri" pitchFamily="34" charset="0"/>
              </a:rPr>
              <a:t>cholinestrase</a:t>
            </a:r>
            <a:r>
              <a:rPr lang="en-US" sz="2400" b="1" dirty="0">
                <a:solidFill>
                  <a:srgbClr val="FF00FF"/>
                </a:solidFill>
                <a:latin typeface="Calibri" pitchFamily="34" charset="0"/>
              </a:rPr>
              <a:t> at MEP</a:t>
            </a:r>
          </a:p>
        </p:txBody>
      </p:sp>
      <p:grpSp>
        <p:nvGrpSpPr>
          <p:cNvPr id="67638" name="Group 54"/>
          <p:cNvGrpSpPr>
            <a:grpSpLocks/>
          </p:cNvGrpSpPr>
          <p:nvPr/>
        </p:nvGrpSpPr>
        <p:grpSpPr bwMode="auto">
          <a:xfrm>
            <a:off x="5410200" y="685800"/>
            <a:ext cx="2895600" cy="5832475"/>
            <a:chOff x="2304" y="240"/>
            <a:chExt cx="1824" cy="3674"/>
          </a:xfrm>
        </p:grpSpPr>
        <p:grpSp>
          <p:nvGrpSpPr>
            <p:cNvPr id="2" name="Group 50"/>
            <p:cNvGrpSpPr>
              <a:grpSpLocks/>
            </p:cNvGrpSpPr>
            <p:nvPr/>
          </p:nvGrpSpPr>
          <p:grpSpPr bwMode="auto">
            <a:xfrm rot="9615245">
              <a:off x="2592" y="2496"/>
              <a:ext cx="156" cy="143"/>
              <a:chOff x="8229600" y="4048118"/>
              <a:chExt cx="228600" cy="447682"/>
            </a:xfrm>
          </p:grpSpPr>
          <p:sp>
            <p:nvSpPr>
              <p:cNvPr id="3" name="Oval 48"/>
              <p:cNvSpPr>
                <a:spLocks noChangeArrowheads="1"/>
              </p:cNvSpPr>
              <p:nvPr/>
            </p:nvSpPr>
            <p:spPr bwMode="auto">
              <a:xfrm>
                <a:off x="8229600" y="4267200"/>
                <a:ext cx="228600" cy="228600"/>
              </a:xfrm>
              <a:prstGeom prst="ellipse">
                <a:avLst/>
              </a:prstGeom>
              <a:solidFill>
                <a:srgbClr val="00FFCC"/>
              </a:solidFill>
              <a:ln w="25400" algn="ctr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" name="Isosceles Triangle 49"/>
              <p:cNvSpPr>
                <a:spLocks noChangeArrowheads="1"/>
              </p:cNvSpPr>
              <p:nvPr/>
            </p:nvSpPr>
            <p:spPr bwMode="auto">
              <a:xfrm>
                <a:off x="8229600" y="4048118"/>
                <a:ext cx="228600" cy="304800"/>
              </a:xfrm>
              <a:prstGeom prst="triangle">
                <a:avLst>
                  <a:gd name="adj" fmla="val 50000"/>
                </a:avLst>
              </a:prstGeom>
              <a:solidFill>
                <a:srgbClr val="00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67622" name="Picture 38" descr="ach"/>
            <p:cNvPicPr>
              <a:picLocks noChangeAspect="1" noChangeArrowheads="1"/>
            </p:cNvPicPr>
            <p:nvPr/>
          </p:nvPicPr>
          <p:blipFill>
            <a:blip r:embed="rId2" cstate="print"/>
            <a:srcRect l="33035" r="33035"/>
            <a:stretch>
              <a:fillRect/>
            </a:stretch>
          </p:blipFill>
          <p:spPr bwMode="auto">
            <a:xfrm>
              <a:off x="2304" y="240"/>
              <a:ext cx="1824" cy="3674"/>
            </a:xfrm>
            <a:prstGeom prst="rect">
              <a:avLst/>
            </a:prstGeom>
            <a:noFill/>
          </p:spPr>
        </p:pic>
        <p:pic>
          <p:nvPicPr>
            <p:cNvPr id="67627" name="Picture 43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600" y="1584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28" name="Picture 44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656" y="1632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29" name="Picture 45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928" y="1680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30" name="Picture 46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00" y="1728"/>
              <a:ext cx="160" cy="240"/>
            </a:xfrm>
            <a:prstGeom prst="rect">
              <a:avLst/>
            </a:prstGeom>
            <a:noFill/>
          </p:spPr>
        </p:pic>
        <p:pic>
          <p:nvPicPr>
            <p:cNvPr id="67631" name="Picture 47" descr="ach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64" y="1488"/>
              <a:ext cx="160" cy="240"/>
            </a:xfrm>
            <a:prstGeom prst="rect">
              <a:avLst/>
            </a:prstGeom>
            <a:noFill/>
          </p:spPr>
        </p:pic>
      </p:grpSp>
      <p:grpSp>
        <p:nvGrpSpPr>
          <p:cNvPr id="67647" name="Group 63"/>
          <p:cNvGrpSpPr>
            <a:grpSpLocks/>
          </p:cNvGrpSpPr>
          <p:nvPr/>
        </p:nvGrpSpPr>
        <p:grpSpPr bwMode="auto">
          <a:xfrm>
            <a:off x="5410200" y="762000"/>
            <a:ext cx="2819400" cy="5715000"/>
            <a:chOff x="2592" y="432"/>
            <a:chExt cx="1776" cy="3600"/>
          </a:xfrm>
        </p:grpSpPr>
        <p:sp>
          <p:nvSpPr>
            <p:cNvPr id="67646" name="Rectangle 62"/>
            <p:cNvSpPr>
              <a:spLocks noChangeArrowheads="1"/>
            </p:cNvSpPr>
            <p:nvPr/>
          </p:nvSpPr>
          <p:spPr bwMode="auto">
            <a:xfrm>
              <a:off x="2592" y="432"/>
              <a:ext cx="1776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45" name="Group 61"/>
            <p:cNvGrpSpPr>
              <a:grpSpLocks/>
            </p:cNvGrpSpPr>
            <p:nvPr/>
          </p:nvGrpSpPr>
          <p:grpSpPr bwMode="auto">
            <a:xfrm>
              <a:off x="2640" y="480"/>
              <a:ext cx="1680" cy="3456"/>
              <a:chOff x="3888" y="432"/>
              <a:chExt cx="1680" cy="3456"/>
            </a:xfrm>
          </p:grpSpPr>
          <p:pic>
            <p:nvPicPr>
              <p:cNvPr id="67621" name="Picture 37" descr="ac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7857" t="7838" r="893" b="7240"/>
              <a:stretch>
                <a:fillRect/>
              </a:stretch>
            </p:blipFill>
            <p:spPr bwMode="auto">
              <a:xfrm>
                <a:off x="3888" y="432"/>
                <a:ext cx="1680" cy="3120"/>
              </a:xfrm>
              <a:prstGeom prst="rect">
                <a:avLst/>
              </a:prstGeom>
              <a:noFill/>
            </p:spPr>
          </p:pic>
          <p:pic>
            <p:nvPicPr>
              <p:cNvPr id="67623" name="Picture 39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416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4" name="Picture 40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800" y="1392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5" name="Picture 41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976" y="1488"/>
                <a:ext cx="160" cy="240"/>
              </a:xfrm>
              <a:prstGeom prst="rect">
                <a:avLst/>
              </a:prstGeom>
              <a:noFill/>
            </p:spPr>
          </p:pic>
          <p:pic>
            <p:nvPicPr>
              <p:cNvPr id="67626" name="Picture 42" descr="ach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544" y="1536"/>
                <a:ext cx="160" cy="240"/>
              </a:xfrm>
              <a:prstGeom prst="rect">
                <a:avLst/>
              </a:prstGeom>
              <a:noFill/>
            </p:spPr>
          </p:pic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 rot="6390476">
                <a:off x="5038" y="1538"/>
                <a:ext cx="178" cy="77"/>
                <a:chOff x="8229600" y="4048118"/>
                <a:chExt cx="228600" cy="447682"/>
              </a:xfrm>
            </p:grpSpPr>
            <p:sp>
              <p:nvSpPr>
                <p:cNvPr id="7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 rot="6390476">
                <a:off x="4558" y="1586"/>
                <a:ext cx="178" cy="77"/>
                <a:chOff x="8229600" y="4048118"/>
                <a:chExt cx="228600" cy="447682"/>
              </a:xfrm>
            </p:grpSpPr>
            <p:sp>
              <p:nvSpPr>
                <p:cNvPr id="10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 rot="6390476">
                <a:off x="4462" y="1442"/>
                <a:ext cx="178" cy="77"/>
                <a:chOff x="8229600" y="4048118"/>
                <a:chExt cx="228600" cy="447682"/>
              </a:xfrm>
            </p:grpSpPr>
            <p:sp>
              <p:nvSpPr>
                <p:cNvPr id="13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 rot="6390476">
                <a:off x="3886" y="3602"/>
                <a:ext cx="178" cy="77"/>
                <a:chOff x="8229600" y="4048118"/>
                <a:chExt cx="228600" cy="447682"/>
              </a:xfrm>
            </p:grpSpPr>
            <p:sp>
              <p:nvSpPr>
                <p:cNvPr id="16" name="Oval 48"/>
                <p:cNvSpPr>
                  <a:spLocks noChangeArrowheads="1"/>
                </p:cNvSpPr>
                <p:nvPr/>
              </p:nvSpPr>
              <p:spPr bwMode="auto">
                <a:xfrm>
                  <a:off x="8229600" y="4267200"/>
                  <a:ext cx="228600" cy="228600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600" y="4048118"/>
                  <a:ext cx="228600" cy="304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67642" name="Text Box 58"/>
              <p:cNvSpPr txBox="1">
                <a:spLocks noChangeArrowheads="1"/>
              </p:cNvSpPr>
              <p:nvPr/>
            </p:nvSpPr>
            <p:spPr bwMode="auto">
              <a:xfrm>
                <a:off x="4032" y="353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Neostigmine</a:t>
                </a:r>
              </a:p>
            </p:txBody>
          </p:sp>
          <p:sp>
            <p:nvSpPr>
              <p:cNvPr id="67643" name="AutoShape 59"/>
              <p:cNvSpPr>
                <a:spLocks noChangeArrowheads="1"/>
              </p:cNvSpPr>
              <p:nvPr/>
            </p:nvSpPr>
            <p:spPr bwMode="auto">
              <a:xfrm>
                <a:off x="3888" y="3744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Text Box 60"/>
              <p:cNvSpPr txBox="1">
                <a:spLocks noChangeArrowheads="1"/>
              </p:cNvSpPr>
              <p:nvPr/>
            </p:nvSpPr>
            <p:spPr bwMode="auto">
              <a:xfrm>
                <a:off x="4032" y="3696"/>
                <a:ext cx="12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Organophosphorsphates 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8443" grpId="0" animBg="1"/>
      <p:bldP spid="18444" grpId="0" animBg="1"/>
      <p:bldP spid="18445" grpId="0" animBg="1"/>
      <p:bldP spid="184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  <a:endParaRPr lang="en-US" sz="28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8288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5146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Antiporter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4864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7044C"/>
                </a:solidFill>
                <a:latin typeface="Calibri" pitchFamily="34" charset="0"/>
              </a:rPr>
              <a:t>Symporter</a:t>
            </a:r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895600" y="19891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cleft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26" name="Picture 21" descr="MAO_cocai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05000"/>
            <a:ext cx="681037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 descr="slide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490912"/>
            <a:ext cx="3275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6" grpId="1"/>
      <p:bldP spid="20" grpId="0" animBg="1"/>
      <p:bldP spid="22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Digitalis</a:t>
            </a:r>
            <a:r>
              <a:rPr lang="en-US" sz="2200" b="1">
                <a:latin typeface="Calibri" pitchFamily="34" charset="0"/>
              </a:rPr>
              <a:t> blocks efflux of Na by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6326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31242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5607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5608" name="Group 46"/>
          <p:cNvGrpSpPr>
            <a:grpSpLocks/>
          </p:cNvGrpSpPr>
          <p:nvPr/>
        </p:nvGrpSpPr>
        <p:grpSpPr bwMode="auto">
          <a:xfrm>
            <a:off x="1066800" y="1066801"/>
            <a:ext cx="6935788" cy="533400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5240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2057400" y="1600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They are activated by alteration in action potential and are controlled by gating machinery.</a:t>
            </a: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1143000" y="3581400"/>
            <a:ext cx="6934200" cy="2133600"/>
          </a:xfrm>
          <a:prstGeom prst="rect">
            <a:avLst/>
          </a:prstGeom>
          <a:noFill/>
        </p:spPr>
      </p:pic>
      <p:pic>
        <p:nvPicPr>
          <p:cNvPr id="19" name="Picture 16" descr="ion channel animatio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9" y="3047999"/>
            <a:ext cx="4724401" cy="33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62200" y="17526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</a:p>
          <a:p>
            <a:pPr algn="ctr"/>
            <a:endParaRPr lang="en-US" sz="2400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</a:p>
          <a:p>
            <a:r>
              <a:rPr lang="en-US" sz="2200" i="1" dirty="0">
                <a:latin typeface="Calibri" pitchFamily="34" charset="0"/>
              </a:rPr>
              <a:t>in nerve fibers. They 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40163"/>
            <a:ext cx="518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2667000" y="5334000"/>
            <a:ext cx="3124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L.Anaesthesia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0" grpId="1"/>
      <p:bldP spid="22" grpId="0"/>
      <p:bldP spid="23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864</Words>
  <Application>Microsoft Office PowerPoint</Application>
  <PresentationFormat>On-screen Show (4:3)</PresentationFormat>
  <Paragraphs>245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180</cp:revision>
  <dcterms:created xsi:type="dcterms:W3CDTF">2010-09-28T15:47:12Z</dcterms:created>
  <dcterms:modified xsi:type="dcterms:W3CDTF">2011-09-18T18:35:08Z</dcterms:modified>
</cp:coreProperties>
</file>