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2" r:id="rId2"/>
    <p:sldId id="315" r:id="rId3"/>
    <p:sldId id="259" r:id="rId4"/>
    <p:sldId id="314" r:id="rId5"/>
    <p:sldId id="272" r:id="rId6"/>
    <p:sldId id="275" r:id="rId7"/>
    <p:sldId id="321" r:id="rId8"/>
    <p:sldId id="258" r:id="rId9"/>
    <p:sldId id="257" r:id="rId10"/>
    <p:sldId id="290" r:id="rId11"/>
    <p:sldId id="316" r:id="rId12"/>
    <p:sldId id="260" r:id="rId13"/>
    <p:sldId id="319" r:id="rId14"/>
    <p:sldId id="318" r:id="rId15"/>
    <p:sldId id="265" r:id="rId16"/>
    <p:sldId id="320" r:id="rId17"/>
    <p:sldId id="305" r:id="rId18"/>
    <p:sldId id="306" r:id="rId19"/>
    <p:sldId id="304" r:id="rId20"/>
    <p:sldId id="266" r:id="rId21"/>
    <p:sldId id="311" r:id="rId22"/>
    <p:sldId id="278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DA8FFF"/>
    <a:srgbClr val="008582"/>
    <a:srgbClr val="0099FF"/>
    <a:srgbClr val="9BFFD7"/>
    <a:srgbClr val="F90DFF"/>
    <a:srgbClr val="F6E7E6"/>
    <a:srgbClr val="C5FFF4"/>
    <a:srgbClr val="BF3FFF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019A-080F-42E2-83F7-DAE4887BD60D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4DD4-0702-45AD-8ABD-8CE82B09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7AE1-2C05-4194-B70C-40D59158C7DC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210158"/>
            <a:ext cx="5362575" cy="4809642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806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817" y="943033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BF3F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BF3F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2017" y="1972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F90D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F90D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810000" y="5611505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008582"/>
              </a:solidFill>
              <a:effectLst>
                <a:outerShdw blurRad="50800" dist="38100" dir="20400000" algn="bl" rotWithShape="0">
                  <a:srgbClr val="6600FF"/>
                </a:outerShdw>
              </a:effectLst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008582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008582"/>
              </a:solidFill>
              <a:effectLst>
                <a:outerShdw blurRad="50800" dist="38100" dir="20400000" algn="bl" rotWithShape="0">
                  <a:srgbClr val="6600FF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0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Chord 71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533400" y="5943600"/>
              <a:ext cx="2286000" cy="457200"/>
              <a:chOff x="4176" y="240"/>
              <a:chExt cx="1219" cy="270"/>
            </a:xfrm>
          </p:grpSpPr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 rot="17559760">
                <a:off x="4662" y="-245"/>
                <a:ext cx="249" cy="1220"/>
                <a:chOff x="2498" y="1208"/>
                <a:chExt cx="797" cy="1893"/>
              </a:xfrm>
            </p:grpSpPr>
            <p:sp>
              <p:nvSpPr>
                <p:cNvPr id="84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 rot="17559760">
                <a:off x="4657" y="-192"/>
                <a:ext cx="272" cy="1121"/>
                <a:chOff x="2442" y="1330"/>
                <a:chExt cx="865" cy="1742"/>
              </a:xfrm>
            </p:grpSpPr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" name="Flowchart: Punched Tape 73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4392612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1371600" y="2847975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7010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43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3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10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478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46"/>
          <p:cNvGrpSpPr/>
          <p:nvPr/>
        </p:nvGrpSpPr>
        <p:grpSpPr>
          <a:xfrm>
            <a:off x="4567025" y="2273121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3158" y="1600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Hexagon 47"/>
          <p:cNvSpPr/>
          <p:nvPr/>
        </p:nvSpPr>
        <p:spPr>
          <a:xfrm rot="1253932">
            <a:off x="6373375" y="24927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67056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cAMP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8" name="Hexagon 57"/>
          <p:cNvSpPr/>
          <p:nvPr/>
        </p:nvSpPr>
        <p:spPr>
          <a:xfrm rot="1253932">
            <a:off x="6906775" y="3407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 rot="1253932">
            <a:off x="6678175" y="3788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/>
          <p:cNvSpPr/>
          <p:nvPr/>
        </p:nvSpPr>
        <p:spPr>
          <a:xfrm rot="1253932">
            <a:off x="6906776" y="37119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81600" y="5040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6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080296" y="3933063"/>
            <a:ext cx="450202" cy="287509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06055" y="3933063"/>
            <a:ext cx="450202" cy="287509"/>
          </a:xfrm>
          <a:prstGeom prst="rect">
            <a:avLst/>
          </a:prstGeom>
          <a:noFill/>
        </p:spPr>
      </p:pic>
      <p:sp>
        <p:nvSpPr>
          <p:cNvPr id="93" name="Lightning Bolt 92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29200" y="6248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286000" y="4114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85800" y="2209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0" y="1600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3886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Enzymes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715000" y="5943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Cytoskeletal</a:t>
            </a:r>
            <a:r>
              <a:rPr lang="en-US" b="1" dirty="0" smtClean="0">
                <a:latin typeface="Arial Narrow" pitchFamily="34" charset="0"/>
              </a:rPr>
              <a:t> Proteins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5486400" y="1917879"/>
            <a:ext cx="1017588" cy="576263"/>
            <a:chOff x="2411412" y="5105400"/>
            <a:chExt cx="1017588" cy="576263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5633825" y="2252663"/>
            <a:ext cx="690775" cy="200025"/>
            <a:chOff x="4567025" y="3657600"/>
            <a:chExt cx="690775" cy="200025"/>
          </a:xfrm>
        </p:grpSpPr>
        <p:sp>
          <p:nvSpPr>
            <p:cNvPr id="91" name="Oval 90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094836" y="4305508"/>
            <a:ext cx="429646" cy="305613"/>
          </a:xfrm>
          <a:prstGeom prst="rect">
            <a:avLst/>
          </a:prstGeom>
          <a:noFill/>
        </p:spPr>
      </p:pic>
      <p:sp>
        <p:nvSpPr>
          <p:cNvPr id="95" name="Rectangle 94"/>
          <p:cNvSpPr/>
          <p:nvPr/>
        </p:nvSpPr>
        <p:spPr>
          <a:xfrm>
            <a:off x="4648200" y="342363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05400" y="6577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29" name="Group 32"/>
          <p:cNvGrpSpPr/>
          <p:nvPr/>
        </p:nvGrpSpPr>
        <p:grpSpPr>
          <a:xfrm>
            <a:off x="4392612" y="1905000"/>
            <a:ext cx="1017588" cy="576263"/>
            <a:chOff x="2411412" y="5105400"/>
            <a:chExt cx="1017588" cy="576263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" name="TextBox 9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4621212" y="22860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10" name="Oval 109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4.68085E-6 L 0.10591 -4.680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81 -0.01156 -0.01562 -0.02289 -0.02257 -0.02451 C -0.02951 -0.02613 -0.03611 -0.00971 -0.04218 -0.00948 C -0.04826 -0.00925 -0.05642 -0.02058 -0.0592 -0.02266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1896 -0.0158 0.03816 -0.02535 0.03932 C -0.0349 0.04047 -0.04827 0.01249 -0.05781 0.0074 C -0.06736 0.00231 -0.07257 0.01203 -0.08316 0.00925 C -0.09375 0.00648 -0.11493 -0.00648 -0.12118 -0.00948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63 0.01827 -0.02326 0.03678 -0.03663 0.03932 C -0.05 0.04186 -0.06684 0.01249 -0.08038 0.01504 C -0.09392 0.01758 -0.10816 0.05227 -0.1184 0.05435 C -0.12864 0.05643 -0.13837 0.03238 -0.14236 0.0279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2059 -0.01406 0.04117 -0.02396 0.04487 C -0.03385 0.04857 -0.0533 0.02614 -0.0592 0.02244 " pathEditMode="relative" ptsTypes="a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0.02729 0.01684 0.05458 0.01268 0.07123 C 0.00851 0.08788 -0.02725 0.08904 -0.02534 0.09944 C -0.02343 0.10985 0.0158 0.12766 0.02396 0.13321 " pathEditMode="relative" ptsTypes="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555 C -0.00452 0.02266 -0.0092 0.03978 -0.00278 0.05504 C 0.00347 0.0703 0.04166 0.07586 0.03837 0.09667 C 0.03524 0.11771 -0.00295 0.16882 -0.02118 0.18062 C -0.03976 0.19241 -0.05556 0.16443 -0.07257 0.16721 C -0.08941 0.16998 -0.11424 0.20606 -0.12361 0.19773 C -0.13264 0.18941 -0.12709 0.13113 -0.12778 0.11771 " pathEditMode="relative" rAng="0" ptsTypes="aaaaaaA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1487 C 0.00625 0.15171 -0.00382 0.15494 -0.01336 0.1487 C -0.02291 0.14246 -0.03055 0.11771 -0.04149 0.11123 C -0.05243 0.10476 -0.07031 0.1006 -0.07951 0.10938 C -0.08871 0.11817 -0.09357 0.15471 -0.09635 0.16373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46 0.01734 -0.01493 0.03469 -0.02812 0.04116 C -0.04132 0.04764 -0.06146 0.03284 -0.07882 0.03931 C -0.09618 0.04579 -0.12344 0.07354 -0.13246 0.08071 " pathEditMode="relative" ptsTypes="aaaA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601 C -0.0033 -0.00185 0.00364 0.00231 0.00972 0.01087 C 0.0158 0.01943 0.03298 0.02752 0.02656 0.04463 C 0.02014 0.06175 -0.01302 0.10523 -0.0283 0.11401 C -0.04358 0.1228 -0.05226 0.09736 -0.06493 0.09713 C -0.07761 0.0969 -0.09184 0.11494 -0.10434 0.11216 C -0.11684 0.10939 -0.13368 0.08534 -0.13959 0.08025 " pathEditMode="relative" rAng="0" ptsTypes="aaaaaaA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6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046 -0.04232 C 0.01685 -0.05181 -0.00677 -0.06106 -0.02152 -0.05366 C -0.03628 -0.04626 -0.02274 -0.00532 -0.04826 0.00277 C -0.07378 0.01087 -0.14479 0.00462 -0.175 -0.00486 C -0.2052 -0.01434 -0.21128 -0.05458 -0.22986 -0.05366 C -0.24843 -0.05273 -0.27743 -0.00902 -0.28628 0.00092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058E-7 C -0.0158 -0.02104 -0.03142 -0.04186 -0.05764 -0.04301 C -0.08385 -0.04417 -0.12569 0.00324 -0.15764 -0.0074 C -0.18958 -0.01804 -0.21007 -0.09158 -0.2493 -0.10684 C -0.28854 -0.12211 -0.35364 -0.08973 -0.39288 -0.09944 C -0.43211 -0.10916 -0.46666 -0.1383 -0.48437 -0.16512 C -0.50208 -0.19195 -0.49618 -0.24468 -0.49861 -0.26064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4487E-6 C -0.01545 0.01503 -0.03091 0.03006 -0.03386 0.05434 C -0.03681 0.07863 -0.02605 0.12881 -0.01823 0.14639 C -0.01042 0.16397 0.0118 0.13691 0.01267 0.15934 C 0.01354 0.18177 -0.00851 0.26087 -0.01268 0.28145 " pathEditMode="relative" ptsTypes="aaaaA"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1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965E-6 C -0.0026 -0.02358 -0.00521 -0.04694 -5.55556E-7 -0.06197 C 0.00521 -0.07701 0.01649 -0.08186 0.03108 -0.08996 C 0.04566 -0.09805 0.06476 -0.10222 0.08733 -0.11077 C 0.1099 -0.11933 0.15295 -0.13575 0.16615 -0.14084 " pathEditMode="relative" ptsTypes="aaaaA">
                                      <p:cBhvr>
                                        <p:cTn id="1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26 -0.02151 C -0.1375 -0.00902 -0.15173 0.0037 -0.15989 0.02521 C -0.16805 0.04672 -0.1585 0.09875 -0.17257 0.10777 C -0.18663 0.11679 -0.22014 0.09066 -0.24427 0.07979 C -0.2684 0.06892 -0.296 0.0518 -0.31753 0.04209 C -0.33906 0.03238 -0.35677 0.01642 -0.37396 0.02151 C -0.39114 0.0266 -0.40087 0.06406 -0.42048 0.07216 C -0.4401 0.08025 -0.48021 0.07054 -0.49218 0.07031 " pathEditMode="relative" ptsTypes="aaaaaaaA">
                                      <p:cBhvr>
                                        <p:cTn id="2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32 C 0.01337 0.01434 0.03125 0.02359 0.05243 0.01504 C 0.07361 0.00671 0.09636 -0.04532 0.12257 -0.04532 C 0.14861 -0.04532 0.18004 0.00116 0.20903 0.01504 C 0.23785 0.02914 0.27778 0.04788 0.29566 0.03839 C 0.31354 0.02914 0.30816 -0.0222 0.31667 -0.04162 C 0.32518 -0.06105 0.3415 -0.07238 0.3467 -0.0784 " pathEditMode="relative" rAng="0" ptsTypes="aaaaaaA">
                                      <p:cBhvr>
                                        <p:cTn id="2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185 L -0.20799 0.0043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764 L -0.20069 0.00417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1" grpId="0"/>
      <p:bldP spid="51" grpId="1"/>
      <p:bldP spid="61" grpId="0"/>
      <p:bldP spid="61" grpId="1"/>
      <p:bldP spid="62" grpId="0"/>
      <p:bldP spid="62" grpId="1"/>
      <p:bldP spid="63" grpId="0"/>
      <p:bldP spid="63" grpId="1"/>
      <p:bldP spid="59" grpId="0" animBg="1"/>
      <p:bldP spid="48" grpId="0" animBg="1"/>
      <p:bldP spid="48" grpId="1" animBg="1"/>
      <p:bldP spid="48" grpId="2" animBg="1"/>
      <p:bldP spid="48" grpId="3" animBg="1"/>
      <p:bldP spid="54" grpId="0"/>
      <p:bldP spid="54" grpId="1"/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7" grpId="0" animBg="1"/>
      <p:bldP spid="67" grpId="1" animBg="1"/>
      <p:bldP spid="67" grpId="2" animBg="1"/>
      <p:bldP spid="68" grpId="0"/>
      <p:bldP spid="93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-381000" y="0"/>
            <a:ext cx="9525000" cy="9220200"/>
            <a:chOff x="-381000" y="0"/>
            <a:chExt cx="9525000" cy="92202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Chord 86"/>
            <p:cNvSpPr/>
            <p:nvPr/>
          </p:nvSpPr>
          <p:spPr>
            <a:xfrm rot="5400000" flipV="1">
              <a:off x="-10194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35277" y="5924973"/>
              <a:ext cx="2287876" cy="462281"/>
              <a:chOff x="4177" y="229"/>
              <a:chExt cx="1220" cy="2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 rot="-404024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133223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>
                    <a:gd name="T0" fmla="*/ 901 w 1544"/>
                    <a:gd name="T1" fmla="*/ 228 h 630"/>
                    <a:gd name="T2" fmla="*/ 1009 w 1544"/>
                    <a:gd name="T3" fmla="*/ 196 h 630"/>
                    <a:gd name="T4" fmla="*/ 1111 w 1544"/>
                    <a:gd name="T5" fmla="*/ 163 h 630"/>
                    <a:gd name="T6" fmla="*/ 1194 w 1544"/>
                    <a:gd name="T7" fmla="*/ 131 h 630"/>
                    <a:gd name="T8" fmla="*/ 1248 w 1544"/>
                    <a:gd name="T9" fmla="*/ 103 h 630"/>
                    <a:gd name="T10" fmla="*/ 1284 w 1544"/>
                    <a:gd name="T11" fmla="*/ 79 h 630"/>
                    <a:gd name="T12" fmla="*/ 1312 w 1544"/>
                    <a:gd name="T13" fmla="*/ 56 h 630"/>
                    <a:gd name="T14" fmla="*/ 1330 w 1544"/>
                    <a:gd name="T15" fmla="*/ 31 h 630"/>
                    <a:gd name="T16" fmla="*/ 1342 w 1544"/>
                    <a:gd name="T17" fmla="*/ 0 h 630"/>
                    <a:gd name="T18" fmla="*/ 1390 w 1544"/>
                    <a:gd name="T19" fmla="*/ 5 h 630"/>
                    <a:gd name="T20" fmla="*/ 1428 w 1544"/>
                    <a:gd name="T21" fmla="*/ 19 h 630"/>
                    <a:gd name="T22" fmla="*/ 1474 w 1544"/>
                    <a:gd name="T23" fmla="*/ 37 h 630"/>
                    <a:gd name="T24" fmla="*/ 1498 w 1544"/>
                    <a:gd name="T25" fmla="*/ 61 h 630"/>
                    <a:gd name="T26" fmla="*/ 1514 w 1544"/>
                    <a:gd name="T27" fmla="*/ 82 h 630"/>
                    <a:gd name="T28" fmla="*/ 1526 w 1544"/>
                    <a:gd name="T29" fmla="*/ 103 h 630"/>
                    <a:gd name="T30" fmla="*/ 1538 w 1544"/>
                    <a:gd name="T31" fmla="*/ 124 h 630"/>
                    <a:gd name="T32" fmla="*/ 1544 w 1544"/>
                    <a:gd name="T33" fmla="*/ 151 h 630"/>
                    <a:gd name="T34" fmla="*/ 1538 w 1544"/>
                    <a:gd name="T35" fmla="*/ 172 h 630"/>
                    <a:gd name="T36" fmla="*/ 1516 w 1544"/>
                    <a:gd name="T37" fmla="*/ 191 h 630"/>
                    <a:gd name="T38" fmla="*/ 1478 w 1544"/>
                    <a:gd name="T39" fmla="*/ 212 h 630"/>
                    <a:gd name="T40" fmla="*/ 1436 w 1544"/>
                    <a:gd name="T41" fmla="*/ 228 h 630"/>
                    <a:gd name="T42" fmla="*/ 1392 w 1544"/>
                    <a:gd name="T43" fmla="*/ 245 h 630"/>
                    <a:gd name="T44" fmla="*/ 881 w 1544"/>
                    <a:gd name="T45" fmla="*/ 408 h 630"/>
                    <a:gd name="T46" fmla="*/ 417 w 1544"/>
                    <a:gd name="T47" fmla="*/ 543 h 630"/>
                    <a:gd name="T48" fmla="*/ 353 w 1544"/>
                    <a:gd name="T49" fmla="*/ 561 h 630"/>
                    <a:gd name="T50" fmla="*/ 327 w 1544"/>
                    <a:gd name="T51" fmla="*/ 572 h 630"/>
                    <a:gd name="T52" fmla="*/ 303 w 1544"/>
                    <a:gd name="T53" fmla="*/ 586 h 630"/>
                    <a:gd name="T54" fmla="*/ 284 w 1544"/>
                    <a:gd name="T55" fmla="*/ 603 h 630"/>
                    <a:gd name="T56" fmla="*/ 266 w 1544"/>
                    <a:gd name="T57" fmla="*/ 630 h 630"/>
                    <a:gd name="T58" fmla="*/ 154 w 1544"/>
                    <a:gd name="T59" fmla="*/ 619 h 630"/>
                    <a:gd name="T60" fmla="*/ 58 w 1544"/>
                    <a:gd name="T61" fmla="*/ 591 h 630"/>
                    <a:gd name="T62" fmla="*/ 22 w 1544"/>
                    <a:gd name="T63" fmla="*/ 570 h 630"/>
                    <a:gd name="T64" fmla="*/ 0 w 1544"/>
                    <a:gd name="T65" fmla="*/ 552 h 630"/>
                    <a:gd name="T66" fmla="*/ 4 w 1544"/>
                    <a:gd name="T67" fmla="*/ 528 h 630"/>
                    <a:gd name="T68" fmla="*/ 6 w 1544"/>
                    <a:gd name="T69" fmla="*/ 510 h 630"/>
                    <a:gd name="T70" fmla="*/ 50 w 1544"/>
                    <a:gd name="T71" fmla="*/ 481 h 630"/>
                    <a:gd name="T72" fmla="*/ 84 w 1544"/>
                    <a:gd name="T73" fmla="*/ 467 h 630"/>
                    <a:gd name="T74" fmla="*/ 132 w 1544"/>
                    <a:gd name="T75" fmla="*/ 451 h 630"/>
                    <a:gd name="T76" fmla="*/ 180 w 1544"/>
                    <a:gd name="T77" fmla="*/ 434 h 630"/>
                    <a:gd name="T78" fmla="*/ 264 w 1544"/>
                    <a:gd name="T79" fmla="*/ 409 h 630"/>
                    <a:gd name="T80" fmla="*/ 381 w 1544"/>
                    <a:gd name="T81" fmla="*/ 376 h 630"/>
                    <a:gd name="T82" fmla="*/ 901 w 1544"/>
                    <a:gd name="T83" fmla="*/ 228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44"/>
                    <a:gd name="T127" fmla="*/ 0 h 630"/>
                    <a:gd name="T128" fmla="*/ 1544 w 154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4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>
                    <a:gd name="T0" fmla="*/ 695 w 1530"/>
                    <a:gd name="T1" fmla="*/ 295 h 677"/>
                    <a:gd name="T2" fmla="*/ 919 w 1530"/>
                    <a:gd name="T3" fmla="*/ 224 h 677"/>
                    <a:gd name="T4" fmla="*/ 1067 w 1530"/>
                    <a:gd name="T5" fmla="*/ 178 h 677"/>
                    <a:gd name="T6" fmla="*/ 1189 w 1530"/>
                    <a:gd name="T7" fmla="*/ 137 h 677"/>
                    <a:gd name="T8" fmla="*/ 1264 w 1530"/>
                    <a:gd name="T9" fmla="*/ 108 h 677"/>
                    <a:gd name="T10" fmla="*/ 1322 w 1530"/>
                    <a:gd name="T11" fmla="*/ 84 h 677"/>
                    <a:gd name="T12" fmla="*/ 1372 w 1530"/>
                    <a:gd name="T13" fmla="*/ 62 h 677"/>
                    <a:gd name="T14" fmla="*/ 1406 w 1530"/>
                    <a:gd name="T15" fmla="*/ 41 h 677"/>
                    <a:gd name="T16" fmla="*/ 1436 w 1530"/>
                    <a:gd name="T17" fmla="*/ 21 h 677"/>
                    <a:gd name="T18" fmla="*/ 1464 w 1530"/>
                    <a:gd name="T19" fmla="*/ 0 h 677"/>
                    <a:gd name="T20" fmla="*/ 1478 w 1530"/>
                    <a:gd name="T21" fmla="*/ 21 h 677"/>
                    <a:gd name="T22" fmla="*/ 1490 w 1530"/>
                    <a:gd name="T23" fmla="*/ 41 h 677"/>
                    <a:gd name="T24" fmla="*/ 1500 w 1530"/>
                    <a:gd name="T25" fmla="*/ 63 h 677"/>
                    <a:gd name="T26" fmla="*/ 1512 w 1530"/>
                    <a:gd name="T27" fmla="*/ 89 h 677"/>
                    <a:gd name="T28" fmla="*/ 1524 w 1530"/>
                    <a:gd name="T29" fmla="*/ 120 h 677"/>
                    <a:gd name="T30" fmla="*/ 1530 w 1530"/>
                    <a:gd name="T31" fmla="*/ 147 h 677"/>
                    <a:gd name="T32" fmla="*/ 1530 w 1530"/>
                    <a:gd name="T33" fmla="*/ 158 h 677"/>
                    <a:gd name="T34" fmla="*/ 1518 w 1530"/>
                    <a:gd name="T35" fmla="*/ 176 h 677"/>
                    <a:gd name="T36" fmla="*/ 1504 w 1530"/>
                    <a:gd name="T37" fmla="*/ 189 h 677"/>
                    <a:gd name="T38" fmla="*/ 1480 w 1530"/>
                    <a:gd name="T39" fmla="*/ 204 h 677"/>
                    <a:gd name="T40" fmla="*/ 1446 w 1530"/>
                    <a:gd name="T41" fmla="*/ 220 h 677"/>
                    <a:gd name="T42" fmla="*/ 1406 w 1530"/>
                    <a:gd name="T43" fmla="*/ 235 h 677"/>
                    <a:gd name="T44" fmla="*/ 1338 w 1530"/>
                    <a:gd name="T45" fmla="*/ 258 h 677"/>
                    <a:gd name="T46" fmla="*/ 1270 w 1530"/>
                    <a:gd name="T47" fmla="*/ 279 h 677"/>
                    <a:gd name="T48" fmla="*/ 707 w 1530"/>
                    <a:gd name="T49" fmla="*/ 456 h 677"/>
                    <a:gd name="T50" fmla="*/ 280 w 1530"/>
                    <a:gd name="T51" fmla="*/ 595 h 677"/>
                    <a:gd name="T52" fmla="*/ 246 w 1530"/>
                    <a:gd name="T53" fmla="*/ 607 h 677"/>
                    <a:gd name="T54" fmla="*/ 218 w 1530"/>
                    <a:gd name="T55" fmla="*/ 622 h 677"/>
                    <a:gd name="T56" fmla="*/ 200 w 1530"/>
                    <a:gd name="T57" fmla="*/ 635 h 677"/>
                    <a:gd name="T58" fmla="*/ 194 w 1530"/>
                    <a:gd name="T59" fmla="*/ 648 h 677"/>
                    <a:gd name="T60" fmla="*/ 192 w 1530"/>
                    <a:gd name="T61" fmla="*/ 662 h 677"/>
                    <a:gd name="T62" fmla="*/ 196 w 1530"/>
                    <a:gd name="T63" fmla="*/ 677 h 677"/>
                    <a:gd name="T64" fmla="*/ 176 w 1530"/>
                    <a:gd name="T65" fmla="*/ 673 h 677"/>
                    <a:gd name="T66" fmla="*/ 154 w 1530"/>
                    <a:gd name="T67" fmla="*/ 667 h 677"/>
                    <a:gd name="T68" fmla="*/ 128 w 1530"/>
                    <a:gd name="T69" fmla="*/ 660 h 677"/>
                    <a:gd name="T70" fmla="*/ 98 w 1530"/>
                    <a:gd name="T71" fmla="*/ 651 h 677"/>
                    <a:gd name="T72" fmla="*/ 70 w 1530"/>
                    <a:gd name="T73" fmla="*/ 640 h 677"/>
                    <a:gd name="T74" fmla="*/ 44 w 1530"/>
                    <a:gd name="T75" fmla="*/ 628 h 677"/>
                    <a:gd name="T76" fmla="*/ 24 w 1530"/>
                    <a:gd name="T77" fmla="*/ 614 h 677"/>
                    <a:gd name="T78" fmla="*/ 10 w 1530"/>
                    <a:gd name="T79" fmla="*/ 599 h 677"/>
                    <a:gd name="T80" fmla="*/ 2 w 1530"/>
                    <a:gd name="T81" fmla="*/ 582 h 677"/>
                    <a:gd name="T82" fmla="*/ 0 w 1530"/>
                    <a:gd name="T83" fmla="*/ 564 h 677"/>
                    <a:gd name="T84" fmla="*/ 4 w 1530"/>
                    <a:gd name="T85" fmla="*/ 546 h 677"/>
                    <a:gd name="T86" fmla="*/ 14 w 1530"/>
                    <a:gd name="T87" fmla="*/ 531 h 677"/>
                    <a:gd name="T88" fmla="*/ 30 w 1530"/>
                    <a:gd name="T89" fmla="*/ 518 h 677"/>
                    <a:gd name="T90" fmla="*/ 58 w 1530"/>
                    <a:gd name="T91" fmla="*/ 503 h 677"/>
                    <a:gd name="T92" fmla="*/ 100 w 1530"/>
                    <a:gd name="T93" fmla="*/ 486 h 677"/>
                    <a:gd name="T94" fmla="*/ 178 w 1530"/>
                    <a:gd name="T95" fmla="*/ 461 h 677"/>
                    <a:gd name="T96" fmla="*/ 415 w 1530"/>
                    <a:gd name="T97" fmla="*/ 388 h 677"/>
                    <a:gd name="T98" fmla="*/ 695 w 1530"/>
                    <a:gd name="T99" fmla="*/ 295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30"/>
                    <a:gd name="T151" fmla="*/ 0 h 677"/>
                    <a:gd name="T152" fmla="*/ 1530 w 1530"/>
                    <a:gd name="T153" fmla="*/ 677 h 67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5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>
                    <a:gd name="T0" fmla="*/ 775 w 1594"/>
                    <a:gd name="T1" fmla="*/ 284 h 677"/>
                    <a:gd name="T2" fmla="*/ 967 w 1594"/>
                    <a:gd name="T3" fmla="*/ 224 h 677"/>
                    <a:gd name="T4" fmla="*/ 1103 w 1594"/>
                    <a:gd name="T5" fmla="*/ 182 h 677"/>
                    <a:gd name="T6" fmla="*/ 1199 w 1594"/>
                    <a:gd name="T7" fmla="*/ 146 h 677"/>
                    <a:gd name="T8" fmla="*/ 1268 w 1594"/>
                    <a:gd name="T9" fmla="*/ 119 h 677"/>
                    <a:gd name="T10" fmla="*/ 1304 w 1594"/>
                    <a:gd name="T11" fmla="*/ 101 h 677"/>
                    <a:gd name="T12" fmla="*/ 1334 w 1594"/>
                    <a:gd name="T13" fmla="*/ 80 h 677"/>
                    <a:gd name="T14" fmla="*/ 1352 w 1594"/>
                    <a:gd name="T15" fmla="*/ 38 h 677"/>
                    <a:gd name="T16" fmla="*/ 1364 w 1594"/>
                    <a:gd name="T17" fmla="*/ 8 h 677"/>
                    <a:gd name="T18" fmla="*/ 1464 w 1594"/>
                    <a:gd name="T19" fmla="*/ 0 h 677"/>
                    <a:gd name="T20" fmla="*/ 1594 w 1594"/>
                    <a:gd name="T21" fmla="*/ 172 h 677"/>
                    <a:gd name="T22" fmla="*/ 1572 w 1594"/>
                    <a:gd name="T23" fmla="*/ 189 h 677"/>
                    <a:gd name="T24" fmla="*/ 1532 w 1594"/>
                    <a:gd name="T25" fmla="*/ 209 h 677"/>
                    <a:gd name="T26" fmla="*/ 1498 w 1594"/>
                    <a:gd name="T27" fmla="*/ 224 h 677"/>
                    <a:gd name="T28" fmla="*/ 1454 w 1594"/>
                    <a:gd name="T29" fmla="*/ 242 h 677"/>
                    <a:gd name="T30" fmla="*/ 1394 w 1594"/>
                    <a:gd name="T31" fmla="*/ 263 h 677"/>
                    <a:gd name="T32" fmla="*/ 1310 w 1594"/>
                    <a:gd name="T33" fmla="*/ 290 h 677"/>
                    <a:gd name="T34" fmla="*/ 735 w 1594"/>
                    <a:gd name="T35" fmla="*/ 457 h 677"/>
                    <a:gd name="T36" fmla="*/ 280 w 1594"/>
                    <a:gd name="T37" fmla="*/ 596 h 677"/>
                    <a:gd name="T38" fmla="*/ 248 w 1594"/>
                    <a:gd name="T39" fmla="*/ 608 h 677"/>
                    <a:gd name="T40" fmla="*/ 218 w 1594"/>
                    <a:gd name="T41" fmla="*/ 622 h 677"/>
                    <a:gd name="T42" fmla="*/ 200 w 1594"/>
                    <a:gd name="T43" fmla="*/ 635 h 677"/>
                    <a:gd name="T44" fmla="*/ 194 w 1594"/>
                    <a:gd name="T45" fmla="*/ 648 h 677"/>
                    <a:gd name="T46" fmla="*/ 192 w 1594"/>
                    <a:gd name="T47" fmla="*/ 662 h 677"/>
                    <a:gd name="T48" fmla="*/ 196 w 1594"/>
                    <a:gd name="T49" fmla="*/ 677 h 677"/>
                    <a:gd name="T50" fmla="*/ 176 w 1594"/>
                    <a:gd name="T51" fmla="*/ 673 h 677"/>
                    <a:gd name="T52" fmla="*/ 154 w 1594"/>
                    <a:gd name="T53" fmla="*/ 667 h 677"/>
                    <a:gd name="T54" fmla="*/ 128 w 1594"/>
                    <a:gd name="T55" fmla="*/ 660 h 677"/>
                    <a:gd name="T56" fmla="*/ 98 w 1594"/>
                    <a:gd name="T57" fmla="*/ 651 h 677"/>
                    <a:gd name="T58" fmla="*/ 70 w 1594"/>
                    <a:gd name="T59" fmla="*/ 640 h 677"/>
                    <a:gd name="T60" fmla="*/ 44 w 1594"/>
                    <a:gd name="T61" fmla="*/ 628 h 677"/>
                    <a:gd name="T62" fmla="*/ 24 w 1594"/>
                    <a:gd name="T63" fmla="*/ 614 h 677"/>
                    <a:gd name="T64" fmla="*/ 10 w 1594"/>
                    <a:gd name="T65" fmla="*/ 600 h 677"/>
                    <a:gd name="T66" fmla="*/ 2 w 1594"/>
                    <a:gd name="T67" fmla="*/ 583 h 677"/>
                    <a:gd name="T68" fmla="*/ 0 w 1594"/>
                    <a:gd name="T69" fmla="*/ 565 h 677"/>
                    <a:gd name="T70" fmla="*/ 4 w 1594"/>
                    <a:gd name="T71" fmla="*/ 547 h 677"/>
                    <a:gd name="T72" fmla="*/ 14 w 1594"/>
                    <a:gd name="T73" fmla="*/ 532 h 677"/>
                    <a:gd name="T74" fmla="*/ 30 w 1594"/>
                    <a:gd name="T75" fmla="*/ 519 h 677"/>
                    <a:gd name="T76" fmla="*/ 56 w 1594"/>
                    <a:gd name="T77" fmla="*/ 505 h 677"/>
                    <a:gd name="T78" fmla="*/ 100 w 1594"/>
                    <a:gd name="T79" fmla="*/ 487 h 677"/>
                    <a:gd name="T80" fmla="*/ 178 w 1594"/>
                    <a:gd name="T81" fmla="*/ 461 h 677"/>
                    <a:gd name="T82" fmla="*/ 389 w 1594"/>
                    <a:gd name="T83" fmla="*/ 397 h 677"/>
                    <a:gd name="T84" fmla="*/ 775 w 1594"/>
                    <a:gd name="T85" fmla="*/ 284 h 6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4"/>
                    <a:gd name="T130" fmla="*/ 0 h 677"/>
                    <a:gd name="T131" fmla="*/ 1594 w 1594"/>
                    <a:gd name="T132" fmla="*/ 677 h 6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6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>
                    <a:gd name="T0" fmla="*/ 897 w 1514"/>
                    <a:gd name="T1" fmla="*/ 226 h 616"/>
                    <a:gd name="T2" fmla="*/ 981 w 1514"/>
                    <a:gd name="T3" fmla="*/ 199 h 616"/>
                    <a:gd name="T4" fmla="*/ 1081 w 1514"/>
                    <a:gd name="T5" fmla="*/ 163 h 616"/>
                    <a:gd name="T6" fmla="*/ 1165 w 1514"/>
                    <a:gd name="T7" fmla="*/ 132 h 616"/>
                    <a:gd name="T8" fmla="*/ 1218 w 1514"/>
                    <a:gd name="T9" fmla="*/ 104 h 616"/>
                    <a:gd name="T10" fmla="*/ 1254 w 1514"/>
                    <a:gd name="T11" fmla="*/ 80 h 616"/>
                    <a:gd name="T12" fmla="*/ 1282 w 1514"/>
                    <a:gd name="T13" fmla="*/ 57 h 616"/>
                    <a:gd name="T14" fmla="*/ 1300 w 1514"/>
                    <a:gd name="T15" fmla="*/ 32 h 616"/>
                    <a:gd name="T16" fmla="*/ 1312 w 1514"/>
                    <a:gd name="T17" fmla="*/ 0 h 616"/>
                    <a:gd name="T18" fmla="*/ 1360 w 1514"/>
                    <a:gd name="T19" fmla="*/ 6 h 616"/>
                    <a:gd name="T20" fmla="*/ 1398 w 1514"/>
                    <a:gd name="T21" fmla="*/ 20 h 616"/>
                    <a:gd name="T22" fmla="*/ 1444 w 1514"/>
                    <a:gd name="T23" fmla="*/ 38 h 616"/>
                    <a:gd name="T24" fmla="*/ 1468 w 1514"/>
                    <a:gd name="T25" fmla="*/ 62 h 616"/>
                    <a:gd name="T26" fmla="*/ 1484 w 1514"/>
                    <a:gd name="T27" fmla="*/ 83 h 616"/>
                    <a:gd name="T28" fmla="*/ 1496 w 1514"/>
                    <a:gd name="T29" fmla="*/ 104 h 616"/>
                    <a:gd name="T30" fmla="*/ 1508 w 1514"/>
                    <a:gd name="T31" fmla="*/ 125 h 616"/>
                    <a:gd name="T32" fmla="*/ 1514 w 1514"/>
                    <a:gd name="T33" fmla="*/ 151 h 616"/>
                    <a:gd name="T34" fmla="*/ 1508 w 1514"/>
                    <a:gd name="T35" fmla="*/ 172 h 616"/>
                    <a:gd name="T36" fmla="*/ 1480 w 1514"/>
                    <a:gd name="T37" fmla="*/ 191 h 616"/>
                    <a:gd name="T38" fmla="*/ 1444 w 1514"/>
                    <a:gd name="T39" fmla="*/ 211 h 616"/>
                    <a:gd name="T40" fmla="*/ 1408 w 1514"/>
                    <a:gd name="T41" fmla="*/ 227 h 616"/>
                    <a:gd name="T42" fmla="*/ 1360 w 1514"/>
                    <a:gd name="T43" fmla="*/ 241 h 616"/>
                    <a:gd name="T44" fmla="*/ 851 w 1514"/>
                    <a:gd name="T45" fmla="*/ 409 h 616"/>
                    <a:gd name="T46" fmla="*/ 387 w 1514"/>
                    <a:gd name="T47" fmla="*/ 543 h 616"/>
                    <a:gd name="T48" fmla="*/ 323 w 1514"/>
                    <a:gd name="T49" fmla="*/ 561 h 616"/>
                    <a:gd name="T50" fmla="*/ 293 w 1514"/>
                    <a:gd name="T51" fmla="*/ 570 h 616"/>
                    <a:gd name="T52" fmla="*/ 270 w 1514"/>
                    <a:gd name="T53" fmla="*/ 580 h 616"/>
                    <a:gd name="T54" fmla="*/ 252 w 1514"/>
                    <a:gd name="T55" fmla="*/ 594 h 616"/>
                    <a:gd name="T56" fmla="*/ 246 w 1514"/>
                    <a:gd name="T57" fmla="*/ 616 h 616"/>
                    <a:gd name="T58" fmla="*/ 136 w 1514"/>
                    <a:gd name="T59" fmla="*/ 595 h 616"/>
                    <a:gd name="T60" fmla="*/ 56 w 1514"/>
                    <a:gd name="T61" fmla="*/ 576 h 616"/>
                    <a:gd name="T62" fmla="*/ 26 w 1514"/>
                    <a:gd name="T63" fmla="*/ 559 h 616"/>
                    <a:gd name="T64" fmla="*/ 12 w 1514"/>
                    <a:gd name="T65" fmla="*/ 544 h 616"/>
                    <a:gd name="T66" fmla="*/ 2 w 1514"/>
                    <a:gd name="T67" fmla="*/ 527 h 616"/>
                    <a:gd name="T68" fmla="*/ 0 w 1514"/>
                    <a:gd name="T69" fmla="*/ 509 h 616"/>
                    <a:gd name="T70" fmla="*/ 10 w 1514"/>
                    <a:gd name="T71" fmla="*/ 491 h 616"/>
                    <a:gd name="T72" fmla="*/ 30 w 1514"/>
                    <a:gd name="T73" fmla="*/ 479 h 616"/>
                    <a:gd name="T74" fmla="*/ 60 w 1514"/>
                    <a:gd name="T75" fmla="*/ 468 h 616"/>
                    <a:gd name="T76" fmla="*/ 106 w 1514"/>
                    <a:gd name="T77" fmla="*/ 456 h 616"/>
                    <a:gd name="T78" fmla="*/ 168 w 1514"/>
                    <a:gd name="T79" fmla="*/ 438 h 616"/>
                    <a:gd name="T80" fmla="*/ 266 w 1514"/>
                    <a:gd name="T81" fmla="*/ 412 h 616"/>
                    <a:gd name="T82" fmla="*/ 363 w 1514"/>
                    <a:gd name="T83" fmla="*/ 385 h 616"/>
                    <a:gd name="T84" fmla="*/ 897 w 1514"/>
                    <a:gd name="T85" fmla="*/ 226 h 6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4"/>
                    <a:gd name="T130" fmla="*/ 0 h 616"/>
                    <a:gd name="T131" fmla="*/ 1514 w 1514"/>
                    <a:gd name="T132" fmla="*/ 616 h 6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 rot="-404024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133219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>
                    <a:gd name="T0" fmla="*/ 106 w 1676"/>
                    <a:gd name="T1" fmla="*/ 19 h 527"/>
                    <a:gd name="T2" fmla="*/ 56 w 1676"/>
                    <a:gd name="T3" fmla="*/ 57 h 527"/>
                    <a:gd name="T4" fmla="*/ 18 w 1676"/>
                    <a:gd name="T5" fmla="*/ 102 h 527"/>
                    <a:gd name="T6" fmla="*/ 0 w 1676"/>
                    <a:gd name="T7" fmla="*/ 145 h 527"/>
                    <a:gd name="T8" fmla="*/ 6 w 1676"/>
                    <a:gd name="T9" fmla="*/ 207 h 527"/>
                    <a:gd name="T10" fmla="*/ 30 w 1676"/>
                    <a:gd name="T11" fmla="*/ 247 h 527"/>
                    <a:gd name="T12" fmla="*/ 74 w 1676"/>
                    <a:gd name="T13" fmla="*/ 277 h 527"/>
                    <a:gd name="T14" fmla="*/ 136 w 1676"/>
                    <a:gd name="T15" fmla="*/ 297 h 527"/>
                    <a:gd name="T16" fmla="*/ 218 w 1676"/>
                    <a:gd name="T17" fmla="*/ 312 h 527"/>
                    <a:gd name="T18" fmla="*/ 358 w 1676"/>
                    <a:gd name="T19" fmla="*/ 318 h 527"/>
                    <a:gd name="T20" fmla="*/ 1163 w 1676"/>
                    <a:gd name="T21" fmla="*/ 330 h 527"/>
                    <a:gd name="T22" fmla="*/ 1286 w 1676"/>
                    <a:gd name="T23" fmla="*/ 337 h 527"/>
                    <a:gd name="T24" fmla="*/ 1394 w 1676"/>
                    <a:gd name="T25" fmla="*/ 347 h 527"/>
                    <a:gd name="T26" fmla="*/ 1486 w 1676"/>
                    <a:gd name="T27" fmla="*/ 367 h 527"/>
                    <a:gd name="T28" fmla="*/ 1538 w 1676"/>
                    <a:gd name="T29" fmla="*/ 391 h 527"/>
                    <a:gd name="T30" fmla="*/ 1570 w 1676"/>
                    <a:gd name="T31" fmla="*/ 421 h 527"/>
                    <a:gd name="T32" fmla="*/ 1592 w 1676"/>
                    <a:gd name="T33" fmla="*/ 463 h 527"/>
                    <a:gd name="T34" fmla="*/ 1602 w 1676"/>
                    <a:gd name="T35" fmla="*/ 496 h 527"/>
                    <a:gd name="T36" fmla="*/ 1598 w 1676"/>
                    <a:gd name="T37" fmla="*/ 527 h 527"/>
                    <a:gd name="T38" fmla="*/ 1632 w 1676"/>
                    <a:gd name="T39" fmla="*/ 505 h 527"/>
                    <a:gd name="T40" fmla="*/ 1660 w 1676"/>
                    <a:gd name="T41" fmla="*/ 476 h 527"/>
                    <a:gd name="T42" fmla="*/ 1674 w 1676"/>
                    <a:gd name="T43" fmla="*/ 448 h 527"/>
                    <a:gd name="T44" fmla="*/ 1674 w 1676"/>
                    <a:gd name="T45" fmla="*/ 387 h 527"/>
                    <a:gd name="T46" fmla="*/ 1666 w 1676"/>
                    <a:gd name="T47" fmla="*/ 311 h 527"/>
                    <a:gd name="T48" fmla="*/ 1650 w 1676"/>
                    <a:gd name="T49" fmla="*/ 254 h 527"/>
                    <a:gd name="T50" fmla="*/ 1620 w 1676"/>
                    <a:gd name="T51" fmla="*/ 219 h 527"/>
                    <a:gd name="T52" fmla="*/ 1564 w 1676"/>
                    <a:gd name="T53" fmla="*/ 196 h 527"/>
                    <a:gd name="T54" fmla="*/ 1478 w 1676"/>
                    <a:gd name="T55" fmla="*/ 181 h 527"/>
                    <a:gd name="T56" fmla="*/ 1364 w 1676"/>
                    <a:gd name="T57" fmla="*/ 173 h 527"/>
                    <a:gd name="T58" fmla="*/ 889 w 1676"/>
                    <a:gd name="T59" fmla="*/ 162 h 527"/>
                    <a:gd name="T60" fmla="*/ 447 w 1676"/>
                    <a:gd name="T61" fmla="*/ 155 h 527"/>
                    <a:gd name="T62" fmla="*/ 334 w 1676"/>
                    <a:gd name="T63" fmla="*/ 146 h 527"/>
                    <a:gd name="T64" fmla="*/ 244 w 1676"/>
                    <a:gd name="T65" fmla="*/ 130 h 527"/>
                    <a:gd name="T66" fmla="*/ 172 w 1676"/>
                    <a:gd name="T67" fmla="*/ 106 h 527"/>
                    <a:gd name="T68" fmla="*/ 134 w 1676"/>
                    <a:gd name="T69" fmla="*/ 76 h 527"/>
                    <a:gd name="T70" fmla="*/ 122 w 1676"/>
                    <a:gd name="T71" fmla="*/ 40 h 527"/>
                    <a:gd name="T72" fmla="*/ 132 w 1676"/>
                    <a:gd name="T73" fmla="*/ 0 h 5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7"/>
                    <a:gd name="T113" fmla="*/ 1676 w 1676"/>
                    <a:gd name="T114" fmla="*/ 527 h 5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0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>
                    <a:gd name="T0" fmla="*/ 102 w 1716"/>
                    <a:gd name="T1" fmla="*/ 13 h 494"/>
                    <a:gd name="T2" fmla="*/ 44 w 1716"/>
                    <a:gd name="T3" fmla="*/ 56 h 494"/>
                    <a:gd name="T4" fmla="*/ 12 w 1716"/>
                    <a:gd name="T5" fmla="*/ 96 h 494"/>
                    <a:gd name="T6" fmla="*/ 2 w 1716"/>
                    <a:gd name="T7" fmla="*/ 150 h 494"/>
                    <a:gd name="T8" fmla="*/ 4 w 1716"/>
                    <a:gd name="T9" fmla="*/ 208 h 494"/>
                    <a:gd name="T10" fmla="*/ 28 w 1716"/>
                    <a:gd name="T11" fmla="*/ 247 h 494"/>
                    <a:gd name="T12" fmla="*/ 76 w 1716"/>
                    <a:gd name="T13" fmla="*/ 276 h 494"/>
                    <a:gd name="T14" fmla="*/ 136 w 1716"/>
                    <a:gd name="T15" fmla="*/ 296 h 494"/>
                    <a:gd name="T16" fmla="*/ 224 w 1716"/>
                    <a:gd name="T17" fmla="*/ 310 h 494"/>
                    <a:gd name="T18" fmla="*/ 358 w 1716"/>
                    <a:gd name="T19" fmla="*/ 314 h 494"/>
                    <a:gd name="T20" fmla="*/ 1191 w 1716"/>
                    <a:gd name="T21" fmla="*/ 329 h 494"/>
                    <a:gd name="T22" fmla="*/ 1312 w 1716"/>
                    <a:gd name="T23" fmla="*/ 336 h 494"/>
                    <a:gd name="T24" fmla="*/ 1428 w 1716"/>
                    <a:gd name="T25" fmla="*/ 347 h 494"/>
                    <a:gd name="T26" fmla="*/ 1512 w 1716"/>
                    <a:gd name="T27" fmla="*/ 363 h 494"/>
                    <a:gd name="T28" fmla="*/ 1572 w 1716"/>
                    <a:gd name="T29" fmla="*/ 388 h 494"/>
                    <a:gd name="T30" fmla="*/ 1608 w 1716"/>
                    <a:gd name="T31" fmla="*/ 419 h 494"/>
                    <a:gd name="T32" fmla="*/ 1630 w 1716"/>
                    <a:gd name="T33" fmla="*/ 462 h 494"/>
                    <a:gd name="T34" fmla="*/ 1638 w 1716"/>
                    <a:gd name="T35" fmla="*/ 494 h 494"/>
                    <a:gd name="T36" fmla="*/ 1686 w 1716"/>
                    <a:gd name="T37" fmla="*/ 469 h 494"/>
                    <a:gd name="T38" fmla="*/ 1710 w 1716"/>
                    <a:gd name="T39" fmla="*/ 442 h 494"/>
                    <a:gd name="T40" fmla="*/ 1714 w 1716"/>
                    <a:gd name="T41" fmla="*/ 385 h 494"/>
                    <a:gd name="T42" fmla="*/ 1706 w 1716"/>
                    <a:gd name="T43" fmla="*/ 310 h 494"/>
                    <a:gd name="T44" fmla="*/ 1690 w 1716"/>
                    <a:gd name="T45" fmla="*/ 254 h 494"/>
                    <a:gd name="T46" fmla="*/ 1654 w 1716"/>
                    <a:gd name="T47" fmla="*/ 218 h 494"/>
                    <a:gd name="T48" fmla="*/ 1602 w 1716"/>
                    <a:gd name="T49" fmla="*/ 197 h 494"/>
                    <a:gd name="T50" fmla="*/ 1514 w 1716"/>
                    <a:gd name="T51" fmla="*/ 182 h 494"/>
                    <a:gd name="T52" fmla="*/ 1396 w 1716"/>
                    <a:gd name="T53" fmla="*/ 174 h 494"/>
                    <a:gd name="T54" fmla="*/ 909 w 1716"/>
                    <a:gd name="T55" fmla="*/ 163 h 494"/>
                    <a:gd name="T56" fmla="*/ 455 w 1716"/>
                    <a:gd name="T57" fmla="*/ 156 h 494"/>
                    <a:gd name="T58" fmla="*/ 342 w 1716"/>
                    <a:gd name="T59" fmla="*/ 147 h 494"/>
                    <a:gd name="T60" fmla="*/ 248 w 1716"/>
                    <a:gd name="T61" fmla="*/ 131 h 494"/>
                    <a:gd name="T62" fmla="*/ 174 w 1716"/>
                    <a:gd name="T63" fmla="*/ 107 h 494"/>
                    <a:gd name="T64" fmla="*/ 134 w 1716"/>
                    <a:gd name="T65" fmla="*/ 77 h 494"/>
                    <a:gd name="T66" fmla="*/ 120 w 1716"/>
                    <a:gd name="T67" fmla="*/ 42 h 494"/>
                    <a:gd name="T68" fmla="*/ 132 w 1716"/>
                    <a:gd name="T69" fmla="*/ 0 h 49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16"/>
                    <a:gd name="T106" fmla="*/ 0 h 494"/>
                    <a:gd name="T107" fmla="*/ 1716 w 1716"/>
                    <a:gd name="T108" fmla="*/ 494 h 49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1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>
                    <a:gd name="T0" fmla="*/ 104 w 1716"/>
                    <a:gd name="T1" fmla="*/ 13 h 525"/>
                    <a:gd name="T2" fmla="*/ 44 w 1716"/>
                    <a:gd name="T3" fmla="*/ 56 h 525"/>
                    <a:gd name="T4" fmla="*/ 12 w 1716"/>
                    <a:gd name="T5" fmla="*/ 95 h 525"/>
                    <a:gd name="T6" fmla="*/ 0 w 1716"/>
                    <a:gd name="T7" fmla="*/ 145 h 525"/>
                    <a:gd name="T8" fmla="*/ 4 w 1716"/>
                    <a:gd name="T9" fmla="*/ 207 h 525"/>
                    <a:gd name="T10" fmla="*/ 28 w 1716"/>
                    <a:gd name="T11" fmla="*/ 246 h 525"/>
                    <a:gd name="T12" fmla="*/ 74 w 1716"/>
                    <a:gd name="T13" fmla="*/ 276 h 525"/>
                    <a:gd name="T14" fmla="*/ 136 w 1716"/>
                    <a:gd name="T15" fmla="*/ 296 h 525"/>
                    <a:gd name="T16" fmla="*/ 224 w 1716"/>
                    <a:gd name="T17" fmla="*/ 310 h 525"/>
                    <a:gd name="T18" fmla="*/ 360 w 1716"/>
                    <a:gd name="T19" fmla="*/ 314 h 525"/>
                    <a:gd name="T20" fmla="*/ 1191 w 1716"/>
                    <a:gd name="T21" fmla="*/ 329 h 525"/>
                    <a:gd name="T22" fmla="*/ 1319 w 1716"/>
                    <a:gd name="T23" fmla="*/ 337 h 525"/>
                    <a:gd name="T24" fmla="*/ 1428 w 1716"/>
                    <a:gd name="T25" fmla="*/ 347 h 525"/>
                    <a:gd name="T26" fmla="*/ 1522 w 1716"/>
                    <a:gd name="T27" fmla="*/ 367 h 525"/>
                    <a:gd name="T28" fmla="*/ 1576 w 1716"/>
                    <a:gd name="T29" fmla="*/ 390 h 525"/>
                    <a:gd name="T30" fmla="*/ 1610 w 1716"/>
                    <a:gd name="T31" fmla="*/ 419 h 525"/>
                    <a:gd name="T32" fmla="*/ 1630 w 1716"/>
                    <a:gd name="T33" fmla="*/ 461 h 525"/>
                    <a:gd name="T34" fmla="*/ 1642 w 1716"/>
                    <a:gd name="T35" fmla="*/ 494 h 525"/>
                    <a:gd name="T36" fmla="*/ 1636 w 1716"/>
                    <a:gd name="T37" fmla="*/ 525 h 525"/>
                    <a:gd name="T38" fmla="*/ 1672 w 1716"/>
                    <a:gd name="T39" fmla="*/ 503 h 525"/>
                    <a:gd name="T40" fmla="*/ 1700 w 1716"/>
                    <a:gd name="T41" fmla="*/ 474 h 525"/>
                    <a:gd name="T42" fmla="*/ 1714 w 1716"/>
                    <a:gd name="T43" fmla="*/ 446 h 525"/>
                    <a:gd name="T44" fmla="*/ 1714 w 1716"/>
                    <a:gd name="T45" fmla="*/ 386 h 525"/>
                    <a:gd name="T46" fmla="*/ 1706 w 1716"/>
                    <a:gd name="T47" fmla="*/ 310 h 525"/>
                    <a:gd name="T48" fmla="*/ 1690 w 1716"/>
                    <a:gd name="T49" fmla="*/ 253 h 525"/>
                    <a:gd name="T50" fmla="*/ 1654 w 1716"/>
                    <a:gd name="T51" fmla="*/ 217 h 525"/>
                    <a:gd name="T52" fmla="*/ 1602 w 1716"/>
                    <a:gd name="T53" fmla="*/ 196 h 525"/>
                    <a:gd name="T54" fmla="*/ 1514 w 1716"/>
                    <a:gd name="T55" fmla="*/ 181 h 525"/>
                    <a:gd name="T56" fmla="*/ 1396 w 1716"/>
                    <a:gd name="T57" fmla="*/ 173 h 525"/>
                    <a:gd name="T58" fmla="*/ 909 w 1716"/>
                    <a:gd name="T59" fmla="*/ 162 h 525"/>
                    <a:gd name="T60" fmla="*/ 455 w 1716"/>
                    <a:gd name="T61" fmla="*/ 155 h 525"/>
                    <a:gd name="T62" fmla="*/ 342 w 1716"/>
                    <a:gd name="T63" fmla="*/ 146 h 525"/>
                    <a:gd name="T64" fmla="*/ 248 w 1716"/>
                    <a:gd name="T65" fmla="*/ 130 h 525"/>
                    <a:gd name="T66" fmla="*/ 174 w 1716"/>
                    <a:gd name="T67" fmla="*/ 106 h 525"/>
                    <a:gd name="T68" fmla="*/ 134 w 1716"/>
                    <a:gd name="T69" fmla="*/ 77 h 525"/>
                    <a:gd name="T70" fmla="*/ 120 w 1716"/>
                    <a:gd name="T71" fmla="*/ 42 h 525"/>
                    <a:gd name="T72" fmla="*/ 132 w 1716"/>
                    <a:gd name="T73" fmla="*/ 0 h 5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16"/>
                    <a:gd name="T112" fmla="*/ 0 h 525"/>
                    <a:gd name="T113" fmla="*/ 1716 w 1716"/>
                    <a:gd name="T114" fmla="*/ 525 h 5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2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>
                    <a:gd name="T0" fmla="*/ 104 w 1676"/>
                    <a:gd name="T1" fmla="*/ 18 h 524"/>
                    <a:gd name="T2" fmla="*/ 50 w 1676"/>
                    <a:gd name="T3" fmla="*/ 48 h 524"/>
                    <a:gd name="T4" fmla="*/ 16 w 1676"/>
                    <a:gd name="T5" fmla="*/ 90 h 524"/>
                    <a:gd name="T6" fmla="*/ 0 w 1676"/>
                    <a:gd name="T7" fmla="*/ 143 h 524"/>
                    <a:gd name="T8" fmla="*/ 6 w 1676"/>
                    <a:gd name="T9" fmla="*/ 204 h 524"/>
                    <a:gd name="T10" fmla="*/ 30 w 1676"/>
                    <a:gd name="T11" fmla="*/ 244 h 524"/>
                    <a:gd name="T12" fmla="*/ 74 w 1676"/>
                    <a:gd name="T13" fmla="*/ 274 h 524"/>
                    <a:gd name="T14" fmla="*/ 136 w 1676"/>
                    <a:gd name="T15" fmla="*/ 294 h 524"/>
                    <a:gd name="T16" fmla="*/ 222 w 1676"/>
                    <a:gd name="T17" fmla="*/ 308 h 524"/>
                    <a:gd name="T18" fmla="*/ 352 w 1676"/>
                    <a:gd name="T19" fmla="*/ 312 h 524"/>
                    <a:gd name="T20" fmla="*/ 1163 w 1676"/>
                    <a:gd name="T21" fmla="*/ 327 h 524"/>
                    <a:gd name="T22" fmla="*/ 1288 w 1676"/>
                    <a:gd name="T23" fmla="*/ 334 h 524"/>
                    <a:gd name="T24" fmla="*/ 1394 w 1676"/>
                    <a:gd name="T25" fmla="*/ 345 h 524"/>
                    <a:gd name="T26" fmla="*/ 1486 w 1676"/>
                    <a:gd name="T27" fmla="*/ 365 h 524"/>
                    <a:gd name="T28" fmla="*/ 1538 w 1676"/>
                    <a:gd name="T29" fmla="*/ 389 h 524"/>
                    <a:gd name="T30" fmla="*/ 1572 w 1676"/>
                    <a:gd name="T31" fmla="*/ 419 h 524"/>
                    <a:gd name="T32" fmla="*/ 1592 w 1676"/>
                    <a:gd name="T33" fmla="*/ 461 h 524"/>
                    <a:gd name="T34" fmla="*/ 1602 w 1676"/>
                    <a:gd name="T35" fmla="*/ 493 h 524"/>
                    <a:gd name="T36" fmla="*/ 1598 w 1676"/>
                    <a:gd name="T37" fmla="*/ 524 h 524"/>
                    <a:gd name="T38" fmla="*/ 1632 w 1676"/>
                    <a:gd name="T39" fmla="*/ 502 h 524"/>
                    <a:gd name="T40" fmla="*/ 1660 w 1676"/>
                    <a:gd name="T41" fmla="*/ 474 h 524"/>
                    <a:gd name="T42" fmla="*/ 1674 w 1676"/>
                    <a:gd name="T43" fmla="*/ 446 h 524"/>
                    <a:gd name="T44" fmla="*/ 1674 w 1676"/>
                    <a:gd name="T45" fmla="*/ 385 h 524"/>
                    <a:gd name="T46" fmla="*/ 1666 w 1676"/>
                    <a:gd name="T47" fmla="*/ 308 h 524"/>
                    <a:gd name="T48" fmla="*/ 1650 w 1676"/>
                    <a:gd name="T49" fmla="*/ 251 h 524"/>
                    <a:gd name="T50" fmla="*/ 1614 w 1676"/>
                    <a:gd name="T51" fmla="*/ 215 h 524"/>
                    <a:gd name="T52" fmla="*/ 1564 w 1676"/>
                    <a:gd name="T53" fmla="*/ 193 h 524"/>
                    <a:gd name="T54" fmla="*/ 1478 w 1676"/>
                    <a:gd name="T55" fmla="*/ 178 h 524"/>
                    <a:gd name="T56" fmla="*/ 1364 w 1676"/>
                    <a:gd name="T57" fmla="*/ 170 h 524"/>
                    <a:gd name="T58" fmla="*/ 889 w 1676"/>
                    <a:gd name="T59" fmla="*/ 160 h 524"/>
                    <a:gd name="T60" fmla="*/ 447 w 1676"/>
                    <a:gd name="T61" fmla="*/ 153 h 524"/>
                    <a:gd name="T62" fmla="*/ 334 w 1676"/>
                    <a:gd name="T63" fmla="*/ 144 h 524"/>
                    <a:gd name="T64" fmla="*/ 244 w 1676"/>
                    <a:gd name="T65" fmla="*/ 128 h 524"/>
                    <a:gd name="T66" fmla="*/ 172 w 1676"/>
                    <a:gd name="T67" fmla="*/ 104 h 524"/>
                    <a:gd name="T68" fmla="*/ 134 w 1676"/>
                    <a:gd name="T69" fmla="*/ 74 h 524"/>
                    <a:gd name="T70" fmla="*/ 122 w 1676"/>
                    <a:gd name="T71" fmla="*/ 38 h 524"/>
                    <a:gd name="T72" fmla="*/ 158 w 1676"/>
                    <a:gd name="T73" fmla="*/ 0 h 5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4"/>
                    <a:gd name="T113" fmla="*/ 1676 w 1676"/>
                    <a:gd name="T114" fmla="*/ 524 h 52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3122" name="Picture 3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" t="3603" r="5405" b="2748"/>
          <a:stretch>
            <a:fillRect/>
          </a:stretch>
        </p:blipFill>
        <p:spPr bwMode="auto">
          <a:xfrm>
            <a:off x="4038600" y="3124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13320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2341" y="1219200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52600" y="2057400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pic>
        <p:nvPicPr>
          <p:cNvPr id="1331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3000"/>
            <a:ext cx="93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810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87613" y="1617663"/>
            <a:ext cx="1017587" cy="576262"/>
            <a:chOff x="3160557" y="1643194"/>
            <a:chExt cx="1017588" cy="576263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60557" y="1643194"/>
              <a:ext cx="1017588" cy="576263"/>
              <a:chOff x="2411412" y="5105400"/>
              <a:chExt cx="1017588" cy="576263"/>
            </a:xfrm>
          </p:grpSpPr>
          <p:pic>
            <p:nvPicPr>
              <p:cNvPr id="13319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412" y="5181600"/>
                <a:ext cx="1017588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93" name="TextBox 20"/>
              <p:cNvSpPr txBox="1">
                <a:spLocks noChangeArrowheads="1"/>
              </p:cNvSpPr>
              <p:nvPr/>
            </p:nvSpPr>
            <p:spPr bwMode="auto">
              <a:xfrm>
                <a:off x="2752725" y="5105400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352800" y="1943637"/>
              <a:ext cx="690775" cy="200025"/>
              <a:chOff x="4567025" y="3657600"/>
              <a:chExt cx="690775" cy="20002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66869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0232" y="3657195"/>
                <a:ext cx="223837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35183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7843" y="1219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01972" y="2590800"/>
            <a:ext cx="5436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3" name="TextBox 44"/>
          <p:cNvSpPr txBox="1">
            <a:spLocks noChangeArrowheads="1"/>
          </p:cNvSpPr>
          <p:nvPr/>
        </p:nvSpPr>
        <p:spPr bwMode="auto">
          <a:xfrm>
            <a:off x="3201988" y="1371600"/>
            <a:ext cx="34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oper Black" pitchFamily="18" charset="0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4443" y="609600"/>
            <a:ext cx="1981200" cy="445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Phospholipase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4888" y="1600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ernard MT Condensed" pitchFamily="18" charset="0"/>
                <a:sym typeface="Wingdings 3" pitchFamily="18" charset="2"/>
              </a:rPr>
              <a:t> </a:t>
            </a:r>
            <a:r>
              <a:rPr lang="en-US" sz="2000">
                <a:latin typeface="Bernard MT Condensed" pitchFamily="18" charset="0"/>
              </a:rPr>
              <a:t>PIP</a:t>
            </a:r>
            <a:r>
              <a:rPr lang="en-US" sz="2000" baseline="-25000">
                <a:latin typeface="Bernard MT Condensed" pitchFamily="18" charset="0"/>
              </a:rPr>
              <a:t>2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88088" y="1570038"/>
            <a:ext cx="7620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DAG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78488" y="1984375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oper Black" pitchFamily="18" charset="0"/>
                <a:sym typeface="Wingdings 3" pitchFamily="18" charset="2"/>
              </a:rPr>
              <a:t></a:t>
            </a:r>
          </a:p>
          <a:p>
            <a:pPr algn="ctr"/>
            <a:r>
              <a:rPr lang="en-US" sz="2000" b="1">
                <a:latin typeface="Arial Narrow" pitchFamily="34" charset="0"/>
              </a:rPr>
              <a:t>Phosphatidic 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99000" y="2357438"/>
            <a:ext cx="1066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Inositol</a:t>
            </a:r>
          </a:p>
          <a:p>
            <a:r>
              <a:rPr lang="en-US" sz="2400" b="1">
                <a:latin typeface="Calibri" pitchFamily="34" charset="0"/>
              </a:rPr>
              <a:t>↑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06888" y="152400"/>
            <a:ext cx="4114800" cy="36988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G-Protein-Coupled Receptor</a:t>
            </a:r>
          </a:p>
        </p:txBody>
      </p:sp>
      <p:sp>
        <p:nvSpPr>
          <p:cNvPr id="66" name="Plus 65"/>
          <p:cNvSpPr/>
          <p:nvPr/>
        </p:nvSpPr>
        <p:spPr>
          <a:xfrm>
            <a:off x="5602288" y="2487613"/>
            <a:ext cx="152400" cy="152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 flipH="1" flipV="1">
            <a:off x="4459288" y="1600200"/>
            <a:ext cx="609600" cy="914400"/>
          </a:xfrm>
          <a:prstGeom prst="arc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87888" y="1828800"/>
            <a:ext cx="1371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812382" y="2477294"/>
            <a:ext cx="990600" cy="1587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Up Arrow 76"/>
          <p:cNvSpPr/>
          <p:nvPr/>
        </p:nvSpPr>
        <p:spPr>
          <a:xfrm rot="19455472">
            <a:off x="8186738" y="2855913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599"/>
          <a:stretch>
            <a:fillRect/>
          </a:stretch>
        </p:blipFill>
        <p:spPr bwMode="auto">
          <a:xfrm rot="20456669">
            <a:off x="7439246" y="3238473"/>
            <a:ext cx="429646" cy="305613"/>
          </a:xfrm>
          <a:prstGeom prst="rect">
            <a:avLst/>
          </a:prstGeom>
          <a:noFill/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6888" y="3043238"/>
            <a:ext cx="6096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IP</a:t>
            </a:r>
            <a:r>
              <a:rPr lang="en-US" sz="2400" baseline="-25000">
                <a:latin typeface="Bernard MT Condensed" pitchFamily="18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>
          <a:xfrm>
            <a:off x="5867400" y="4191000"/>
            <a:ext cx="838200" cy="457200"/>
          </a:xfrm>
          <a:prstGeom prst="ellips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Ca</a:t>
            </a:r>
            <a:r>
              <a:rPr lang="en-US" baseline="30000" dirty="0">
                <a:solidFill>
                  <a:schemeClr val="tx1"/>
                </a:solidFill>
                <a:latin typeface="Bernard MT Condensed" pitchFamily="18" charset="0"/>
              </a:rPr>
              <a:t>++</a:t>
            </a:r>
          </a:p>
        </p:txBody>
      </p:sp>
      <p:sp>
        <p:nvSpPr>
          <p:cNvPr id="84" name="Oval 83"/>
          <p:cNvSpPr/>
          <p:nvPr/>
        </p:nvSpPr>
        <p:spPr>
          <a:xfrm>
            <a:off x="6738938" y="29718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90DFF"/>
                </a:solidFill>
                <a:latin typeface="Bernard MT Condensed" pitchFamily="18" charset="0"/>
              </a:rPr>
              <a:t>PKC</a:t>
            </a:r>
            <a:endParaRPr lang="en-US" sz="24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6516688" y="1828800"/>
            <a:ext cx="1371600" cy="1828800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77000" y="41910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r>
              <a:rPr lang="en-US" dirty="0" err="1">
                <a:solidFill>
                  <a:schemeClr val="tx1"/>
                </a:solidFill>
                <a:latin typeface="Bernard MT Condensed" pitchFamily="18" charset="0"/>
              </a:rPr>
              <a:t>CaM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1" name="Flowchart: Punched Tape 100"/>
          <p:cNvSpPr/>
          <p:nvPr/>
        </p:nvSpPr>
        <p:spPr>
          <a:xfrm rot="1167081">
            <a:off x="7557583" y="60414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Lightning Bolt 102"/>
          <p:cNvSpPr/>
          <p:nvPr/>
        </p:nvSpPr>
        <p:spPr>
          <a:xfrm rot="4656380">
            <a:off x="4652169" y="5450682"/>
            <a:ext cx="623887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68888" y="6183313"/>
            <a:ext cx="2133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Cytoskeletal Proteins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4582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2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848600" y="1600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Channels</a:t>
            </a:r>
          </a:p>
        </p:txBody>
      </p:sp>
      <p:sp>
        <p:nvSpPr>
          <p:cNvPr id="114" name="Oval 113"/>
          <p:cNvSpPr/>
          <p:nvPr/>
        </p:nvSpPr>
        <p:spPr>
          <a:xfrm>
            <a:off x="85344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04" name="Oval 103"/>
          <p:cNvSpPr/>
          <p:nvPr/>
        </p:nvSpPr>
        <p:spPr>
          <a:xfrm>
            <a:off x="5257800" y="5715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85" name="Arc 84"/>
          <p:cNvSpPr/>
          <p:nvPr/>
        </p:nvSpPr>
        <p:spPr>
          <a:xfrm rot="16200000" flipH="1">
            <a:off x="4152900" y="3390900"/>
            <a:ext cx="1066800" cy="685800"/>
          </a:xfrm>
          <a:prstGeom prst="arc">
            <a:avLst>
              <a:gd name="adj1" fmla="val 15109316"/>
              <a:gd name="adj2" fmla="val 19934638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Arc 87"/>
          <p:cNvSpPr/>
          <p:nvPr/>
        </p:nvSpPr>
        <p:spPr>
          <a:xfrm rot="10800000" flipH="1">
            <a:off x="4800600" y="4179888"/>
            <a:ext cx="1176338" cy="685800"/>
          </a:xfrm>
          <a:prstGeom prst="arc">
            <a:avLst>
              <a:gd name="adj1" fmla="val 14020856"/>
              <a:gd name="adj2" fmla="val 21329154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4179888"/>
            <a:ext cx="1219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90DFF"/>
                </a:solidFill>
                <a:latin typeface="Bernard MT Condensed" pitchFamily="18" charset="0"/>
              </a:rPr>
              <a:t>CAMPK</a:t>
            </a:r>
            <a:endParaRPr lang="en-US" sz="20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39000" y="4419600"/>
            <a:ext cx="3048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 rot="16798609" flipH="1">
            <a:off x="6931025" y="4648200"/>
            <a:ext cx="1482725" cy="1082675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1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23" name="Curved Up Arrow 122"/>
          <p:cNvSpPr/>
          <p:nvPr/>
        </p:nvSpPr>
        <p:spPr>
          <a:xfrm rot="3039331" flipV="1">
            <a:off x="8134350" y="3557588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486400" y="4321175"/>
            <a:ext cx="2362200" cy="2341563"/>
            <a:chOff x="5486400" y="4321630"/>
            <a:chExt cx="2362200" cy="2340430"/>
          </a:xfrm>
        </p:grpSpPr>
        <p:sp>
          <p:nvSpPr>
            <p:cNvPr id="110" name="Arc 109"/>
            <p:cNvSpPr/>
            <p:nvPr/>
          </p:nvSpPr>
          <p:spPr>
            <a:xfrm flipH="1">
              <a:off x="5715000" y="5138797"/>
              <a:ext cx="1905000" cy="1523263"/>
            </a:xfrm>
            <a:prstGeom prst="arc">
              <a:avLst/>
            </a:prstGeom>
            <a:ln w="57150">
              <a:solidFill>
                <a:srgbClr val="F90D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flipV="1">
              <a:off x="5486400" y="4321630"/>
              <a:ext cx="2362200" cy="817167"/>
            </a:xfrm>
            <a:prstGeom prst="arc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9" name="Straight Connector 128"/>
            <p:cNvCxnSpPr>
              <a:endCxn id="89" idx="2"/>
            </p:cNvCxnSpPr>
            <p:nvPr/>
          </p:nvCxnSpPr>
          <p:spPr>
            <a:xfrm rot="5400000">
              <a:off x="7770056" y="4650878"/>
              <a:ext cx="157087" cy="0"/>
            </a:xfrm>
            <a:prstGeom prst="line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534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pic>
        <p:nvPicPr>
          <p:cNvPr id="8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401"/>
          <a:stretch>
            <a:fillRect/>
          </a:stretch>
        </p:blipFill>
        <p:spPr bwMode="auto">
          <a:xfrm rot="774028">
            <a:off x="7450465" y="2866028"/>
            <a:ext cx="450202" cy="287509"/>
          </a:xfrm>
          <a:prstGeom prst="rect">
            <a:avLst/>
          </a:prstGeom>
          <a:noFill/>
        </p:spPr>
      </p:pic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772400" y="5486400"/>
            <a:ext cx="1066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Enzymes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152400" y="24384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196975" y="1633538"/>
            <a:ext cx="1017588" cy="576262"/>
            <a:chOff x="2313440" y="5105400"/>
            <a:chExt cx="1017588" cy="576263"/>
          </a:xfrm>
        </p:grpSpPr>
        <p:pic>
          <p:nvPicPr>
            <p:cNvPr id="1331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3440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3" name="TextBox 135"/>
            <p:cNvSpPr txBox="1">
              <a:spLocks noChangeArrowheads="1"/>
            </p:cNvSpPr>
            <p:nvPr/>
          </p:nvSpPr>
          <p:spPr bwMode="auto">
            <a:xfrm>
              <a:off x="2752725" y="5105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057400" y="3113602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514600" y="3429000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94" name="Oval 93"/>
          <p:cNvSpPr/>
          <p:nvPr/>
        </p:nvSpPr>
        <p:spPr>
          <a:xfrm>
            <a:off x="8520447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"/>
                            </p:stCondLst>
                            <p:childTnLst>
                              <p:par>
                                <p:cTn id="10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03704E-6 C 0.01475 0.01296 0.02969 0.02615 0.04166 0.03194 C 0.05364 0.03773 0.06649 0.03449 0.07153 0.03495 " pathEditMode="relative" ptsTypes="aaA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0.00712 -0.00995 0.01424 -0.01967 0.02153 -0.01735 C 0.02882 -0.01504 0.03837 0.00904 0.0441 0.01436 C 0.04983 0.01968 0.05417 0.01436 0.05608 0.01436 " pathEditMode="relative" ptsTypes="aaaA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0"/>
                            </p:stCondLst>
                            <p:childTnLst>
                              <p:par>
                                <p:cTn id="1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60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1684 0.01574 -0.03368 0.03194 -0.03542 0.05023 C -0.03716 0.06828 -0.0099 0.09351 -0.01059 0.10902 C -0.01129 0.12476 -0.03351 0.12129 -0.03941 0.14375 C -0.04532 0.1662 -0.04479 0.22754 -0.04584 0.24444 " pathEditMode="relative" rAng="0" ptsTypes="aaaaA">
                                      <p:cBhvr>
                                        <p:cTn id="1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6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8 C -0.11788 0.01272 -0.23576 0.0259 -0.24792 0.04093 C -0.26007 0.05574 -0.06927 0.07632 -0.07413 0.08881 C -0.07899 0.10176 -0.23455 0.09898 -0.27587 0.11748 C -0.31719 0.13575 -0.31354 0.18594 -0.32083 0.19981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0.02118 -0.00787 0.04254 -0.01574 0.05834 -0.03171 C 0.07413 -0.04768 0.0724 -0.08888 0.09514 -0.09537 C 0.11788 -0.10138 0.16181 -0.06388 0.19514 -0.06967 C 0.22847 -0.07546 0.27847 -0.12013 0.29514 -0.13009 " pathEditMode="relative" ptsTypes="aaaaA">
                                      <p:cBhvr>
                                        <p:cTn id="1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13889 2.22222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781 0.00069 0.01597 0.00162 0.02969 -0.00417 C 0.0434 -0.00995 0.06528 -0.02408 0.08246 -0.03495 C 0.09983 -0.04583 0.12552 -0.06458 0.1342 -0.07014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36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2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200"/>
                            </p:stCondLst>
                            <p:childTnLst>
                              <p:par>
                                <p:cTn id="202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4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400"/>
                            </p:stCondLst>
                            <p:childTnLst>
                              <p:par>
                                <p:cTn id="2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4" grpId="1" animBg="1"/>
      <p:bldP spid="54" grpId="2" animBg="1"/>
      <p:bldP spid="58" grpId="0"/>
      <p:bldP spid="60" grpId="0"/>
      <p:bldP spid="77" grpId="0" animBg="1"/>
      <p:bldP spid="55" grpId="0" animBg="1"/>
      <p:bldP spid="55" grpId="1" animBg="1"/>
      <p:bldP spid="55" grpId="2" animBg="1"/>
      <p:bldP spid="83" grpId="0" animBg="1"/>
      <p:bldP spid="84" grpId="0"/>
      <p:bldP spid="100" grpId="0"/>
      <p:bldP spid="103" grpId="0" animBg="1"/>
      <p:bldP spid="105" grpId="0" animBg="1"/>
      <p:bldP spid="109" grpId="0" animBg="1"/>
      <p:bldP spid="114" grpId="0" animBg="1"/>
      <p:bldP spid="114" grpId="1" animBg="1"/>
      <p:bldP spid="104" grpId="0" animBg="1"/>
      <p:bldP spid="90" grpId="0"/>
      <p:bldP spid="113" grpId="0" animBg="1"/>
      <p:bldP spid="123" grpId="0" animBg="1"/>
      <p:bldP spid="108" grpId="0" animBg="1"/>
      <p:bldP spid="102" grpId="0" animBg="1"/>
      <p:bldP spid="94" grpId="0" animBg="1"/>
      <p:bldP spid="9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mAch</a:t>
            </a:r>
            <a:r>
              <a:rPr lang="en-US" sz="2400" b="1" dirty="0" smtClean="0">
                <a:latin typeface="Arial Narrow" pitchFamily="34" charset="0"/>
              </a:rPr>
              <a:t>; m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,</a:t>
            </a:r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receptors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a</a:t>
            </a:r>
            <a:r>
              <a:rPr lang="en-US" sz="2400" b="1" baseline="-25000" dirty="0" smtClean="0">
                <a:latin typeface="Symbol" pitchFamily="18" charset="2"/>
              </a:rPr>
              <a:t>2</a:t>
            </a:r>
            <a:r>
              <a:rPr lang="en-US" sz="2400" b="1" dirty="0" smtClean="0">
                <a:latin typeface="Symbol" pitchFamily="18" charset="2"/>
              </a:rPr>
              <a:t> /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b</a:t>
            </a:r>
            <a:r>
              <a:rPr lang="en-US" sz="2400" b="1" baseline="-25000" dirty="0" smtClean="0">
                <a:latin typeface="Symbol" pitchFamily="18" charset="2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/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u="sng" baseline="-250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1;</a:t>
            </a:r>
            <a:r>
              <a:rPr lang="en-US" sz="2400" b="1" dirty="0" smtClean="0">
                <a:latin typeface="Arial Narrow" pitchFamily="34" charset="0"/>
              </a:rPr>
              <a:t> 5-HT</a:t>
            </a:r>
            <a:r>
              <a:rPr lang="en-US" sz="2400" b="1" baseline="-25000" dirty="0" smtClean="0">
                <a:latin typeface="Arial Narrow" pitchFamily="34" charset="0"/>
              </a:rPr>
              <a:t>1A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–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1D</a:t>
            </a:r>
            <a:r>
              <a:rPr lang="en-US" sz="2400" b="1" dirty="0" smtClean="0">
                <a:latin typeface="Arial Narrow" pitchFamily="34" charset="0"/>
              </a:rPr>
              <a:t> receptor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7620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Classes of Receptors 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0574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Receptors Subtypes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247666"/>
            <a:ext cx="88392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Ach 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	      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m      	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   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Dopaminergic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R</a:t>
            </a: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D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dirty="0" smtClean="0">
                <a:latin typeface="Arial Narrow" pitchFamily="34" charset="0"/>
              </a:rPr>
              <a:t> 		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5-HT</a:t>
            </a:r>
            <a:r>
              <a:rPr lang="en-US" sz="2400" b="1" baseline="-25000" dirty="0" smtClean="0">
                <a:latin typeface="Arial Narrow" pitchFamily="34" charset="0"/>
              </a:rPr>
              <a:t>1-2</a:t>
            </a:r>
            <a:r>
              <a:rPr lang="en-US" sz="2400" b="1" dirty="0" smtClean="0">
                <a:latin typeface="Arial Narrow" pitchFamily="34" charset="0"/>
              </a:rPr>
              <a:t>  / 5-HT </a:t>
            </a:r>
            <a:r>
              <a:rPr lang="en-US" sz="2400" b="1" baseline="-25000" dirty="0" smtClean="0">
                <a:latin typeface="Arial Narrow" pitchFamily="34" charset="0"/>
              </a:rPr>
              <a:t>4-7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962400"/>
            <a:ext cx="51054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in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Are the Most Abundant Type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495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/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latin typeface="Arial Narrow" pitchFamily="34" charset="0"/>
              </a:rPr>
              <a:t> produce, respective,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400" b="1" dirty="0" smtClean="0">
                <a:latin typeface="Arial Narrow" pitchFamily="34" charset="0"/>
              </a:rPr>
              <a:t>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400" b="1" dirty="0" smtClean="0">
                <a:latin typeface="Arial Narrow" pitchFamily="34" charset="0"/>
              </a:rPr>
              <a:t> is linked to activation 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4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4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4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5791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Receptors are selective to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subunit &amp; </a:t>
            </a:r>
            <a:r>
              <a:rPr lang="en-US" sz="2400" b="1" dirty="0" err="1" smtClean="0">
                <a:latin typeface="Arial Narrow" pitchFamily="34" charset="0"/>
              </a:rPr>
              <a:t>effector</a:t>
            </a:r>
            <a:r>
              <a:rPr lang="en-US" sz="2400" b="1" dirty="0" smtClean="0">
                <a:latin typeface="Arial Narrow" pitchFamily="34" charset="0"/>
              </a:rPr>
              <a:t> with which they couple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152400" y="1524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3886200"/>
            <a:ext cx="8610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7" grpId="0"/>
      <p:bldP spid="19" grpId="0" animBg="1"/>
      <p:bldP spid="23" grpId="0"/>
      <p:bldP spid="2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PLC.</a:t>
            </a:r>
          </a:p>
          <a:p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2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AC.</a:t>
            </a:r>
          </a:p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/>
              <a:t>1&amp;2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G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 to stimulate AC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2209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ADRENOCEPTORS</a:t>
            </a:r>
            <a:endParaRPr lang="en-US" sz="2000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3366234"/>
            <a:ext cx="9144000" cy="2146479"/>
            <a:chOff x="0" y="1282521"/>
            <a:chExt cx="9144000" cy="2146479"/>
          </a:xfrm>
        </p:grpSpPr>
        <p:sp>
          <p:nvSpPr>
            <p:cNvPr id="11" name="Rectangle 10"/>
            <p:cNvSpPr/>
            <p:nvPr/>
          </p:nvSpPr>
          <p:spPr>
            <a:xfrm>
              <a:off x="0" y="2209800"/>
              <a:ext cx="91440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t="19048" b="14286"/>
            <a:stretch>
              <a:fillRect/>
            </a:stretch>
          </p:blipFill>
          <p:spPr bwMode="auto">
            <a:xfrm>
              <a:off x="0" y="1752600"/>
              <a:ext cx="9144000" cy="16002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76962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668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38600" y="2209800"/>
              <a:ext cx="9906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4343400" y="1295400"/>
              <a:ext cx="685800" cy="2057400"/>
            </a:xfrm>
            <a:prstGeom prst="rect">
              <a:avLst/>
            </a:prstGeom>
            <a:noFill/>
          </p:spPr>
        </p:pic>
        <p:pic>
          <p:nvPicPr>
            <p:cNvPr id="18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3962400" y="1282521"/>
              <a:ext cx="685800" cy="2057400"/>
            </a:xfrm>
            <a:prstGeom prst="rect">
              <a:avLst/>
            </a:prstGeom>
            <a:noFill/>
          </p:spPr>
        </p:pic>
        <p:grpSp>
          <p:nvGrpSpPr>
            <p:cNvPr id="3" name="Group 19"/>
            <p:cNvGrpSpPr/>
            <p:nvPr/>
          </p:nvGrpSpPr>
          <p:grpSpPr>
            <a:xfrm>
              <a:off x="3886200" y="1905000"/>
              <a:ext cx="1316038" cy="1133475"/>
              <a:chOff x="4572000" y="4572000"/>
              <a:chExt cx="1011238" cy="1133475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 flipH="1">
                <a:off x="50292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45720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Pie 20"/>
            <p:cNvSpPr/>
            <p:nvPr/>
          </p:nvSpPr>
          <p:spPr>
            <a:xfrm rot="5876635">
              <a:off x="4749172" y="2789891"/>
              <a:ext cx="384254" cy="510081"/>
            </a:xfrm>
            <a:prstGeom prst="pie">
              <a:avLst>
                <a:gd name="adj1" fmla="val 0"/>
                <a:gd name="adj2" fmla="val 17998613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05400" y="30480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+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57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67200" y="4064913"/>
            <a:ext cx="53264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AC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-1524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H="1">
            <a:off x="78486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0800000" flipH="1">
            <a:off x="3657600" y="5284113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44725" y="4369713"/>
            <a:ext cx="182614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b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1169" y="4413924"/>
            <a:ext cx="191148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23927" y="3150513"/>
            <a:ext cx="210987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Inhibitory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86400" y="31505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0" y="2514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3836313"/>
            <a:ext cx="6858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G</a:t>
            </a:r>
            <a:r>
              <a:rPr lang="en-US" sz="2400" baseline="-25000" dirty="0" smtClean="0">
                <a:latin typeface="Cooper Black" pitchFamily="18" charset="0"/>
              </a:rPr>
              <a:t>s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3836313"/>
            <a:ext cx="609600" cy="461665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oper Black" pitchFamily="18" charset="0"/>
              </a:rPr>
              <a:t>G</a:t>
            </a:r>
            <a:r>
              <a:rPr lang="en-US" sz="2400" baseline="-25000" dirty="0" err="1" smtClean="0">
                <a:latin typeface="Cooper Black" pitchFamily="18" charset="0"/>
              </a:rPr>
              <a:t>i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436513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436513"/>
            <a:ext cx="1447800" cy="430887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oper Black" pitchFamily="18" charset="0"/>
                <a:sym typeface="Wingdings 3"/>
              </a:rPr>
              <a:t>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8077200" y="25908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99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 </a:t>
            </a:r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1" y="457200"/>
            <a:ext cx="2971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CHOLINERGIC RECEPTORS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2680434"/>
            <a:ext cx="9144000" cy="2429431"/>
            <a:chOff x="0" y="4204434"/>
            <a:chExt cx="9144000" cy="2429431"/>
          </a:xfrm>
        </p:grpSpPr>
        <p:grpSp>
          <p:nvGrpSpPr>
            <p:cNvPr id="3" name="Group 88"/>
            <p:cNvGrpSpPr/>
            <p:nvPr/>
          </p:nvGrpSpPr>
          <p:grpSpPr>
            <a:xfrm>
              <a:off x="0" y="4204434"/>
              <a:ext cx="9144000" cy="2429431"/>
              <a:chOff x="0" y="4204434"/>
              <a:chExt cx="9144000" cy="2429431"/>
            </a:xfrm>
          </p:grpSpPr>
          <p:grpSp>
            <p:nvGrpSpPr>
              <p:cNvPr id="4" name="Group 53"/>
              <p:cNvGrpSpPr/>
              <p:nvPr/>
            </p:nvGrpSpPr>
            <p:grpSpPr>
              <a:xfrm>
                <a:off x="0" y="4204434"/>
                <a:ext cx="9144000" cy="2146479"/>
                <a:chOff x="0" y="1282521"/>
                <a:chExt cx="9144000" cy="214647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2209800"/>
                  <a:ext cx="9144000" cy="609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t="19048" b="14286"/>
                <a:stretch>
                  <a:fillRect/>
                </a:stretch>
              </p:blipFill>
              <p:spPr bwMode="auto">
                <a:xfrm>
                  <a:off x="0" y="1752600"/>
                  <a:ext cx="91440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7696200" y="18288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66800" y="1828800"/>
                  <a:ext cx="304800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038600" y="2209800"/>
                  <a:ext cx="990600" cy="5334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4343400" y="1295400"/>
                  <a:ext cx="685800" cy="2057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3962400" y="1282521"/>
                  <a:ext cx="685800" cy="20574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" name="Group 61"/>
                <p:cNvGrpSpPr/>
                <p:nvPr/>
              </p:nvGrpSpPr>
              <p:grpSpPr>
                <a:xfrm>
                  <a:off x="3657598" y="1905000"/>
                  <a:ext cx="1676400" cy="1133475"/>
                  <a:chOff x="4396345" y="4572000"/>
                  <a:chExt cx="1288139" cy="1133475"/>
                </a:xfrm>
              </p:grpSpPr>
              <p:pic>
                <p:nvPicPr>
                  <p:cNvPr id="3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130446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6345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30" name="Pie 29"/>
                <p:cNvSpPr/>
                <p:nvPr/>
              </p:nvSpPr>
              <p:spPr>
                <a:xfrm rot="5876635">
                  <a:off x="4749172" y="2789891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105400" y="30480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607158" y="3021687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ie 32"/>
                <p:cNvSpPr/>
                <p:nvPr/>
              </p:nvSpPr>
              <p:spPr>
                <a:xfrm rot="15723365" flipH="1">
                  <a:off x="3872127" y="2763576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733800" y="4876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oper Black" pitchFamily="18" charset="0"/>
                  </a:rPr>
                  <a:t>PLC</a:t>
                </a:r>
                <a:endParaRPr lang="en-US" dirty="0">
                  <a:latin typeface="Cooper Black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4674513"/>
                <a:ext cx="6858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4674513"/>
                <a:ext cx="6096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237" y="4419600"/>
                <a:ext cx="762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0" y="6172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Bronchi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34200" y="61722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Blood Vessel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6482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PLC</a:t>
              </a:r>
              <a:endParaRPr lang="en-US" dirty="0">
                <a:latin typeface="Cooper Black" pitchFamily="18" charset="0"/>
              </a:endParaRPr>
            </a:p>
          </p:txBody>
        </p:sp>
      </p:grpSp>
      <p:sp>
        <p:nvSpPr>
          <p:cNvPr id="37" name="Arc 36"/>
          <p:cNvSpPr/>
          <p:nvPr/>
        </p:nvSpPr>
        <p:spPr>
          <a:xfrm>
            <a:off x="-1524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H="1">
            <a:off x="78486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10400" y="3696792"/>
            <a:ext cx="196117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Symbol" pitchFamily="18" charset="2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14" y="3728124"/>
            <a:ext cx="184255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</a:t>
            </a:r>
            <a:r>
              <a:rPr lang="en-US" sz="2000" b="1" baseline="-25000" dirty="0" smtClean="0">
                <a:latin typeface="Arial Narrow" pitchFamily="34" charset="0"/>
              </a:rPr>
              <a:t>3</a:t>
            </a:r>
            <a:r>
              <a:rPr lang="en-US" sz="2000" b="1" dirty="0" smtClean="0">
                <a:latin typeface="Arial Narrow" pitchFamily="34" charset="0"/>
              </a:rPr>
              <a:t> Ach receptor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0" y="4750713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8001000" y="2006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Diamond 44"/>
          <p:cNvSpPr/>
          <p:nvPr/>
        </p:nvSpPr>
        <p:spPr>
          <a:xfrm>
            <a:off x="-76200" y="2057400"/>
            <a:ext cx="1143000" cy="6096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Ach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0" y="4724400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3" name="Picture 1" descr="C:\Users\Administrator\Desktop\pharma\RANGE Pharmacology 5th edition\Images\4.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88"/>
          <a:stretch>
            <a:fillRect/>
          </a:stretch>
        </p:blipFill>
        <p:spPr bwMode="auto">
          <a:xfrm>
            <a:off x="0" y="228600"/>
            <a:ext cx="9144000" cy="5561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43088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ernard MT Condensed" pitchFamily="18" charset="0"/>
              </a:rPr>
              <a:t>Complexity of a response is governed by many </a:t>
            </a:r>
            <a:r>
              <a:rPr lang="en-US" sz="2200" dirty="0" err="1" smtClean="0">
                <a:latin typeface="Bernard MT Condensed" pitchFamily="18" charset="0"/>
              </a:rPr>
              <a:t>ligands</a:t>
            </a:r>
            <a:r>
              <a:rPr lang="en-US" sz="2200" dirty="0" smtClean="0">
                <a:latin typeface="Bernard MT Condensed" pitchFamily="18" charset="0"/>
              </a:rPr>
              <a:t>, receptors &amp; effectors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52400" y="762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674" y="743411"/>
            <a:ext cx="8686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Involved in slow action of; hormones (insulin),  growth factors, cytokines, 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000" y="1625600"/>
            <a:ext cx="8686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Their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cytosolic</a:t>
            </a:r>
            <a:r>
              <a:rPr lang="en-US" sz="2400" b="1" dirty="0" smtClean="0">
                <a:latin typeface="Arial Narrow" pitchFamily="34" charset="0"/>
              </a:rPr>
              <a:t> domain either: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1. </a:t>
            </a:r>
            <a:r>
              <a:rPr lang="en-US" sz="2400" b="1" dirty="0" smtClean="0">
                <a:latin typeface="Arial Narrow" pitchFamily="34" charset="0"/>
              </a:rPr>
              <a:t>Associate directly with an enzyme GC (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) as in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ANP receptor.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Possess </a:t>
            </a:r>
            <a:r>
              <a:rPr lang="en-US" sz="2400" b="1" dirty="0" err="1" smtClean="0">
                <a:latin typeface="Arial Narrow" pitchFamily="34" charset="0"/>
              </a:rPr>
              <a:t>intrisic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 activity (as tyrosine or serine/</a:t>
            </a:r>
            <a:r>
              <a:rPr lang="en-US" sz="2400" b="1" dirty="0" err="1" smtClean="0">
                <a:latin typeface="Arial Narrow" pitchFamily="34" charset="0"/>
              </a:rPr>
              <a:t>threonine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) that can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 itself  (</a:t>
            </a:r>
            <a:r>
              <a:rPr lang="en-US" sz="2400" b="1" dirty="0" err="1" smtClean="0">
                <a:latin typeface="Arial Narrow" pitchFamily="34" charset="0"/>
              </a:rPr>
              <a:t>autophosphorylation</a:t>
            </a:r>
            <a:r>
              <a:rPr lang="en-US" sz="2400" b="1" dirty="0" smtClean="0">
                <a:latin typeface="Arial Narrow" pitchFamily="34" charset="0"/>
              </a:rPr>
              <a:t>) &amp; / or other proteins that they dock as in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insulin receptor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038600"/>
            <a:ext cx="84582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They control many cellular functions as motility, growth, different-</a:t>
            </a:r>
            <a:r>
              <a:rPr lang="en-US" sz="2400" b="1" dirty="0" err="1" smtClean="0">
                <a:latin typeface="Arial Narrow" pitchFamily="34" charset="0"/>
              </a:rPr>
              <a:t>iation</a:t>
            </a:r>
            <a:r>
              <a:rPr lang="en-US" sz="2400" b="1" dirty="0" smtClean="0">
                <a:latin typeface="Arial Narrow" pitchFamily="34" charset="0"/>
              </a:rPr>
              <a:t>, division &amp; morphogenesis.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This usually require many intracellular signaling steps that take time to process.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20331"/>
            <a:ext cx="4419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1.Guanyle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066800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They have a single </a:t>
            </a:r>
            <a:r>
              <a:rPr lang="en-US" sz="2400" b="1" dirty="0" err="1" smtClean="0">
                <a:latin typeface="Arial Narrow" pitchFamily="34" charset="0"/>
              </a:rPr>
              <a:t>transmembrane</a:t>
            </a:r>
            <a:r>
              <a:rPr lang="en-US" sz="2400" b="1" dirty="0" smtClean="0">
                <a:latin typeface="Arial Narrow" pitchFamily="34" charset="0"/>
              </a:rPr>
              <a:t> spanning element.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These have integral </a:t>
            </a:r>
            <a:r>
              <a:rPr lang="en-US" sz="2400" b="1" dirty="0" err="1" smtClean="0">
                <a:latin typeface="Arial Narrow" pitchFamily="34" charset="0"/>
              </a:rPr>
              <a:t>intrinic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guanylate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activity 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Their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messenger is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activates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PKG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down stream </a:t>
            </a:r>
          </a:p>
          <a:p>
            <a:r>
              <a:rPr lang="en-US" sz="2400" b="1" dirty="0" smtClean="0">
                <a:latin typeface="Arial Narrow" pitchFamily="34" charset="0"/>
              </a:rPr>
              <a:t>     protein signaling molecules.</a:t>
            </a:r>
          </a:p>
        </p:txBody>
      </p:sp>
      <p:pic>
        <p:nvPicPr>
          <p:cNvPr id="14" name="Picture 6" descr="http://www.cbs.umn.edu/BMBB/faculty/Potter/Fig2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 b="5769"/>
          <a:stretch>
            <a:fillRect/>
          </a:stretch>
        </p:blipFill>
        <p:spPr bwMode="auto">
          <a:xfrm>
            <a:off x="4267200" y="2514600"/>
            <a:ext cx="4523998" cy="373380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E0FFC1"/>
              </a:gs>
              <a:gs pos="80000">
                <a:srgbClr val="CCFFFF"/>
              </a:gs>
              <a:gs pos="100000">
                <a:srgbClr val="005CBF"/>
              </a:gs>
            </a:gsLst>
            <a:lin ang="18900000" scaled="1"/>
          </a:gradFill>
        </p:spPr>
      </p:pic>
      <p:sp>
        <p:nvSpPr>
          <p:cNvPr id="16" name="Notched Right Arrow 15"/>
          <p:cNvSpPr/>
          <p:nvPr/>
        </p:nvSpPr>
        <p:spPr>
          <a:xfrm rot="1704746">
            <a:off x="3384685" y="4824438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114800" y="5410200"/>
            <a:ext cx="1066800" cy="762000"/>
          </a:xfrm>
          <a:prstGeom prst="ellips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7924800" y="1600200"/>
            <a:ext cx="457200" cy="533400"/>
          </a:xfrm>
          <a:prstGeom prst="triangle">
            <a:avLst/>
          </a:prstGeom>
          <a:solidFill>
            <a:srgbClr val="9BFF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0" y="6096000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cGMP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181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Example: </a:t>
            </a:r>
            <a:r>
              <a:rPr lang="en-US" sz="2000" b="1" dirty="0" err="1" smtClean="0"/>
              <a:t>Atrial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Natriueretic</a:t>
            </a:r>
            <a:r>
              <a:rPr lang="en-US" sz="2000" b="1" dirty="0" smtClean="0"/>
              <a:t> Peptide [ANP] receptors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66 0 " pathEditMode="relative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2497 -0.01823 0.04995 -0.0309 0.05642 C -0.04357 0.0629 -0.06146 0.0437 -0.07604 0.03954 C -0.09062 0.03538 -0.10903 0.02659 -0.11823 0.03191 C -0.12743 0.03723 -0.12882 0.05642 -0.1309 0.07146 C -0.13298 0.08649 -0.1309 0.10938 -0.1309 0.1221 C -0.1309 0.13482 -0.1309 0.14176 -0.1309 0.14824 C -0.1309 0.15471 -0.1309 0.15934 -0.1309 0.16142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animBg="1"/>
      <p:bldP spid="16" grpId="1" animBg="1"/>
      <p:bldP spid="17" grpId="0" animBg="1"/>
      <p:bldP spid="11" grpId="0" animBg="1"/>
      <p:bldP spid="11" grpId="1" animBg="1"/>
      <p:bldP spid="1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54958" y="32691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Phosphorylate</a:t>
            </a:r>
            <a:r>
              <a:rPr lang="en-US" sz="2200" b="1" dirty="0" smtClean="0">
                <a:latin typeface="Arial Narrow" pitchFamily="34" charset="0"/>
              </a:rPr>
              <a:t> other proteins that it docks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269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Activated Receptor </a:t>
            </a:r>
            <a:r>
              <a:rPr lang="en-US" sz="2200" b="1" dirty="0" err="1" smtClean="0">
                <a:latin typeface="Arial Narrow" pitchFamily="34" charset="0"/>
              </a:rPr>
              <a:t>autophosphorylates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" name="Picture 2" descr="An external file that holds a picture, illustration, etc., usually as some form of binary object. The name of referred object is ch15f50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38148" r="81250" b="10442"/>
          <a:stretch>
            <a:fillRect/>
          </a:stretch>
        </p:blipFill>
        <p:spPr bwMode="auto">
          <a:xfrm>
            <a:off x="3048000" y="1182051"/>
            <a:ext cx="2024743" cy="1866363"/>
          </a:xfrm>
          <a:prstGeom prst="rect">
            <a:avLst/>
          </a:prstGeom>
          <a:noFill/>
        </p:spPr>
      </p:pic>
      <p:pic>
        <p:nvPicPr>
          <p:cNvPr id="64517" name="Picture 5" descr="C:\Users\Administrator\Pictures\PDG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rcRect l="3509" t="-6566" r="42105" b="20412"/>
          <a:stretch>
            <a:fillRect/>
          </a:stretch>
        </p:blipFill>
        <p:spPr bwMode="auto">
          <a:xfrm>
            <a:off x="5029200" y="599282"/>
            <a:ext cx="2362200" cy="2627291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812069" y="1372015"/>
            <a:ext cx="2159731" cy="685800"/>
            <a:chOff x="5029200" y="3276600"/>
            <a:chExt cx="2312131" cy="838200"/>
          </a:xfrm>
        </p:grpSpPr>
        <p:pic>
          <p:nvPicPr>
            <p:cNvPr id="15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029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8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612669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9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172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20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731731" y="3276600"/>
              <a:ext cx="609600" cy="838200"/>
            </a:xfrm>
            <a:prstGeom prst="rect">
              <a:avLst/>
            </a:prstGeom>
            <a:noFill/>
          </p:spPr>
        </p:pic>
      </p:grpSp>
      <p:pic>
        <p:nvPicPr>
          <p:cNvPr id="22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 flipH="1">
            <a:off x="762000" y="1105852"/>
            <a:ext cx="685800" cy="2057400"/>
          </a:xfrm>
          <a:prstGeom prst="rect">
            <a:avLst/>
          </a:prstGeom>
          <a:noFill/>
        </p:spPr>
      </p:pic>
      <p:pic>
        <p:nvPicPr>
          <p:cNvPr id="16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>
            <a:off x="2031269" y="1104778"/>
            <a:ext cx="685800" cy="2057400"/>
          </a:xfrm>
          <a:prstGeom prst="rect">
            <a:avLst/>
          </a:prstGeom>
          <a:noFill/>
        </p:spPr>
      </p:pic>
      <p:sp>
        <p:nvSpPr>
          <p:cNvPr id="25" name="Flowchart: Punched Tape 24"/>
          <p:cNvSpPr/>
          <p:nvPr/>
        </p:nvSpPr>
        <p:spPr>
          <a:xfrm rot="567762" flipH="1">
            <a:off x="695406" y="4872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Punched Tape 25"/>
          <p:cNvSpPr/>
          <p:nvPr/>
        </p:nvSpPr>
        <p:spPr>
          <a:xfrm rot="1956704" flipH="1">
            <a:off x="982311" y="89627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Punched Tape 26"/>
          <p:cNvSpPr/>
          <p:nvPr/>
        </p:nvSpPr>
        <p:spPr>
          <a:xfrm rot="20962739" flipH="1">
            <a:off x="990602" y="4372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Punched Tape 27"/>
          <p:cNvSpPr/>
          <p:nvPr/>
        </p:nvSpPr>
        <p:spPr>
          <a:xfrm rot="20167920" flipH="1">
            <a:off x="1152606" y="9444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Punched Tape 28"/>
          <p:cNvSpPr/>
          <p:nvPr/>
        </p:nvSpPr>
        <p:spPr>
          <a:xfrm rot="953920" flipH="1">
            <a:off x="1143002" y="5896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Punched Tape 29"/>
          <p:cNvSpPr/>
          <p:nvPr/>
        </p:nvSpPr>
        <p:spPr>
          <a:xfrm rot="20167920" flipH="1">
            <a:off x="617069" y="784405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32691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dimerize</a:t>
            </a:r>
            <a:r>
              <a:rPr lang="en-US" sz="2200" b="1" dirty="0" smtClean="0">
                <a:latin typeface="Arial Narrow" pitchFamily="34" charset="0"/>
              </a:rPr>
              <a:t> receptors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685800"/>
            <a:ext cx="4495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2286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21451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4800" y="3200400"/>
            <a:ext cx="5029200" cy="3581400"/>
            <a:chOff x="838200" y="3276600"/>
            <a:chExt cx="5029200" cy="3581400"/>
          </a:xfrm>
        </p:grpSpPr>
        <p:pic>
          <p:nvPicPr>
            <p:cNvPr id="38" name="Picture 2" descr="http://uk.wrs.yahoo.com/_ylt=A0WTf2xQ7L1MRQsA8XlWBQx./SIG=12fsfprf7/EXP=1287601616/**http%3a/www.uic.edu/classes/bios/bios100/summer2002/tk02.jpg"/>
            <p:cNvPicPr>
              <a:picLocks noChangeAspect="1" noChangeArrowheads="1"/>
            </p:cNvPicPr>
            <p:nvPr/>
          </p:nvPicPr>
          <p:blipFill>
            <a:blip r:embed="rId5" cstate="print"/>
            <a:srcRect l="1038" t="8136" r="30480" b="28135"/>
            <a:stretch>
              <a:fillRect/>
            </a:stretch>
          </p:blipFill>
          <p:spPr bwMode="auto">
            <a:xfrm>
              <a:off x="838200" y="3276600"/>
              <a:ext cx="5029200" cy="35814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4114800" y="3429000"/>
              <a:ext cx="1752600" cy="64633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Phosphorylated</a:t>
              </a:r>
              <a:r>
                <a:rPr lang="en-US" b="1" dirty="0" smtClean="0"/>
                <a:t> docked proteins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5181600" y="5334000"/>
            <a:ext cx="4572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219700" y="5829300"/>
            <a:ext cx="457200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15000" y="556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5943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 </a:t>
            </a:r>
          </a:p>
          <a:p>
            <a:r>
              <a:rPr lang="en-US" sz="2400" b="1" dirty="0" smtClean="0">
                <a:latin typeface="Arial Narrow" pitchFamily="34" charset="0"/>
              </a:rPr>
              <a:t>Insulin receptor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11111E-6 C 0.01025 0.00995 0.02066 0.01991 0.02882 0.02245 C 0.03698 0.025 0.04184 0.00949 0.04913 0.01505 C 0.0566 0.0206 0.0691 0.04977 0.07327 0.05625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042 0.01434 -0.02084 0.02891 -0.01823 0.04695 C -0.01563 0.06499 0.00607 0.09968 0.01545 0.1087 C 0.02482 0.11772 0.03003 0.10222 0.03802 0.1013 C 0.04601 0.10037 0.0592 0.10315 0.06337 0.10315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2.47919E-6 L 0.06528 -2.47919E-6 " pathEditMode="relative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7" grpId="0"/>
      <p:bldP spid="7" grpId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/>
      <p:bldP spid="33" grpId="1"/>
      <p:bldP spid="46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419637"/>
            <a:ext cx="7696200" cy="6368775"/>
            <a:chOff x="152400" y="419637"/>
            <a:chExt cx="7696200" cy="6368775"/>
          </a:xfrm>
        </p:grpSpPr>
        <p:pic>
          <p:nvPicPr>
            <p:cNvPr id="14" name="Picture 23" descr="O:\workno\353-500560\HiRez\insulin_pat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457200" y="584916"/>
              <a:ext cx="7391400" cy="6203496"/>
            </a:xfrm>
            <a:prstGeom prst="rect">
              <a:avLst/>
            </a:prstGeom>
            <a:noFill/>
          </p:spPr>
        </p:pic>
        <p:pic>
          <p:nvPicPr>
            <p:cNvPr id="66561" name="Picture 1" descr="C:\Users\Administrator\Pictures\inactivated receptor insuli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20520" y="457199"/>
              <a:ext cx="838201" cy="27818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Oval 14"/>
            <p:cNvSpPr/>
            <p:nvPr/>
          </p:nvSpPr>
          <p:spPr>
            <a:xfrm>
              <a:off x="3733800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03242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" y="419637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Non activated Insulin Receptor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458080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Activated 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 Receptor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88158" y="1650642"/>
              <a:ext cx="91440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</a:t>
              </a:r>
              <a:endParaRPr lang="en-US" sz="1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1524000"/>
              <a:ext cx="152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http://www.biocarta.com/pathfiles/h_insulinPathw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228600"/>
            <a:ext cx="8555525" cy="640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48400" y="990600"/>
            <a:ext cx="2743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INSULIN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584916"/>
            <a:ext cx="4114800" cy="3423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Tyrosine 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Kinase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164068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162857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152400" y="762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22882" name="Photo Editor Photo" r:id="rId4" imgW="1133633" imgH="2876190" progId="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950" y="352067"/>
            <a:ext cx="6629400" cy="461665"/>
          </a:xfrm>
          <a:prstGeom prst="rect">
            <a:avLst/>
          </a:prstGeom>
          <a:solidFill>
            <a:srgbClr val="C5FFF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</a:rPr>
              <a:t>	By </a:t>
            </a: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the end of this lecture you will be able to 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1207532"/>
            <a:ext cx="8001000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superfamilies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3476" y="2738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3476" y="1976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914400" cy="523220"/>
          </a:xfrm>
          <a:prstGeom prst="rect">
            <a:avLst/>
          </a:prstGeom>
          <a:solidFill>
            <a:srgbClr val="C5FFF4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90D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90DFF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90DFF"/>
              </a:solidFill>
              <a:latin typeface="Britannic Bold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164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64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077200" y="228600"/>
          <a:ext cx="914400" cy="6324600"/>
        </p:xfrm>
        <a:graphic>
          <a:graphicData uri="http://schemas.openxmlformats.org/presentationml/2006/ole">
            <p:oleObj spid="_x0000_s32769" name="Photo Editor Photo" r:id="rId3" imgW="1133633" imgH="287619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215721"/>
            <a:ext cx="41899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Are intra-</a:t>
            </a:r>
            <a:r>
              <a:rPr lang="en-US" sz="2200" b="1" dirty="0" err="1" smtClean="0">
                <a:latin typeface="Arial Narrow" pitchFamily="34" charset="0"/>
              </a:rPr>
              <a:t>cellularly</a:t>
            </a:r>
            <a:r>
              <a:rPr lang="en-US" sz="2200" b="1" dirty="0" smtClean="0">
                <a:latin typeface="Arial Narrow" pitchFamily="34" charset="0"/>
              </a:rPr>
              <a:t> located whether in </a:t>
            </a:r>
            <a:r>
              <a:rPr lang="en-US" sz="2200" b="1" dirty="0" err="1" smtClean="0">
                <a:latin typeface="Arial Narrow" pitchFamily="34" charset="0"/>
              </a:rPr>
              <a:t>cytosol</a:t>
            </a:r>
            <a:r>
              <a:rPr lang="en-US" sz="2200" b="1" dirty="0" smtClean="0">
                <a:latin typeface="Arial Narrow" pitchFamily="34" charset="0"/>
              </a:rPr>
              <a:t> or the nucleus.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990600"/>
            <a:ext cx="7543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Their </a:t>
            </a:r>
            <a:r>
              <a:rPr lang="en-US" sz="2200" b="1" u="sng" dirty="0" err="1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are usually :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</a:t>
            </a:r>
            <a:r>
              <a:rPr lang="en-US" sz="2200" b="1" dirty="0" err="1" smtClean="0">
                <a:latin typeface="Arial Narrow" pitchFamily="34" charset="0"/>
              </a:rPr>
              <a:t>lipophylic</a:t>
            </a:r>
            <a:r>
              <a:rPr lang="en-US" sz="2200" b="1" dirty="0" smtClean="0">
                <a:latin typeface="Arial Narrow" pitchFamily="34" charset="0"/>
              </a:rPr>
              <a:t> hormones; steroids, thyroids, …etc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lipids; </a:t>
            </a:r>
            <a:r>
              <a:rPr lang="en-US" sz="2200" b="1" dirty="0" err="1" smtClean="0">
                <a:latin typeface="Arial Narrow" pitchFamily="34" charset="0"/>
              </a:rPr>
              <a:t>linolinic</a:t>
            </a:r>
            <a:r>
              <a:rPr lang="en-US" sz="2200" b="1" dirty="0" smtClean="0">
                <a:latin typeface="Arial Narrow" pitchFamily="34" charset="0"/>
              </a:rPr>
              <a:t> a., retinoic a. 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Phosphorylated</a:t>
            </a:r>
            <a:r>
              <a:rPr lang="en-US" sz="2200" b="1" dirty="0" smtClean="0">
                <a:latin typeface="Arial Narrow" pitchFamily="34" charset="0"/>
              </a:rPr>
              <a:t> protein end product of 2</a:t>
            </a:r>
            <a:r>
              <a:rPr lang="en-US" sz="2200" b="1" baseline="30000" dirty="0" smtClean="0">
                <a:latin typeface="Arial Narrow" pitchFamily="34" charset="0"/>
              </a:rPr>
              <a:t>nd</a:t>
            </a:r>
            <a:r>
              <a:rPr lang="en-US" sz="2200" b="1" dirty="0" smtClean="0">
                <a:latin typeface="Arial Narrow" pitchFamily="34" charset="0"/>
              </a:rPr>
              <a:t> messenger signaling</a:t>
            </a:r>
          </a:p>
        </p:txBody>
      </p:sp>
      <p:sp>
        <p:nvSpPr>
          <p:cNvPr id="21" name="Notched Right Arrow 20"/>
          <p:cNvSpPr/>
          <p:nvPr/>
        </p:nvSpPr>
        <p:spPr>
          <a:xfrm flipH="1">
            <a:off x="4953000" y="152400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743200" y="3810000"/>
            <a:ext cx="6148552" cy="2743200"/>
            <a:chOff x="2743200" y="3810000"/>
            <a:chExt cx="6148552" cy="2743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7876" r="4661" b="9375"/>
            <a:stretch>
              <a:fillRect/>
            </a:stretch>
          </p:blipFill>
          <p:spPr bwMode="auto">
            <a:xfrm>
              <a:off x="2743200" y="3810000"/>
              <a:ext cx="614855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Oval 21"/>
            <p:cNvSpPr/>
            <p:nvPr/>
          </p:nvSpPr>
          <p:spPr>
            <a:xfrm>
              <a:off x="2743200" y="5131158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51479" y="5167647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5181600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7237" y="4953000"/>
              <a:ext cx="914400" cy="609600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Protein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10200" y="62484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40958" y="56388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3622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</a:t>
            </a:r>
            <a:r>
              <a:rPr lang="en-US" sz="2200" b="1" dirty="0" smtClean="0">
                <a:latin typeface="Arial Narrow" pitchFamily="34" charset="0"/>
              </a:rPr>
              <a:t>nvolved in regulation of </a:t>
            </a:r>
            <a:r>
              <a:rPr lang="en-US" sz="22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PROTEIN SYNTHESIS </a:t>
            </a:r>
            <a:r>
              <a:rPr lang="en-US" sz="2200" b="1" dirty="0" smtClean="0">
                <a:latin typeface="Calibri"/>
              </a:rPr>
              <a:t>→</a:t>
            </a:r>
            <a:r>
              <a:rPr lang="en-US" sz="2200" b="1" dirty="0" smtClean="0">
                <a:latin typeface="Arial Narrow" pitchFamily="34" charset="0"/>
              </a:rPr>
              <a:t>most slowest in 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819400"/>
            <a:ext cx="8102600" cy="70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400" b="1" dirty="0" smtClean="0">
                <a:latin typeface="Arial Narrow" pitchFamily="34" charset="0"/>
              </a:rPr>
              <a:t>They possess a conserved area that recognizes specific DNA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sequence in the nucleus which is called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Responsive Element</a:t>
            </a:r>
            <a:r>
              <a:rPr lang="en-US" sz="2400" b="1" dirty="0" smtClean="0">
                <a:latin typeface="Calibri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114" y="343025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400" b="1" dirty="0" smtClean="0">
                <a:latin typeface="Arial Narrow" pitchFamily="34" charset="0"/>
              </a:rPr>
              <a:t>They react as </a:t>
            </a:r>
          </a:p>
          <a:p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TRANSCRIPTION  FACTORS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expressing or repressing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target genes.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0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9802" y="381000"/>
            <a:ext cx="6801602" cy="5105400"/>
            <a:chOff x="-19802" y="381000"/>
            <a:chExt cx="6801602" cy="5105400"/>
          </a:xfrm>
        </p:grpSpPr>
        <p:pic>
          <p:nvPicPr>
            <p:cNvPr id="4" name="Picture 3" descr="405px-Gr_hsp90_translocatio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802" y="381000"/>
              <a:ext cx="6801602" cy="5105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838200" y="3471446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proteins</a:t>
              </a:r>
              <a:endParaRPr lang="en-US" sz="2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1143000"/>
          <a:ext cx="1676400" cy="5943600"/>
        </p:xfrm>
        <a:graphic>
          <a:graphicData uri="http://schemas.openxmlformats.org/presentationml/2006/ole">
            <p:oleObj spid="_x0000_s87042" name="Photo Editor Photo" r:id="rId4" imgW="1133633" imgH="287619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2400" y="44196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 Narrow" pitchFamily="34" charset="0"/>
              </a:rPr>
              <a:t>The activated </a:t>
            </a:r>
            <a:r>
              <a:rPr lang="en-US" sz="20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GR complex</a:t>
            </a:r>
          </a:p>
          <a:p>
            <a:r>
              <a:rPr lang="en-US" sz="2000" b="1" dirty="0" smtClean="0">
                <a:latin typeface="Arial Narrow" pitchFamily="34" charset="0"/>
              </a:rPr>
              <a:t>  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u="heavy" dirty="0" smtClean="0">
                <a:latin typeface="Arial Narrow" pitchFamily="34" charset="0"/>
              </a:rPr>
              <a:t>Up-regulates expression of anti- </a:t>
            </a:r>
            <a:br>
              <a:rPr lang="en-US" sz="2000" b="1" u="heavy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                        </a:t>
            </a:r>
            <a:r>
              <a:rPr lang="en-US" sz="2000" b="1" u="heavy" dirty="0" smtClean="0">
                <a:latin typeface="Arial Narrow" pitchFamily="34" charset="0"/>
              </a:rPr>
              <a:t> inflammatory proteins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u="heavy" dirty="0" smtClean="0">
                <a:latin typeface="Arial Narrow" pitchFamily="34" charset="0"/>
              </a:rPr>
              <a:t>Represses expression of pro-inflammatory proteins </a:t>
            </a:r>
            <a:r>
              <a:rPr lang="en-US" sz="2000" b="1" dirty="0" smtClean="0">
                <a:latin typeface="Arial Narrow" pitchFamily="34" charset="0"/>
              </a:rPr>
              <a:t>in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( preventing the translocation of other  transcription factors from the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into the nucleus).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3237" y="685800"/>
            <a:ext cx="2667000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GLUCOCORTICOID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1524000" y="3810000"/>
            <a:ext cx="609600" cy="457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52600" y="38100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81400" y="1600200"/>
            <a:ext cx="4800600" cy="4343400"/>
          </a:xfrm>
          <a:prstGeom prst="ellipse">
            <a:avLst/>
          </a:prstGeom>
          <a:solidFill>
            <a:srgbClr val="F6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42"/>
          <p:cNvGraphicFramePr>
            <a:graphicFrameLocks noChangeAspect="1"/>
          </p:cNvGraphicFramePr>
          <p:nvPr/>
        </p:nvGraphicFramePr>
        <p:xfrm>
          <a:off x="76200" y="-228600"/>
          <a:ext cx="1828800" cy="6903720"/>
        </p:xfrm>
        <a:graphic>
          <a:graphicData uri="http://schemas.openxmlformats.org/presentationml/2006/ole">
            <p:oleObj spid="_x0000_s28674" name="Photo Editor Photo" r:id="rId3" imgW="1133633" imgH="2876190" progId="">
              <p:embed/>
            </p:oleObj>
          </a:graphicData>
        </a:graphic>
      </p:graphicFrame>
      <p:pic>
        <p:nvPicPr>
          <p:cNvPr id="8" name="Picture 2" descr="http://www.nature.com/nrendo/journal/v5/n4/images/nrendo.2009.19-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033" t="34711"/>
          <a:stretch>
            <a:fillRect/>
          </a:stretch>
        </p:blipFill>
        <p:spPr bwMode="auto">
          <a:xfrm>
            <a:off x="1905000" y="1372140"/>
            <a:ext cx="6629400" cy="4952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685800"/>
            <a:ext cx="2934237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THYROID HORMONE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" y="1562100"/>
            <a:ext cx="5819775" cy="5219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816600" y="2827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054600" y="17604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807200" y="48846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883400" y="20574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6121400" y="38178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7416800" y="29718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8178800" y="38862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6324600" y="12192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1" name="Picture 1" descr="C:\Users\Administrator\Pictures\Picturex.jpg"/>
          <p:cNvPicPr>
            <a:picLocks noChangeAspect="1" noChangeArrowheads="1"/>
          </p:cNvPicPr>
          <p:nvPr/>
        </p:nvPicPr>
        <p:blipFill>
          <a:blip r:embed="rId2" cstate="print"/>
          <a:srcRect l="478" t="2273" r="1094"/>
          <a:stretch>
            <a:fillRect/>
          </a:stretch>
        </p:blipFill>
        <p:spPr bwMode="auto">
          <a:xfrm>
            <a:off x="1905000" y="228600"/>
            <a:ext cx="68580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407639"/>
            <a:ext cx="1702158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851452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 RECEPTOR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2400" y="1600200"/>
            <a:ext cx="3886200" cy="3429000"/>
            <a:chOff x="4572000" y="609600"/>
            <a:chExt cx="3733800" cy="3276600"/>
          </a:xfrm>
        </p:grpSpPr>
        <p:pic>
          <p:nvPicPr>
            <p:cNvPr id="30" name="Picture 2" descr="receptor3"/>
            <p:cNvPicPr>
              <a:picLocks noChangeAspect="1" noChangeArrowheads="1"/>
            </p:cNvPicPr>
            <p:nvPr/>
          </p:nvPicPr>
          <p:blipFill>
            <a:blip r:embed="rId3" cstate="print"/>
            <a:srcRect l="13334" t="14667" r="22667" b="6500"/>
            <a:stretch>
              <a:fillRect/>
            </a:stretch>
          </p:blipFill>
          <p:spPr bwMode="auto">
            <a:xfrm>
              <a:off x="4648200" y="609600"/>
              <a:ext cx="3657600" cy="32766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4572000" y="3365679"/>
              <a:ext cx="2123141" cy="4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>
                  <a:sym typeface="Wingdings 3"/>
                </a:rPr>
                <a:t>        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dirty="0" smtClean="0"/>
                <a:t>Coupler</a:t>
              </a:r>
              <a:r>
                <a:rPr lang="en-US" sz="1600" dirty="0" smtClean="0">
                  <a:sym typeface="Wingdings 3"/>
                </a:rPr>
                <a:t></a:t>
              </a:r>
              <a:r>
                <a:rPr lang="en-US" sz="1600" dirty="0" smtClean="0"/>
                <a:t> Transduction</a:t>
              </a:r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95800" y="2743200"/>
            <a:ext cx="3962400" cy="3418541"/>
            <a:chOff x="152400" y="2209799"/>
            <a:chExt cx="3962400" cy="3418541"/>
          </a:xfrm>
        </p:grpSpPr>
        <p:pic>
          <p:nvPicPr>
            <p:cNvPr id="33" name="Picture 2" descr="receptor1"/>
            <p:cNvPicPr>
              <a:picLocks noChangeAspect="1" noChangeArrowheads="1"/>
            </p:cNvPicPr>
            <p:nvPr/>
          </p:nvPicPr>
          <p:blipFill>
            <a:blip r:embed="rId4" cstate="print"/>
            <a:srcRect l="25641" t="17555" r="8974" b="6085"/>
            <a:stretch>
              <a:fillRect/>
            </a:stretch>
          </p:blipFill>
          <p:spPr bwMode="auto">
            <a:xfrm>
              <a:off x="152400" y="2209799"/>
              <a:ext cx="3962400" cy="3418541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2793642" y="3391437"/>
              <a:ext cx="1321158" cy="30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/>
                <a:t>Direct</a:t>
              </a:r>
              <a:endParaRPr lang="en-US" sz="16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400" y="60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Its Structure: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1652" y="238870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0" y="84814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84151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9090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524000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Location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2033573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Structure 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543146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Transduction Mechanism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914400"/>
            <a:ext cx="3810000" cy="461665"/>
          </a:xfrm>
          <a:prstGeom prst="rect">
            <a:avLst/>
          </a:prstGeom>
          <a:solidFill>
            <a:srgbClr val="F6E7E6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</a:rPr>
              <a:t>Classified  according to their 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598" y="3562290"/>
            <a:ext cx="3200401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Time scale of Response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9558" y="3581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  <a:sym typeface="Wingdings 3"/>
              </a:rPr>
              <a:t>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</a:t>
            </a:r>
            <a:r>
              <a:rPr lang="en-US" sz="2400" i="1" dirty="0" smtClean="0">
                <a:latin typeface="Bernard MT Condensed" pitchFamily="18" charset="0"/>
              </a:rPr>
              <a:t>4  Main SUPERFAMILIES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1148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7244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 Coupled 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59436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53340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052719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Nature of Response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226574"/>
            <a:ext cx="9144000" cy="5631426"/>
            <a:chOff x="0" y="1226574"/>
            <a:chExt cx="9144000" cy="5631426"/>
          </a:xfrm>
        </p:grpSpPr>
        <p:pic>
          <p:nvPicPr>
            <p:cNvPr id="2" name="Picture 1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587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39698" t="1111" r="30131" b="77778"/>
          <a:stretch>
            <a:fillRect/>
          </a:stretch>
        </p:blipFill>
        <p:spPr bwMode="auto">
          <a:xfrm>
            <a:off x="0" y="152400"/>
            <a:ext cx="1905000" cy="1828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05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7268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26995" t="25556" r="26955" b="52222"/>
          <a:stretch>
            <a:fillRect/>
          </a:stretch>
        </p:blipFill>
        <p:spPr bwMode="auto">
          <a:xfrm>
            <a:off x="2006958" y="152400"/>
            <a:ext cx="3124200" cy="1828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0198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50000" r="28543" b="27778"/>
          <a:stretch>
            <a:fillRect/>
          </a:stretch>
        </p:blipFill>
        <p:spPr bwMode="auto">
          <a:xfrm>
            <a:off x="5189113" y="152400"/>
            <a:ext cx="1910366" cy="1834166"/>
          </a:xfrm>
          <a:prstGeom prst="rect">
            <a:avLst/>
          </a:prstGeom>
          <a:noFill/>
        </p:spPr>
      </p:pic>
      <p:sp>
        <p:nvSpPr>
          <p:cNvPr id="35" name="Circular Arrow 34"/>
          <p:cNvSpPr/>
          <p:nvPr/>
        </p:nvSpPr>
        <p:spPr>
          <a:xfrm rot="1375016">
            <a:off x="6447639" y="2727696"/>
            <a:ext cx="838200" cy="533400"/>
          </a:xfrm>
          <a:prstGeom prst="circularArrow">
            <a:avLst>
              <a:gd name="adj1" fmla="val 12500"/>
              <a:gd name="adj2" fmla="val 1893037"/>
              <a:gd name="adj3" fmla="val 20457681"/>
              <a:gd name="adj4" fmla="val 12198491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74444" r="28543" b="4444"/>
          <a:stretch>
            <a:fillRect/>
          </a:stretch>
        </p:blipFill>
        <p:spPr bwMode="auto">
          <a:xfrm>
            <a:off x="7149921" y="152400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228600" y="228600"/>
            <a:ext cx="47244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005" y="152400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005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005" y="632936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Ionotropic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005" y="1091347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-Gated-Ion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1" y="3043535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Involved in  fast synaptic </a:t>
            </a:r>
            <a:r>
              <a:rPr lang="en-US" sz="2400" b="1" dirty="0" err="1" smtClean="0">
                <a:latin typeface="Arial Narrow" pitchFamily="34" charset="0"/>
              </a:rPr>
              <a:t>neurotransmittion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occuring</a:t>
            </a:r>
            <a:r>
              <a:rPr lang="en-US" sz="2400" b="1" dirty="0" smtClean="0">
                <a:latin typeface="Arial Narrow" pitchFamily="34" charset="0"/>
              </a:rPr>
              <a:t> over milliseconds</a:t>
            </a:r>
          </a:p>
          <a:p>
            <a:r>
              <a:rPr lang="en-US" sz="2400" b="1" dirty="0" smtClean="0">
                <a:latin typeface="Arial Narrow" pitchFamily="34" charset="0"/>
              </a:rPr>
              <a:t>It is activated directly when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r>
              <a:rPr lang="en-US" sz="2400" b="1" dirty="0" smtClean="0">
                <a:latin typeface="Arial Narrow" pitchFamily="34" charset="0"/>
              </a:rPr>
              <a:t> comes to bind to receptors that are incorporated as part of its structure </a:t>
            </a:r>
          </a:p>
          <a:p>
            <a:r>
              <a:rPr lang="en-US" sz="2400" b="1" dirty="0" smtClean="0">
                <a:latin typeface="Arial Narrow" pitchFamily="34" charset="0"/>
              </a:rPr>
              <a:t>Examples; </a:t>
            </a:r>
          </a:p>
          <a:p>
            <a:r>
              <a:rPr lang="en-US" sz="2400" b="1" dirty="0" smtClean="0">
                <a:latin typeface="Arial Narrow" pitchFamily="34" charset="0"/>
              </a:rPr>
              <a:t>Nicotinic Ach receptor activated by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Ach</a:t>
            </a:r>
          </a:p>
          <a:p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2" descr="L-gch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2" descr="V-gch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572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038600"/>
            <a:ext cx="3886200" cy="76200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Different from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Voltage-Gated Ion Channel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05400"/>
            <a:ext cx="4114800" cy="1200329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That is activated by a change in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action potential </a:t>
            </a:r>
          </a:p>
          <a:p>
            <a:r>
              <a:rPr lang="en-US" sz="2400" b="1" dirty="0" smtClean="0">
                <a:latin typeface="Arial Narrow" pitchFamily="34" charset="0"/>
              </a:rPr>
              <a:t>Not by occupancy of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381000" y="914400"/>
            <a:ext cx="3962400" cy="3276600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419637" y="1219200"/>
            <a:ext cx="3962400" cy="32004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6248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  <a:sym typeface="Wingdings 3"/>
              </a:rPr>
              <a:t></a:t>
            </a:r>
            <a:r>
              <a:rPr lang="en-US" sz="2400" b="1" dirty="0" smtClean="0">
                <a:latin typeface="Arial Narrow" pitchFamily="34" charset="0"/>
              </a:rPr>
              <a:t>PHOSPHORYLATION OF  TARGET PROTEINS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1143000"/>
            <a:ext cx="51054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Involved in less rapid transmission of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Transmitters: Adrenaline at </a:t>
            </a:r>
            <a:r>
              <a:rPr lang="en-US" sz="2200" b="1" dirty="0" err="1" smtClean="0">
                <a:latin typeface="Arial Narrow" pitchFamily="34" charset="0"/>
              </a:rPr>
              <a:t>Adr</a:t>
            </a:r>
            <a:r>
              <a:rPr lang="en-US" sz="2200" b="1" dirty="0" smtClean="0">
                <a:latin typeface="Arial Narrow" pitchFamily="34" charset="0"/>
              </a:rPr>
              <a:t> R, Ach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                  at </a:t>
            </a:r>
            <a:r>
              <a:rPr lang="en-US" sz="2200" b="1" dirty="0" err="1" smtClean="0">
                <a:latin typeface="Arial Narrow" pitchFamily="34" charset="0"/>
              </a:rPr>
              <a:t>mAch</a:t>
            </a:r>
            <a:r>
              <a:rPr lang="en-US" sz="2200" b="1" dirty="0" smtClean="0">
                <a:latin typeface="Arial Narrow" pitchFamily="34" charset="0"/>
              </a:rPr>
              <a:t> R …etc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Hormones; Glucagon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Others; Peptides, </a:t>
            </a:r>
            <a:r>
              <a:rPr lang="en-US" sz="2200" b="1" dirty="0" err="1" smtClean="0">
                <a:latin typeface="Arial Narrow" pitchFamily="34" charset="0"/>
              </a:rPr>
              <a:t>Purines</a:t>
            </a:r>
            <a:r>
              <a:rPr lang="en-US" sz="2200" b="1" dirty="0" smtClean="0">
                <a:latin typeface="Arial Narrow" pitchFamily="34" charset="0"/>
              </a:rPr>
              <a:t>, …etc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57400" y="4241442"/>
            <a:ext cx="6858000" cy="578268"/>
            <a:chOff x="2057400" y="3860442"/>
            <a:chExt cx="6858000" cy="578268"/>
          </a:xfrm>
        </p:grpSpPr>
        <p:sp>
          <p:nvSpPr>
            <p:cNvPr id="28" name="Rectangle 27"/>
            <p:cNvSpPr/>
            <p:nvPr/>
          </p:nvSpPr>
          <p:spPr>
            <a:xfrm>
              <a:off x="2057400" y="4038600"/>
              <a:ext cx="685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3"/>
                </a:buBlip>
              </a:pP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latin typeface="Arial Narrow" pitchFamily="34" charset="0"/>
                </a:rPr>
                <a:t>An enzyme coupled to a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u="heavy" dirty="0" smtClean="0">
                  <a:latin typeface="Arial Narrow" pitchFamily="34" charset="0"/>
                  <a:sym typeface="Wingdings 3"/>
                </a:rPr>
                <a:t>2nd messenger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  </a:t>
              </a: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3745605" y="3860442"/>
              <a:ext cx="228600" cy="228600"/>
            </a:xfrm>
            <a:prstGeom prst="down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Arc 39"/>
          <p:cNvSpPr/>
          <p:nvPr/>
        </p:nvSpPr>
        <p:spPr>
          <a:xfrm>
            <a:off x="5562600" y="4927242"/>
            <a:ext cx="3276600" cy="1676400"/>
          </a:xfrm>
          <a:prstGeom prst="arc">
            <a:avLst>
              <a:gd name="adj1" fmla="val 17255451"/>
              <a:gd name="adj2" fmla="val 793345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7353837" y="5257799"/>
            <a:ext cx="1219200" cy="1053921"/>
          </a:xfrm>
          <a:prstGeom prst="arc">
            <a:avLst>
              <a:gd name="adj1" fmla="val 16634664"/>
              <a:gd name="adj2" fmla="val 3108503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V="1">
            <a:off x="7543800" y="5181600"/>
            <a:ext cx="685800" cy="1066800"/>
          </a:xfrm>
          <a:prstGeom prst="arc">
            <a:avLst>
              <a:gd name="adj1" fmla="val 16200000"/>
              <a:gd name="adj2" fmla="val 21121574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6553200" y="5867400"/>
            <a:ext cx="1219200" cy="533400"/>
          </a:xfrm>
          <a:prstGeom prst="arc">
            <a:avLst>
              <a:gd name="adj1" fmla="val 14044948"/>
              <a:gd name="adj2" fmla="val 691422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71600" y="6248400"/>
            <a:ext cx="13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67437" y="1295401"/>
            <a:ext cx="2362200" cy="1524794"/>
            <a:chOff x="1524000" y="914400"/>
            <a:chExt cx="2362200" cy="1524794"/>
          </a:xfrm>
        </p:grpSpPr>
        <p:sp>
          <p:nvSpPr>
            <p:cNvPr id="32" name="TextBox 31"/>
            <p:cNvSpPr txBox="1"/>
            <p:nvPr/>
          </p:nvSpPr>
          <p:spPr>
            <a:xfrm>
              <a:off x="1524000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9006" y="1981200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24247" y="438959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66163"/>
              <a:ext cx="838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Bernard MT Condensed" pitchFamily="18" charset="0"/>
                </a:rPr>
                <a:t>Agonist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28600" y="51816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54583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19600" y="282065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</a:rPr>
              <a:t>Agonist occupancy </a:t>
            </a:r>
            <a:r>
              <a:rPr lang="en-US" sz="2200" b="1" dirty="0" smtClean="0">
                <a:latin typeface="Arial Narrow" pitchFamily="34" charset="0"/>
              </a:rPr>
              <a:t>dissociates  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], replaces GDP by GTP, activates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effector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2. 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  <a:sym typeface="Wingdings 3"/>
              </a:rPr>
              <a:t>Agonist loss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cleaves GTP by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GTPase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binds </a:t>
            </a:r>
            <a:r>
              <a:rPr lang="en-US" sz="2200" b="1" dirty="0" smtClean="0">
                <a:latin typeface="Arial Narrow" pitchFamily="34" charset="0"/>
              </a:rPr>
              <a:t>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  </a:t>
            </a:r>
            <a:r>
              <a:rPr lang="en-US" sz="2200" b="1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]  again and GDP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9164" y="50800"/>
            <a:ext cx="4512836" cy="1107996"/>
            <a:chOff x="59164" y="50800"/>
            <a:chExt cx="4512836" cy="1107996"/>
          </a:xfrm>
        </p:grpSpPr>
        <p:sp>
          <p:nvSpPr>
            <p:cNvPr id="47" name="Rectangle 46"/>
            <p:cNvSpPr/>
            <p:nvPr/>
          </p:nvSpPr>
          <p:spPr>
            <a:xfrm>
              <a:off x="1524000" y="50800"/>
              <a:ext cx="3048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Composed of  3 subunits [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2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]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&amp; GDP</a:t>
              </a:r>
            </a:p>
            <a:p>
              <a:pPr algn="ctr"/>
              <a:r>
                <a:rPr lang="en-US" sz="2200" b="1" dirty="0" smtClean="0">
                  <a:latin typeface="Arial Narrow" pitchFamily="34" charset="0"/>
                  <a:sym typeface="Wingdings 3"/>
                </a:rPr>
                <a:t>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164" y="152400"/>
              <a:ext cx="1236236" cy="369332"/>
            </a:xfrm>
            <a:prstGeom prst="rect">
              <a:avLst/>
            </a:prstGeom>
            <a:solidFill>
              <a:srgbClr val="FF00FF"/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G-Protein</a:t>
              </a:r>
              <a:endParaRPr lang="en-US" dirty="0"/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V="1">
              <a:off x="1295400" y="304800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057400" y="4772561"/>
            <a:ext cx="6324600" cy="1323439"/>
            <a:chOff x="2057400" y="4772561"/>
            <a:chExt cx="6324600" cy="1323439"/>
          </a:xfrm>
        </p:grpSpPr>
        <p:grpSp>
          <p:nvGrpSpPr>
            <p:cNvPr id="29" name="Group 28"/>
            <p:cNvGrpSpPr/>
            <p:nvPr/>
          </p:nvGrpSpPr>
          <p:grpSpPr>
            <a:xfrm>
              <a:off x="2057400" y="4772561"/>
              <a:ext cx="6324600" cy="1323439"/>
              <a:chOff x="2706760" y="4772561"/>
              <a:chExt cx="6324600" cy="132343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06760" y="4772561"/>
                <a:ext cx="63246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400" b="1" dirty="0" smtClean="0">
                    <a:latin typeface="Arial Narrow" pitchFamily="34" charset="0"/>
                  </a:rPr>
                  <a:t>              </a:t>
                </a:r>
                <a:r>
                  <a:rPr lang="en-US" sz="2200" b="1" dirty="0" smtClean="0">
                    <a:latin typeface="Arial Narrow" pitchFamily="34" charset="0"/>
                  </a:rPr>
                  <a:t> 1.  </a:t>
                </a:r>
                <a:r>
                  <a:rPr lang="en-US" sz="2200" b="1" dirty="0" err="1" smtClean="0">
                    <a:latin typeface="Arial Narrow" pitchFamily="34" charset="0"/>
                  </a:rPr>
                  <a:t>Adenyl</a:t>
                </a:r>
                <a:r>
                  <a:rPr lang="en-US" sz="2200" b="1" dirty="0" smtClean="0">
                    <a:latin typeface="Arial Narrow" pitchFamily="34" charset="0"/>
                  </a:rPr>
                  <a:t> </a:t>
                </a:r>
                <a:r>
                  <a:rPr lang="en-US" sz="2200" b="1" dirty="0" err="1" smtClean="0">
                    <a:latin typeface="Arial Narrow" pitchFamily="34" charset="0"/>
                  </a:rPr>
                  <a:t>cyclase</a:t>
                </a:r>
                <a:r>
                  <a:rPr lang="en-US" sz="2200" b="1" dirty="0" smtClean="0">
                    <a:latin typeface="Arial Narrow" pitchFamily="34" charset="0"/>
                  </a:rPr>
                  <a:t> (AC)      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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cAMP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  PKA</a:t>
                </a:r>
                <a:endParaRPr lang="en-US" sz="2200" b="1" dirty="0" smtClean="0">
                  <a:latin typeface="Arial Narrow" pitchFamily="34" charset="0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latin typeface="Arial Narrow" pitchFamily="34" charset="0"/>
                  </a:rPr>
                  <a:t>    2. </a:t>
                </a:r>
                <a:r>
                  <a:rPr lang="en-US" sz="2200" b="1" dirty="0" err="1" smtClean="0">
                    <a:latin typeface="Arial Narrow" pitchFamily="34" charset="0"/>
                  </a:rPr>
                  <a:t>Phospholipase</a:t>
                </a:r>
                <a:r>
                  <a:rPr lang="en-US" sz="2200" b="1" dirty="0" smtClean="0">
                    <a:latin typeface="Arial Narrow" pitchFamily="34" charset="0"/>
                  </a:rPr>
                  <a:t> C (PLC) 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IP</a:t>
                </a:r>
                <a:r>
                  <a:rPr lang="en-US" sz="2200" b="1" baseline="-25000" dirty="0" smtClean="0">
                    <a:latin typeface="Arial Narrow" pitchFamily="34" charset="0"/>
                    <a:sym typeface="Wingdings 3"/>
                  </a:rPr>
                  <a:t>3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Ca</a:t>
                </a:r>
                <a:r>
                  <a:rPr lang="en-US" sz="2200" b="1" baseline="30000" dirty="0" smtClean="0">
                    <a:latin typeface="Arial Narrow" pitchFamily="34" charset="0"/>
                    <a:sym typeface="Wingdings 3"/>
                  </a:rPr>
                  <a:t>++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intacellular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		                                  Ca</a:t>
                </a:r>
                <a:r>
                  <a:rPr lang="en-US" sz="2200" b="1" baseline="30000" dirty="0" smtClean="0">
                    <a:latin typeface="Arial Narrow" pitchFamily="34" charset="0"/>
                    <a:sym typeface="Wingdings 3"/>
                  </a:rPr>
                  <a:t>2+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/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CaMCAMPK</a:t>
                </a:r>
                <a:endParaRPr lang="en-US" sz="2200" b="1" dirty="0" smtClean="0">
                  <a:latin typeface="Arial Narrow" pitchFamily="34" charset="0"/>
                  <a:sym typeface="Wingdings 3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			      DAG  PKC</a:t>
                </a:r>
              </a:p>
            </p:txBody>
          </p:sp>
          <p:sp>
            <p:nvSpPr>
              <p:cNvPr id="26" name="Arc 25"/>
              <p:cNvSpPr/>
              <p:nvPr/>
            </p:nvSpPr>
            <p:spPr>
              <a:xfrm flipH="1" flipV="1">
                <a:off x="6503881" y="5345805"/>
                <a:ext cx="393879" cy="317679"/>
              </a:xfrm>
              <a:prstGeom prst="arc">
                <a:avLst>
                  <a:gd name="adj1" fmla="val 13696243"/>
                  <a:gd name="adj2" fmla="val 3491342"/>
                </a:avLst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rot="5400000">
              <a:off x="4952206" y="5561806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40" grpId="0" animBg="1"/>
      <p:bldP spid="41" grpId="0" animBg="1"/>
      <p:bldP spid="42" grpId="0" animBg="1"/>
      <p:bldP spid="43" grpId="0" animBg="1"/>
      <p:bldP spid="44" grpId="0"/>
      <p:bldP spid="53" grpId="0"/>
      <p:bldP spid="54" grpId="0"/>
      <p:bldP spid="35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Chord 73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46"/>
            <p:cNvGrpSpPr>
              <a:grpSpLocks/>
            </p:cNvGrpSpPr>
            <p:nvPr/>
          </p:nvGrpSpPr>
          <p:grpSpPr bwMode="auto">
            <a:xfrm>
              <a:off x="1143000" y="5943600"/>
              <a:ext cx="2286000" cy="457200"/>
              <a:chOff x="4176" y="240"/>
              <a:chExt cx="1219" cy="270"/>
            </a:xfrm>
          </p:grpSpPr>
          <p:grpSp>
            <p:nvGrpSpPr>
              <p:cNvPr id="76" name="Group 21"/>
              <p:cNvGrpSpPr>
                <a:grpSpLocks/>
              </p:cNvGrpSpPr>
              <p:nvPr/>
            </p:nvGrpSpPr>
            <p:grpSpPr bwMode="auto">
              <a:xfrm rot="1755976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82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6"/>
              <p:cNvGrpSpPr>
                <a:grpSpLocks/>
              </p:cNvGrpSpPr>
              <p:nvPr/>
            </p:nvGrpSpPr>
            <p:grpSpPr bwMode="auto">
              <a:xfrm rot="1755976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78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14600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oup 40"/>
          <p:cNvGrpSpPr/>
          <p:nvPr/>
        </p:nvGrpSpPr>
        <p:grpSpPr>
          <a:xfrm>
            <a:off x="2678805" y="2298879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629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564" y="1525074"/>
            <a:ext cx="1770636" cy="461665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G-Protein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514600" y="2667000"/>
            <a:ext cx="2997558" cy="1187313"/>
            <a:chOff x="2514600" y="2667000"/>
            <a:chExt cx="2997558" cy="1187313"/>
          </a:xfrm>
        </p:grpSpPr>
        <p:sp>
          <p:nvSpPr>
            <p:cNvPr id="44" name="Rectangle 43"/>
            <p:cNvSpPr/>
            <p:nvPr/>
          </p:nvSpPr>
          <p:spPr>
            <a:xfrm>
              <a:off x="2540358" y="3023316"/>
              <a:ext cx="2971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3 subunits [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4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]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 3"/>
                </a:rPr>
                <a:t>        	        + GDP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2514600" y="2667000"/>
              <a:ext cx="381000" cy="381000"/>
            </a:xfrm>
            <a:prstGeom prst="downArrow">
              <a:avLst/>
            </a:prstGeom>
            <a:solidFill>
              <a:srgbClr val="E7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09600" y="3048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46"/>
          <p:cNvGrpSpPr/>
          <p:nvPr/>
        </p:nvGrpSpPr>
        <p:grpSpPr>
          <a:xfrm>
            <a:off x="1238909" y="2847975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Box 89"/>
          <p:cNvSpPr txBox="1"/>
          <p:nvPr/>
        </p:nvSpPr>
        <p:spPr>
          <a:xfrm>
            <a:off x="53340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9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31813" y="3945707"/>
            <a:ext cx="450202" cy="287509"/>
          </a:xfrm>
          <a:prstGeom prst="rect">
            <a:avLst/>
          </a:prstGeom>
          <a:noFill/>
        </p:spPr>
      </p:pic>
      <p:pic>
        <p:nvPicPr>
          <p:cNvPr id="92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143518" y="4264723"/>
            <a:ext cx="429646" cy="305613"/>
          </a:xfrm>
          <a:prstGeom prst="rect">
            <a:avLst/>
          </a:prstGeom>
          <a:noFill/>
        </p:spPr>
      </p:pic>
      <p:sp>
        <p:nvSpPr>
          <p:cNvPr id="93" name="Flowchart: Punched Tape 92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 rot="9172379">
            <a:off x="2698857" y="5650070"/>
            <a:ext cx="457200" cy="304800"/>
          </a:xfrm>
          <a:prstGeom prst="flowChartOnlineStorage">
            <a:avLst/>
          </a:prstGeom>
          <a:solidFill>
            <a:srgbClr val="79C9FF"/>
          </a:soli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ghtning Bolt 94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609600"/>
            <a:ext cx="19050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Adenyle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cyclase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0139 0.0224 -0.00278 0.03368 0.00185 C 0.04497 0.00648 0.05816 0.01688 0.06753 0.02821 C 0.07691 0.03955 0.08594 0.05666 0.0901 0.06938 C 0.09427 0.0821 0.09236 0.09898 0.09288 0.10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2105 L 0.21858 0.018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0417 L 0.22466 0.01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2 -0.00647 C 0.21076 0.00764 0.18941 0.02198 0.16597 0.031 C 0.14253 0.04002 0.1276 0.04325 0.09132 0.04788 C 0.05503 0.05251 -0.01285 0.04996 -0.05226 0.05921 C -0.09167 0.06846 -0.12986 0.09668 -0.14531 0.10408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208 C 0.02674 -0.00764 0.05469 -0.01736 0.08368 -0.02176 C 0.1125 -0.02639 0.14098 -0.02384 0.17223 -0.02523 C 0.20365 -0.02662 0.24427 -0.02454 0.27188 -0.03032 C 0.29948 -0.03588 0.32014 -0.05185 0.3375 -0.0588 C 0.35469 -0.06597 0.36927 -0.07014 0.37587 -0.07222 " pathEditMode="relative" rAng="0" ptsTypes="aaaa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 animBg="1"/>
      <p:bldP spid="5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3671</TotalTime>
  <Words>895</Words>
  <Application>Microsoft Office PowerPoint</Application>
  <PresentationFormat>On-screen Show (4:3)</PresentationFormat>
  <Paragraphs>273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78</cp:revision>
  <dcterms:created xsi:type="dcterms:W3CDTF">2010-10-20T01:36:34Z</dcterms:created>
  <dcterms:modified xsi:type="dcterms:W3CDTF">2011-09-20T04:43:34Z</dcterms:modified>
</cp:coreProperties>
</file>