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60" r:id="rId2"/>
  </p:sldMasterIdLst>
  <p:notesMasterIdLst>
    <p:notesMasterId r:id="rId48"/>
  </p:notesMasterIdLst>
  <p:handoutMasterIdLst>
    <p:handoutMasterId r:id="rId49"/>
  </p:handoutMasterIdLst>
  <p:sldIdLst>
    <p:sldId id="256" r:id="rId3"/>
    <p:sldId id="761" r:id="rId4"/>
    <p:sldId id="562" r:id="rId5"/>
    <p:sldId id="756" r:id="rId6"/>
    <p:sldId id="811" r:id="rId7"/>
    <p:sldId id="787" r:id="rId8"/>
    <p:sldId id="791" r:id="rId9"/>
    <p:sldId id="792" r:id="rId10"/>
    <p:sldId id="793" r:id="rId11"/>
    <p:sldId id="795" r:id="rId12"/>
    <p:sldId id="820" r:id="rId13"/>
    <p:sldId id="796" r:id="rId14"/>
    <p:sldId id="797" r:id="rId15"/>
    <p:sldId id="798" r:id="rId16"/>
    <p:sldId id="799" r:id="rId17"/>
    <p:sldId id="800" r:id="rId18"/>
    <p:sldId id="801" r:id="rId19"/>
    <p:sldId id="803" r:id="rId20"/>
    <p:sldId id="804" r:id="rId21"/>
    <p:sldId id="805" r:id="rId22"/>
    <p:sldId id="806" r:id="rId23"/>
    <p:sldId id="807" r:id="rId24"/>
    <p:sldId id="808" r:id="rId25"/>
    <p:sldId id="812" r:id="rId26"/>
    <p:sldId id="786" r:id="rId27"/>
    <p:sldId id="711" r:id="rId28"/>
    <p:sldId id="726" r:id="rId29"/>
    <p:sldId id="759" r:id="rId30"/>
    <p:sldId id="710" r:id="rId31"/>
    <p:sldId id="333" r:id="rId32"/>
    <p:sldId id="815" r:id="rId33"/>
    <p:sldId id="382" r:id="rId34"/>
    <p:sldId id="716" r:id="rId35"/>
    <p:sldId id="334" r:id="rId36"/>
    <p:sldId id="718" r:id="rId37"/>
    <p:sldId id="335" r:id="rId38"/>
    <p:sldId id="708" r:id="rId39"/>
    <p:sldId id="729" r:id="rId40"/>
    <p:sldId id="730" r:id="rId41"/>
    <p:sldId id="383" r:id="rId42"/>
    <p:sldId id="760" r:id="rId43"/>
    <p:sldId id="714" r:id="rId44"/>
    <p:sldId id="779" r:id="rId45"/>
    <p:sldId id="819" r:id="rId46"/>
    <p:sldId id="81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66"/>
    <a:srgbClr val="FFFF00"/>
    <a:srgbClr val="FF0000"/>
    <a:srgbClr val="C0C0C0"/>
    <a:srgbClr val="AFB1AF"/>
    <a:srgbClr val="B5A4B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8" autoAdjust="0"/>
    <p:restoredTop sz="94088" autoAdjust="0"/>
  </p:normalViewPr>
  <p:slideViewPr>
    <p:cSldViewPr>
      <p:cViewPr>
        <p:scale>
          <a:sx n="66" d="100"/>
          <a:sy n="66" d="100"/>
        </p:scale>
        <p:origin x="-3192" y="-1224"/>
      </p:cViewPr>
      <p:guideLst>
        <p:guide orient="horz" pos="2160"/>
        <p:guide pos="297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fld id="{F2C1CDDE-0953-8146-835F-A7D097FBDE1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64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Times New Roman" charset="0"/>
              </a:defRPr>
            </a:lvl1pPr>
          </a:lstStyle>
          <a:p>
            <a:fld id="{1AB6630E-7ADF-1A40-A5BD-20129FA0003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3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ＭＳ Ｐゴシック" charset="0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2D8D704-768A-C947-8294-09E52E338AC4}" type="slidenum">
              <a:rPr lang="ar-sa">
                <a:latin typeface="Times New Roman" charset="0"/>
                <a:cs typeface="Times New Roman" charset="0"/>
              </a:rPr>
              <a:pPr eaLnBrk="1" hangingPunct="1"/>
              <a:t>1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47705B-94B1-6046-A8C3-93585CE14CF7}" type="slidenum">
              <a:rPr lang="ar-sa">
                <a:latin typeface="Times New Roman" charset="0"/>
                <a:cs typeface="Times New Roman" charset="0"/>
              </a:rPr>
              <a:pPr eaLnBrk="1" hangingPunct="1"/>
              <a:t>10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9395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9396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64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67F19D6E-5406-DB40-A1CD-43F6D5069EE2}" type="slidenum">
              <a:rPr lang="ar-sa" sz="1200">
                <a:latin typeface="Times New Roman" charset="0"/>
                <a:cs typeface="Times New Roman" charset="0"/>
              </a:rPr>
              <a:pPr algn="r" eaLnBrk="1" hangingPunct="1"/>
              <a:t>11</a:t>
            </a:fld>
            <a:endParaRPr lang="en-US" sz="1200">
              <a:latin typeface="Times New Roman" charset="0"/>
              <a:cs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4175936-C8BE-1C43-A963-20C40A431204}" type="slidenum">
              <a:rPr lang="ar-sa">
                <a:latin typeface="Times New Roman" charset="0"/>
                <a:cs typeface="Times New Roman" charset="0"/>
              </a:rPr>
              <a:pPr eaLnBrk="1" hangingPunct="1"/>
              <a:t>15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014528-4B98-3740-8BA2-D447D9C24771}" type="slidenum">
              <a:rPr lang="ar-sa">
                <a:latin typeface="Times New Roman" charset="0"/>
                <a:cs typeface="Times New Roman" charset="0"/>
              </a:rPr>
              <a:pPr eaLnBrk="1" hangingPunct="1"/>
              <a:t>16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14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9C2BC0C-12B9-9D47-AEA8-05B78C8903B0}" type="slidenum">
              <a:rPr lang="ar-sa">
                <a:latin typeface="Times New Roman" charset="0"/>
                <a:cs typeface="Times New Roman" charset="0"/>
              </a:rPr>
              <a:pPr eaLnBrk="1" hangingPunct="1"/>
              <a:t>17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75CAE6-DF11-964C-AF06-289AED45F4D2}" type="slidenum">
              <a:rPr lang="ar-sa">
                <a:latin typeface="Times New Roman" charset="0"/>
                <a:cs typeface="Times New Roman" charset="0"/>
              </a:rPr>
              <a:pPr eaLnBrk="1" hangingPunct="1"/>
              <a:t>18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4C7A05C-3D37-5B44-9EF5-A736AF75C3E7}" type="slidenum">
              <a:rPr lang="ar-sa">
                <a:latin typeface="Times New Roman" charset="0"/>
                <a:cs typeface="Times New Roman" charset="0"/>
              </a:rPr>
              <a:pPr eaLnBrk="1" hangingPunct="1"/>
              <a:t>20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85A575-788E-F94B-B505-4643DA6E94A1}" type="slidenum">
              <a:rPr lang="ar-sa">
                <a:latin typeface="Times New Roman" charset="0"/>
                <a:cs typeface="Times New Roman" charset="0"/>
              </a:rPr>
              <a:pPr eaLnBrk="1" hangingPunct="1"/>
              <a:t>22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03E96B5-BF51-604B-9FA9-39BEFC262FDA}" type="slidenum">
              <a:rPr lang="ar-sa">
                <a:latin typeface="Times New Roman" charset="0"/>
                <a:cs typeface="Times New Roman" charset="0"/>
              </a:rPr>
              <a:pPr eaLnBrk="1" hangingPunct="1"/>
              <a:t>24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65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77021C-9E28-EA44-AEC6-7BF0A29EEC4B}" type="slidenum">
              <a:rPr lang="ar-sa">
                <a:latin typeface="Times New Roman" charset="0"/>
                <a:cs typeface="Times New Roman" charset="0"/>
              </a:rPr>
              <a:pPr eaLnBrk="1" hangingPunct="1"/>
              <a:t>25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75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5F9D8A4-5A9B-7C49-AF34-8D7E4B9C743F}" type="slidenum">
              <a:rPr lang="ar-sa">
                <a:latin typeface="Times New Roman" charset="0"/>
                <a:cs typeface="Times New Roman" charset="0"/>
              </a:rPr>
              <a:pPr eaLnBrk="1" hangingPunct="1"/>
              <a:t>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23F7AA5-B665-904F-9511-EC197ED7EEA1}" type="slidenum">
              <a:rPr lang="ar-sa">
                <a:latin typeface="Times New Roman" charset="0"/>
                <a:cs typeface="Times New Roman" charset="0"/>
              </a:rPr>
              <a:pPr eaLnBrk="1" hangingPunct="1"/>
              <a:t>30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86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AF3E85B-1D35-524E-AE85-E40841D50AF7}" type="slidenum">
              <a:rPr lang="ar-sa">
                <a:latin typeface="Times New Roman" charset="0"/>
                <a:cs typeface="Times New Roman" charset="0"/>
              </a:rPr>
              <a:pPr eaLnBrk="1" hangingPunct="1"/>
              <a:t>32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5630FD1-866C-BD49-90F3-6F7AF089A3B8}" type="slidenum">
              <a:rPr lang="ar-sa">
                <a:latin typeface="Times New Roman" charset="0"/>
                <a:cs typeface="Times New Roman" charset="0"/>
              </a:rPr>
              <a:pPr eaLnBrk="1" hangingPunct="1"/>
              <a:t>34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D738009-84F4-CA45-8A5C-0EE8F0DDE855}" type="slidenum">
              <a:rPr lang="ar-sa">
                <a:latin typeface="Times New Roman" charset="0"/>
                <a:cs typeface="Times New Roman" charset="0"/>
              </a:rPr>
              <a:pPr eaLnBrk="1" hangingPunct="1"/>
              <a:t>36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86A610A-239B-EE4E-B797-78F2B69E94D4}" type="slidenum">
              <a:rPr lang="ar-sa">
                <a:latin typeface="Times New Roman" charset="0"/>
                <a:cs typeface="Times New Roman" charset="0"/>
              </a:rPr>
              <a:pPr eaLnBrk="1" hangingPunct="1"/>
              <a:t>38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5899D93-89C0-3440-B1D8-9CD336F33A9A}" type="slidenum">
              <a:rPr lang="ar-sa">
                <a:latin typeface="Times New Roman" charset="0"/>
                <a:cs typeface="Times New Roman" charset="0"/>
              </a:rPr>
              <a:pPr eaLnBrk="1" hangingPunct="1"/>
              <a:t>39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1A33E9A-D329-4649-AD07-19BFD523D24B}" type="slidenum">
              <a:rPr lang="ar-sa">
                <a:latin typeface="Times New Roman" charset="0"/>
                <a:cs typeface="Times New Roman" charset="0"/>
              </a:rPr>
              <a:pPr eaLnBrk="1" hangingPunct="1"/>
              <a:t>40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4E9227-7999-8C4C-9294-5827AF42EECF}" type="slidenum">
              <a:rPr lang="ar-sa">
                <a:latin typeface="Times New Roman" charset="0"/>
                <a:cs typeface="Times New Roman" charset="0"/>
              </a:rPr>
              <a:pPr eaLnBrk="1" hangingPunct="1"/>
              <a:t>43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B9A1D49-E1BC-124A-AD23-BC1C73089D04}" type="slidenum">
              <a:rPr lang="ar-sa">
                <a:latin typeface="Times New Roman" charset="0"/>
                <a:cs typeface="Times New Roman" charset="0"/>
              </a:rPr>
              <a:pPr eaLnBrk="1" hangingPunct="1"/>
              <a:t>3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4F6E9E7-DED2-404F-9BCF-DCA917F0A82E}" type="slidenum">
              <a:rPr lang="ar-sa">
                <a:latin typeface="Times New Roman" charset="0"/>
                <a:cs typeface="Times New Roman" charset="0"/>
              </a:rPr>
              <a:pPr eaLnBrk="1" hangingPunct="1"/>
              <a:t>4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6BB83C2-DD98-684B-934C-B5EB21460020}" type="slidenum">
              <a:rPr lang="ar-sa">
                <a:latin typeface="Times New Roman" charset="0"/>
                <a:cs typeface="Times New Roman" charset="0"/>
              </a:rPr>
              <a:pPr eaLnBrk="1" hangingPunct="1"/>
              <a:t>5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E65B5ED-1441-1B46-A3A4-85EB86D883C5}" type="slidenum">
              <a:rPr lang="ar-sa">
                <a:latin typeface="Times New Roman" charset="0"/>
                <a:cs typeface="Times New Roman" charset="0"/>
              </a:rPr>
              <a:pPr eaLnBrk="1" hangingPunct="1"/>
              <a:t>6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9B3B517-B6C0-9349-9C3E-D5FD8D69FA0C}" type="slidenum">
              <a:rPr lang="ar-sa">
                <a:latin typeface="Times New Roman" charset="0"/>
                <a:cs typeface="Times New Roman" charset="0"/>
              </a:rPr>
              <a:pPr eaLnBrk="1" hangingPunct="1"/>
              <a:t>7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8F455B6-6EEE-6F4F-887D-AE82DCE14C4B}" type="slidenum">
              <a:rPr lang="ar-sa">
                <a:latin typeface="Times New Roman" charset="0"/>
                <a:cs typeface="Times New Roman" charset="0"/>
              </a:rPr>
              <a:pPr eaLnBrk="1" hangingPunct="1"/>
              <a:t>8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267ACBF-BD51-7240-AA72-0A79C8F75549}" type="slidenum">
              <a:rPr lang="ar-sa">
                <a:latin typeface="Times New Roman" charset="0"/>
                <a:cs typeface="Times New Roman" charset="0"/>
              </a:rPr>
              <a:pPr eaLnBrk="1" hangingPunct="1"/>
              <a:t>9</a:t>
            </a:fld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 Narrow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87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AFB6-4A05-5949-B010-DE67DA88D6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18566"/>
      </p:ext>
    </p:extLst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9148-185D-104B-9895-2191BD5415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51719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20A75-38F2-A748-9192-27671091F9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64108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57C1E3-9727-3342-96BB-85DC1F9BFB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5979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F3C77-6CDF-AF4D-9268-AD94321EA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4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B0130-BB27-DC4E-ADAE-B50AD26798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81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8F3D2F-4FA1-FE4D-999E-30630AAC4D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48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3B1F06-6122-834F-9F1C-800A8FA7A3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55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DBD7A-24A7-CF4E-B83D-05D7B700D9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89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B374D-D895-484A-8034-D121E35325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54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97BEE-6A56-7E49-A0F3-C176D68DE9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2E68D3-BF14-A545-ABDD-043DA0AEED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9667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2FF67-B7B1-F940-9BE6-659692859C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95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C34AA-316A-DF4D-86FA-FCB9628C7C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17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E1DE5B-EB98-DA40-A732-CC6E3DA99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84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5C729F-88C9-484E-A6B4-7F56BD286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6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893680-3466-2B4C-AE25-9E347D1D54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4992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8F07B3-E638-3C43-8A21-5BDB8C5AB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80586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C3A86-CEA5-3D44-9EF9-39C6AA481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7778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61C89-045A-BD4F-ABFD-FA11CAABD6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293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0EF7C-EE6F-6143-8DAC-46732C0F1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35091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14B25-5714-464A-AFE0-1C566704A7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3327"/>
      </p:ext>
    </p:extLst>
  </p:cSld>
  <p:clrMapOvr>
    <a:masterClrMapping/>
  </p:clrMapOvr>
  <p:transition xmlns:p14="http://schemas.microsoft.com/office/powerpoint/2010/main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C09478-B2F4-2B41-96CD-51024B7CF1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4445"/>
      </p:ext>
    </p:extLst>
  </p:cSld>
  <p:clrMapOvr>
    <a:masterClrMapping/>
  </p:clrMapOvr>
  <p:transition xmlns:p14="http://schemas.microsoft.com/office/powerpoint/2010/main">
    <p:wedg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86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86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86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charset="0"/>
                <a:cs typeface="Times New Roman" charset="0"/>
              </a:defRPr>
            </a:lvl1pPr>
          </a:lstStyle>
          <a:p>
            <a:fld id="{FD85168A-684B-6F46-B15E-0B1FB116B4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868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868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6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6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86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>
        <p:tmplLst>
          <p:tmpl lvl="1">
            <p:tnLst>
              <p:par>
                <p:cTn xmlns:p14="http://schemas.microsoft.com/office/powerpoint/2010/main"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681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681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681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681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68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868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1868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Arial" charset="0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8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 Narrow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 Narrow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 Narrow" charset="0"/>
                <a:cs typeface="Times New Roman" charset="0"/>
              </a:defRPr>
            </a:lvl1pPr>
          </a:lstStyle>
          <a:p>
            <a:fld id="{32E7EA6D-060D-3B48-9F1E-6EA6C58F9E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hyperlink" Target="http://images.google.com.sa/imgres?imgurl=http://img.alibaba.com/photo/248484385/Paracetamoll_tablets_500mg_pharmaceutical_drugs.jpg&amp;imgrefurl=http://xierkangtai.en.alibaba.com/product/248484385-200681436/Paracetamoll_tablets_500mg_pharmaceutical_drugs.html&amp;usg=__Hwfk8LuB1mXjM4QkLpOITX__63k=&amp;h=980&amp;w=1306&amp;sz=174&amp;hl=ar&amp;start=1&amp;tbnid=CBPvQjm3WXWGkM:&amp;tbnh=113&amp;tbnw=150&amp;prev=/images?q=drugs+tablet&amp;gbv=2&amp;hl=ar&amp;safe=active" TargetMode="External"/><Relationship Id="rId5" Type="http://schemas.openxmlformats.org/officeDocument/2006/relationships/image" Target="../media/image5.jpeg"/><Relationship Id="rId6" Type="http://schemas.openxmlformats.org/officeDocument/2006/relationships/hyperlink" Target="http://images.google.com.sa/imgres?imgurl=http://www.healthsquare.com/common/images/s/SB_35120_121115_5.JPG&amp;imgrefurl=http://www.healthsquare.com/drugs/121123.htm&amp;usg=__6X3Oc00KEiLFpVWnH1djZGthbEs=&amp;h=216&amp;w=288&amp;sz=34&amp;hl=ar&amp;start=8&amp;tbnid=NteYVoV5W05xtM:&amp;tbnh=86&amp;tbnw=115&amp;prev=/images?q=spansule&amp;gbv=2&amp;hl=ar&amp;safe=active" TargetMode="External"/><Relationship Id="rId7" Type="http://schemas.openxmlformats.org/officeDocument/2006/relationships/image" Target="../media/image6.jpeg"/><Relationship Id="rId8" Type="http://schemas.openxmlformats.org/officeDocument/2006/relationships/hyperlink" Target="http://images.google.com.sa/imgres?imgurl=http://imghost.indiamart.com/data/Q/G/MY-1386710/soft-gelatin-capsules_10757794_250x250.jpg&amp;imgrefurl=http://dir.indiamart.com/impcat/soft-gelatin-capsules.html&amp;usg=__ctbHQfPmJMQj0m0qYPO4PLbmaNE=&amp;h=250&amp;w=250&amp;sz=10&amp;hl=ar&amp;start=7&amp;tbnid=2J5d3wfgmKUbBM:&amp;tbnh=111&amp;tbnw=111&amp;prev=/images?q=soft+gelatin+capsule&amp;gbv=2&amp;hl=ar&amp;safe=active&amp;sa=G" TargetMode="External"/><Relationship Id="rId9" Type="http://schemas.openxmlformats.org/officeDocument/2006/relationships/image" Target="../media/image7.jpeg"/><Relationship Id="rId10" Type="http://schemas.openxmlformats.org/officeDocument/2006/relationships/hyperlink" Target="http://www.google.com.sa/imgres?imgurl=http://kenoath.files.wordpress.com/2008/06/pd_cough_syrup_070816_ms.jpg&amp;imgrefurl=http://mortada8.maktoobblog.com/category/pharmaceutical-dosage-forms/&amp;usg=__tPLbdr3mzNnA2ZnO_bcynoQT7mQ=&amp;h=310&amp;w=413&amp;sz=22&amp;hl=ar&amp;start=8&amp;zoom=1&amp;itbs=1&amp;tbnid=087-zEfXAWRqsM:&amp;tbnh=94&amp;tbnw=125&amp;prev=/images?q=drug+as+suspensions&amp;hl=ar&amp;safe=active&amp;sa=G&amp;gbv=2&amp;tbs=isch: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sa/imgres?imgurl=http://www.piperreport.com/archives/images/Capsules.jpg&amp;imgrefurl=http://www.al-yemen.org/vb/showthread.php?t=248219&amp;usg=__HChCqwrKTkWCkTOpjbA5fxO5hao=&amp;h=600&amp;w=800&amp;sz=314&amp;hl=ar&amp;start=3&amp;tbnid=49tTu9l0FVt9TM:&amp;tbnh=107&amp;tbnw=143&amp;prev=/images?q=capsules&amp;gbv=2&amp;hl=ar&amp;safe=active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images.google.com.sa/imgres?imgurl=http://img.diytrade.com/cdimg/617874/4645535/0/1223213127/Internal_Standard_Ampoule.jpg&amp;imgrefurl=http://www.diytrade.com/china/4/products/3489535/Internal_Standard_Ampoule.html&amp;usg=__qkTyuXuS0Hy2UEGyxm_zRF4kH08=&amp;h=500&amp;w=500&amp;sz=17&amp;hl=ar&amp;start=8&amp;tbnid=tZ9S5wudzVggvM:&amp;tbnh=130&amp;tbnw=130&amp;prev=/images?q=ampoule&amp;gbv=2&amp;hl=ar&amp;safe=active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.sa/imgres?imgurl=http://www.skinstep.com/product_images/acne-controle-fluid-ampoule-03494187001.jpg&amp;imgrefurl=http://www.skinstep.com/elene/&amp;usg=__1MZFGMaJK3hwVCZ5N8wtLZCXpXk=&amp;h=350&amp;w=350&amp;sz=61&amp;hl=ar&amp;start=7&amp;tbnid=nxrySF-bPv4NNM:&amp;tbnh=120&amp;tbnw=120&amp;prev=/images?q=ampoule&amp;gbv=2&amp;hl=ar&amp;safe=activ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sa/imgres?imgurl=http://www.4nrx.com/contents/flixotide-fluticasone-propionate.jpg&amp;imgrefurl=http://www.4nrx.com/asthma/&amp;usg=__sV_l9WYld0zZc3cpxRGMg8yYTiY=&amp;h=298&amp;w=265&amp;sz=41&amp;hl=ar&amp;start=4&amp;tbnid=05vHUbVxzVtt4M:&amp;tbnh=116&amp;tbnw=103&amp;prev=/images?q=ventolin+atomizer&amp;gbv=2&amp;hl=ar&amp;safe=active" TargetMode="External"/><Relationship Id="rId4" Type="http://schemas.openxmlformats.org/officeDocument/2006/relationships/image" Target="../media/image11.jpeg"/><Relationship Id="rId5" Type="http://schemas.openxmlformats.org/officeDocument/2006/relationships/hyperlink" Target="http://images.google.com.sa/imgres?imgurl=http://triggersofasthma.com/wp-content/uploads/2009/01/nebulizer.jpg&amp;imgrefurl=http://triggersofasthma.com/effective-asthma-treatments/effective-asthma-treatments/&amp;usg=__aZ0pjlfQdkJCmMbV5Ffy-HZm9yM=&amp;h=665&amp;w=1000&amp;sz=107&amp;hl=ar&amp;start=12&amp;tbnid=IxlfQqK05w844M:&amp;tbnh=99&amp;tbnw=149&amp;prev=/images?q=nebulizer&amp;gbv=2&amp;hl=ar&amp;safe=active" TargetMode="External"/><Relationship Id="rId6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20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053"/>
          <p:cNvSpPr>
            <a:spLocks noChangeArrowheads="1"/>
          </p:cNvSpPr>
          <p:nvPr/>
        </p:nvSpPr>
        <p:spPr bwMode="auto">
          <a:xfrm>
            <a:off x="323850" y="836613"/>
            <a:ext cx="8424863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/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rtl="1"/>
            <a:r>
              <a:rPr lang="en-US" sz="4000" b="1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Pharmacokinetics I </a:t>
            </a:r>
          </a:p>
          <a:p>
            <a:pPr algn="ctr" rtl="1"/>
            <a:r>
              <a:rPr lang="en-US" sz="4000" b="1" i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Drug administration and absorption</a:t>
            </a:r>
            <a:endParaRPr lang="en-US" sz="4000" b="1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algn="ctr" rtl="1"/>
            <a:endParaRPr lang="en-US" sz="4000" b="1" i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  <a:p>
            <a:pPr algn="ctr" rtl="1"/>
            <a:endParaRPr lang="en-US" sz="4000" b="1" i="1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  <a:p>
            <a:pPr algn="ctr" rtl="1"/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Prof. Hanan Hagar</a:t>
            </a:r>
          </a:p>
          <a:p>
            <a:pPr algn="ctr" rtl="1"/>
            <a:r>
              <a:rPr 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cs typeface="Times New Roman" charset="0"/>
              </a:rPr>
              <a:t>Pharmacology Department</a:t>
            </a:r>
          </a:p>
          <a:p>
            <a:pPr rtl="1"/>
            <a:endParaRPr lang="en-US" sz="4000" b="1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-4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9388" y="1196975"/>
            <a:ext cx="8713787" cy="5400675"/>
          </a:xfrm>
        </p:spPr>
        <p:txBody>
          <a:bodyPr/>
          <a:lstStyle/>
          <a:p>
            <a:pPr marL="365125" indent="-255588">
              <a:lnSpc>
                <a:spcPct val="80000"/>
              </a:lnSpc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Where ?</a:t>
            </a:r>
          </a:p>
          <a:p>
            <a:pPr marL="365125" indent="-255588">
              <a:lnSpc>
                <a:spcPct val="8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en-US" sz="3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Liver</a:t>
            </a:r>
          </a:p>
          <a:p>
            <a:pPr marL="365125" indent="-255588">
              <a:lnSpc>
                <a:spcPct val="8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en-US" sz="3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Gut  wall</a:t>
            </a:r>
          </a:p>
          <a:p>
            <a:pPr marL="365125" indent="-255588">
              <a:lnSpc>
                <a:spcPct val="80000"/>
              </a:lnSpc>
              <a:buClr>
                <a:srgbClr val="FF0000"/>
              </a:buClr>
              <a:buFont typeface="Wingdings" charset="0"/>
              <a:buChar char="Ø"/>
            </a:pPr>
            <a:r>
              <a:rPr lang="en-US" sz="3400" b="1">
                <a:solidFill>
                  <a:srgbClr val="000000"/>
                </a:solidFill>
                <a:latin typeface="Times New Roman" charset="0"/>
                <a:cs typeface="Times New Roman" charset="0"/>
              </a:rPr>
              <a:t>GIT Lumen</a:t>
            </a:r>
          </a:p>
          <a:p>
            <a:pPr marL="365125" indent="-255588">
              <a:lnSpc>
                <a:spcPct val="80000"/>
              </a:lnSpc>
              <a:buClr>
                <a:srgbClr val="FFFF00"/>
              </a:buClr>
              <a:buFont typeface="Wingdings" charset="0"/>
              <a:buNone/>
            </a:pPr>
            <a:endParaRPr lang="en-US" sz="3200" b="1">
              <a:solidFill>
                <a:srgbClr val="FF0000"/>
              </a:solidFill>
              <a:latin typeface="Times New Roman" charset="0"/>
              <a:cs typeface="Arial" charset="0"/>
            </a:endParaRPr>
          </a:p>
          <a:p>
            <a:pPr marL="365125" indent="-255588">
              <a:lnSpc>
                <a:spcPct val="80000"/>
              </a:lnSpc>
              <a:buClr>
                <a:srgbClr val="FFFF00"/>
              </a:buClr>
              <a:buFont typeface="Wingdings" charset="0"/>
              <a:buNone/>
            </a:pPr>
            <a:r>
              <a:rPr lang="en-US" sz="3200" b="1">
                <a:solidFill>
                  <a:srgbClr val="FF0000"/>
                </a:solidFill>
                <a:latin typeface="Times New Roman" charset="0"/>
                <a:cs typeface="Arial" charset="0"/>
              </a:rPr>
              <a:t>Results ?</a:t>
            </a:r>
          </a:p>
          <a:p>
            <a:pPr marL="365125" indent="-255588" eaLnBrk="1" hangingPunct="1"/>
            <a:r>
              <a:rPr lang="en-US" sz="3200" b="1">
                <a:latin typeface="Times New Roman" charset="0"/>
                <a:cs typeface="Arial" charset="0"/>
              </a:rPr>
              <a:t>Low bioavailability= low serum level of active drug that can produce action</a:t>
            </a:r>
          </a:p>
          <a:p>
            <a:pPr marL="365125" indent="-255588" eaLnBrk="1" hangingPunct="1"/>
            <a:r>
              <a:rPr lang="en-US" sz="3200" b="1">
                <a:latin typeface="Times New Roman" charset="0"/>
                <a:cs typeface="Arial" charset="0"/>
              </a:rPr>
              <a:t>Short duration of action.</a:t>
            </a:r>
          </a:p>
        </p:txBody>
      </p:sp>
      <p:sp>
        <p:nvSpPr>
          <p:cNvPr id="56217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873125" y="-310853"/>
            <a:ext cx="7924800" cy="1368128"/>
          </a:xfrm>
          <a:noFill/>
        </p:spPr>
        <p:txBody>
          <a:bodyPr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en-US" sz="4100" b="1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en-US" sz="4100" b="1" kern="1200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First pass Metabolism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8913"/>
            <a:ext cx="8435975" cy="5942012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First pass effect</a:t>
            </a:r>
            <a:r>
              <a:rPr lang="en-US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</p:txBody>
      </p:sp>
      <p:pic>
        <p:nvPicPr>
          <p:cNvPr id="14339" name="Picture 3" descr="Picture 004"/>
          <p:cNvPicPr>
            <a:picLocks noChangeAspect="1" noChangeArrowheads="1"/>
          </p:cNvPicPr>
          <p:nvPr/>
        </p:nvPicPr>
        <p:blipFill>
          <a:blip r:embed="rId2">
            <a:lum bright="-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 b="5357"/>
          <a:stretch>
            <a:fillRect/>
          </a:stretch>
        </p:blipFill>
        <p:spPr bwMode="auto">
          <a:xfrm>
            <a:off x="250825" y="692150"/>
            <a:ext cx="8642350" cy="590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62950" cy="5942012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b="1">
                <a:solidFill>
                  <a:srgbClr val="FF0000"/>
                </a:solidFill>
                <a:latin typeface="Arial" charset="0"/>
                <a:cs typeface="Arial" charset="0"/>
              </a:rPr>
              <a:t>Oral Dosage Forms (oral formulations)</a:t>
            </a:r>
          </a:p>
          <a:p>
            <a:pPr eaLnBrk="1" hangingPunct="1">
              <a:buFont typeface="Wingdings" charset="0"/>
              <a:buNone/>
            </a:pPr>
            <a:endParaRPr lang="en-US" b="1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Tablets (enteric coated tablets)</a:t>
            </a:r>
          </a:p>
          <a:p>
            <a:pPr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Capsules (hard and soft gelatin capsules)</a:t>
            </a:r>
          </a:p>
          <a:p>
            <a:pPr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Syrup</a:t>
            </a:r>
          </a:p>
          <a:p>
            <a:pPr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Suspension </a:t>
            </a:r>
          </a:p>
          <a:p>
            <a:pPr eaLnBrk="1" hangingPunct="1">
              <a:buClr>
                <a:srgbClr val="FF0000"/>
              </a:buClr>
            </a:pPr>
            <a:r>
              <a:rPr lang="en-US" sz="3200" b="1">
                <a:latin typeface="Times New Roman" charset="0"/>
                <a:cs typeface="Times New Roman" charset="0"/>
              </a:rPr>
              <a:t>Emulsion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psul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37648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Paracetamoll_tablets_500mg_pharmaceutical_drug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908050"/>
            <a:ext cx="2376488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SB_35120_121115_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08050"/>
            <a:ext cx="23034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soft-gelatin-capsules_10757794_250x250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92600"/>
            <a:ext cx="27368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6454" name="Text Box 6"/>
          <p:cNvSpPr txBox="1">
            <a:spLocks noChangeArrowheads="1"/>
          </p:cNvSpPr>
          <p:nvPr/>
        </p:nvSpPr>
        <p:spPr bwMode="auto">
          <a:xfrm>
            <a:off x="395288" y="260350"/>
            <a:ext cx="2016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Tablets</a:t>
            </a:r>
          </a:p>
        </p:txBody>
      </p:sp>
      <p:sp>
        <p:nvSpPr>
          <p:cNvPr id="1256455" name="Text Box 7"/>
          <p:cNvSpPr txBox="1">
            <a:spLocks noChangeArrowheads="1"/>
          </p:cNvSpPr>
          <p:nvPr/>
        </p:nvSpPr>
        <p:spPr bwMode="auto">
          <a:xfrm>
            <a:off x="250825" y="3068638"/>
            <a:ext cx="30956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Hard- gelatin capsule</a:t>
            </a:r>
          </a:p>
        </p:txBody>
      </p:sp>
      <p:sp>
        <p:nvSpPr>
          <p:cNvPr id="1256456" name="Text Box 8"/>
          <p:cNvSpPr txBox="1">
            <a:spLocks noChangeArrowheads="1"/>
          </p:cNvSpPr>
          <p:nvPr/>
        </p:nvSpPr>
        <p:spPr bwMode="auto">
          <a:xfrm>
            <a:off x="5364163" y="260350"/>
            <a:ext cx="20161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Spansule</a:t>
            </a:r>
          </a:p>
        </p:txBody>
      </p:sp>
      <p:sp>
        <p:nvSpPr>
          <p:cNvPr id="1256457" name="Text Box 9"/>
          <p:cNvSpPr txBox="1">
            <a:spLocks noChangeArrowheads="1"/>
          </p:cNvSpPr>
          <p:nvPr/>
        </p:nvSpPr>
        <p:spPr bwMode="auto">
          <a:xfrm>
            <a:off x="4787900" y="2997200"/>
            <a:ext cx="3095625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Soft- gelatin capsule</a:t>
            </a:r>
          </a:p>
        </p:txBody>
      </p:sp>
      <p:sp>
        <p:nvSpPr>
          <p:cNvPr id="16396" name="AutoShape 14" descr="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976688" y="2981325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AutoShape 16" descr="Z">
            <a:hlinkClick r:id="rId10"/>
          </p:cNvPr>
          <p:cNvSpPr>
            <a:spLocks noChangeAspect="1" noChangeArrowheads="1"/>
          </p:cNvSpPr>
          <p:nvPr/>
        </p:nvSpPr>
        <p:spPr bwMode="auto">
          <a:xfrm>
            <a:off x="3976688" y="2981325"/>
            <a:ext cx="11906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7427" name="Group 19"/>
          <p:cNvGraphicFramePr>
            <a:graphicFrameLocks noGrp="1"/>
          </p:cNvGraphicFramePr>
          <p:nvPr/>
        </p:nvGraphicFramePr>
        <p:xfrm>
          <a:off x="250825" y="908050"/>
          <a:ext cx="8642350" cy="5473700"/>
        </p:xfrm>
        <a:graphic>
          <a:graphicData uri="http://schemas.openxmlformats.org/drawingml/2006/table">
            <a:tbl>
              <a:tblPr rtl="1"/>
              <a:tblGrid>
                <a:gridCol w="3097212"/>
                <a:gridCol w="5545138"/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Advantages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43450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Not for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Irritant drugs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Frequent use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Rapid effect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can be used in emergency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High bioavailability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No first pass effect.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No GIT irritation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No food drug - interaction</a:t>
                      </a:r>
                      <a:endParaRPr kumimoji="0" lang="en-US" sz="32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Dosage form: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friable 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1214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Sublingual 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8453" name="Group 21"/>
          <p:cNvGraphicFramePr>
            <a:graphicFrameLocks noGrp="1"/>
          </p:cNvGraphicFramePr>
          <p:nvPr/>
        </p:nvGraphicFramePr>
        <p:xfrm>
          <a:off x="250825" y="765175"/>
          <a:ext cx="8713788" cy="5935663"/>
        </p:xfrm>
        <a:graphic>
          <a:graphicData uri="http://schemas.openxmlformats.org/drawingml/2006/table">
            <a:tbl>
              <a:tblPr rtl="1"/>
              <a:tblGrid>
                <a:gridCol w="3455988"/>
                <a:gridCol w="5257800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Advantages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513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Irregular absorption &amp; bioavailability.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Irritation of rectal mucosa.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Suitable for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children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Vomiting or unconscious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patients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Irritant &amp; Bad taste drugs.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less first pass metabolism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 (50%)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Dosage form: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suppository or enema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121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_tradn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Rectal administration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569325" cy="5473700"/>
          </a:xfrm>
          <a:noFill/>
          <a:ln>
            <a:solidFill>
              <a:srgbClr val="EC1EDD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defTabSz="365125" eaLnBrk="1" hangingPunct="1">
              <a:buFont typeface="Wingdings" charset="0"/>
              <a:buNone/>
            </a:pPr>
            <a:r>
              <a:rPr lang="en-US" sz="3400" b="1">
                <a:latin typeface="Arial" charset="0"/>
                <a:cs typeface="Arial" charset="0"/>
              </a:rPr>
              <a:t>	</a:t>
            </a:r>
            <a:r>
              <a:rPr lang="en-US" sz="3400" b="1">
                <a:latin typeface="Times New Roman" charset="0"/>
                <a:cs typeface="Arial" charset="0"/>
              </a:rPr>
              <a:t>Intradermal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(I.D.)</a:t>
            </a:r>
            <a:r>
              <a:rPr lang="en-US" sz="3400" b="1">
                <a:latin typeface="Times New Roman" charset="0"/>
                <a:cs typeface="Arial" charset="0"/>
              </a:rPr>
              <a:t> (into skin)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Subcutaneous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(S.C.) </a:t>
            </a:r>
            <a:r>
              <a:rPr lang="en-US" sz="3000" b="1">
                <a:latin typeface="Times New Roman" charset="0"/>
                <a:cs typeface="Arial" charset="0"/>
              </a:rPr>
              <a:t>(under skin)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Intramuscular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(I.M.) </a:t>
            </a:r>
            <a:r>
              <a:rPr lang="en-US" sz="3000" b="1">
                <a:latin typeface="Times New Roman" charset="0"/>
                <a:cs typeface="Arial" charset="0"/>
              </a:rPr>
              <a:t>(into muscles)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Intravenous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(I.V.)</a:t>
            </a:r>
            <a:r>
              <a:rPr lang="en-US" sz="3000" b="1">
                <a:latin typeface="Times New Roman" charset="0"/>
                <a:cs typeface="Arial" charset="0"/>
              </a:rPr>
              <a:t> (into veins)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Intra-arterial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(I.A.)</a:t>
            </a:r>
            <a:r>
              <a:rPr lang="en-US" sz="3000" b="1">
                <a:latin typeface="Times New Roman" charset="0"/>
                <a:cs typeface="Arial" charset="0"/>
              </a:rPr>
              <a:t> (into arteries)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Intrathecal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(I.T.)</a:t>
            </a:r>
            <a:r>
              <a:rPr lang="en-US" sz="3000" b="1">
                <a:latin typeface="Times New Roman" charset="0"/>
                <a:cs typeface="Arial" charset="0"/>
              </a:rPr>
              <a:t> (cerebrospinal fluids 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Intraperitoneal </a:t>
            </a: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(I.P.)</a:t>
            </a:r>
            <a:r>
              <a:rPr lang="en-US" sz="3000" b="1">
                <a:latin typeface="Times New Roman" charset="0"/>
                <a:cs typeface="Arial" charset="0"/>
              </a:rPr>
              <a:t> (peritoneal cavity)</a:t>
            </a:r>
          </a:p>
          <a:p>
            <a:pPr marL="549275" lvl="1" indent="-274638" defTabSz="365125" eaLnBrk="1" hangingPunct="1">
              <a:buFont typeface="Wingdings" charset="0"/>
              <a:buNone/>
            </a:pPr>
            <a:r>
              <a:rPr lang="en-US" sz="3000" b="1">
                <a:latin typeface="Times New Roman" charset="0"/>
                <a:cs typeface="Arial" charset="0"/>
              </a:rPr>
              <a:t>Intra - articular (Synovial fluids)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55451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Parenteral administration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0499" name="Group 19"/>
          <p:cNvGraphicFramePr>
            <a:graphicFrameLocks noGrp="1"/>
          </p:cNvGraphicFramePr>
          <p:nvPr/>
        </p:nvGraphicFramePr>
        <p:xfrm>
          <a:off x="179388" y="765175"/>
          <a:ext cx="8785225" cy="5980113"/>
        </p:xfrm>
        <a:graphic>
          <a:graphicData uri="http://schemas.openxmlformats.org/drawingml/2006/table">
            <a:tbl>
              <a:tblPr rtl="1"/>
              <a:tblGrid>
                <a:gridCol w="3455988"/>
                <a:gridCol w="5329237"/>
              </a:tblGrid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Advantages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206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Only for water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 soluble drugs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Infection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Sterilization.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Pain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Needs skill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Anaphylaxis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Expensive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 suitable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for oily solutions or poorly soluble substance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Rapid action </a:t>
                      </a:r>
                      <a:r>
                        <a:rPr kumimoji="0" lang="en-US" sz="2800" b="1" i="0" u="sng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(emergency)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High bioavailability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No food-drug interaction</a:t>
                      </a: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No first pass metabolism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No gastric irritation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Suitable for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Vomiting &amp;unconscious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Irritant &amp; Bad taste drugs.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Dosage form: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Vial or ampoule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494" name="WordArt 14"/>
          <p:cNvSpPr>
            <a:spLocks noChangeArrowheads="1" noChangeShapeType="1" noTextEdit="1"/>
          </p:cNvSpPr>
          <p:nvPr/>
        </p:nvSpPr>
        <p:spPr bwMode="auto">
          <a:xfrm>
            <a:off x="1042988" y="188913"/>
            <a:ext cx="70580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Intravenous administration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7057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		Ampoule          </a:t>
            </a: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                   </a:t>
            </a:r>
            <a:r>
              <a:rPr lang="en-US" b="1">
                <a:latin typeface="Arial" charset="0"/>
                <a:cs typeface="Arial" charset="0"/>
              </a:rPr>
              <a:t>Vial</a:t>
            </a: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b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	</a:t>
            </a:r>
          </a:p>
        </p:txBody>
      </p:sp>
      <p:pic>
        <p:nvPicPr>
          <p:cNvPr id="21507" name="Picture 3" descr="acne-controle-fluid-ampoule-03494187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2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01800"/>
            <a:ext cx="3024188" cy="2590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Internal_Standard_Ampou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2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00213"/>
            <a:ext cx="3024187" cy="2593975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7717" name="Text Box 5"/>
          <p:cNvSpPr txBox="1">
            <a:spLocks noChangeArrowheads="1"/>
          </p:cNvSpPr>
          <p:nvPr/>
        </p:nvSpPr>
        <p:spPr bwMode="auto">
          <a:xfrm>
            <a:off x="1042988" y="981075"/>
            <a:ext cx="381635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Single use</a:t>
            </a:r>
          </a:p>
        </p:txBody>
      </p:sp>
      <p:sp>
        <p:nvSpPr>
          <p:cNvPr id="1267718" name="Text Box 6"/>
          <p:cNvSpPr txBox="1">
            <a:spLocks noChangeArrowheads="1"/>
          </p:cNvSpPr>
          <p:nvPr/>
        </p:nvSpPr>
        <p:spPr bwMode="auto">
          <a:xfrm>
            <a:off x="5003800" y="1052513"/>
            <a:ext cx="3527425" cy="5191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Repeated use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60450"/>
            <a:ext cx="8569325" cy="5392738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2400" b="1" i="1">
                <a:latin typeface="Times New Roman" charset="0"/>
                <a:cs typeface="Times New Roman" charset="0"/>
              </a:rPr>
              <a:t>By the end of this lecture, the student should be able to</a:t>
            </a:r>
            <a:r>
              <a:rPr lang="en-US" sz="2400" b="1">
                <a:latin typeface="Times New Roman" charset="0"/>
                <a:cs typeface="Times New Roman" charset="0"/>
              </a:rPr>
              <a:t> 		</a:t>
            </a:r>
            <a:r>
              <a:rPr lang="en-US" sz="2800" b="1"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buClr>
                <a:srgbClr val="EC1EDD"/>
              </a:buClr>
            </a:pPr>
            <a:r>
              <a:rPr lang="en-US" sz="2400" b="1">
                <a:latin typeface="Times New Roman" charset="0"/>
                <a:cs typeface="Times New Roman" charset="0"/>
              </a:rPr>
              <a:t>Discuss the different routes of drug administration </a:t>
            </a:r>
          </a:p>
          <a:p>
            <a:pPr eaLnBrk="1" hangingPunct="1">
              <a:buClr>
                <a:srgbClr val="EC1EDD"/>
              </a:buClr>
            </a:pPr>
            <a:r>
              <a:rPr lang="en-US" sz="2400" b="1">
                <a:latin typeface="Times New Roman" charset="0"/>
                <a:cs typeface="Times New Roman" charset="0"/>
              </a:rPr>
              <a:t>Identify the advantages and disadvantages of various routes of drug administration</a:t>
            </a:r>
          </a:p>
          <a:p>
            <a:pPr eaLnBrk="1" hangingPunct="1">
              <a:buClr>
                <a:srgbClr val="EC1EDD"/>
              </a:buClr>
            </a:pPr>
            <a:r>
              <a:rPr lang="en-US" sz="2400" b="1">
                <a:latin typeface="Times New Roman" charset="0"/>
                <a:cs typeface="Times New Roman" charset="0"/>
              </a:rPr>
              <a:t>Know the various mechanisms of drug absorption</a:t>
            </a:r>
          </a:p>
          <a:p>
            <a:pPr eaLnBrk="1" hangingPunct="1">
              <a:buClr>
                <a:srgbClr val="EC1EDD"/>
              </a:buClr>
            </a:pPr>
            <a:r>
              <a:rPr lang="en-US" sz="2400" b="1">
                <a:latin typeface="Times New Roman" charset="0"/>
                <a:cs typeface="Times New Roman" charset="0"/>
              </a:rPr>
              <a:t>List different factors affecting drug absorption</a:t>
            </a:r>
          </a:p>
          <a:p>
            <a:pPr eaLnBrk="1" hangingPunct="1">
              <a:buClr>
                <a:srgbClr val="EC1EDD"/>
              </a:buClr>
            </a:pPr>
            <a:r>
              <a:rPr lang="en-US" sz="2400" b="1">
                <a:latin typeface="Times New Roman" charset="0"/>
                <a:cs typeface="Times New Roman" charset="0"/>
              </a:rPr>
              <a:t>Define bioavailability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4213" y="260350"/>
            <a:ext cx="6767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Pharmacokinetics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268766" name="Group 30"/>
          <p:cNvGraphicFramePr>
            <a:graphicFrameLocks noGrp="1"/>
          </p:cNvGraphicFramePr>
          <p:nvPr>
            <p:ph/>
          </p:nvPr>
        </p:nvGraphicFramePr>
        <p:xfrm>
          <a:off x="107950" y="115888"/>
          <a:ext cx="8785225" cy="6570662"/>
        </p:xfrm>
        <a:graphic>
          <a:graphicData uri="http://schemas.openxmlformats.org/drawingml/2006/table">
            <a:tbl>
              <a:tblPr/>
              <a:tblGrid>
                <a:gridCol w="1800225"/>
                <a:gridCol w="3455988"/>
                <a:gridCol w="3529012"/>
              </a:tblGrid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Injection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Special Utility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Limitations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I.D.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minute volume (0.1 ml)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suitable for vaccinations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&amp; sensitivity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 suitable for large volumes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2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S.C.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 ml – 1 ml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suitable for poorly soluble suspensions and for instillation of slow-release implants e.g. insulin zinc 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 suitable for large volumes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I.M.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larger volume 3-5 ml Suitable for moderate volumes, for oily solutions or poorly soluble substances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 suitable for irritant drugs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Abscess- necrosis may happen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I.V.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suitable for large volumes and for irritating substances</a:t>
                      </a: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not suitable for oily solutions or poorly soluble substances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Must inject solutions slowly as a rule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13788" cy="640873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af-ZA" sz="3400" b="1">
              <a:latin typeface="Arial" charset="0"/>
              <a:cs typeface="Arial" charset="0"/>
            </a:endParaRPr>
          </a:p>
          <a:p>
            <a:pPr eaLnBrk="1" hangingPunct="1">
              <a:buFont typeface="Wingdings" charset="0"/>
              <a:buNone/>
            </a:pPr>
            <a:endParaRPr lang="en-US" sz="3400" b="1">
              <a:latin typeface="Arial" charset="0"/>
              <a:cs typeface="Arial" charset="0"/>
            </a:endParaRPr>
          </a:p>
          <a:p>
            <a:pPr eaLnBrk="1" hangingPunct="1">
              <a:buClr>
                <a:srgbClr val="FFFF00"/>
              </a:buClr>
              <a:buFont typeface="Wingdings" charset="0"/>
              <a:buChar char="Ø"/>
            </a:pPr>
            <a:r>
              <a:rPr lang="en-US" b="1">
                <a:latin typeface="Times New Roman" charset="0"/>
                <a:cs typeface="Arial" charset="0"/>
              </a:rPr>
              <a:t> Drugs are applied to skin, ear, eye, nose, vagina, </a:t>
            </a:r>
          </a:p>
          <a:p>
            <a:pPr eaLnBrk="1" hangingPunct="1">
              <a:buClr>
                <a:srgbClr val="FFFF00"/>
              </a:buClr>
              <a:buFont typeface="Wingdings" charset="0"/>
              <a:buNone/>
            </a:pPr>
            <a:r>
              <a:rPr lang="en-US" b="1">
                <a:latin typeface="Times New Roman" charset="0"/>
                <a:cs typeface="Arial" charset="0"/>
              </a:rPr>
              <a:t>     respiratory tract</a:t>
            </a:r>
          </a:p>
          <a:p>
            <a:pPr eaLnBrk="1" hangingPunct="1">
              <a:buClr>
                <a:srgbClr val="FFFF00"/>
              </a:buClr>
              <a:buFont typeface="Wingdings" charset="0"/>
              <a:buChar char="Ø"/>
            </a:pPr>
            <a:r>
              <a:rPr lang="en-US" b="1">
                <a:latin typeface="Times New Roman" charset="0"/>
                <a:cs typeface="Arial" charset="0"/>
              </a:rPr>
              <a:t>Usually used to provide local action. </a:t>
            </a:r>
          </a:p>
          <a:p>
            <a:pPr eaLnBrk="1" hangingPunct="1">
              <a:buClr>
                <a:srgbClr val="FFFF00"/>
              </a:buClr>
              <a:buFont typeface="Wingdings" charset="0"/>
              <a:buChar char="Ø"/>
            </a:pPr>
            <a:r>
              <a:rPr lang="en-US" b="1">
                <a:latin typeface="Times New Roman" charset="0"/>
                <a:cs typeface="Arial" charset="0"/>
              </a:rPr>
              <a:t>No first pass metabolism.</a:t>
            </a:r>
          </a:p>
          <a:p>
            <a:pPr eaLnBrk="1" hangingPunct="1">
              <a:buClr>
                <a:srgbClr val="FFFF00"/>
              </a:buClr>
              <a:buFont typeface="Wingdings" charset="0"/>
              <a:buChar char="Ø"/>
            </a:pPr>
            <a:r>
              <a:rPr lang="en-US" b="1">
                <a:latin typeface="Times New Roman" charset="0"/>
                <a:cs typeface="Arial" charset="0"/>
              </a:rPr>
              <a:t>Used for lipid soluble drugs </a:t>
            </a:r>
          </a:p>
          <a:p>
            <a:pPr eaLnBrk="1" hangingPunct="1">
              <a:buClr>
                <a:srgbClr val="FFFF00"/>
              </a:buClr>
              <a:buFont typeface="Wingdings" charset="0"/>
              <a:buNone/>
            </a:pPr>
            <a:endParaRPr lang="en-US" b="1">
              <a:latin typeface="Times New Roman" charset="0"/>
              <a:cs typeface="Arial" charset="0"/>
            </a:endParaRPr>
          </a:p>
          <a:p>
            <a:pPr eaLnBrk="1" hangingPunct="1">
              <a:buClr>
                <a:srgbClr val="FFFF00"/>
              </a:buClr>
              <a:buFont typeface="Wingdings" charset="0"/>
              <a:buChar char="Ø"/>
            </a:pPr>
            <a:endParaRPr lang="en-US" b="1">
              <a:latin typeface="Times New Roman" charset="0"/>
              <a:cs typeface="Arial" charset="0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2339975" y="549275"/>
            <a:ext cx="4800600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Topical application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79388" y="836613"/>
          <a:ext cx="8713787" cy="5807075"/>
        </p:xfrm>
        <a:graphic>
          <a:graphicData uri="http://schemas.openxmlformats.org/drawingml/2006/table">
            <a:tbl>
              <a:tblPr rtl="1"/>
              <a:tblGrid>
                <a:gridCol w="3097212"/>
                <a:gridCol w="5616575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Advantages</a:t>
                      </a:r>
                      <a:endParaRPr kumimoji="0" lang="en-US" sz="3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33988">
                <a:tc>
                  <a:txBody>
                    <a:bodyPr/>
                    <a:lstStyle/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Not suitable for irritant drugs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Only  for some drugs as inhalation anesthetics &amp; bronchodilators</a:t>
                      </a: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FF0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mucous membrane of 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 respiratory system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rapid absorption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 (due to large surface area)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provide local action in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limited systemic effect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less side effects.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no first pass effect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endParaRPr kumimoji="0" lang="en-US" sz="2800" b="1" i="1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Dosage form: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 aerosol, nebulizer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590" name="WordArt 14"/>
          <p:cNvSpPr>
            <a:spLocks noChangeArrowheads="1" noChangeShapeType="1" noTextEdit="1"/>
          </p:cNvSpPr>
          <p:nvPr/>
        </p:nvSpPr>
        <p:spPr bwMode="auto">
          <a:xfrm>
            <a:off x="1928813" y="188913"/>
            <a:ext cx="5572125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Inhalation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ebulizer"/>
          <p:cNvPicPr>
            <a:picLocks noChangeAspect="1" noChangeArrowheads="1"/>
          </p:cNvPicPr>
          <p:nvPr/>
        </p:nvPicPr>
        <p:blipFill>
          <a:blip r:embed="rId2"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25209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flixotide-fluticasone-propionat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-2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52513"/>
            <a:ext cx="2592388" cy="230505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73860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7041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defRPr/>
            </a:pPr>
            <a:r>
              <a:rPr lang="af-ZA" sz="2800" b="1"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Nebulizer                               Atomizer</a:t>
            </a:r>
            <a:endParaRPr lang="en-US" sz="2800" b="1"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pic>
        <p:nvPicPr>
          <p:cNvPr id="25605" name="Picture 5" descr="nebulizer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4176713" cy="2881312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424862" cy="5545137"/>
          </a:xfrm>
        </p:spPr>
        <p:txBody>
          <a:bodyPr/>
          <a:lstStyle/>
          <a:p>
            <a:pPr indent="22225" eaLnBrk="1" hangingPunct="1">
              <a:buFont typeface="Wingdings" charset="0"/>
              <a:buNone/>
            </a:pPr>
            <a:r>
              <a:rPr lang="en-US" sz="3200" b="1">
                <a:latin typeface="Times New Roman" charset="0"/>
                <a:cs typeface="Times New Roman" charset="0"/>
              </a:rPr>
              <a:t>Is the passage of drug from its site of administration to its site of action through cell membranes.</a:t>
            </a:r>
            <a:endParaRPr lang="en-US" sz="32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1576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r-HR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Drug absorption</a:t>
            </a:r>
            <a:endParaRPr lang="en-US" sz="32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281028" name="Rectangle 4"/>
          <p:cNvSpPr>
            <a:spLocks noChangeArrowheads="1"/>
          </p:cNvSpPr>
          <p:nvPr/>
        </p:nvSpPr>
        <p:spPr bwMode="auto">
          <a:xfrm>
            <a:off x="539750" y="3644900"/>
            <a:ext cx="3095625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Sites of </a:t>
            </a:r>
          </a:p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Administration</a:t>
            </a:r>
          </a:p>
        </p:txBody>
      </p:sp>
      <p:sp>
        <p:nvSpPr>
          <p:cNvPr id="1281029" name="Rectangle 5"/>
          <p:cNvSpPr>
            <a:spLocks noChangeArrowheads="1"/>
          </p:cNvSpPr>
          <p:nvPr/>
        </p:nvSpPr>
        <p:spPr bwMode="auto">
          <a:xfrm>
            <a:off x="4211638" y="3213100"/>
            <a:ext cx="215900" cy="2592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81030" name="Rectangle 6"/>
          <p:cNvSpPr>
            <a:spLocks noChangeArrowheads="1"/>
          </p:cNvSpPr>
          <p:nvPr/>
        </p:nvSpPr>
        <p:spPr bwMode="auto">
          <a:xfrm>
            <a:off x="4860925" y="3644900"/>
            <a:ext cx="3024188" cy="1152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Sites of </a:t>
            </a:r>
          </a:p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action</a:t>
            </a:r>
          </a:p>
        </p:txBody>
      </p:sp>
      <p:sp>
        <p:nvSpPr>
          <p:cNvPr id="1281031" name="Line 7"/>
          <p:cNvSpPr>
            <a:spLocks noChangeShapeType="1"/>
          </p:cNvSpPr>
          <p:nvPr/>
        </p:nvSpPr>
        <p:spPr bwMode="auto">
          <a:xfrm>
            <a:off x="3708400" y="4076700"/>
            <a:ext cx="1008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032" name="Line 8"/>
          <p:cNvSpPr>
            <a:spLocks noChangeShapeType="1"/>
          </p:cNvSpPr>
          <p:nvPr/>
        </p:nvSpPr>
        <p:spPr bwMode="auto">
          <a:xfrm>
            <a:off x="3708400" y="4652963"/>
            <a:ext cx="1008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1033" name="Text Box 9"/>
          <p:cNvSpPr txBox="1">
            <a:spLocks noChangeArrowheads="1"/>
          </p:cNvSpPr>
          <p:nvPr/>
        </p:nvSpPr>
        <p:spPr bwMode="auto">
          <a:xfrm>
            <a:off x="3059113" y="2636838"/>
            <a:ext cx="259238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Times New Roman" charset="0"/>
                <a:cs typeface="Times New Roman" charset="0"/>
              </a:rPr>
              <a:t>Cell membrane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8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8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8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8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8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8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3000"/>
                                        <p:tgtEl>
                                          <p:spTgt spid="128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3000"/>
                                        <p:tgtEl>
                                          <p:spTgt spid="128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26" grpId="0" build="p"/>
      <p:bldP spid="1281028" grpId="0" animBg="1"/>
      <p:bldP spid="1281029" grpId="0" animBg="1"/>
      <p:bldP spid="1281030" grpId="0" animBg="1"/>
      <p:bldP spid="1281031" grpId="0" animBg="1"/>
      <p:bldP spid="1281032" grpId="0" animBg="1"/>
      <p:bldP spid="12810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424862" cy="4679950"/>
          </a:xfrm>
        </p:spPr>
        <p:txBody>
          <a:bodyPr/>
          <a:lstStyle/>
          <a:p>
            <a:pPr marL="1077913" lvl="1" indent="-533400" eaLnBrk="1" hangingPunct="1">
              <a:buFontTx/>
              <a:buAutoNum type="arabicPeriod"/>
            </a:pPr>
            <a:r>
              <a:rPr lang="en-US" sz="3000" b="1">
                <a:latin typeface="Arial" charset="0"/>
                <a:cs typeface="Arial" charset="0"/>
              </a:rPr>
              <a:t>Simple diffusion = passive diffusion.</a:t>
            </a:r>
          </a:p>
          <a:p>
            <a:pPr marL="1077913" lvl="1" indent="-533400" eaLnBrk="1" hangingPunct="1">
              <a:buFontTx/>
              <a:buAutoNum type="arabicPeriod"/>
            </a:pPr>
            <a:r>
              <a:rPr lang="en-US" sz="3000" b="1">
                <a:latin typeface="Arial" charset="0"/>
                <a:cs typeface="Arial" charset="0"/>
              </a:rPr>
              <a:t>Active transport.</a:t>
            </a:r>
          </a:p>
          <a:p>
            <a:pPr marL="1077913" lvl="1" indent="-533400" eaLnBrk="1" hangingPunct="1">
              <a:buFontTx/>
              <a:buAutoNum type="arabicPeriod"/>
            </a:pPr>
            <a:r>
              <a:rPr lang="en-US" sz="3000" b="1">
                <a:latin typeface="Arial" charset="0"/>
                <a:cs typeface="Arial" charset="0"/>
              </a:rPr>
              <a:t>Facilitated diffusion.</a:t>
            </a:r>
          </a:p>
          <a:p>
            <a:pPr marL="1077913" lvl="1" indent="-533400" eaLnBrk="1" hangingPunct="1">
              <a:buFontTx/>
              <a:buAutoNum type="arabicPeriod"/>
            </a:pPr>
            <a:r>
              <a:rPr lang="en-US" sz="3000" b="1">
                <a:latin typeface="Arial" charset="0"/>
                <a:cs typeface="Arial" charset="0"/>
              </a:rPr>
              <a:t>Pinocytosis (Endocytosis).</a:t>
            </a:r>
          </a:p>
        </p:txBody>
      </p:sp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604996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Mechanisms of drug absorption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CellMembrane"/>
          <p:cNvPicPr>
            <a:picLocks noChangeAspect="1" noChangeArrowheads="1"/>
          </p:cNvPicPr>
          <p:nvPr/>
        </p:nvPicPr>
        <p:blipFill>
          <a:blip r:embed="rId2">
            <a:lum bright="-24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08050"/>
            <a:ext cx="8569325" cy="5761038"/>
          </a:xfrm>
          <a:prstGeom prst="rect">
            <a:avLst/>
          </a:prstGeom>
          <a:noFill/>
          <a:ln w="317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WordArt 4"/>
          <p:cNvSpPr>
            <a:spLocks noChangeArrowheads="1" noChangeShapeType="1" noTextEdit="1"/>
          </p:cNvSpPr>
          <p:nvPr/>
        </p:nvSpPr>
        <p:spPr bwMode="auto">
          <a:xfrm>
            <a:off x="2195513" y="188913"/>
            <a:ext cx="401955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Cell membrane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640762" cy="61928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charset="0"/>
              <a:buNone/>
            </a:pPr>
            <a:endParaRPr lang="en-US" sz="3000" b="1">
              <a:solidFill>
                <a:srgbClr val="FFFF00"/>
              </a:solidFill>
              <a:latin typeface="Times New Roman" charset="0"/>
              <a:cs typeface="Arial" charset="0"/>
            </a:endParaRP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charset="0"/>
              <a:buNone/>
            </a:pPr>
            <a:endParaRPr lang="en-US" sz="3000" b="1">
              <a:solidFill>
                <a:srgbClr val="FFFF00"/>
              </a:solidFill>
              <a:latin typeface="Times New Roman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Font typeface="Wingdings" charset="0"/>
              <a:buChar char="Ø"/>
            </a:pPr>
            <a:r>
              <a:rPr lang="en-US" sz="3500" b="1">
                <a:solidFill>
                  <a:srgbClr val="0000FF"/>
                </a:solidFill>
                <a:latin typeface="Times New Roman" charset="0"/>
                <a:cs typeface="Arial" charset="0"/>
              </a:rPr>
              <a:t>water soluble drug</a:t>
            </a:r>
            <a:r>
              <a:rPr lang="en-US" sz="3500" b="1">
                <a:latin typeface="Times New Roman" charset="0"/>
                <a:cs typeface="Arial" charset="0"/>
              </a:rPr>
              <a:t> </a:t>
            </a:r>
            <a:r>
              <a:rPr lang="en-US" sz="3500" b="1" i="1">
                <a:latin typeface="Times New Roman" charset="0"/>
                <a:cs typeface="Arial" charset="0"/>
              </a:rPr>
              <a:t>(</a:t>
            </a:r>
            <a:r>
              <a:rPr lang="en-US" sz="3500" b="1" i="1" u="sng">
                <a:latin typeface="Times New Roman" charset="0"/>
                <a:cs typeface="Arial" charset="0"/>
              </a:rPr>
              <a:t>ionized or polar</a:t>
            </a:r>
            <a:r>
              <a:rPr lang="en-US" sz="3500" b="1" i="1">
                <a:latin typeface="Times New Roman" charset="0"/>
                <a:cs typeface="Arial" charset="0"/>
              </a:rPr>
              <a:t>)</a:t>
            </a:r>
            <a:r>
              <a:rPr lang="en-US" sz="3500" b="1">
                <a:latin typeface="Times New Roman" charset="0"/>
                <a:cs typeface="Arial" charset="0"/>
              </a:rPr>
              <a:t> is readily absorbed via diffusion through aqueous channels or pores in cell membrane.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Font typeface="Wingdings" charset="0"/>
              <a:buNone/>
            </a:pPr>
            <a:endParaRPr lang="en-US" sz="3500" b="1">
              <a:latin typeface="Times New Roman" charset="0"/>
              <a:cs typeface="Arial" charset="0"/>
            </a:endParaRP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Font typeface="Wingdings" charset="0"/>
              <a:buChar char="Ø"/>
            </a:pPr>
            <a:r>
              <a:rPr lang="en-US" sz="3500" b="1">
                <a:solidFill>
                  <a:srgbClr val="0000FF"/>
                </a:solidFill>
                <a:latin typeface="Times New Roman" charset="0"/>
                <a:cs typeface="Arial" charset="0"/>
              </a:rPr>
              <a:t>Lipid soluble drug</a:t>
            </a:r>
            <a:r>
              <a:rPr lang="en-US" sz="3500" b="1">
                <a:latin typeface="Times New Roman" charset="0"/>
                <a:cs typeface="Arial" charset="0"/>
              </a:rPr>
              <a:t> </a:t>
            </a:r>
            <a:r>
              <a:rPr lang="en-US" sz="3500" b="1" i="1" u="sng">
                <a:latin typeface="Times New Roman" charset="0"/>
                <a:cs typeface="Arial" charset="0"/>
              </a:rPr>
              <a:t>(nonionized or non polar)</a:t>
            </a:r>
            <a:r>
              <a:rPr lang="en-US" sz="3500" b="1">
                <a:latin typeface="Times New Roman" charset="0"/>
                <a:cs typeface="Arial" charset="0"/>
              </a:rPr>
              <a:t> is readily absorbed via diffusion through lipid cell membrane itself.</a:t>
            </a:r>
          </a:p>
        </p:txBody>
      </p:sp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1835150" y="333375"/>
            <a:ext cx="511333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Simple or passive diffusion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3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765175"/>
            <a:ext cx="8424863" cy="5903913"/>
          </a:xfrm>
          <a:noFill/>
          <a:ln w="31750">
            <a:solidFill>
              <a:schemeClr val="bg2"/>
            </a:solidFill>
            <a:round/>
            <a:headEnd/>
            <a:tailEnd/>
          </a:ln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187450" y="188913"/>
            <a:ext cx="68405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Simple diffusion</a:t>
            </a:r>
          </a:p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diffusion2"/>
          <p:cNvPicPr>
            <a:picLocks noChangeAspect="1" noChangeArrowheads="1"/>
          </p:cNvPicPr>
          <p:nvPr/>
        </p:nvPicPr>
        <p:blipFill>
          <a:blip r:embed="rId2">
            <a:lum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1"/>
          <a:stretch>
            <a:fillRect/>
          </a:stretch>
        </p:blipFill>
        <p:spPr bwMode="auto">
          <a:xfrm>
            <a:off x="468313" y="1701800"/>
            <a:ext cx="82804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WordArt 6"/>
          <p:cNvSpPr>
            <a:spLocks noChangeArrowheads="1" noChangeShapeType="1" noTextEdit="1"/>
          </p:cNvSpPr>
          <p:nvPr/>
        </p:nvSpPr>
        <p:spPr bwMode="auto">
          <a:xfrm>
            <a:off x="2627313" y="117475"/>
            <a:ext cx="4019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Simple diffusion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31748" name="WordArt 7"/>
          <p:cNvSpPr>
            <a:spLocks noChangeArrowheads="1" noChangeShapeType="1" noTextEdit="1"/>
          </p:cNvSpPr>
          <p:nvPr/>
        </p:nvSpPr>
        <p:spPr bwMode="auto">
          <a:xfrm>
            <a:off x="827088" y="1125538"/>
            <a:ext cx="32400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High conc</a:t>
            </a:r>
          </a:p>
        </p:txBody>
      </p:sp>
      <p:sp>
        <p:nvSpPr>
          <p:cNvPr id="31749" name="WordArt 8"/>
          <p:cNvSpPr>
            <a:spLocks noChangeArrowheads="1" noChangeShapeType="1" noTextEdit="1"/>
          </p:cNvSpPr>
          <p:nvPr/>
        </p:nvSpPr>
        <p:spPr bwMode="auto">
          <a:xfrm>
            <a:off x="5076825" y="1052513"/>
            <a:ext cx="32400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Low conc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>
                <a:solidFill>
                  <a:srgbClr val="0000FF"/>
                </a:solidFill>
                <a:latin typeface="Times New Roman" charset="0"/>
                <a:cs typeface="Times New Roman" charset="0"/>
              </a:rPr>
              <a:t>Recommended books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47050" cy="4530725"/>
          </a:xfrm>
        </p:spPr>
        <p:txBody>
          <a:bodyPr/>
          <a:lstStyle/>
          <a:p>
            <a:pPr eaLnBrk="1" hangingPunct="1"/>
            <a:r>
              <a:rPr lang="en-US" sz="3400" b="1">
                <a:latin typeface="Times New Roman" charset="0"/>
                <a:cs typeface="Times New Roman" charset="0"/>
              </a:rPr>
              <a:t>Lippincott</a:t>
            </a:r>
            <a:r>
              <a:rPr lang="ja-JP" altLang="en-US" sz="3400" b="1">
                <a:latin typeface="Times New Roman" charset="0"/>
                <a:cs typeface="Times New Roman" charset="0"/>
              </a:rPr>
              <a:t>’</a:t>
            </a:r>
            <a:r>
              <a:rPr lang="en-US" sz="3400" b="1">
                <a:latin typeface="Times New Roman" charset="0"/>
                <a:cs typeface="Times New Roman" charset="0"/>
              </a:rPr>
              <a:t>s illustrated reviews (Pharmacology) </a:t>
            </a:r>
            <a:r>
              <a:rPr lang="en-US" sz="3400" b="1" i="1">
                <a:latin typeface="Times New Roman" charset="0"/>
                <a:cs typeface="Times New Roman" charset="0"/>
              </a:rPr>
              <a:t>by Howland and Mycek</a:t>
            </a:r>
          </a:p>
          <a:p>
            <a:pPr eaLnBrk="1" hangingPunct="1"/>
            <a:endParaRPr lang="en-US" sz="3400" b="1" i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3400" b="1">
                <a:latin typeface="Times New Roman" charset="0"/>
                <a:cs typeface="Times New Roman" charset="0"/>
              </a:rPr>
              <a:t>Basic and Clinical Pharmacology</a:t>
            </a:r>
            <a:r>
              <a:rPr lang="en-US" sz="3400" b="1" i="1">
                <a:latin typeface="Times New Roman" charset="0"/>
                <a:cs typeface="Times New Roman" charset="0"/>
              </a:rPr>
              <a:t> by Katzung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525621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b="1">
                <a:solidFill>
                  <a:srgbClr val="660066"/>
                </a:solidFill>
                <a:latin typeface="Arial" charset="0"/>
                <a:cs typeface="Arial" charset="0"/>
              </a:rPr>
              <a:t>Characters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sz="2800" b="1">
                <a:latin typeface="Arial" charset="0"/>
                <a:cs typeface="Arial" charset="0"/>
              </a:rPr>
              <a:t>common.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Occurs along concentration gradient. 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 Non selective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 Not saturable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 Requires no energy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 No carrier is needed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Depends on lipid solubility.</a:t>
            </a:r>
          </a:p>
          <a:p>
            <a:pPr lvl="1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2800" b="1">
                <a:latin typeface="Arial" charset="0"/>
                <a:cs typeface="Arial" charset="0"/>
              </a:rPr>
              <a:t> Depends on pka of drug - pH of medium.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971550" y="7651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2772" name="WordArt 7"/>
          <p:cNvSpPr>
            <a:spLocks noChangeArrowheads="1" noChangeShapeType="1" noTextEdit="1"/>
          </p:cNvSpPr>
          <p:nvPr/>
        </p:nvSpPr>
        <p:spPr bwMode="auto">
          <a:xfrm>
            <a:off x="552450" y="260350"/>
            <a:ext cx="4019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Simple diffusion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-22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60350"/>
            <a:ext cx="8713788" cy="6408738"/>
          </a:xfrm>
          <a:noFill/>
          <a:ln w="31750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569325" cy="5688013"/>
          </a:xfrm>
        </p:spPr>
        <p:txBody>
          <a:bodyPr/>
          <a:lstStyle/>
          <a:p>
            <a:pPr marL="92075" indent="22225" eaLnBrk="1" hangingPunct="1">
              <a:buFont typeface="Wingdings" charset="0"/>
              <a:buNone/>
            </a:pPr>
            <a:r>
              <a:rPr lang="en-US" b="1">
                <a:latin typeface="Times New Roman" charset="0"/>
                <a:cs typeface="Arial" charset="0"/>
              </a:rPr>
              <a:t>Drugs exist in two forms ionized (water soluble) nonionized forms (lipid soluble) in equilibrium.</a:t>
            </a:r>
            <a:r>
              <a:rPr lang="en-US" b="1">
                <a:solidFill>
                  <a:srgbClr val="FFFF00"/>
                </a:solidFill>
                <a:latin typeface="Times New Roman" charset="0"/>
                <a:cs typeface="Arial" charset="0"/>
              </a:rPr>
              <a:t>   </a:t>
            </a:r>
          </a:p>
          <a:p>
            <a:pPr marL="92075" indent="22225" eaLnBrk="1" hangingPunct="1">
              <a:buFont typeface="Wingdings" charset="0"/>
              <a:buNone/>
            </a:pPr>
            <a:r>
              <a:rPr lang="en-US" b="1">
                <a:solidFill>
                  <a:srgbClr val="0000FF"/>
                </a:solidFill>
                <a:latin typeface="Times New Roman" charset="0"/>
                <a:cs typeface="Arial" charset="0"/>
              </a:rPr>
              <a:t>Drug                         ionized form + nonionized 									form</a:t>
            </a:r>
          </a:p>
          <a:p>
            <a:pPr marL="92075" indent="22225" eaLnBrk="1" hangingPunct="1"/>
            <a:r>
              <a:rPr lang="en-US" b="1">
                <a:latin typeface="Times New Roman" charset="0"/>
                <a:cs typeface="Arial" charset="0"/>
              </a:rPr>
              <a:t> Only nonionized form is absorbable.</a:t>
            </a:r>
          </a:p>
          <a:p>
            <a:pPr marL="92075" indent="22225" eaLnBrk="1" hangingPunct="1"/>
            <a:r>
              <a:rPr lang="en-US" b="1">
                <a:latin typeface="Times New Roman" charset="0"/>
                <a:cs typeface="Arial" charset="0"/>
              </a:rPr>
              <a:t> Nonionized / ionized ratio is determined</a:t>
            </a:r>
          </a:p>
          <a:p>
            <a:pPr marL="92075" indent="22225" eaLnBrk="1" hangingPunct="1">
              <a:buFont typeface="Wingdings" charset="0"/>
              <a:buNone/>
            </a:pPr>
            <a:r>
              <a:rPr lang="en-US" b="1">
                <a:latin typeface="Times New Roman" charset="0"/>
                <a:cs typeface="Arial" charset="0"/>
              </a:rPr>
              <a:t>   by pH and pKa</a:t>
            </a:r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971550" y="765175"/>
            <a:ext cx="3600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rtl="1"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4820" name="WordArt 1028"/>
          <p:cNvSpPr>
            <a:spLocks noChangeArrowheads="1" noChangeShapeType="1" noTextEdit="1"/>
          </p:cNvSpPr>
          <p:nvPr/>
        </p:nvSpPr>
        <p:spPr bwMode="auto">
          <a:xfrm>
            <a:off x="2484438" y="188913"/>
            <a:ext cx="4019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Simple diffusion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34821" name="Line 1029"/>
          <p:cNvSpPr>
            <a:spLocks noChangeShapeType="1"/>
          </p:cNvSpPr>
          <p:nvPr/>
        </p:nvSpPr>
        <p:spPr bwMode="auto">
          <a:xfrm>
            <a:off x="1692275" y="2349500"/>
            <a:ext cx="18716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Line 1030"/>
          <p:cNvSpPr>
            <a:spLocks noChangeShapeType="1"/>
          </p:cNvSpPr>
          <p:nvPr/>
        </p:nvSpPr>
        <p:spPr bwMode="auto">
          <a:xfrm flipH="1">
            <a:off x="1835150" y="2636838"/>
            <a:ext cx="16557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0000FF"/>
                </a:solidFill>
                <a:latin typeface="Times New Roman" charset="0"/>
                <a:cs typeface="Arial" charset="0"/>
              </a:rPr>
              <a:t>PKa of the drug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Times New Roman" charset="0"/>
                <a:cs typeface="Arial" charset="0"/>
              </a:rPr>
              <a:t>	(Dissociation or ionization constant):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Times New Roman" charset="0"/>
                <a:cs typeface="Arial" charset="0"/>
              </a:rPr>
              <a:t>	pH at which half of the substance is ionized &amp; half is unionized.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endParaRPr lang="en-US" b="1">
              <a:solidFill>
                <a:srgbClr val="EC1EDD"/>
              </a:solidFill>
              <a:latin typeface="Times New Roman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solidFill>
                  <a:srgbClr val="0000FF"/>
                </a:solidFill>
                <a:latin typeface="Times New Roman" charset="0"/>
                <a:cs typeface="Arial" charset="0"/>
              </a:rPr>
              <a:t>pH of the medium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sz="3400" b="1">
                <a:latin typeface="Times New Roman" charset="0"/>
                <a:cs typeface="Arial" charset="0"/>
              </a:rPr>
              <a:t>     Affects ionization of drugs.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>
                <a:latin typeface="Times New Roman" charset="0"/>
                <a:cs typeface="Arial" charset="0"/>
              </a:rPr>
              <a:t>Weak acids </a:t>
            </a:r>
            <a:r>
              <a:rPr lang="en-US" sz="3000" b="1">
                <a:latin typeface="Times New Roman" charset="0"/>
                <a:cs typeface="Arial" charset="0"/>
                <a:sym typeface="Symbol" charset="0"/>
              </a:rPr>
              <a:t></a:t>
            </a:r>
            <a:r>
              <a:rPr lang="en-US" sz="3000" b="1">
                <a:latin typeface="Times New Roman" charset="0"/>
                <a:cs typeface="Arial" charset="0"/>
              </a:rPr>
              <a:t> best absorbed in stomach.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000" b="1">
                <a:latin typeface="Times New Roman" charset="0"/>
                <a:cs typeface="Arial" charset="0"/>
              </a:rPr>
              <a:t>Weak bases </a:t>
            </a:r>
            <a:r>
              <a:rPr lang="en-US" sz="3000" b="1">
                <a:latin typeface="Times New Roman" charset="0"/>
                <a:cs typeface="Arial" charset="0"/>
                <a:sym typeface="Symbol" charset="0"/>
              </a:rPr>
              <a:t></a:t>
            </a:r>
            <a:r>
              <a:rPr lang="en-US" sz="3000" b="1">
                <a:latin typeface="Times New Roman" charset="0"/>
                <a:cs typeface="Arial" charset="0"/>
              </a:rPr>
              <a:t> best absorbed in intestine.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 b="1">
                <a:latin typeface="Times New Roman" charset="0"/>
                <a:cs typeface="Arial" charset="0"/>
              </a:rPr>
              <a:t>			</a:t>
            </a:r>
            <a:r>
              <a:rPr lang="en-US">
                <a:latin typeface="Times New Roman" charset="0"/>
                <a:cs typeface="Arial" charset="0"/>
              </a:rPr>
              <a:t>	       </a:t>
            </a:r>
          </a:p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Arial" charset="0"/>
                <a:cs typeface="Arial" charset="0"/>
              </a:rPr>
              <a:t>	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713788" cy="5327650"/>
          </a:xfrm>
        </p:spPr>
        <p:txBody>
          <a:bodyPr/>
          <a:lstStyle/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 Relatively unusual.</a:t>
            </a:r>
          </a:p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Occurs against concentration gradient.</a:t>
            </a:r>
          </a:p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Requires carrier and energy.</a:t>
            </a:r>
          </a:p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Specific </a:t>
            </a:r>
          </a:p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Saturable.</a:t>
            </a:r>
          </a:p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 Iron absorption.</a:t>
            </a:r>
          </a:p>
          <a:p>
            <a:pPr lvl="1" defTabSz="22209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Uptake of levodopa by brain.</a:t>
            </a:r>
          </a:p>
        </p:txBody>
      </p:sp>
      <p:sp>
        <p:nvSpPr>
          <p:cNvPr id="36867" name="WordArt 1028"/>
          <p:cNvSpPr>
            <a:spLocks noChangeArrowheads="1" noChangeShapeType="1" noTextEdit="1"/>
          </p:cNvSpPr>
          <p:nvPr/>
        </p:nvSpPr>
        <p:spPr bwMode="auto">
          <a:xfrm>
            <a:off x="400050" y="333375"/>
            <a:ext cx="41719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Active Transport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passive_active_transport"/>
          <p:cNvPicPr>
            <a:picLocks noChangeAspect="1" noChangeArrowheads="1"/>
          </p:cNvPicPr>
          <p:nvPr/>
        </p:nvPicPr>
        <p:blipFill>
          <a:blip r:embed="rId2">
            <a:lum bright="-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9213" r="3886"/>
          <a:stretch>
            <a:fillRect/>
          </a:stretch>
        </p:blipFill>
        <p:spPr bwMode="auto">
          <a:xfrm>
            <a:off x="4716463" y="260350"/>
            <a:ext cx="4176712" cy="6264275"/>
          </a:xfrm>
          <a:prstGeom prst="rect">
            <a:avLst/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6" descr="passive_active_transport"/>
          <p:cNvPicPr>
            <a:picLocks noChangeAspect="1" noChangeArrowheads="1"/>
          </p:cNvPicPr>
          <p:nvPr/>
        </p:nvPicPr>
        <p:blipFill>
          <a:blip r:embed="rId2">
            <a:lum bright="-30000" contras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" r="55708"/>
          <a:stretch>
            <a:fillRect/>
          </a:stretch>
        </p:blipFill>
        <p:spPr bwMode="auto">
          <a:xfrm>
            <a:off x="250825" y="260350"/>
            <a:ext cx="4364038" cy="6264275"/>
          </a:xfrm>
          <a:prstGeom prst="rect">
            <a:avLst/>
          </a:prstGeom>
          <a:noFill/>
          <a:ln w="3175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341438"/>
            <a:ext cx="8569325" cy="5183187"/>
          </a:xfrm>
        </p:spPr>
        <p:txBody>
          <a:bodyPr/>
          <a:lstStyle/>
          <a:p>
            <a:pPr marL="990600" lvl="1" indent="-6461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Occurs along concentration gradient.</a:t>
            </a:r>
          </a:p>
          <a:p>
            <a:pPr marL="990600" lvl="1" indent="-6461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Requires carriers</a:t>
            </a:r>
          </a:p>
          <a:p>
            <a:pPr marL="990600" lvl="1" indent="-6461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Selective. </a:t>
            </a:r>
          </a:p>
          <a:p>
            <a:pPr marL="990600" lvl="1" indent="-6461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Saturable. </a:t>
            </a:r>
          </a:p>
          <a:p>
            <a:pPr marL="990600" lvl="1" indent="-646113"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en-US" sz="3000" b="1">
                <a:latin typeface="Arial" charset="0"/>
                <a:cs typeface="Arial" charset="0"/>
              </a:rPr>
              <a:t>No energy is required.</a:t>
            </a:r>
          </a:p>
        </p:txBody>
      </p:sp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1835150" y="260350"/>
            <a:ext cx="6121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Carrier-mediated Facilitated Diffusion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facilitatedDiffusion"/>
          <p:cNvPicPr>
            <a:picLocks noChangeAspect="1" noChangeArrowheads="1"/>
          </p:cNvPicPr>
          <p:nvPr/>
        </p:nvPicPr>
        <p:blipFill>
          <a:blip r:embed="rId2">
            <a:lum bright="-3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317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121370" name="Group 90"/>
          <p:cNvGraphicFramePr>
            <a:graphicFrameLocks noGrp="1"/>
          </p:cNvGraphicFramePr>
          <p:nvPr/>
        </p:nvGraphicFramePr>
        <p:xfrm>
          <a:off x="250825" y="188913"/>
          <a:ext cx="8642350" cy="6480175"/>
        </p:xfrm>
        <a:graphic>
          <a:graphicData uri="http://schemas.openxmlformats.org/drawingml/2006/table">
            <a:tbl>
              <a:tblPr rtl="1"/>
              <a:tblGrid>
                <a:gridCol w="4522787"/>
                <a:gridCol w="4119563"/>
              </a:tblGrid>
              <a:tr h="1025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Passive transport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20899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against concentration gradient</a:t>
                      </a:r>
                    </a:p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(From low to high)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along concentration gradient</a:t>
                      </a:r>
                    </a:p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(From high to low)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Needs carriers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 carriers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saturable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saturable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selective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973138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energy is required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No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123366" name="Group 38"/>
          <p:cNvGraphicFramePr>
            <a:graphicFrameLocks noGrp="1"/>
          </p:cNvGraphicFramePr>
          <p:nvPr/>
        </p:nvGraphicFramePr>
        <p:xfrm>
          <a:off x="250825" y="188913"/>
          <a:ext cx="8713788" cy="6516687"/>
        </p:xfrm>
        <a:graphic>
          <a:graphicData uri="http://schemas.openxmlformats.org/drawingml/2006/table">
            <a:tbl>
              <a:tblPr rtl="1"/>
              <a:tblGrid>
                <a:gridCol w="4560888"/>
                <a:gridCol w="4152900"/>
              </a:tblGrid>
              <a:tr h="13812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Carrier-mediated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facilitated diffusion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Active transport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59527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along concentration gradient</a:t>
                      </a:r>
                    </a:p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From high to low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Against concentration gradient</a:t>
                      </a:r>
                    </a:p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From low to high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85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Needs carriers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Needs carriers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963252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saturable</a:t>
                      </a:r>
                    </a:p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saturable</a:t>
                      </a:r>
                    </a:p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997037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Selective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Selective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  <a:tr h="962109">
                <a:tc>
                  <a:txBody>
                    <a:bodyPr/>
                    <a:lstStyle/>
                    <a:p>
                      <a:pPr marL="457200" marR="0" lvl="1" indent="-1127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</a:t>
                      </a: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energy is required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Energy is required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A4B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333375"/>
            <a:ext cx="8435975" cy="6119813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182563" indent="0" algn="ctr" eaLnBrk="1" hangingPunct="1">
              <a:buFont typeface="Wingdings" charset="0"/>
              <a:buNone/>
            </a:pPr>
            <a:r>
              <a:rPr lang="en-US" sz="3400" b="1">
                <a:solidFill>
                  <a:srgbClr val="0000FF"/>
                </a:solidFill>
                <a:latin typeface="Arial" charset="0"/>
                <a:cs typeface="Arial" charset="0"/>
              </a:rPr>
              <a:t>Pharmacokinetics of drugs </a:t>
            </a:r>
          </a:p>
          <a:p>
            <a:pPr marL="182563" indent="0" algn="ctr" eaLnBrk="1" hangingPunct="1">
              <a:buFont typeface="Wingdings" charset="0"/>
              <a:buNone/>
            </a:pPr>
            <a:r>
              <a:rPr lang="en-US" sz="3400" b="1">
                <a:solidFill>
                  <a:srgbClr val="0000FF"/>
                </a:solidFill>
                <a:latin typeface="Arial" charset="0"/>
                <a:cs typeface="Arial" charset="0"/>
              </a:rPr>
              <a:t>(ADME)</a:t>
            </a:r>
          </a:p>
          <a:p>
            <a:pPr marL="182563" indent="0" algn="ctr" eaLnBrk="1" hangingPunct="1">
              <a:buFont typeface="Wingdings" charset="0"/>
              <a:buNone/>
            </a:pPr>
            <a:endParaRPr lang="en-US" sz="3400" b="1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182563" indent="0" eaLnBrk="1" hangingPunct="1">
              <a:buFont typeface="Wingdings" charset="0"/>
              <a:buNone/>
            </a:pPr>
            <a:r>
              <a:rPr lang="en-US" sz="3400" b="1">
                <a:latin typeface="Arial" charset="0"/>
                <a:cs typeface="Arial" charset="0"/>
              </a:rPr>
              <a:t>	Are studies of </a:t>
            </a:r>
            <a:r>
              <a:rPr lang="en-US" sz="3400" b="1">
                <a:solidFill>
                  <a:srgbClr val="FF0000"/>
                </a:solidFill>
                <a:latin typeface="Arial" charset="0"/>
                <a:cs typeface="Arial" charset="0"/>
              </a:rPr>
              <a:t>ADME</a:t>
            </a:r>
            <a:r>
              <a:rPr lang="en-US" sz="3400" b="1">
                <a:latin typeface="Arial" charset="0"/>
                <a:cs typeface="Arial" charset="0"/>
              </a:rPr>
              <a:t> of drugs</a:t>
            </a:r>
          </a:p>
          <a:p>
            <a:pPr marL="182563" indent="0" eaLnBrk="1" hangingPunct="1">
              <a:buFont typeface="Wingdings" charset="0"/>
              <a:buNone/>
            </a:pPr>
            <a:endParaRPr lang="en-US" sz="800" b="1">
              <a:latin typeface="Arial" charset="0"/>
              <a:cs typeface="Arial" charset="0"/>
            </a:endParaRPr>
          </a:p>
          <a:p>
            <a:pPr marL="182563" indent="0" eaLnBrk="1" hangingPunct="1">
              <a:buClr>
                <a:srgbClr val="FF0066"/>
              </a:buClr>
              <a:buFont typeface="Wingdings" charset="0"/>
              <a:buChar char="q"/>
            </a:pPr>
            <a:r>
              <a:rPr lang="en-US" sz="3400" b="1">
                <a:latin typeface="Arial" charset="0"/>
                <a:cs typeface="Arial" charset="0"/>
              </a:rPr>
              <a:t>	</a:t>
            </a:r>
            <a:r>
              <a:rPr lang="en-US" sz="3400" b="1">
                <a:solidFill>
                  <a:srgbClr val="0000FF"/>
                </a:solidFill>
                <a:latin typeface="Arial" charset="0"/>
                <a:cs typeface="Arial" charset="0"/>
              </a:rPr>
              <a:t>A</a:t>
            </a:r>
            <a:r>
              <a:rPr lang="en-US" sz="3400" b="1">
                <a:latin typeface="Arial" charset="0"/>
                <a:cs typeface="Arial" charset="0"/>
              </a:rPr>
              <a:t>bsorption</a:t>
            </a:r>
          </a:p>
          <a:p>
            <a:pPr marL="182563" indent="0" eaLnBrk="1" hangingPunct="1">
              <a:buClr>
                <a:srgbClr val="FF0066"/>
              </a:buClr>
              <a:buFont typeface="Wingdings" charset="0"/>
              <a:buChar char="q"/>
            </a:pPr>
            <a:r>
              <a:rPr lang="en-US" sz="3400" b="1">
                <a:latin typeface="Arial" charset="0"/>
                <a:cs typeface="Arial" charset="0"/>
              </a:rPr>
              <a:t>	</a:t>
            </a:r>
            <a:r>
              <a:rPr lang="en-US" sz="3400" b="1">
                <a:solidFill>
                  <a:srgbClr val="0000FF"/>
                </a:solidFill>
                <a:latin typeface="Arial" charset="0"/>
                <a:cs typeface="Arial" charset="0"/>
              </a:rPr>
              <a:t>D</a:t>
            </a:r>
            <a:r>
              <a:rPr lang="en-US" sz="3400" b="1">
                <a:latin typeface="Arial" charset="0"/>
                <a:cs typeface="Arial" charset="0"/>
              </a:rPr>
              <a:t>istribution</a:t>
            </a:r>
          </a:p>
          <a:p>
            <a:pPr marL="182563" indent="0" eaLnBrk="1" hangingPunct="1">
              <a:buClr>
                <a:srgbClr val="FF0066"/>
              </a:buClr>
              <a:buFont typeface="Wingdings" charset="0"/>
              <a:buChar char="q"/>
            </a:pPr>
            <a:r>
              <a:rPr lang="en-US" sz="3400" b="1">
                <a:latin typeface="Arial" charset="0"/>
                <a:cs typeface="Arial" charset="0"/>
              </a:rPr>
              <a:t>	</a:t>
            </a:r>
            <a:r>
              <a:rPr lang="en-US" sz="3400" b="1">
                <a:solidFill>
                  <a:srgbClr val="0000FF"/>
                </a:solidFill>
                <a:latin typeface="Arial" charset="0"/>
                <a:cs typeface="Arial" charset="0"/>
              </a:rPr>
              <a:t>M</a:t>
            </a:r>
            <a:r>
              <a:rPr lang="en-US" sz="3400" b="1">
                <a:latin typeface="Arial" charset="0"/>
                <a:cs typeface="Arial" charset="0"/>
              </a:rPr>
              <a:t>etabolism </a:t>
            </a:r>
          </a:p>
          <a:p>
            <a:pPr marL="182563" indent="0" eaLnBrk="1" hangingPunct="1">
              <a:buClr>
                <a:srgbClr val="FF0066"/>
              </a:buClr>
              <a:buFont typeface="Wingdings" charset="0"/>
              <a:buChar char="q"/>
            </a:pPr>
            <a:r>
              <a:rPr lang="en-US" sz="3400" b="1">
                <a:latin typeface="Arial" charset="0"/>
                <a:cs typeface="Arial" charset="0"/>
              </a:rPr>
              <a:t>	</a:t>
            </a:r>
            <a:r>
              <a:rPr lang="en-US" sz="3400" b="1">
                <a:solidFill>
                  <a:srgbClr val="0000FF"/>
                </a:solidFill>
                <a:latin typeface="Arial" charset="0"/>
                <a:cs typeface="Arial" charset="0"/>
              </a:rPr>
              <a:t>E</a:t>
            </a:r>
            <a:r>
              <a:rPr lang="en-US" sz="3400" b="1">
                <a:latin typeface="Arial" charset="0"/>
                <a:cs typeface="Arial" charset="0"/>
              </a:rPr>
              <a:t>xcretion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569325" cy="5111750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SzTx/>
              <a:buFont typeface="Wingdings" charset="0"/>
              <a:buNone/>
            </a:pPr>
            <a:r>
              <a:rPr lang="en-US" sz="2600" b="1">
                <a:solidFill>
                  <a:srgbClr val="0000FF"/>
                </a:solidFill>
                <a:latin typeface="Arial" charset="0"/>
                <a:cs typeface="Arial" charset="0"/>
              </a:rPr>
              <a:t>Endocytosis:</a:t>
            </a:r>
            <a:r>
              <a:rPr lang="en-US" sz="2600" b="1">
                <a:solidFill>
                  <a:schemeClr val="tx2"/>
                </a:solidFill>
                <a:latin typeface="Arial" charset="0"/>
                <a:cs typeface="Arial" charset="0"/>
              </a:rPr>
              <a:t> uptake of membrane-bound particles. </a:t>
            </a:r>
          </a:p>
          <a:p>
            <a:pPr marL="812800" indent="-812800" eaLnBrk="1" hangingPunct="1">
              <a:lnSpc>
                <a:spcPct val="90000"/>
              </a:lnSpc>
              <a:buSzTx/>
              <a:buFont typeface="Wingdings" charset="0"/>
              <a:buNone/>
            </a:pPr>
            <a:r>
              <a:rPr lang="en-US" sz="2600" b="1">
                <a:solidFill>
                  <a:srgbClr val="0000FF"/>
                </a:solidFill>
                <a:latin typeface="Arial" charset="0"/>
                <a:cs typeface="Arial" charset="0"/>
              </a:rPr>
              <a:t>Exocytosis:</a:t>
            </a:r>
            <a:r>
              <a:rPr lang="en-US" sz="2600" b="1">
                <a:solidFill>
                  <a:schemeClr val="tx2"/>
                </a:solidFill>
                <a:latin typeface="Arial" charset="0"/>
                <a:cs typeface="Arial" charset="0"/>
              </a:rPr>
              <a:t> expulsion of membrane-bound particles. </a:t>
            </a:r>
          </a:p>
          <a:p>
            <a:pPr marL="812800" indent="-812800" eaLnBrk="1" hangingPunct="1">
              <a:lnSpc>
                <a:spcPct val="90000"/>
              </a:lnSpc>
              <a:buSzTx/>
              <a:buFont typeface="Wingdings" charset="0"/>
              <a:buNone/>
            </a:pPr>
            <a:endParaRPr lang="en-US" sz="26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812800" indent="-812800" eaLnBrk="1" hangingPunct="1">
              <a:lnSpc>
                <a:spcPct val="90000"/>
              </a:lnSpc>
              <a:buSzTx/>
              <a:buFont typeface="Wingdings" charset="0"/>
              <a:buNone/>
            </a:pPr>
            <a:r>
              <a:rPr lang="en-US" sz="2600" b="1">
                <a:latin typeface="Arial" charset="0"/>
                <a:cs typeface="Arial" charset="0"/>
              </a:rPr>
              <a:t>Phagocytosis occurs for high molecular weight</a:t>
            </a:r>
          </a:p>
          <a:p>
            <a:pPr marL="812800" indent="-812800" eaLnBrk="1" hangingPunct="1">
              <a:lnSpc>
                <a:spcPct val="90000"/>
              </a:lnSpc>
              <a:buSzTx/>
              <a:buFont typeface="Wingdings" charset="0"/>
              <a:buNone/>
            </a:pPr>
            <a:r>
              <a:rPr lang="en-US" sz="2600" b="1">
                <a:latin typeface="Arial" charset="0"/>
                <a:cs typeface="Arial" charset="0"/>
              </a:rPr>
              <a:t>Drugs or highly lipid insoluble drugs.</a:t>
            </a:r>
          </a:p>
          <a:p>
            <a:pPr marL="812800" indent="-812800" eaLnBrk="1" hangingPunct="1">
              <a:lnSpc>
                <a:spcPct val="90000"/>
              </a:lnSpc>
              <a:buSzTx/>
              <a:buFont typeface="Wingdings" charset="0"/>
              <a:buNone/>
            </a:pPr>
            <a:endParaRPr lang="en-US" sz="2600" b="1">
              <a:latin typeface="Arial" charset="0"/>
              <a:cs typeface="Arial" charset="0"/>
            </a:endParaRPr>
          </a:p>
        </p:txBody>
      </p:sp>
      <p:sp>
        <p:nvSpPr>
          <p:cNvPr id="43011" name="WordArt 4"/>
          <p:cNvSpPr>
            <a:spLocks noChangeArrowheads="1" noChangeShapeType="1" noTextEdit="1"/>
          </p:cNvSpPr>
          <p:nvPr/>
        </p:nvSpPr>
        <p:spPr bwMode="auto">
          <a:xfrm>
            <a:off x="1042988" y="260350"/>
            <a:ext cx="5905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Phagocytosis (Endocytosis &amp; Exocytosis)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endocytosisAnimated"/>
          <p:cNvPicPr>
            <a:picLocks noChangeAspect="1" noChangeArrowheads="1" noCrop="1"/>
          </p:cNvPicPr>
          <p:nvPr/>
        </p:nvPicPr>
        <p:blipFill>
          <a:blip r:embed="rId2">
            <a:lum bright="-26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16088"/>
            <a:ext cx="388143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5" descr="exocytosisAnimated"/>
          <p:cNvPicPr>
            <a:picLocks noChangeAspect="1" noChangeArrowheads="1" noCrop="1"/>
          </p:cNvPicPr>
          <p:nvPr/>
        </p:nvPicPr>
        <p:blipFill>
          <a:blip r:embed="rId3">
            <a:lum bright="-26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213"/>
            <a:ext cx="38163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1703" name="Text Box 7"/>
          <p:cNvSpPr txBox="1">
            <a:spLocks noChangeArrowheads="1"/>
          </p:cNvSpPr>
          <p:nvPr/>
        </p:nvSpPr>
        <p:spPr bwMode="auto">
          <a:xfrm>
            <a:off x="684213" y="333375"/>
            <a:ext cx="1584325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spcBef>
                <a:spcPct val="50000"/>
              </a:spcBef>
              <a:defRPr/>
            </a:pPr>
            <a:endParaRPr 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</a:endParaRPr>
          </a:p>
        </p:txBody>
      </p:sp>
      <p:sp>
        <p:nvSpPr>
          <p:cNvPr id="44037" name="WordArt 8"/>
          <p:cNvSpPr>
            <a:spLocks noChangeArrowheads="1" noChangeShapeType="1" noTextEdit="1"/>
          </p:cNvSpPr>
          <p:nvPr/>
        </p:nvSpPr>
        <p:spPr bwMode="auto">
          <a:xfrm>
            <a:off x="1042988" y="836613"/>
            <a:ext cx="2736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(Endocytosis)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038" name="WordArt 10"/>
          <p:cNvSpPr>
            <a:spLocks noChangeArrowheads="1" noChangeShapeType="1" noTextEdit="1"/>
          </p:cNvSpPr>
          <p:nvPr/>
        </p:nvSpPr>
        <p:spPr bwMode="auto">
          <a:xfrm>
            <a:off x="5148263" y="765175"/>
            <a:ext cx="27368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(Exocytosis)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63500" dist="38099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039" name="Line 13"/>
          <p:cNvSpPr>
            <a:spLocks noChangeShapeType="1"/>
          </p:cNvSpPr>
          <p:nvPr/>
        </p:nvSpPr>
        <p:spPr bwMode="auto">
          <a:xfrm>
            <a:off x="6732588" y="3933825"/>
            <a:ext cx="11525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0" name="Text Box 14"/>
          <p:cNvSpPr txBox="1">
            <a:spLocks noChangeArrowheads="1"/>
          </p:cNvSpPr>
          <p:nvPr/>
        </p:nvSpPr>
        <p:spPr bwMode="auto">
          <a:xfrm>
            <a:off x="7956550" y="370998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OUT</a:t>
            </a:r>
          </a:p>
        </p:txBody>
      </p:sp>
      <p:sp>
        <p:nvSpPr>
          <p:cNvPr id="44041" name="Text Box 15"/>
          <p:cNvSpPr txBox="1">
            <a:spLocks noChangeArrowheads="1"/>
          </p:cNvSpPr>
          <p:nvPr/>
        </p:nvSpPr>
        <p:spPr bwMode="auto">
          <a:xfrm>
            <a:off x="5724525" y="370998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IN</a:t>
            </a:r>
          </a:p>
        </p:txBody>
      </p:sp>
      <p:sp>
        <p:nvSpPr>
          <p:cNvPr id="44042" name="Line 16"/>
          <p:cNvSpPr>
            <a:spLocks noChangeShapeType="1"/>
          </p:cNvSpPr>
          <p:nvPr/>
        </p:nvSpPr>
        <p:spPr bwMode="auto">
          <a:xfrm>
            <a:off x="755650" y="3860800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3" name="Text Box 17"/>
          <p:cNvSpPr txBox="1">
            <a:spLocks noChangeArrowheads="1"/>
          </p:cNvSpPr>
          <p:nvPr/>
        </p:nvSpPr>
        <p:spPr bwMode="auto">
          <a:xfrm>
            <a:off x="107950" y="364490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OUT</a:t>
            </a:r>
          </a:p>
        </p:txBody>
      </p:sp>
      <p:sp>
        <p:nvSpPr>
          <p:cNvPr id="44044" name="Text Box 18"/>
          <p:cNvSpPr txBox="1">
            <a:spLocks noChangeArrowheads="1"/>
          </p:cNvSpPr>
          <p:nvPr/>
        </p:nvSpPr>
        <p:spPr bwMode="auto">
          <a:xfrm>
            <a:off x="1692275" y="3644900"/>
            <a:ext cx="936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/>
              <a:t>IN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Transport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341438"/>
            <a:ext cx="8424862" cy="5183187"/>
          </a:xfrm>
          <a:noFill/>
        </p:spPr>
      </p:pic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66960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Mechanisms of drug absorption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472112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98425" indent="-9525" eaLnBrk="1" hangingPunct="1">
              <a:lnSpc>
                <a:spcPct val="115000"/>
              </a:lnSpc>
            </a:pPr>
            <a:r>
              <a:rPr lang="en-US" b="1">
                <a:latin typeface="Arial" charset="0"/>
                <a:cs typeface="Arial" charset="0"/>
              </a:rPr>
              <a:t> </a:t>
            </a:r>
            <a:r>
              <a:rPr lang="en-US" sz="3400" b="1">
                <a:latin typeface="Times New Roman" charset="0"/>
                <a:cs typeface="Arial" charset="0"/>
              </a:rPr>
              <a:t>Is the fraction of unchanged drug that enters systemic circulation after administration and becomes available to produce an action</a:t>
            </a:r>
          </a:p>
          <a:p>
            <a:pPr marL="98425" indent="-9525" eaLnBrk="1" hangingPunct="1">
              <a:lnSpc>
                <a:spcPct val="115000"/>
              </a:lnSpc>
            </a:pPr>
            <a:r>
              <a:rPr lang="en-US" sz="3400" b="1">
                <a:latin typeface="Times New Roman" charset="0"/>
                <a:cs typeface="Arial" charset="0"/>
              </a:rPr>
              <a:t> I.V. provides 100% bioavailability.</a:t>
            </a:r>
          </a:p>
          <a:p>
            <a:pPr marL="98425" indent="-9525" eaLnBrk="1" hangingPunct="1">
              <a:lnSpc>
                <a:spcPct val="115000"/>
              </a:lnSpc>
            </a:pPr>
            <a:r>
              <a:rPr lang="en-US" sz="3400" b="1">
                <a:latin typeface="Times New Roman" charset="0"/>
                <a:cs typeface="Arial" charset="0"/>
              </a:rPr>
              <a:t> Oral usually has less than I.V.</a:t>
            </a:r>
          </a:p>
          <a:p>
            <a:pPr marL="98425" indent="-9525" eaLnBrk="1" hangingPunct="1">
              <a:lnSpc>
                <a:spcPct val="115000"/>
              </a:lnSpc>
            </a:pPr>
            <a:endParaRPr lang="en-US" sz="3400" b="1">
              <a:latin typeface="Times New Roman" charset="0"/>
              <a:cs typeface="Arial" charset="0"/>
            </a:endParaRPr>
          </a:p>
          <a:p>
            <a:pPr marL="98425" indent="-9525" eaLnBrk="1" hangingPunct="1">
              <a:buFont typeface="Wingdings" charset="0"/>
              <a:buNone/>
            </a:pPr>
            <a:endParaRPr lang="en-US" b="1">
              <a:latin typeface="Times New Roman" charset="0"/>
              <a:cs typeface="Arial" charset="0"/>
            </a:endParaRPr>
          </a:p>
        </p:txBody>
      </p:sp>
      <p:sp>
        <p:nvSpPr>
          <p:cNvPr id="46083" name="WordArt 3"/>
          <p:cNvSpPr>
            <a:spLocks noChangeArrowheads="1" noChangeShapeType="1" noTextEdit="1"/>
          </p:cNvSpPr>
          <p:nvPr/>
        </p:nvSpPr>
        <p:spPr bwMode="auto">
          <a:xfrm>
            <a:off x="2519363" y="260350"/>
            <a:ext cx="41036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Bioavailability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>
                <a:solidFill>
                  <a:srgbClr val="FF0000"/>
                </a:solidFill>
                <a:latin typeface="Garamond" charset="0"/>
                <a:cs typeface="Arial" charset="0"/>
              </a:rPr>
              <a:t>Summary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329237"/>
          </a:xfrm>
        </p:spPr>
        <p:txBody>
          <a:bodyPr/>
          <a:lstStyle/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Different routes of administration are available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Parenteral administration is the suitable route to provide rapid effect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IV is used in emergency and provide high availability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Oral administration is best avoided during emergency or when severe first pass metabolism may occur</a:t>
            </a:r>
          </a:p>
          <a:p>
            <a:pPr algn="just" eaLnBrk="1" hangingPunct="1">
              <a:lnSpc>
                <a:spcPct val="95000"/>
              </a:lnSpc>
            </a:pPr>
            <a:r>
              <a:rPr lang="en-US" sz="2800" b="1">
                <a:latin typeface="Times New Roman" charset="0"/>
                <a:cs typeface="Times New Roman" charset="0"/>
              </a:rPr>
              <a:t>Drugs may cross any cell membrane by simple diffusion, active transport, facilitated diffusion, and pinocytosis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755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en-US" sz="6600">
                <a:latin typeface="Arial" charset="0"/>
                <a:cs typeface="Arial" charset="0"/>
              </a:rPr>
              <a:t>Questions?</a:t>
            </a:r>
          </a:p>
        </p:txBody>
      </p:sp>
      <p:pic>
        <p:nvPicPr>
          <p:cNvPr id="48131" name="Picture 3" descr="QUES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376488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 descr="j00787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16113"/>
            <a:ext cx="20574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3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157662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Pharmacokinetics</a:t>
            </a:r>
          </a:p>
        </p:txBody>
      </p:sp>
      <p:sp>
        <p:nvSpPr>
          <p:cNvPr id="1277956" name="Rectangle 4"/>
          <p:cNvSpPr>
            <a:spLocks noChangeArrowheads="1"/>
          </p:cNvSpPr>
          <p:nvPr/>
        </p:nvSpPr>
        <p:spPr bwMode="auto">
          <a:xfrm>
            <a:off x="179388" y="2060575"/>
            <a:ext cx="2519362" cy="792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Administration</a:t>
            </a:r>
          </a:p>
        </p:txBody>
      </p:sp>
      <p:sp>
        <p:nvSpPr>
          <p:cNvPr id="1277958" name="Rectangle 6"/>
          <p:cNvSpPr>
            <a:spLocks noChangeArrowheads="1"/>
          </p:cNvSpPr>
          <p:nvPr/>
        </p:nvSpPr>
        <p:spPr bwMode="auto">
          <a:xfrm>
            <a:off x="3779838" y="2060575"/>
            <a:ext cx="1944687" cy="230505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Blood</a:t>
            </a:r>
          </a:p>
        </p:txBody>
      </p:sp>
      <p:sp>
        <p:nvSpPr>
          <p:cNvPr id="1277959" name="Line 7"/>
          <p:cNvSpPr>
            <a:spLocks noChangeShapeType="1"/>
          </p:cNvSpPr>
          <p:nvPr/>
        </p:nvSpPr>
        <p:spPr bwMode="auto">
          <a:xfrm>
            <a:off x="2771775" y="4149725"/>
            <a:ext cx="1008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62" name="Rectangle 10"/>
          <p:cNvSpPr>
            <a:spLocks noChangeArrowheads="1"/>
          </p:cNvSpPr>
          <p:nvPr/>
        </p:nvSpPr>
        <p:spPr bwMode="auto">
          <a:xfrm>
            <a:off x="250825" y="3716338"/>
            <a:ext cx="2735263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Absorption</a:t>
            </a:r>
          </a:p>
        </p:txBody>
      </p:sp>
      <p:sp>
        <p:nvSpPr>
          <p:cNvPr id="1277963" name="Rectangle 11"/>
          <p:cNvSpPr>
            <a:spLocks noChangeArrowheads="1"/>
          </p:cNvSpPr>
          <p:nvPr/>
        </p:nvSpPr>
        <p:spPr bwMode="auto">
          <a:xfrm>
            <a:off x="2339975" y="5516563"/>
            <a:ext cx="2592388" cy="1008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Distribution</a:t>
            </a:r>
          </a:p>
        </p:txBody>
      </p:sp>
      <p:sp>
        <p:nvSpPr>
          <p:cNvPr id="1277964" name="Rectangle 12"/>
          <p:cNvSpPr>
            <a:spLocks noChangeArrowheads="1"/>
          </p:cNvSpPr>
          <p:nvPr/>
        </p:nvSpPr>
        <p:spPr bwMode="auto">
          <a:xfrm>
            <a:off x="6516688" y="1987550"/>
            <a:ext cx="2446337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Metabolism</a:t>
            </a:r>
          </a:p>
        </p:txBody>
      </p:sp>
      <p:sp>
        <p:nvSpPr>
          <p:cNvPr id="1277965" name="Rectangle 13"/>
          <p:cNvSpPr>
            <a:spLocks noChangeArrowheads="1"/>
          </p:cNvSpPr>
          <p:nvPr/>
        </p:nvSpPr>
        <p:spPr bwMode="auto">
          <a:xfrm>
            <a:off x="6659563" y="476250"/>
            <a:ext cx="2303462" cy="719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latin typeface="Times New Roman" charset="0"/>
                <a:cs typeface="Times New Roman" charset="0"/>
              </a:rPr>
              <a:t>Excretion</a:t>
            </a:r>
          </a:p>
        </p:txBody>
      </p:sp>
      <p:sp>
        <p:nvSpPr>
          <p:cNvPr id="1277967" name="Line 15"/>
          <p:cNvSpPr>
            <a:spLocks noChangeShapeType="1"/>
          </p:cNvSpPr>
          <p:nvPr/>
        </p:nvSpPr>
        <p:spPr bwMode="auto">
          <a:xfrm>
            <a:off x="827088" y="2997200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0" name="Line 18"/>
          <p:cNvSpPr>
            <a:spLocks noChangeShapeType="1"/>
          </p:cNvSpPr>
          <p:nvPr/>
        </p:nvSpPr>
        <p:spPr bwMode="auto">
          <a:xfrm flipV="1">
            <a:off x="7451725" y="2997200"/>
            <a:ext cx="0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3" name="Line 21"/>
          <p:cNvSpPr>
            <a:spLocks noChangeShapeType="1"/>
          </p:cNvSpPr>
          <p:nvPr/>
        </p:nvSpPr>
        <p:spPr bwMode="auto">
          <a:xfrm>
            <a:off x="5076825" y="6165850"/>
            <a:ext cx="10080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4" name="Line 22"/>
          <p:cNvSpPr>
            <a:spLocks noChangeShapeType="1"/>
          </p:cNvSpPr>
          <p:nvPr/>
        </p:nvSpPr>
        <p:spPr bwMode="auto">
          <a:xfrm flipV="1">
            <a:off x="7380288" y="4725988"/>
            <a:ext cx="0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5" name="Rectangle 23"/>
          <p:cNvSpPr>
            <a:spLocks noChangeArrowheads="1"/>
          </p:cNvSpPr>
          <p:nvPr/>
        </p:nvSpPr>
        <p:spPr bwMode="auto">
          <a:xfrm>
            <a:off x="6154738" y="5445125"/>
            <a:ext cx="2881312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Different organs &amp;</a:t>
            </a:r>
          </a:p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tissues</a:t>
            </a:r>
          </a:p>
        </p:txBody>
      </p:sp>
      <p:sp>
        <p:nvSpPr>
          <p:cNvPr id="1277976" name="Line 24"/>
          <p:cNvSpPr>
            <a:spLocks noChangeShapeType="1"/>
          </p:cNvSpPr>
          <p:nvPr/>
        </p:nvSpPr>
        <p:spPr bwMode="auto">
          <a:xfrm>
            <a:off x="684213" y="908050"/>
            <a:ext cx="0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77" name="Text Box 25"/>
          <p:cNvSpPr txBox="1">
            <a:spLocks noChangeArrowheads="1"/>
          </p:cNvSpPr>
          <p:nvPr/>
        </p:nvSpPr>
        <p:spPr bwMode="auto">
          <a:xfrm>
            <a:off x="539750" y="3333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charset="0"/>
                <a:cs typeface="Times New Roman" charset="0"/>
              </a:rPr>
              <a:t>Drug</a:t>
            </a:r>
          </a:p>
        </p:txBody>
      </p:sp>
      <p:sp>
        <p:nvSpPr>
          <p:cNvPr id="1277978" name="Rectangle 26"/>
          <p:cNvSpPr>
            <a:spLocks noChangeArrowheads="1"/>
          </p:cNvSpPr>
          <p:nvPr/>
        </p:nvSpPr>
        <p:spPr bwMode="auto">
          <a:xfrm>
            <a:off x="6227763" y="3644900"/>
            <a:ext cx="2446337" cy="9366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latin typeface="Times New Roman" charset="0"/>
                <a:cs typeface="Times New Roman" charset="0"/>
              </a:rPr>
              <a:t>Site of action</a:t>
            </a:r>
          </a:p>
        </p:txBody>
      </p:sp>
      <p:sp>
        <p:nvSpPr>
          <p:cNvPr id="1277979" name="Line 27"/>
          <p:cNvSpPr>
            <a:spLocks noChangeShapeType="1"/>
          </p:cNvSpPr>
          <p:nvPr/>
        </p:nvSpPr>
        <p:spPr bwMode="auto">
          <a:xfrm>
            <a:off x="4427538" y="4506913"/>
            <a:ext cx="0" cy="1009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80" name="Line 28"/>
          <p:cNvSpPr>
            <a:spLocks noChangeShapeType="1"/>
          </p:cNvSpPr>
          <p:nvPr/>
        </p:nvSpPr>
        <p:spPr bwMode="auto">
          <a:xfrm flipV="1">
            <a:off x="7524750" y="1268413"/>
            <a:ext cx="0" cy="5762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7981" name="Line 29"/>
          <p:cNvSpPr>
            <a:spLocks noChangeShapeType="1"/>
          </p:cNvSpPr>
          <p:nvPr/>
        </p:nvSpPr>
        <p:spPr bwMode="auto">
          <a:xfrm>
            <a:off x="5435600" y="4437063"/>
            <a:ext cx="720725" cy="1008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277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779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7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7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77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27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127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277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77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27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1277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1277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277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4" dur="500"/>
                                        <p:tgtEl>
                                          <p:spTgt spid="1277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6" grpId="0" animBg="1"/>
      <p:bldP spid="1277958" grpId="0" animBg="1"/>
      <p:bldP spid="1277959" grpId="0" animBg="1"/>
      <p:bldP spid="1277962" grpId="0" animBg="1"/>
      <p:bldP spid="1277963" grpId="0" animBg="1"/>
      <p:bldP spid="1277964" grpId="0" animBg="1"/>
      <p:bldP spid="1277965" grpId="0" animBg="1"/>
      <p:bldP spid="1277967" grpId="0" animBg="1"/>
      <p:bldP spid="1277970" grpId="0" animBg="1"/>
      <p:bldP spid="1277973" grpId="0" animBg="1"/>
      <p:bldP spid="1277974" grpId="0" animBg="1"/>
      <p:bldP spid="1277975" grpId="0" animBg="1"/>
      <p:bldP spid="1277976" grpId="0" animBg="1"/>
      <p:bldP spid="1277977" grpId="0"/>
      <p:bldP spid="1277978" grpId="0" animBg="1"/>
      <p:bldP spid="1277979" grpId="0" animBg="1"/>
      <p:bldP spid="1277980" grpId="0" animBg="1"/>
      <p:bldP spid="12779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785225" cy="64087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79388" y="188913"/>
            <a:ext cx="1871662" cy="7191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Sites of </a:t>
            </a:r>
          </a:p>
          <a:p>
            <a:pPr algn="ctr"/>
            <a:r>
              <a:rPr lang="en-US" b="1"/>
              <a:t>Administration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2698750" y="117475"/>
            <a:ext cx="3960813" cy="719138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Absorption &amp; distribution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092950" y="117475"/>
            <a:ext cx="1871663" cy="71913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Elimination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497887" cy="5430838"/>
          </a:xfrm>
        </p:spPr>
        <p:txBody>
          <a:bodyPr/>
          <a:lstStyle/>
          <a:p>
            <a:pPr eaLnBrk="1" hangingPunct="1"/>
            <a:endParaRPr lang="en-US" b="1">
              <a:latin typeface="Arial" charset="0"/>
              <a:cs typeface="Arial" charset="0"/>
            </a:endParaRP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Enteral via gastrointestinal tract (GIT).</a:t>
            </a:r>
          </a:p>
          <a:p>
            <a:pPr lvl="1" eaLnBrk="1" hangingPunct="1"/>
            <a:r>
              <a:rPr lang="en-US" b="1" i="1">
                <a:latin typeface="Arial" charset="0"/>
                <a:cs typeface="Arial" charset="0"/>
              </a:rPr>
              <a:t>Oral </a:t>
            </a:r>
          </a:p>
          <a:p>
            <a:pPr lvl="1" eaLnBrk="1" hangingPunct="1"/>
            <a:r>
              <a:rPr lang="en-US" b="1" i="1">
                <a:latin typeface="Arial" charset="0"/>
                <a:cs typeface="Arial" charset="0"/>
              </a:rPr>
              <a:t>Sublingual</a:t>
            </a:r>
          </a:p>
          <a:p>
            <a:pPr lvl="1" eaLnBrk="1" hangingPunct="1"/>
            <a:r>
              <a:rPr lang="en-US" b="1" i="1">
                <a:latin typeface="Arial" charset="0"/>
                <a:cs typeface="Arial" charset="0"/>
              </a:rPr>
              <a:t>Rectal 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Parenteral administration = injections.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Topical application</a:t>
            </a:r>
          </a:p>
          <a:p>
            <a:pPr eaLnBrk="1" hangingPunct="1"/>
            <a:r>
              <a:rPr lang="en-US" b="1">
                <a:latin typeface="Arial" charset="0"/>
                <a:cs typeface="Arial" charset="0"/>
              </a:rPr>
              <a:t> Inhalation</a:t>
            </a:r>
          </a:p>
          <a:p>
            <a:pPr eaLnBrk="1" hangingPunct="1">
              <a:buFont typeface="Wingdings" charset="0"/>
              <a:buNone/>
            </a:pPr>
            <a:r>
              <a:rPr lang="en-US" b="1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1187450" y="260350"/>
            <a:ext cx="65532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Routes of drug administration</a:t>
            </a: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44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244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244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44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11188" y="333375"/>
            <a:ext cx="795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/>
          <a:p>
            <a:endParaRPr lang="en-US" sz="3800" b="1">
              <a:solidFill>
                <a:srgbClr val="FFFF00"/>
              </a:solidFill>
              <a:latin typeface="Times New Roman" charset="0"/>
              <a:cs typeface="Times New Roman" charset="0"/>
            </a:endParaRPr>
          </a:p>
        </p:txBody>
      </p:sp>
      <p:graphicFrame>
        <p:nvGraphicFramePr>
          <p:cNvPr id="11295" name="Group 31"/>
          <p:cNvGraphicFramePr>
            <a:graphicFrameLocks noGrp="1"/>
          </p:cNvGraphicFramePr>
          <p:nvPr/>
        </p:nvGraphicFramePr>
        <p:xfrm>
          <a:off x="250825" y="765175"/>
          <a:ext cx="8642350" cy="5846890"/>
        </p:xfrm>
        <a:graphic>
          <a:graphicData uri="http://schemas.openxmlformats.org/drawingml/2006/table">
            <a:tbl>
              <a:tblPr rtl="1"/>
              <a:tblGrid>
                <a:gridCol w="5473700"/>
                <a:gridCol w="3168650"/>
              </a:tblGrid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3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Disadvantages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Advantages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022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Slow effect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No complete absorption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Destruction by pH and enzymes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GIT irritation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Food - Drug interactions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Drug-Drug interactions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First pass effect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(low bioavailability).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en-US" sz="2600" b="1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Not suitable</a:t>
                      </a: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for 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vomiting &amp; unconscious patient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Pct val="60000"/>
                        <a:buFont typeface="Wingdings" charset="0"/>
                        <a:buChar char="q"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emergency &amp; bad taste drugs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</a:t>
                      </a: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Easy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Self use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Safe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Tx/>
                        <a:buChar char="-"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 convenient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cheap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  <a:cs typeface="Arial" charset="0"/>
                        </a:rPr>
                        <a:t>- No need for sterilization</a:t>
                      </a:r>
                    </a:p>
                    <a:p>
                      <a:pPr marL="457200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78" name="WordArt 14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61214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8099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Oral administration</a:t>
            </a:r>
          </a:p>
        </p:txBody>
      </p:sp>
    </p:spTree>
  </p:cSld>
  <p:clrMapOvr>
    <a:masterClrMapping/>
  </p:clrMapOvr>
  <p:transition xmlns:p14="http://schemas.microsoft.com/office/powerpoint/2010/main">
    <p:randomBa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214313" y="214313"/>
            <a:ext cx="8643937" cy="623887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en-US" sz="3400" b="1">
                <a:solidFill>
                  <a:srgbClr val="FF0000"/>
                </a:solidFill>
                <a:latin typeface="Times New Roman" charset="0"/>
                <a:cs typeface="Arial" charset="0"/>
              </a:rPr>
              <a:t>First pass Metabolism</a:t>
            </a:r>
          </a:p>
          <a:p>
            <a:pPr algn="ctr" eaLnBrk="1" hangingPunct="1">
              <a:buFont typeface="Wingdings" charset="0"/>
              <a:buNone/>
            </a:pPr>
            <a:endParaRPr lang="en-US" sz="3400" b="1">
              <a:solidFill>
                <a:srgbClr val="FF0000"/>
              </a:solidFill>
              <a:latin typeface="Times New Roman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Arial" charset="0"/>
              </a:rPr>
              <a:t>Drugs taken orally are first taken to liver (via portal circulation) where they are metabolized before reaching to rest of body.</a:t>
            </a:r>
          </a:p>
          <a:p>
            <a:pPr eaLnBrk="1" hangingPunct="1">
              <a:buFont typeface="Wingdings" charset="0"/>
              <a:buChar char="§"/>
            </a:pPr>
            <a:endParaRPr lang="en-US" sz="3200" b="1">
              <a:latin typeface="Times New Roman" charset="0"/>
              <a:cs typeface="Arial" charset="0"/>
            </a:endParaRPr>
          </a:p>
          <a:p>
            <a:pPr eaLnBrk="1" hangingPunct="1">
              <a:buFont typeface="Wingdings" charset="0"/>
              <a:buChar char="§"/>
            </a:pPr>
            <a:r>
              <a:rPr lang="en-US" sz="3200" b="1">
                <a:latin typeface="Times New Roman" charset="0"/>
                <a:cs typeface="Arial" charset="0"/>
              </a:rPr>
              <a:t>so the amount reaching blood circulation is less than the amount absorbed</a:t>
            </a:r>
          </a:p>
          <a:p>
            <a:pPr eaLnBrk="1" hangingPunct="1">
              <a:buClr>
                <a:srgbClr val="FFFF00"/>
              </a:buClr>
              <a:buFont typeface="Wingdings" charset="0"/>
              <a:buNone/>
            </a:pPr>
            <a:endParaRPr lang="en-US" sz="1000" b="1">
              <a:solidFill>
                <a:srgbClr val="FF0000"/>
              </a:solidFill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wedg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7455</TotalTime>
  <Words>1138</Words>
  <Application>Microsoft Macintosh PowerPoint</Application>
  <PresentationFormat>On-screen Show (4:3)</PresentationFormat>
  <Paragraphs>359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3" baseType="lpstr">
      <vt:lpstr>Arial</vt:lpstr>
      <vt:lpstr>Garamond</vt:lpstr>
      <vt:lpstr>Wingdings</vt:lpstr>
      <vt:lpstr>Arial Narrow</vt:lpstr>
      <vt:lpstr>Times New Roman</vt:lpstr>
      <vt:lpstr>Symbol</vt:lpstr>
      <vt:lpstr>Edge</vt:lpstr>
      <vt:lpstr>Custom Design</vt:lpstr>
      <vt:lpstr>PowerPoint Presentation</vt:lpstr>
      <vt:lpstr>PowerPoint Presentation</vt:lpstr>
      <vt:lpstr>Recommended books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First pass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PHARMACOLOGY</dc:title>
  <dc:creator>administrator</dc:creator>
  <cp:lastModifiedBy>User</cp:lastModifiedBy>
  <cp:revision>233</cp:revision>
  <cp:lastPrinted>1601-01-01T00:00:00Z</cp:lastPrinted>
  <dcterms:created xsi:type="dcterms:W3CDTF">2003-06-28T08:21:56Z</dcterms:created>
  <dcterms:modified xsi:type="dcterms:W3CDTF">2011-10-02T12:32:09Z</dcterms:modified>
</cp:coreProperties>
</file>