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handoutMasterIdLst>
    <p:handoutMasterId r:id="rId28"/>
  </p:handoutMasterIdLst>
  <p:sldIdLst>
    <p:sldId id="709" r:id="rId2"/>
    <p:sldId id="673" r:id="rId3"/>
    <p:sldId id="674" r:id="rId4"/>
    <p:sldId id="706" r:id="rId5"/>
    <p:sldId id="707" r:id="rId6"/>
    <p:sldId id="717" r:id="rId7"/>
    <p:sldId id="718" r:id="rId8"/>
    <p:sldId id="719" r:id="rId9"/>
    <p:sldId id="710" r:id="rId10"/>
    <p:sldId id="715" r:id="rId11"/>
    <p:sldId id="716" r:id="rId12"/>
    <p:sldId id="713" r:id="rId13"/>
    <p:sldId id="714" r:id="rId14"/>
    <p:sldId id="689" r:id="rId15"/>
    <p:sldId id="721" r:id="rId16"/>
    <p:sldId id="690" r:id="rId17"/>
    <p:sldId id="691" r:id="rId18"/>
    <p:sldId id="692" r:id="rId19"/>
    <p:sldId id="693" r:id="rId20"/>
    <p:sldId id="697" r:id="rId21"/>
    <p:sldId id="698" r:id="rId22"/>
    <p:sldId id="701" r:id="rId23"/>
    <p:sldId id="699" r:id="rId24"/>
    <p:sldId id="722" r:id="rId25"/>
    <p:sldId id="705" r:id="rId2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  <a:srgbClr val="FFFF00"/>
    <a:srgbClr val="FF0000"/>
    <a:srgbClr val="EC1EDD"/>
    <a:srgbClr val="00CC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8" autoAdjust="0"/>
    <p:restoredTop sz="68829" autoAdjust="0"/>
  </p:normalViewPr>
  <p:slideViewPr>
    <p:cSldViewPr>
      <p:cViewPr>
        <p:scale>
          <a:sx n="66" d="100"/>
          <a:sy n="66" d="100"/>
        </p:scale>
        <p:origin x="-3192" y="-1392"/>
      </p:cViewPr>
      <p:guideLst>
        <p:guide orient="horz" pos="216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53B16CA7-CC4B-0F46-8F18-83EF583B5F5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B3E08F51-7915-B546-8948-21AA58505E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l" rtl="0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0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D13DDB-76D1-C547-8510-99FCC35A9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3967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6F18-381D-7A49-8CCE-AED14BCF4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8930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2CB6-6B77-2C40-8BD7-D1653DFFB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140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EECD7-3F9E-124C-8FB8-3D633C5C1E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55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algn="l" rtl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hevron 7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algn="l" rtl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4FAA2-8AE5-244D-98EB-D1A0096BF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B0D12-0404-A34B-AAB3-036F2E8CB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B358-31C7-2E44-9FB6-71BFE4640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2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3BA4D-7998-DB48-8E4C-F76FDC3D2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948BD-E65E-384D-A549-981822ADE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15232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F7DA-279D-354A-8BAD-F18C1F124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4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ea typeface="+mn-ea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ea typeface="+mn-ea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algn="l" rtl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hevron 12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 algn="l" rtl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4CE2D-2C7E-B641-86CB-9C2CD9A30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>
              <a:ea typeface="+mn-ea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latinLnBrk="0" hangingPunct="1">
              <a:defRPr kumimoji="0" sz="1000">
                <a:solidFill>
                  <a:schemeClr val="tx1"/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latinLnBrk="0" hangingPunct="1">
              <a:defRPr kumimoji="0" sz="1000">
                <a:solidFill>
                  <a:schemeClr val="tx1"/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211B0691-D1F6-F34B-A627-1FE4C37868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6" r:id="rId2"/>
    <p:sldLayoutId id="2147483801" r:id="rId3"/>
    <p:sldLayoutId id="2147483802" r:id="rId4"/>
    <p:sldLayoutId id="2147483803" r:id="rId5"/>
    <p:sldLayoutId id="2147483804" r:id="rId6"/>
    <p:sldLayoutId id="2147483797" r:id="rId7"/>
    <p:sldLayoutId id="2147483805" r:id="rId8"/>
    <p:sldLayoutId id="2147483806" r:id="rId9"/>
    <p:sldLayoutId id="2147483798" r:id="rId10"/>
    <p:sldLayoutId id="2147483799" r:id="rId11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xmlns:p14="http://schemas.microsoft.com/office/powerpoint/2010/main"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0805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219" name="WordArt 30"/>
          <p:cNvSpPr>
            <a:spLocks noChangeArrowheads="1" noChangeShapeType="1" noTextEdit="1"/>
          </p:cNvSpPr>
          <p:nvPr/>
        </p:nvSpPr>
        <p:spPr bwMode="auto">
          <a:xfrm>
            <a:off x="755650" y="928688"/>
            <a:ext cx="7056438" cy="1420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Pharmacokinetics II:</a:t>
            </a:r>
          </a:p>
          <a:p>
            <a:pPr algn="ctr" rtl="0"/>
            <a:r>
              <a:rPr lang="en-US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Bioavailability and Distribution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55650" y="2636838"/>
            <a:ext cx="742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3366FF"/>
                </a:solidFill>
                <a:latin typeface="Times New Roman" charset="0"/>
                <a:cs typeface="Times New Roman" charset="0"/>
              </a:rPr>
              <a:t>Prof. Hanan Hagar</a:t>
            </a:r>
          </a:p>
          <a:p>
            <a:pPr algn="ctr"/>
            <a:r>
              <a:rPr lang="en-US" sz="3600" b="1" i="1">
                <a:solidFill>
                  <a:srgbClr val="3366FF"/>
                </a:solidFill>
                <a:latin typeface="Times New Roman" charset="0"/>
                <a:cs typeface="Times New Roman" charset="0"/>
              </a:rPr>
              <a:t>Pharmacology Department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700" b="0" dirty="0" smtClean="0">
                <a:effectLst/>
                <a:ea typeface="+mj-ea"/>
              </a:rPr>
              <a:t/>
            </a:r>
            <a:br>
              <a:rPr lang="en-US" sz="3700" b="0" dirty="0" smtClean="0">
                <a:effectLst/>
                <a:ea typeface="+mj-ea"/>
              </a:rPr>
            </a:br>
            <a:r>
              <a:rPr lang="en-US" sz="44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Blood flow to organs </a:t>
            </a:r>
            <a:br>
              <a:rPr lang="en-US" sz="44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4400" dirty="0" smtClean="0">
              <a:solidFill>
                <a:srgbClr val="FF00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600" b="1">
                <a:latin typeface="Times New Roman" charset="0"/>
                <a:cs typeface="Times New Roman" charset="0"/>
              </a:rPr>
              <a:t>The greater the blood flow to tissues, the more distribution that occurs from plasma to interstitial fluids.</a:t>
            </a:r>
          </a:p>
          <a:p>
            <a:pPr eaLnBrk="1" hangingPunct="1">
              <a:buClr>
                <a:srgbClr val="FF0000"/>
              </a:buClr>
              <a:buFont typeface="Wingdings 3" charset="0"/>
              <a:buNone/>
            </a:pPr>
            <a:endParaRPr lang="en-US" sz="3600" b="1">
              <a:latin typeface="Times New Roman" charset="0"/>
              <a:cs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600" b="1">
                <a:latin typeface="Times New Roman" charset="0"/>
                <a:cs typeface="Times New Roman" charset="0"/>
              </a:rPr>
              <a:t>Drugs distribute more rapidly to brain, liver and kidney &gt; more than skeletal muscles &amp; fat.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Physiochemical properties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14313" y="1481138"/>
            <a:ext cx="8643937" cy="4525962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charset="0"/>
                <a:cs typeface="Times New Roman" charset="0"/>
              </a:rPr>
              <a:t>Most lipid soluble drugs cross biological membranes</a:t>
            </a:r>
          </a:p>
          <a:p>
            <a:pPr eaLnBrk="1" hangingPunct="1">
              <a:buFont typeface="Wingdings 3" charset="0"/>
              <a:buNone/>
            </a:pPr>
            <a:endParaRPr lang="en-US" sz="36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600" b="1">
                <a:latin typeface="Times New Roman" charset="0"/>
                <a:cs typeface="Times New Roman" charset="0"/>
              </a:rPr>
              <a:t>Hydrophilic drugs do not readily cross membranes but go through slit junctions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74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smtClean="0">
                <a:ea typeface="+mj-ea"/>
              </a:rPr>
              <a:t/>
            </a:r>
            <a:br>
              <a:rPr lang="en-US" sz="4000" i="1" smtClean="0">
                <a:ea typeface="+mj-ea"/>
              </a:rPr>
            </a:br>
            <a:r>
              <a:rPr lang="en-US" sz="3200" smtClean="0">
                <a:ea typeface="+mj-ea"/>
              </a:rPr>
              <a:t>Volume of Distribution (Vd)</a:t>
            </a:r>
            <a:r>
              <a:rPr lang="en-US" sz="4000" i="1" smtClean="0">
                <a:ea typeface="+mj-ea"/>
              </a:rPr>
              <a:t/>
            </a:r>
            <a:br>
              <a:rPr lang="en-US" sz="4000" i="1" smtClean="0">
                <a:ea typeface="+mj-ea"/>
              </a:rPr>
            </a:br>
            <a:endParaRPr lang="en-US" sz="4000" i="1" smtClean="0">
              <a:ea typeface="+mj-ea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228600" y="1052513"/>
            <a:ext cx="8686800" cy="547211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17538" indent="-434975">
              <a:buFont typeface="Arial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	</a:t>
            </a:r>
          </a:p>
          <a:p>
            <a:pPr marL="617538" indent="-434975">
              <a:buFont typeface="Arial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600" b="1">
                <a:solidFill>
                  <a:srgbClr val="FF0000"/>
                </a:solidFill>
                <a:latin typeface="Lucida Sans Unicode" charset="0"/>
              </a:rPr>
              <a:t>Drugs with high Vd</a:t>
            </a:r>
            <a:r>
              <a:rPr lang="en-US" b="1">
                <a:solidFill>
                  <a:srgbClr val="FF0000"/>
                </a:solidFill>
                <a:latin typeface="Lucida Sans Unicode" charset="0"/>
              </a:rPr>
              <a:t>  </a:t>
            </a:r>
          </a:p>
          <a:p>
            <a:pPr marL="617538" indent="-434975">
              <a:lnSpc>
                <a:spcPct val="150000"/>
              </a:lnSpc>
              <a:spcBef>
                <a:spcPct val="0"/>
              </a:spcBef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latin typeface="Lucida Sans Unicode" charset="0"/>
              </a:rPr>
              <a:t>Have higher concentrations in tissues than in plasma.  </a:t>
            </a:r>
          </a:p>
          <a:p>
            <a:pPr marL="617538" indent="-434975">
              <a:lnSpc>
                <a:spcPct val="150000"/>
              </a:lnSpc>
              <a:spcBef>
                <a:spcPct val="0"/>
              </a:spcBef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latin typeface="Lucida Sans Unicode" charset="0"/>
              </a:rPr>
              <a:t>Relatively lipid soluble.</a:t>
            </a:r>
          </a:p>
          <a:p>
            <a:pPr marL="617538" indent="-434975">
              <a:lnSpc>
                <a:spcPct val="150000"/>
              </a:lnSpc>
              <a:spcBef>
                <a:spcPct val="0"/>
              </a:spcBef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latin typeface="Lucida Sans Unicode" charset="0"/>
              </a:rPr>
              <a:t>Distributed intracellularly</a:t>
            </a:r>
          </a:p>
          <a:p>
            <a:pPr marL="617538" indent="-434975">
              <a:lnSpc>
                <a:spcPct val="150000"/>
              </a:lnSpc>
              <a:spcBef>
                <a:spcPct val="0"/>
              </a:spcBef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latin typeface="Lucida Sans Unicode" charset="0"/>
              </a:rPr>
              <a:t>Not efficiently removed by haemodialysis.  </a:t>
            </a:r>
          </a:p>
          <a:p>
            <a:pPr marL="617538" indent="-434975">
              <a:lnSpc>
                <a:spcPct val="150000"/>
              </a:lnSpc>
              <a:spcBef>
                <a:spcPct val="0"/>
              </a:spcBef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latin typeface="Lucida Sans Unicode" charset="0"/>
              </a:rPr>
              <a:t>e.g. phenytion, morphine, digoxin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i="1" dirty="0" smtClean="0">
                <a:ea typeface="+mj-ea"/>
              </a:rPr>
              <a:t>V</a:t>
            </a:r>
            <a:r>
              <a:rPr lang="en-US" sz="3200" dirty="0" smtClean="0">
                <a:ea typeface="+mj-ea"/>
              </a:rPr>
              <a:t>olume of Distribution (</a:t>
            </a:r>
            <a:r>
              <a:rPr lang="en-US" sz="3200" dirty="0" err="1" smtClean="0">
                <a:ea typeface="+mj-ea"/>
              </a:rPr>
              <a:t>Vd</a:t>
            </a:r>
            <a:r>
              <a:rPr lang="en-US" sz="3200" dirty="0" smtClean="0">
                <a:ea typeface="+mj-ea"/>
              </a:rPr>
              <a:t>)</a:t>
            </a:r>
            <a:endParaRPr lang="en-US" sz="4000" i="1" dirty="0" smtClean="0">
              <a:ea typeface="+mj-ea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85750" y="1071563"/>
            <a:ext cx="8575675" cy="54530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17538" indent="-434975">
              <a:lnSpc>
                <a:spcPct val="80000"/>
              </a:lnSpc>
              <a:buFont typeface="Arial" charset="0"/>
              <a:buNone/>
              <a:tabLst>
                <a:tab pos="982663" algn="l"/>
                <a:tab pos="1074738" algn="l"/>
                <a:tab pos="1439863" algn="l"/>
              </a:tabLst>
            </a:pPr>
            <a:endParaRPr lang="en-US" sz="2800" b="1">
              <a:solidFill>
                <a:srgbClr val="FFFF00"/>
              </a:solidFill>
              <a:latin typeface="Lucida Sans Unicode" charset="0"/>
            </a:endParaRPr>
          </a:p>
          <a:p>
            <a:pPr marL="617538" indent="-434975">
              <a:lnSpc>
                <a:spcPct val="80000"/>
              </a:lnSpc>
              <a:buFont typeface="Arial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b="1">
                <a:solidFill>
                  <a:srgbClr val="FF0000"/>
                </a:solidFill>
                <a:latin typeface="Lucida Sans Unicode" charset="0"/>
              </a:rPr>
              <a:t>Drugs with low   Vd   </a:t>
            </a: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confined to plasma &amp; interstitial fluid. </a:t>
            </a: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distributed  in   extracellular compartments. </a:t>
            </a: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Polar comp or lipid insoluble drugs. e.g. Carbenicillin,  vecuronium, gentamycin.  </a:t>
            </a: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High MW  e.g. heparin – insulin.</a:t>
            </a: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High plasma protein binding e.g. warfarin.</a:t>
            </a:r>
            <a:r>
              <a:rPr lang="en-US" sz="2800">
                <a:latin typeface="Lucida Sans Unicode" charset="0"/>
              </a:rPr>
              <a:t> </a:t>
            </a:r>
            <a:endParaRPr lang="en-US" sz="2800" b="1">
              <a:latin typeface="Lucida Sans Unicode" charset="0"/>
            </a:endParaRPr>
          </a:p>
          <a:p>
            <a:pPr marL="617538" indent="-434975">
              <a:lnSpc>
                <a:spcPct val="120000"/>
              </a:lnSpc>
              <a:tabLst>
                <a:tab pos="982663" algn="l"/>
                <a:tab pos="1074738" algn="l"/>
                <a:tab pos="1439863" algn="l"/>
              </a:tabLst>
            </a:pPr>
            <a:r>
              <a:rPr lang="en-US" sz="2800" b="1">
                <a:latin typeface="Lucida Sans Unicode" charset="0"/>
              </a:rPr>
              <a:t>Do not cross  BBB or   placental  barriers. 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Capillary permeability </a:t>
            </a:r>
            <a:br>
              <a:rPr lang="en-US" sz="40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4000" dirty="0" smtClean="0">
              <a:solidFill>
                <a:srgbClr val="FF000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14313" y="1143000"/>
            <a:ext cx="8472487" cy="4864100"/>
          </a:xfrm>
        </p:spPr>
        <p:txBody>
          <a:bodyPr/>
          <a:lstStyle/>
          <a:p>
            <a:pPr eaLnBrk="1" hangingPunct="1"/>
            <a:r>
              <a:rPr lang="en-US" sz="3600" b="1">
                <a:latin typeface="Times New Roman" charset="0"/>
                <a:cs typeface="Times New Roman" charset="0"/>
              </a:rPr>
              <a:t>Endothelial cells of capillaries in tissues other than brain have wide slit junctions allowing easy movement &amp; distribution.</a:t>
            </a:r>
          </a:p>
          <a:p>
            <a:pPr eaLnBrk="1" hangingPunct="1">
              <a:buFont typeface="Wingdings 3" charset="0"/>
              <a:buNone/>
            </a:pPr>
            <a:endParaRPr lang="en-US" sz="36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600" b="1">
                <a:latin typeface="Times New Roman" charset="0"/>
                <a:cs typeface="Times New Roman" charset="0"/>
              </a:rPr>
              <a:t>Brain has tight junction </a:t>
            </a:r>
            <a:r>
              <a:rPr lang="en-US" sz="36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Blood Brain Barrier (BBB). 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>
          <a:xfrm>
            <a:off x="214313" y="285750"/>
            <a:ext cx="8715375" cy="6167438"/>
          </a:xfrm>
        </p:spPr>
        <p:txBody>
          <a:bodyPr/>
          <a:lstStyle/>
          <a:p>
            <a:pPr marL="609600" indent="-609600" eaLnBrk="1" hangingPunct="1"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Lucida Sans Unicode" charset="0"/>
              </a:rPr>
              <a:t>Blood brain barrier (BBB): </a:t>
            </a: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200" b="1">
                <a:latin typeface="Times New Roman" charset="0"/>
                <a:cs typeface="Times New Roman" charset="0"/>
              </a:rPr>
              <a:t>Only lipid soluble drugs or carrier mediated transport can cross BBB.</a:t>
            </a: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200" b="1">
                <a:latin typeface="Times New Roman" charset="0"/>
                <a:cs typeface="Times New Roman" charset="0"/>
              </a:rPr>
              <a:t>Hydrophilic drugs (ionized or polar drugs) can not cross BBB.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200" b="1">
                <a:latin typeface="Times New Roman" charset="0"/>
                <a:cs typeface="Times New Roman" charset="0"/>
              </a:rPr>
              <a:t>Inflammation  as in meningitis increase permeability to hydrophilic drugs </a:t>
            </a: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e.g. penicillin &amp; gentamycin </a:t>
            </a:r>
          </a:p>
          <a:p>
            <a:pPr marL="609600" indent="-609600" eaLnBrk="1" hangingPunct="1">
              <a:lnSpc>
                <a:spcPct val="80000"/>
              </a:lnSpc>
              <a:buFont typeface="Wingdings 3" charset="0"/>
              <a:buNone/>
            </a:pPr>
            <a:endParaRPr lang="en-US" sz="2300" b="1">
              <a:solidFill>
                <a:srgbClr val="FFFF00"/>
              </a:solidFill>
              <a:latin typeface="Lucida Sans Unicode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Lucida Sans Unicode" charset="0"/>
              </a:rPr>
              <a:t>Placental barrier</a:t>
            </a:r>
            <a:endParaRPr lang="en-US" sz="3200" b="1">
              <a:solidFill>
                <a:srgbClr val="FFFF00"/>
              </a:solidFill>
              <a:latin typeface="Lucida Sans Unicode" charset="0"/>
            </a:endParaRP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3200" b="1">
                <a:latin typeface="Times New Roman" charset="0"/>
                <a:cs typeface="Times New Roman" charset="0"/>
              </a:rPr>
              <a:t>Lipid soluble drugs can cross placental barrier and enter the fetal blood. </a:t>
            </a:r>
          </a:p>
          <a:p>
            <a:pPr marL="609600" indent="-609600" eaLnBrk="1" hangingPunct="1">
              <a:buClr>
                <a:srgbClr val="FF0000"/>
              </a:buClr>
              <a:buFont typeface="Wingdings 3" charset="0"/>
              <a:buChar char="}"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609600" indent="-609600" eaLnBrk="1" hangingPunct="1">
              <a:lnSpc>
                <a:spcPct val="120000"/>
              </a:lnSpc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85225" cy="6597650"/>
          </a:xfrm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88913"/>
            <a:ext cx="9036050" cy="6669087"/>
          </a:xfrm>
          <a:noFill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lum bright="-3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0013"/>
            <a:ext cx="903605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5900"/>
            <a:ext cx="8569325" cy="6453188"/>
          </a:xfrm>
          <a:noFill/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362950" cy="5183187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sz="2800" b="1" i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What student should know</a:t>
            </a:r>
          </a:p>
          <a:p>
            <a:pPr eaLnBrk="1" hangingPunct="1">
              <a:buFont typeface="Wingdings 3" charset="0"/>
              <a:buNone/>
            </a:pPr>
            <a:endParaRPr lang="en-US" sz="28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Major body fluid compartments</a:t>
            </a: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Concept of compartments.</a:t>
            </a: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Apparent volume of distribution (vd).</a:t>
            </a: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Plasma protein binding.</a:t>
            </a: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Tissue binding.</a:t>
            </a:r>
          </a:p>
          <a:p>
            <a:pPr eaLnBrk="1" hangingPunct="1">
              <a:buClr>
                <a:srgbClr val="FF0000"/>
              </a:buClr>
              <a:buFont typeface="Wingdings 3" charset="0"/>
              <a:buChar char="}"/>
            </a:pPr>
            <a:r>
              <a:rPr lang="en-US" sz="2800" b="1" i="1">
                <a:latin typeface="Times New Roman" charset="0"/>
                <a:cs typeface="Times New Roman" charset="0"/>
              </a:rPr>
              <a:t>Redistribution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94013" y="333375"/>
            <a:ext cx="335597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da-DK" sz="3600" kern="10"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Distribution</a:t>
            </a:r>
            <a:endParaRPr lang="en-US" sz="3600" kern="10"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Lucida Sans Unicode" charset="0"/>
              </a:rPr>
              <a:t>Binding of Drugs</a:t>
            </a:r>
          </a:p>
          <a:p>
            <a:pPr eaLnBrk="1" hangingPunct="1">
              <a:buFont typeface="Wingdings 3" charset="0"/>
              <a:buNone/>
            </a:pPr>
            <a:endParaRPr lang="en-US" sz="3200" b="1" u="sng">
              <a:solidFill>
                <a:srgbClr val="FF0000"/>
              </a:solidFill>
              <a:latin typeface="Lucida Sans Unicode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Plasma proteins binding.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Tissue proteins binding.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8713788" cy="6264275"/>
          </a:xfrm>
        </p:spPr>
        <p:txBody>
          <a:bodyPr/>
          <a:lstStyle/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Plasma protein binding</a:t>
            </a:r>
            <a:endParaRPr lang="en-US" b="1">
              <a:latin typeface="Lucida Sans Unicode" charset="0"/>
            </a:endParaRPr>
          </a:p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lnSpc>
                <a:spcPct val="90000"/>
              </a:lnSpc>
            </a:pPr>
            <a:r>
              <a:rPr lang="en-US" sz="3200" b="1">
                <a:latin typeface="Times New Roman" charset="0"/>
                <a:cs typeface="Times New Roman" charset="0"/>
              </a:rPr>
              <a:t> Drugs can bind to plasma proteins (acidic drug bind to albumin while basic drugs bind to glycoprotein)</a:t>
            </a:r>
          </a:p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lnSpc>
                <a:spcPct val="90000"/>
              </a:lnSpc>
            </a:pPr>
            <a:r>
              <a:rPr lang="en-US" sz="3200" b="1">
                <a:latin typeface="Times New Roman" charset="0"/>
                <a:cs typeface="Times New Roman" charset="0"/>
              </a:rPr>
              <a:t> Drugs exist in two forms bound and unbound forms in equilibrium</a:t>
            </a:r>
          </a:p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</a:t>
            </a:r>
          </a:p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Unbound drug </a:t>
            </a:r>
            <a:r>
              <a:rPr lang="en-US" sz="3200" b="1">
                <a:latin typeface="Times New Roman" charset="0"/>
                <a:cs typeface="Times New Roman" charset="0"/>
              </a:rPr>
              <a:t>(free)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             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bound drug</a:t>
            </a:r>
          </a:p>
          <a:p>
            <a:pPr marL="84138" indent="7938" eaLnBrk="1" hangingPunct="1">
              <a:lnSpc>
                <a:spcPct val="90000"/>
              </a:lnSpc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284663" y="50847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4211638" y="4868863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58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effectLst/>
                <a:ea typeface="+mj-ea"/>
              </a:rPr>
              <a:t>Tissues Binding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0825" y="981075"/>
            <a:ext cx="8750300" cy="5543550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Drugs can bind to specific tissue</a:t>
            </a:r>
          </a:p>
          <a:p>
            <a:pPr eaLnBrk="1" hangingPunct="1">
              <a:lnSpc>
                <a:spcPct val="95000"/>
              </a:lnSpc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5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Tetracycline bind to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bone  </a:t>
            </a:r>
          </a:p>
          <a:p>
            <a:pPr eaLnBrk="1" hangingPunct="1">
              <a:lnSpc>
                <a:spcPct val="95000"/>
              </a:lnSpc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5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Iodides accumulate in s</a:t>
            </a: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alivary &amp; thyroid glands </a:t>
            </a:r>
          </a:p>
          <a:p>
            <a:pPr eaLnBrk="1" hangingPunct="1">
              <a:lnSpc>
                <a:spcPct val="95000"/>
              </a:lnSpc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body" idx="1"/>
          </p:nvPr>
        </p:nvSpPr>
        <p:spPr>
          <a:xfrm>
            <a:off x="142875" y="404813"/>
            <a:ext cx="4286250" cy="6119812"/>
          </a:xfrm>
          <a:noFill/>
        </p:spPr>
        <p:txBody>
          <a:bodyPr/>
          <a:lstStyle/>
          <a:p>
            <a:pPr marL="84138" indent="7938" eaLnBrk="1" hangingPunct="1"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bound form of drug </a:t>
            </a:r>
          </a:p>
          <a:p>
            <a:pPr marL="84138" indent="7938" eaLnBrk="1" hangingPunct="1"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spcBef>
                <a:spcPct val="0"/>
              </a:spcBef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non diffusible form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spcBef>
                <a:spcPct val="0"/>
              </a:spcBef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can not combine with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  receptors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endParaRPr lang="en-US" sz="900" b="1"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spcBef>
                <a:spcPct val="0"/>
              </a:spcBef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not available for 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   elimination 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marL="84138" indent="7938" eaLnBrk="1" hangingPunct="1">
              <a:spcBef>
                <a:spcPct val="0"/>
              </a:spcBef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has long duration of</a:t>
            </a:r>
          </a:p>
          <a:p>
            <a:pPr marL="84138" indent="7938" eaLnBrk="1" hangingPunct="1">
              <a:spcBef>
                <a:spcPct val="0"/>
              </a:spcBef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        action (t ½).</a:t>
            </a:r>
          </a:p>
        </p:txBody>
      </p:sp>
      <p:sp>
        <p:nvSpPr>
          <p:cNvPr id="31747" name="Rectangle 2"/>
          <p:cNvSpPr txBox="1">
            <a:spLocks/>
          </p:cNvSpPr>
          <p:nvPr/>
        </p:nvSpPr>
        <p:spPr bwMode="auto">
          <a:xfrm>
            <a:off x="4214813" y="357188"/>
            <a:ext cx="4786312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4138" indent="79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Unbound form of drug </a:t>
            </a:r>
          </a:p>
          <a:p>
            <a:pPr algn="l" rtl="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diffusible form</a:t>
            </a: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 combine with receptors</a:t>
            </a: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available for elimination </a:t>
            </a: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Times New Roman" charset="0"/>
              </a:rPr>
              <a:t>has short duration  of</a:t>
            </a:r>
          </a:p>
          <a:p>
            <a:pPr algn="l" rtl="0" eaLnBrk="1" hangingPunct="1">
              <a:lnSpc>
                <a:spcPct val="150000"/>
              </a:lnSpc>
              <a:buClr>
                <a:schemeClr val="accent1"/>
              </a:buClr>
              <a:buSzPct val="68000"/>
            </a:pPr>
            <a:r>
              <a:rPr lang="en-US" sz="3200" b="1">
                <a:latin typeface="Times New Roman" charset="0"/>
                <a:cs typeface="Times New Roman" charset="0"/>
              </a:rPr>
              <a:t>    action (t ½).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Characters &amp; consequences of Binding</a:t>
            </a:r>
            <a:r>
              <a:rPr lang="en-US" sz="3200" b="1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buFont typeface="Wingdings 3" charset="0"/>
              <a:buNone/>
            </a:pPr>
            <a:endParaRPr lang="en-US" sz="32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Usually reversible.</a:t>
            </a:r>
          </a:p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 determines volume of distribution (vd) </a:t>
            </a:r>
          </a:p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Slows drug metabolism &amp; excretion.</a:t>
            </a:r>
          </a:p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Prolongs duration of drug action (t1/2).</a:t>
            </a:r>
          </a:p>
          <a:p>
            <a:pPr eaLnBrk="1" hangingPunct="1"/>
            <a:r>
              <a:rPr lang="en-US" sz="3200" b="1">
                <a:latin typeface="Times New Roman" charset="0"/>
                <a:cs typeface="Times New Roman" charset="0"/>
              </a:rPr>
              <a:t>Result in clinically important drug interactions.</a:t>
            </a:r>
          </a:p>
          <a:p>
            <a:pPr eaLnBrk="1" hangingPunct="1"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 3" charset="0"/>
              <a:buNone/>
            </a:pPr>
            <a:endParaRPr lang="en-US" sz="2900" b="1">
              <a:latin typeface="Lucida Sans Unicode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 bwMode="auto">
          <a:xfrm>
            <a:off x="1547813" y="330200"/>
            <a:ext cx="5832475" cy="8477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/>
                <a:ea typeface="+mj-ea"/>
              </a:rPr>
              <a:t>Redistribution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01663" y="1557338"/>
            <a:ext cx="8229600" cy="4895850"/>
          </a:xfrm>
        </p:spPr>
        <p:txBody>
          <a:bodyPr/>
          <a:lstStyle/>
          <a:p>
            <a:pPr eaLnBrk="1" hangingPunct="1">
              <a:buFont typeface="Wingdings 3" charset="0"/>
              <a:buNone/>
            </a:pPr>
            <a:r>
              <a:rPr lang="en-US" b="1">
                <a:latin typeface="Lucida Sans Unicode" charset="0"/>
              </a:rPr>
              <a:t>	Redistribution of the drug away from its site  of action  to other tissues where it can not produce an action e.g. thiopental </a:t>
            </a:r>
          </a:p>
          <a:p>
            <a:pPr eaLnBrk="1" hangingPunct="1">
              <a:buFont typeface="Wingdings 3" charset="0"/>
              <a:buNone/>
            </a:pPr>
            <a:endParaRPr lang="en-US" b="1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r>
              <a:rPr lang="en-US" b="1">
                <a:solidFill>
                  <a:srgbClr val="FF0000"/>
                </a:solidFill>
                <a:latin typeface="Lucida Sans Unicode" charset="0"/>
              </a:rPr>
              <a:t>Termination </a:t>
            </a:r>
          </a:p>
          <a:p>
            <a:pPr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b="1">
                <a:latin typeface="Lucida Sans Unicode" charset="0"/>
              </a:rPr>
              <a:t>	Biotransformation. </a:t>
            </a:r>
          </a:p>
          <a:p>
            <a:pPr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b="1">
                <a:latin typeface="Lucida Sans Unicode" charset="0"/>
              </a:rPr>
              <a:t>	Excretion.</a:t>
            </a:r>
          </a:p>
          <a:p>
            <a:pPr eaLnBrk="1" hangingPunct="1">
              <a:buClr>
                <a:srgbClr val="FF0000"/>
              </a:buClr>
              <a:buSzTx/>
              <a:buFont typeface="Wingdings" charset="0"/>
              <a:buChar char="Ø"/>
            </a:pPr>
            <a:r>
              <a:rPr lang="en-US" b="1">
                <a:latin typeface="Lucida Sans Unicode" charset="0"/>
              </a:rPr>
              <a:t>	Redistribution.</a:t>
            </a:r>
          </a:p>
          <a:p>
            <a:pPr eaLnBrk="1" hangingPunct="1">
              <a:buClr>
                <a:srgbClr val="FFFF00"/>
              </a:buClr>
              <a:buSzTx/>
              <a:buFont typeface="Wingdings 3" charset="0"/>
              <a:buNone/>
            </a:pPr>
            <a:endParaRPr lang="en-US" b="1">
              <a:latin typeface="Lucida Sans Unicode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362950" cy="51831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3" charset="0"/>
              <a:buNone/>
            </a:pPr>
            <a:r>
              <a:rPr lang="en-US" b="1">
                <a:latin typeface="Lucida Sans Unicode" charset="0"/>
              </a:rPr>
              <a:t>	</a:t>
            </a:r>
            <a:r>
              <a:rPr lang="en-US" sz="3200" b="1">
                <a:latin typeface="Times New Roman" charset="0"/>
                <a:cs typeface="Times New Roman" charset="0"/>
              </a:rPr>
              <a:t>Is the process by which drugs leave blood circulation and enters the interstitium and/or the cells of the tissues.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894013" y="333375"/>
            <a:ext cx="335597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da-DK" sz="3600" kern="10">
                <a:solidFill>
                  <a:srgbClr val="FF0000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Distribution</a:t>
            </a:r>
            <a:endParaRPr lang="en-US" sz="3600" kern="10">
              <a:solidFill>
                <a:srgbClr val="FF0000"/>
              </a:solidFill>
              <a:effectLst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mtClean="0">
              <a:effectLst/>
              <a:ea typeface="+mj-ea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13" y="188913"/>
            <a:ext cx="8826500" cy="6511925"/>
          </a:xfrm>
          <a:noFill/>
          <a:ln w="38100">
            <a:solidFill>
              <a:schemeClr val="tx1"/>
            </a:solidFill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Sans Unicode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388" y="188913"/>
            <a:ext cx="1871662" cy="719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/>
              <a:t>Sites of </a:t>
            </a:r>
          </a:p>
          <a:p>
            <a:pPr algn="ctr" rtl="0"/>
            <a:r>
              <a:rPr lang="en-US" b="1"/>
              <a:t>Administration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98750" y="117475"/>
            <a:ext cx="3960813" cy="719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/>
              <a:t>Absorption &amp; distribution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92950" y="117475"/>
            <a:ext cx="1871663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b="1"/>
              <a:t>Elimination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8701087" cy="63833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92075" indent="7938">
              <a:buFont typeface="Arial" charset="0"/>
              <a:buNone/>
            </a:pPr>
            <a:r>
              <a:rPr lang="en-US" b="1">
                <a:latin typeface="Lucida Sans Unicode" charset="0"/>
              </a:rPr>
              <a:t>The major body fluid compartments are </a:t>
            </a:r>
          </a:p>
          <a:p>
            <a:pPr marL="92075" indent="7938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Lucida Sans Unicode" charset="0"/>
              </a:rPr>
              <a:t>Extracellular fluid (22%)</a:t>
            </a:r>
          </a:p>
          <a:p>
            <a:pPr marL="92075" indent="7938">
              <a:buFont typeface="Arial" charset="0"/>
              <a:buNone/>
            </a:pPr>
            <a:r>
              <a:rPr lang="en-US" sz="2800" b="1">
                <a:latin typeface="Lucida Sans Unicode" charset="0"/>
              </a:rPr>
              <a:t>	-  Plasma ( 5 % of body weight = 4 liters ).</a:t>
            </a:r>
          </a:p>
          <a:p>
            <a:pPr marL="92075" indent="7938">
              <a:buFont typeface="Arial" charset="0"/>
              <a:buNone/>
            </a:pPr>
            <a:r>
              <a:rPr lang="en-US" sz="2800" b="1">
                <a:latin typeface="Lucida Sans Unicode" charset="0"/>
              </a:rPr>
              <a:t>	-  Interstitial fluid ( 16 % = 10 liters).</a:t>
            </a:r>
          </a:p>
          <a:p>
            <a:pPr marL="92075" indent="7938">
              <a:buFont typeface="Arial" charset="0"/>
              <a:buNone/>
            </a:pPr>
            <a:r>
              <a:rPr lang="en-US" sz="2800" b="1">
                <a:latin typeface="Lucida Sans Unicode" charset="0"/>
              </a:rPr>
              <a:t>	-  Lymph ( 1 % ).</a:t>
            </a:r>
          </a:p>
          <a:p>
            <a:pPr marL="92075" indent="7938">
              <a:buFont typeface="Wingdings" charset="0"/>
              <a:buNone/>
            </a:pPr>
            <a:endParaRPr lang="en-US" b="1">
              <a:solidFill>
                <a:srgbClr val="FF0000"/>
              </a:solidFill>
              <a:latin typeface="Lucida Sans Unicode" charset="0"/>
            </a:endParaRPr>
          </a:p>
          <a:p>
            <a:pPr marL="92075" indent="7938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Lucida Sans Unicode" charset="0"/>
              </a:rPr>
              <a:t>Intracellular fluid ( 35 % ) </a:t>
            </a:r>
          </a:p>
          <a:p>
            <a:pPr marL="92075" indent="7938" eaLnBrk="1" hangingPunct="1">
              <a:buFont typeface="Wingdings" charset="0"/>
              <a:buNone/>
            </a:pPr>
            <a:r>
              <a:rPr lang="en-US" sz="2800" b="1">
                <a:latin typeface="Lucida Sans Unicode" charset="0"/>
              </a:rPr>
              <a:t>fluid present inside all cells in the body (28 L).</a:t>
            </a:r>
          </a:p>
          <a:p>
            <a:pPr marL="92075" indent="7938">
              <a:buFont typeface="Wingdings" charset="0"/>
              <a:buNone/>
            </a:pPr>
            <a:endParaRPr lang="en-US" b="1">
              <a:solidFill>
                <a:srgbClr val="FF0000"/>
              </a:solidFill>
              <a:latin typeface="Lucida Sans Unicode" charset="0"/>
            </a:endParaRPr>
          </a:p>
          <a:p>
            <a:pPr marL="92075" indent="7938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Lucida Sans Unicode" charset="0"/>
              </a:rPr>
              <a:t>Transcellular  fluid ( 2%)</a:t>
            </a:r>
          </a:p>
          <a:p>
            <a:pPr marL="92075" indent="7938">
              <a:buFont typeface="Wingdings" charset="0"/>
              <a:buNone/>
            </a:pPr>
            <a:r>
              <a:rPr lang="en-US" sz="2800" b="1">
                <a:latin typeface="Lucida Sans Unicode" charset="0"/>
              </a:rPr>
              <a:t>cerebrospinal, intraocular, synovial, peritoneal, pleural &amp; digestive secretions.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1"/>
          </p:nvPr>
        </p:nvSpPr>
        <p:spPr>
          <a:xfrm>
            <a:off x="214313" y="260350"/>
            <a:ext cx="8701087" cy="629285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>
                <a:latin typeface="Lucida Sans Unicode" charset="0"/>
              </a:rPr>
              <a:t>Total body fluids </a:t>
            </a:r>
          </a:p>
          <a:p>
            <a:pPr algn="ctr">
              <a:buFont typeface="Arial" charset="0"/>
              <a:buNone/>
            </a:pPr>
            <a:r>
              <a:rPr lang="en-US" b="1">
                <a:latin typeface="Lucida Sans Unicode" charset="0"/>
              </a:rPr>
              <a:t>(60% of body weight in 70-kg individual)</a:t>
            </a:r>
          </a:p>
          <a:p>
            <a:pPr>
              <a:buFont typeface="Arial" charset="0"/>
              <a:buNone/>
            </a:pPr>
            <a:endParaRPr lang="en-US" b="1">
              <a:latin typeface="Lucida Sans Unicode" charset="0"/>
            </a:endParaRP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				  </a:t>
            </a: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                                        Plasma (4 L)</a:t>
            </a: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            		  </a:t>
            </a: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				     Interstitial fluids (10 L)</a:t>
            </a: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				   </a:t>
            </a:r>
          </a:p>
          <a:p>
            <a:pPr>
              <a:buFont typeface="Arial" charset="0"/>
              <a:buNone/>
            </a:pPr>
            <a:r>
              <a:rPr lang="en-US" b="1">
                <a:latin typeface="Times New Roman" charset="0"/>
                <a:cs typeface="Times New Roman" charset="0"/>
              </a:rPr>
              <a:t>				     Intracellular volume ( 28 L)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667000" y="2362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643188" y="428625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2643188" y="3357563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28625" y="1905000"/>
            <a:ext cx="2162175" cy="320040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Total body </a:t>
            </a:r>
          </a:p>
          <a:p>
            <a:pPr algn="ctr"/>
            <a:r>
              <a:rPr lang="en-US" sz="2400" b="1"/>
              <a:t>Fluids </a:t>
            </a:r>
          </a:p>
          <a:p>
            <a:pPr algn="ctr"/>
            <a:r>
              <a:rPr lang="en-US" sz="2400" b="1"/>
              <a:t>(42 Liters)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xfrm>
            <a:off x="714348" y="285728"/>
            <a:ext cx="7632700" cy="774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Apparent Volume of Distribution (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Vd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14313" y="1052513"/>
            <a:ext cx="8678862" cy="5472112"/>
          </a:xfrm>
        </p:spPr>
        <p:txBody>
          <a:bodyPr/>
          <a:lstStyle/>
          <a:p>
            <a:pPr marL="617538" indent="-434975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400" b="1">
                <a:latin typeface="Times New Roman" charset="0"/>
                <a:cs typeface="Times New Roman" charset="0"/>
              </a:rPr>
              <a:t>	is the ratio of drug amount in the body to the concentration of drug in blood </a:t>
            </a:r>
          </a:p>
          <a:p>
            <a:pPr marL="617538" indent="-434975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endParaRPr lang="en-US" sz="3400" b="1">
              <a:latin typeface="Times New Roman" charset="0"/>
              <a:cs typeface="Times New Roman" charset="0"/>
            </a:endParaRPr>
          </a:p>
          <a:p>
            <a:pPr marL="617538" indent="-434975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400" b="1">
                <a:latin typeface="Times New Roman" charset="0"/>
                <a:cs typeface="Times New Roman" charset="0"/>
              </a:rPr>
              <a:t>Vd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(L)</a:t>
            </a:r>
            <a:r>
              <a:rPr lang="en-US" sz="3400" b="1">
                <a:latin typeface="Times New Roman" charset="0"/>
                <a:cs typeface="Times New Roman" charset="0"/>
              </a:rPr>
              <a:t>=  </a:t>
            </a:r>
            <a:r>
              <a:rPr lang="en-US" sz="3400" b="1" u="sng">
                <a:latin typeface="Times New Roman" charset="0"/>
                <a:cs typeface="Times New Roman" charset="0"/>
              </a:rPr>
              <a:t>total amount of drug in body </a:t>
            </a:r>
            <a:r>
              <a:rPr lang="en-US" sz="3400" b="1" u="sng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(mg)</a:t>
            </a:r>
          </a:p>
          <a:p>
            <a:pPr marL="617538" indent="-434975" algn="just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400" b="1">
                <a:latin typeface="Times New Roman" charset="0"/>
                <a:cs typeface="Times New Roman" charset="0"/>
              </a:rPr>
              <a:t>                concentration in blood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(mg/L)</a:t>
            </a:r>
          </a:p>
          <a:p>
            <a:pPr marL="617538" indent="-434975" algn="just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400" b="1">
                <a:latin typeface="Times New Roman" charset="0"/>
                <a:cs typeface="Times New Roman" charset="0"/>
              </a:rPr>
              <a:t>	</a:t>
            </a:r>
          </a:p>
          <a:p>
            <a:pPr marL="617538" indent="-434975" algn="just" eaLnBrk="1" hangingPunct="1">
              <a:buFont typeface="Wingdings 3" charset="0"/>
              <a:buNone/>
              <a:tabLst>
                <a:tab pos="982663" algn="l"/>
                <a:tab pos="1074738" algn="l"/>
                <a:tab pos="1439863" algn="l"/>
              </a:tabLst>
            </a:pPr>
            <a:r>
              <a:rPr lang="en-US" sz="3400" b="1">
                <a:latin typeface="Times New Roman" charset="0"/>
                <a:cs typeface="Times New Roman" charset="0"/>
              </a:rPr>
              <a:t>Large Vd = means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long duration of action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374063" cy="62642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3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FACTORS AFFECTING DISTRIBUTION</a:t>
            </a:r>
          </a:p>
          <a:p>
            <a:pPr eaLnBrk="1" hangingPunct="1">
              <a:lnSpc>
                <a:spcPct val="120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1.Cardiac output and blood flow. 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2. Physiochemical properties of the drug.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>
                <a:latin typeface="Times New Roman" charset="0"/>
                <a:cs typeface="Times New Roman" charset="0"/>
              </a:rPr>
              <a:t>Molecular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>
                <a:latin typeface="Times New Roman" charset="0"/>
                <a:cs typeface="Times New Roman" charset="0"/>
              </a:rPr>
              <a:t>Pka.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>
                <a:latin typeface="Times New Roman" charset="0"/>
                <a:cs typeface="Times New Roman" charset="0"/>
              </a:rPr>
              <a:t>Lipid solubility.</a:t>
            </a:r>
          </a:p>
          <a:p>
            <a:pPr lvl="1" eaLnBrk="1" hangingPunct="1">
              <a:lnSpc>
                <a:spcPct val="90000"/>
              </a:lnSpc>
              <a:buFont typeface="Verdana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3. Capillary Permeability 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4. Plasma protein binding 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5. Tissue binding.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endParaRPr lang="en-US" sz="3200" b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5492</TotalTime>
  <Words>514</Words>
  <Application>Microsoft Macintosh PowerPoint</Application>
  <PresentationFormat>On-screen Show (4:3)</PresentationFormat>
  <Paragraphs>149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Lucida Sans Unicode</vt:lpstr>
      <vt:lpstr>Wingdings 3</vt:lpstr>
      <vt:lpstr>Verdana</vt:lpstr>
      <vt:lpstr>Wingdings 2</vt:lpstr>
      <vt:lpstr>Arial Narrow</vt:lpstr>
      <vt:lpstr>Times New Roman</vt:lpstr>
      <vt:lpstr>Wingdings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Apparent Volume of Distribution (Vd)</vt:lpstr>
      <vt:lpstr>PowerPoint Presentation</vt:lpstr>
      <vt:lpstr> Blood flow to organs  </vt:lpstr>
      <vt:lpstr>Physiochemical properties</vt:lpstr>
      <vt:lpstr> Volume of Distribution (Vd) </vt:lpstr>
      <vt:lpstr>Volume of Distribution (Vd)</vt:lpstr>
      <vt:lpstr>Capillary permeability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Tissues Binding</vt:lpstr>
      <vt:lpstr>PowerPoint Presentation</vt:lpstr>
      <vt:lpstr>PowerPoint Presentation</vt:lpstr>
      <vt:lpstr>Redistribution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PHARMACOLOGY</dc:title>
  <dc:creator>administrator</dc:creator>
  <cp:lastModifiedBy>User</cp:lastModifiedBy>
  <cp:revision>200</cp:revision>
  <cp:lastPrinted>1601-01-01T00:00:00Z</cp:lastPrinted>
  <dcterms:created xsi:type="dcterms:W3CDTF">2003-06-28T08:21:56Z</dcterms:created>
  <dcterms:modified xsi:type="dcterms:W3CDTF">2011-10-03T09:56:34Z</dcterms:modified>
</cp:coreProperties>
</file>