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41"/>
  </p:notesMasterIdLst>
  <p:handoutMasterIdLst>
    <p:handoutMasterId r:id="rId42"/>
  </p:handoutMasterIdLst>
  <p:sldIdLst>
    <p:sldId id="697" r:id="rId2"/>
    <p:sldId id="698" r:id="rId3"/>
    <p:sldId id="699" r:id="rId4"/>
    <p:sldId id="700" r:id="rId5"/>
    <p:sldId id="701" r:id="rId6"/>
    <p:sldId id="702" r:id="rId7"/>
    <p:sldId id="703" r:id="rId8"/>
    <p:sldId id="704" r:id="rId9"/>
    <p:sldId id="705" r:id="rId10"/>
    <p:sldId id="706" r:id="rId11"/>
    <p:sldId id="707" r:id="rId12"/>
    <p:sldId id="708" r:id="rId13"/>
    <p:sldId id="709" r:id="rId14"/>
    <p:sldId id="710" r:id="rId15"/>
    <p:sldId id="711" r:id="rId16"/>
    <p:sldId id="712" r:id="rId17"/>
    <p:sldId id="713" r:id="rId18"/>
    <p:sldId id="476" r:id="rId19"/>
    <p:sldId id="475" r:id="rId20"/>
    <p:sldId id="690" r:id="rId21"/>
    <p:sldId id="689" r:id="rId22"/>
    <p:sldId id="477" r:id="rId23"/>
    <p:sldId id="691" r:id="rId24"/>
    <p:sldId id="688" r:id="rId25"/>
    <p:sldId id="478" r:id="rId26"/>
    <p:sldId id="479" r:id="rId27"/>
    <p:sldId id="482" r:id="rId28"/>
    <p:sldId id="483" r:id="rId29"/>
    <p:sldId id="714" r:id="rId30"/>
    <p:sldId id="670" r:id="rId31"/>
    <p:sldId id="484" r:id="rId32"/>
    <p:sldId id="528" r:id="rId33"/>
    <p:sldId id="694" r:id="rId34"/>
    <p:sldId id="472" r:id="rId35"/>
    <p:sldId id="474" r:id="rId36"/>
    <p:sldId id="692" r:id="rId37"/>
    <p:sldId id="693" r:id="rId38"/>
    <p:sldId id="696" r:id="rId39"/>
    <p:sldId id="695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FF0066"/>
    <a:srgbClr val="FFFF00"/>
    <a:srgbClr val="FF0000"/>
    <a:srgbClr val="EC1EDD"/>
    <a:srgbClr val="33CC33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054" autoAdjust="0"/>
  </p:normalViewPr>
  <p:slideViewPr>
    <p:cSldViewPr>
      <p:cViewPr>
        <p:scale>
          <a:sx n="75" d="100"/>
          <a:sy n="75" d="100"/>
        </p:scale>
        <p:origin x="-4112" y="-1032"/>
      </p:cViewPr>
      <p:guideLst>
        <p:guide orient="horz" pos="2160"/>
        <p:guide pos="29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cs typeface="Times New Roman" charset="0"/>
              </a:defRPr>
            </a:lvl1pPr>
          </a:lstStyle>
          <a:p>
            <a:fld id="{6F1BA22D-15C5-5B45-9FAF-E355882FCEEC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27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cs typeface="Times New Roman" charset="0"/>
              </a:defRPr>
            </a:lvl1pPr>
          </a:lstStyle>
          <a:p>
            <a:fld id="{6908370B-0E47-2C40-91B3-BFAC8FC6A0A2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583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ＭＳ Ｐゴシック" charset="0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Arial" charset="0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Arial" charset="0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Arial" charset="0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DA79F17-3E4B-4842-A4AC-754B01EA7E00}" type="slidenum">
              <a:rPr lang="ar-sa">
                <a:latin typeface="Times New Roman" charset="0"/>
                <a:cs typeface="Times New Roman" charset="0"/>
              </a:rPr>
              <a:pPr eaLnBrk="1" hangingPunct="1"/>
              <a:t>10</a:t>
            </a:fld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930883E-DBA9-F84A-8767-4D0F35FBC941}" type="slidenum">
              <a:rPr lang="ar-sa">
                <a:latin typeface="Times New Roman" charset="0"/>
                <a:cs typeface="Times New Roman" charset="0"/>
              </a:rPr>
              <a:pPr eaLnBrk="1" hangingPunct="1"/>
              <a:t>11</a:t>
            </a:fld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227BD81-E866-434F-99C0-7D4203C9518E}" type="slidenum">
              <a:rPr lang="ar-sa">
                <a:latin typeface="Times New Roman" charset="0"/>
                <a:cs typeface="Times New Roman" charset="0"/>
              </a:rPr>
              <a:pPr eaLnBrk="1" hangingPunct="1"/>
              <a:t>12</a:t>
            </a:fld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E81D4AE-2674-6548-80ED-3DA3381F1382}" type="slidenum">
              <a:rPr lang="ar-sa">
                <a:latin typeface="Times New Roman" charset="0"/>
                <a:cs typeface="Times New Roman" charset="0"/>
              </a:rPr>
              <a:pPr eaLnBrk="1" hangingPunct="1"/>
              <a:t>13</a:t>
            </a:fld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507F562-70C4-8146-BD7F-F6DBA958F556}" type="slidenum">
              <a:rPr lang="ar-sa">
                <a:latin typeface="Times New Roman" charset="0"/>
                <a:cs typeface="Times New Roman" charset="0"/>
              </a:rPr>
              <a:pPr eaLnBrk="1" hangingPunct="1"/>
              <a:t>14</a:t>
            </a:fld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43C5F10-04F1-DE41-99AB-A8EF2ED4052B}" type="slidenum">
              <a:rPr lang="ar-sa">
                <a:latin typeface="Times New Roman" charset="0"/>
                <a:cs typeface="Times New Roman" charset="0"/>
              </a:rPr>
              <a:pPr eaLnBrk="1" hangingPunct="1"/>
              <a:t>18</a:t>
            </a:fld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F4513DE-FD64-084D-8EFA-162806360B86}" type="slidenum">
              <a:rPr lang="ar-sa">
                <a:latin typeface="Times New Roman" charset="0"/>
                <a:cs typeface="Times New Roman" charset="0"/>
              </a:rPr>
              <a:pPr eaLnBrk="1" hangingPunct="1"/>
              <a:t>19</a:t>
            </a:fld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86E4917-215A-F849-A07F-BE4B5CB9E414}" type="slidenum">
              <a:rPr lang="ar-sa">
                <a:latin typeface="Times New Roman" charset="0"/>
                <a:cs typeface="Times New Roman" charset="0"/>
              </a:rPr>
              <a:pPr eaLnBrk="1" hangingPunct="1"/>
              <a:t>20</a:t>
            </a:fld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B243CA7-E373-F549-9BB2-3B9BF49D2853}" type="slidenum">
              <a:rPr lang="ar-sa">
                <a:latin typeface="Times New Roman" charset="0"/>
                <a:cs typeface="Times New Roman" charset="0"/>
              </a:rPr>
              <a:pPr eaLnBrk="1" hangingPunct="1"/>
              <a:t>22</a:t>
            </a:fld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F0A0D75-6646-D34F-8E8B-DBB24B41FB04}" type="slidenum">
              <a:rPr lang="ar-sa">
                <a:latin typeface="Times New Roman" charset="0"/>
                <a:cs typeface="Times New Roman" charset="0"/>
              </a:rPr>
              <a:pPr eaLnBrk="1" hangingPunct="1"/>
              <a:t>25</a:t>
            </a:fld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ACF6F31-64CB-614E-9E4C-FB55BBACCDCF}" type="slidenum">
              <a:rPr lang="ar-sa">
                <a:latin typeface="Times New Roman" charset="0"/>
                <a:cs typeface="Times New Roman" charset="0"/>
              </a:rPr>
              <a:pPr eaLnBrk="1" hangingPunct="1"/>
              <a:t>2</a:t>
            </a:fld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6D9F42C-419A-5A48-9B31-9F659D9C1D48}" type="slidenum">
              <a:rPr lang="ar-sa">
                <a:latin typeface="Times New Roman" charset="0"/>
                <a:cs typeface="Times New Roman" charset="0"/>
              </a:rPr>
              <a:pPr eaLnBrk="1" hangingPunct="1"/>
              <a:t>26</a:t>
            </a:fld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EA22C2C-4A54-564E-83ED-3CC3D1318047}" type="slidenum">
              <a:rPr lang="ar-sa">
                <a:latin typeface="Times New Roman" charset="0"/>
                <a:cs typeface="Times New Roman" charset="0"/>
              </a:rPr>
              <a:pPr eaLnBrk="1" hangingPunct="1"/>
              <a:t>27</a:t>
            </a:fld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2CCC08E-B1F8-664C-B950-FFB5AD984878}" type="slidenum">
              <a:rPr lang="ar-sa">
                <a:latin typeface="Times New Roman" charset="0"/>
                <a:cs typeface="Times New Roman" charset="0"/>
              </a:rPr>
              <a:pPr eaLnBrk="1" hangingPunct="1"/>
              <a:t>28</a:t>
            </a:fld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F7FF725-523A-F04E-BF86-1CF06BD5B31A}" type="slidenum">
              <a:rPr lang="ar-sa">
                <a:latin typeface="Times New Roman" charset="0"/>
                <a:cs typeface="Times New Roman" charset="0"/>
              </a:rPr>
              <a:pPr eaLnBrk="1" hangingPunct="1"/>
              <a:t>29</a:t>
            </a:fld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CD2CB2C-137E-3F45-94B2-1DA5B79ED056}" type="slidenum">
              <a:rPr lang="ar-sa">
                <a:latin typeface="Times New Roman" charset="0"/>
                <a:cs typeface="Times New Roman" charset="0"/>
              </a:rPr>
              <a:pPr eaLnBrk="1" hangingPunct="1"/>
              <a:t>30</a:t>
            </a:fld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D176EF2-CE44-B74B-9AA8-AE4E3FBB07AC}" type="slidenum">
              <a:rPr lang="ar-sa">
                <a:latin typeface="Times New Roman" charset="0"/>
                <a:cs typeface="Times New Roman" charset="0"/>
              </a:rPr>
              <a:pPr eaLnBrk="1" hangingPunct="1"/>
              <a:t>31</a:t>
            </a:fld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686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FD69CDF-F82A-3247-B301-31A8B6C59D7F}" type="slidenum">
              <a:rPr lang="ar-sa">
                <a:latin typeface="Times New Roman" charset="0"/>
                <a:cs typeface="Times New Roman" charset="0"/>
              </a:rPr>
              <a:pPr eaLnBrk="1" hangingPunct="1"/>
              <a:t>32</a:t>
            </a:fld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696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327B90B-9D1A-4F4D-A972-DAE2B70B2BA9}" type="slidenum">
              <a:rPr lang="ar-sa">
                <a:latin typeface="Times New Roman" charset="0"/>
                <a:cs typeface="Times New Roman" charset="0"/>
              </a:rPr>
              <a:pPr eaLnBrk="1" hangingPunct="1"/>
              <a:t>34</a:t>
            </a:fld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706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4F8C2DF-0D41-D547-B6A4-2453405F69E9}" type="slidenum">
              <a:rPr lang="ar-sa">
                <a:latin typeface="Times New Roman" charset="0"/>
                <a:cs typeface="Times New Roman" charset="0"/>
              </a:rPr>
              <a:pPr eaLnBrk="1" hangingPunct="1"/>
              <a:t>35</a:t>
            </a:fld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716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969C34C-C51F-194D-93C7-791229B52147}" type="slidenum">
              <a:rPr lang="ar-sa">
                <a:latin typeface="Times New Roman" charset="0"/>
                <a:cs typeface="Times New Roman" charset="0"/>
              </a:rPr>
              <a:pPr eaLnBrk="1" hangingPunct="1"/>
              <a:t>36</a:t>
            </a:fld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727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FD0B6E8-DC90-7B4D-9D21-E7AA37777D4A}" type="slidenum">
              <a:rPr lang="ar-sa">
                <a:latin typeface="Times New Roman" charset="0"/>
                <a:cs typeface="Times New Roman" charset="0"/>
              </a:rPr>
              <a:pPr eaLnBrk="1" hangingPunct="1"/>
              <a:t>3</a:t>
            </a:fld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19AAB48-9D29-0D43-A899-1397262C62B0}" type="slidenum">
              <a:rPr lang="ar-sa">
                <a:latin typeface="Times New Roman" charset="0"/>
                <a:cs typeface="Times New Roman" charset="0"/>
              </a:rPr>
              <a:pPr eaLnBrk="1" hangingPunct="1"/>
              <a:t>4</a:t>
            </a:fld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2CCF3F9-C007-234C-B9D3-2141A84E81E6}" type="slidenum">
              <a:rPr lang="ar-sa">
                <a:latin typeface="Times New Roman" charset="0"/>
                <a:cs typeface="Times New Roman" charset="0"/>
              </a:rPr>
              <a:pPr eaLnBrk="1" hangingPunct="1"/>
              <a:t>5</a:t>
            </a:fld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385185B-41D8-3243-A090-B57CE26A2657}" type="slidenum">
              <a:rPr lang="ar-sa">
                <a:latin typeface="Times New Roman" charset="0"/>
                <a:cs typeface="Times New Roman" charset="0"/>
              </a:rPr>
              <a:pPr eaLnBrk="1" hangingPunct="1"/>
              <a:t>6</a:t>
            </a:fld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886AA33-B03C-2C40-A74D-31FC337FA925}" type="slidenum">
              <a:rPr lang="ar-sa">
                <a:latin typeface="Times New Roman" charset="0"/>
                <a:cs typeface="Times New Roman" charset="0"/>
              </a:rPr>
              <a:pPr eaLnBrk="1" hangingPunct="1"/>
              <a:t>7</a:t>
            </a:fld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2AA62DF-6C5F-0147-BD82-A4B3E59745F6}" type="slidenum">
              <a:rPr lang="ar-sa">
                <a:latin typeface="Times New Roman" charset="0"/>
                <a:cs typeface="Times New Roman" charset="0"/>
              </a:rPr>
              <a:pPr eaLnBrk="1" hangingPunct="1"/>
              <a:t>8</a:t>
            </a:fld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8882BCD-FDF8-3549-8ABA-2CDDE6CDDE63}" type="slidenum">
              <a:rPr lang="ar-sa">
                <a:latin typeface="Times New Roman" charset="0"/>
                <a:cs typeface="Times New Roman" charset="0"/>
              </a:rPr>
              <a:pPr eaLnBrk="1" hangingPunct="1"/>
              <a:t>9</a:t>
            </a:fld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084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84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C06FD-6C34-BF48-8246-97CEB57CBC26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36384"/>
      </p:ext>
    </p:extLst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6555AD-BA02-874B-8E72-6C3F089E89D3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26441"/>
      </p:ext>
    </p:extLst>
  </p:cSld>
  <p:clrMapOvr>
    <a:masterClrMapping/>
  </p:clrMapOvr>
  <p:transition xmlns:p14="http://schemas.microsoft.com/office/powerpoint/2010/main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DB5685-C1C6-EF49-85A6-E82D9651ACE3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71152"/>
      </p:ext>
    </p:extLst>
  </p:cSld>
  <p:clrMapOvr>
    <a:masterClrMapping/>
  </p:clrMapOvr>
  <p:transition xmlns:p14="http://schemas.microsoft.com/office/powerpoint/2010/main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611DFC-6ABA-CF48-B66D-5ABD16539374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30792"/>
      </p:ext>
    </p:extLst>
  </p:cSld>
  <p:clrMapOvr>
    <a:masterClrMapping/>
  </p:clrMapOvr>
  <p:transition xmlns:p14="http://schemas.microsoft.com/office/powerpoint/2010/main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2B019-898E-794F-9DC9-3F9B0434D23F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09050"/>
      </p:ext>
    </p:extLst>
  </p:cSld>
  <p:clrMapOvr>
    <a:masterClrMapping/>
  </p:clrMapOvr>
  <p:transition xmlns:p14="http://schemas.microsoft.com/office/powerpoint/2010/main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85E0B4-7C81-EF40-8522-F519F33607A8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77858"/>
      </p:ext>
    </p:extLst>
  </p:cSld>
  <p:clrMapOvr>
    <a:masterClrMapping/>
  </p:clrMapOvr>
  <p:transition xmlns:p14="http://schemas.microsoft.com/office/powerpoint/2010/main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D5284B-61E9-A345-A84E-6EA188EAF00D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67890"/>
      </p:ext>
    </p:extLst>
  </p:cSld>
  <p:clrMapOvr>
    <a:masterClrMapping/>
  </p:clrMapOvr>
  <p:transition xmlns:p14="http://schemas.microsoft.com/office/powerpoint/2010/main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A10C25-CFC5-6B4B-B4F4-74EFADBC303B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90665"/>
      </p:ext>
    </p:extLst>
  </p:cSld>
  <p:clrMapOvr>
    <a:masterClrMapping/>
  </p:clrMapOvr>
  <p:transition xmlns:p14="http://schemas.microsoft.com/office/powerpoint/2010/main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BFBEC0-FB30-6141-8A39-F4159CE97BB2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001274"/>
      </p:ext>
    </p:extLst>
  </p:cSld>
  <p:clrMapOvr>
    <a:masterClrMapping/>
  </p:clrMapOvr>
  <p:transition xmlns:p14="http://schemas.microsoft.com/office/powerpoint/2010/main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908D3-F4D1-604F-BA94-D8E195065B67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97529"/>
      </p:ext>
    </p:extLst>
  </p:cSld>
  <p:clrMapOvr>
    <a:masterClrMapping/>
  </p:clrMapOvr>
  <p:transition xmlns:p14="http://schemas.microsoft.com/office/powerpoint/2010/main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27E00C-12AE-4046-B389-F14F9367C6E0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58802"/>
      </p:ext>
    </p:extLst>
  </p:cSld>
  <p:clrMapOvr>
    <a:masterClrMapping/>
  </p:clrMapOvr>
  <p:transition xmlns:p14="http://schemas.microsoft.com/office/powerpoint/2010/main">
    <p:wedg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83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83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83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83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charset="0"/>
                <a:cs typeface="Times New Roman" charset="0"/>
              </a:defRPr>
            </a:lvl1pPr>
          </a:lstStyle>
          <a:p>
            <a:fld id="{4A8536B5-5269-564C-9C64-EA5F61EB5FC4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108339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08340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3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3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83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83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83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83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83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83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83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83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83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83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83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83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83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3395" grpId="0" build="p">
        <p:tmplLst>
          <p:tmpl lvl="1">
            <p:tnLst>
              <p:par>
                <p:cTn xmlns:p14="http://schemas.microsoft.com/office/powerpoint/2010/main"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33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8339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8339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8339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33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8339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8339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8339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33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8339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8339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8339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33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8339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8339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8339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33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8339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8339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8339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30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600">
          <a:solidFill>
            <a:schemeClr val="tx1"/>
          </a:solidFill>
          <a:latin typeface="+mn-lt"/>
          <a:ea typeface="Arial" charset="0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200">
          <a:solidFill>
            <a:schemeClr val="tx1"/>
          </a:solidFill>
          <a:latin typeface="+mn-lt"/>
          <a:ea typeface="Arial" charset="0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228600"/>
            <a:ext cx="908050" cy="1066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075" name="WordArt 30"/>
          <p:cNvSpPr>
            <a:spLocks noChangeArrowheads="1" noChangeShapeType="1" noTextEdit="1"/>
          </p:cNvSpPr>
          <p:nvPr/>
        </p:nvSpPr>
        <p:spPr bwMode="auto">
          <a:xfrm>
            <a:off x="1547813" y="3284538"/>
            <a:ext cx="5486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blurRad="63500" dist="38099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  <a:ea typeface="Impact"/>
                <a:cs typeface="Impact"/>
              </a:rPr>
              <a:t>Metabolism</a:t>
            </a:r>
            <a:endParaRPr lang="en-US" sz="3600" kern="10">
              <a:ln w="28575">
                <a:solidFill>
                  <a:schemeClr val="tx1"/>
                </a:solidFill>
                <a:round/>
                <a:headEnd/>
                <a:tailEnd/>
              </a:ln>
              <a:solidFill>
                <a:srgbClr val="993366"/>
              </a:solidFill>
              <a:effectLst>
                <a:outerShdw blurRad="63500" dist="38099" dir="2700000" algn="ctr" rotWithShape="0">
                  <a:srgbClr val="C0C0C0">
                    <a:alpha val="79999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755650" y="4221163"/>
            <a:ext cx="74295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cs typeface="Andalus" charset="0"/>
              </a:rPr>
              <a:t>Prof. Hanan Hagar</a:t>
            </a:r>
          </a:p>
          <a:p>
            <a:pPr algn="ctr"/>
            <a:r>
              <a:rPr lang="en-US" sz="3200" b="1">
                <a:solidFill>
                  <a:srgbClr val="0070C0"/>
                </a:solidFill>
                <a:cs typeface="Andalus" charset="0"/>
              </a:rPr>
              <a:t>Pharmacology Department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539750" y="1341438"/>
            <a:ext cx="7848600" cy="13223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en-US" sz="4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Pharmacokinetics III </a:t>
            </a:r>
          </a:p>
          <a:p>
            <a:pPr algn="ctr" rtl="1">
              <a:defRPr/>
            </a:pPr>
            <a:r>
              <a:rPr lang="en-US" sz="4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Concepts of drug disposition</a:t>
            </a:r>
            <a:endParaRPr lang="en-US" sz="4000" b="1" dirty="0"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268413"/>
            <a:ext cx="8713788" cy="52562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b="1">
                <a:solidFill>
                  <a:srgbClr val="FFFF00"/>
                </a:solidFill>
                <a:latin typeface="Arial" charset="0"/>
                <a:cs typeface="Arial" charset="0"/>
              </a:rPr>
              <a:t>	</a:t>
            </a:r>
          </a:p>
          <a:p>
            <a:pPr eaLnBrk="1" hangingPunct="1">
              <a:spcBef>
                <a:spcPts val="600"/>
              </a:spcBef>
              <a:buClr>
                <a:srgbClr val="FF0000"/>
              </a:buClr>
              <a:buFont typeface="Wingdings" charset="0"/>
              <a:buChar char="q"/>
            </a:pPr>
            <a:r>
              <a:rPr lang="en-US" sz="32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Inactivation of drug (termination of action)</a:t>
            </a:r>
            <a:endParaRPr lang="en-US" sz="3200" b="1" i="1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eaLnBrk="1" hangingPunct="1">
              <a:spcBef>
                <a:spcPts val="600"/>
              </a:spcBef>
              <a:buClr>
                <a:srgbClr val="FF0000"/>
              </a:buClr>
              <a:buFont typeface="Wingdings" charset="0"/>
              <a:buChar char="q"/>
            </a:pPr>
            <a:r>
              <a:rPr lang="en-US" sz="32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Conversion of active drug to another active metabolite.</a:t>
            </a:r>
          </a:p>
          <a:p>
            <a:pPr eaLnBrk="1" hangingPunct="1">
              <a:spcBef>
                <a:spcPts val="600"/>
              </a:spcBef>
              <a:buClr>
                <a:srgbClr val="FF0000"/>
              </a:buClr>
              <a:buFont typeface="Wingdings" charset="0"/>
              <a:buChar char="q"/>
            </a:pPr>
            <a:r>
              <a:rPr lang="en-US" sz="32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Conversion of drugs to toxic metabolites.</a:t>
            </a:r>
          </a:p>
          <a:p>
            <a:pPr eaLnBrk="1" hangingPunct="1">
              <a:spcBef>
                <a:spcPts val="600"/>
              </a:spcBef>
              <a:buFont typeface="Wingdings" charset="0"/>
              <a:buNone/>
            </a:pPr>
            <a:r>
              <a:rPr lang="en-US" sz="3200" b="1" i="1">
                <a:latin typeface="Times New Roman" charset="0"/>
                <a:cs typeface="Times New Roman" charset="0"/>
              </a:rPr>
              <a:t>     </a:t>
            </a:r>
            <a:r>
              <a:rPr lang="en-US" sz="3200" b="1" i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Paracetamol </a:t>
            </a:r>
            <a:r>
              <a:rPr lang="en-US" sz="3200" b="1" i="1">
                <a:solidFill>
                  <a:srgbClr val="000000"/>
                </a:solidFill>
                <a:latin typeface="Times New Roman" charset="0"/>
                <a:cs typeface="Times New Roman" charset="0"/>
                <a:sym typeface="Symbol" charset="0"/>
              </a:rPr>
              <a:t></a:t>
            </a:r>
            <a:r>
              <a:rPr lang="en-US" sz="3200" b="1" i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acetaminophen hepatotoxicity</a:t>
            </a:r>
          </a:p>
          <a:p>
            <a:pPr eaLnBrk="1" hangingPunct="1">
              <a:spcBef>
                <a:spcPts val="600"/>
              </a:spcBef>
              <a:buClr>
                <a:srgbClr val="FF0000"/>
              </a:buClr>
              <a:buFont typeface="Wingdings" charset="0"/>
              <a:buChar char="q"/>
            </a:pPr>
            <a:r>
              <a:rPr lang="en-US" sz="32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Activation of pro-drug </a:t>
            </a:r>
          </a:p>
          <a:p>
            <a:pPr eaLnBrk="1" hangingPunct="1">
              <a:spcBef>
                <a:spcPts val="600"/>
              </a:spcBef>
              <a:buClr>
                <a:srgbClr val="FF0000"/>
              </a:buClr>
              <a:buFont typeface="Wingdings" charset="0"/>
              <a:buChar char="q"/>
            </a:pPr>
            <a:r>
              <a:rPr lang="en-US" sz="32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Product might undergo phase II.</a:t>
            </a:r>
          </a:p>
          <a:p>
            <a:pPr eaLnBrk="1" hangingPunct="1">
              <a:spcBef>
                <a:spcPts val="600"/>
              </a:spcBef>
              <a:buClr>
                <a:srgbClr val="FF0000"/>
              </a:buClr>
              <a:buFont typeface="Wingdings 3" charset="0"/>
              <a:buNone/>
            </a:pPr>
            <a:endParaRPr lang="en-US" sz="3200" b="1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2291" name="AutoShape 2"/>
          <p:cNvSpPr>
            <a:spLocks noGrp="1" noChangeArrowheads="1"/>
          </p:cNvSpPr>
          <p:nvPr>
            <p:ph type="title"/>
          </p:nvPr>
        </p:nvSpPr>
        <p:spPr>
          <a:xfrm>
            <a:off x="785813" y="214313"/>
            <a:ext cx="7200900" cy="936625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Phase I reactions can result in</a:t>
            </a:r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1484313"/>
            <a:ext cx="8678862" cy="4646612"/>
          </a:xfrm>
        </p:spPr>
        <p:txBody>
          <a:bodyPr/>
          <a:lstStyle/>
          <a:p>
            <a:pPr rtl="1" eaLnBrk="1" hangingPunct="1">
              <a:lnSpc>
                <a:spcPct val="15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32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	Conjugation of metabolite (phase I) with endogenous substance as methyl group, acetyl group, sulphate, amino acid or glucouronic acid to produce conjugate that is water soluble and easily excreted.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755650" y="404813"/>
            <a:ext cx="741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Phase II Conjugation Reactions</a:t>
            </a:r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642938" y="214313"/>
            <a:ext cx="7045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4000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Types of conjugation reactions </a:t>
            </a:r>
            <a:r>
              <a:rPr lang="en-US"/>
              <a:t>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14313" y="1214438"/>
          <a:ext cx="8643937" cy="5429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4875"/>
                <a:gridCol w="3929062"/>
              </a:tblGrid>
              <a:tr h="90487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Conjugation reaction</a:t>
                      </a:r>
                      <a:endParaRPr lang="en-US" sz="2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Enzyme required</a:t>
                      </a:r>
                      <a:endParaRPr lang="en-US" sz="2800" dirty="0"/>
                    </a:p>
                  </a:txBody>
                  <a:tcPr marL="91439" marR="91439"/>
                </a:tc>
              </a:tr>
              <a:tr h="904875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glucouronide</a:t>
                      </a:r>
                      <a:r>
                        <a:rPr lang="en-US" sz="3200" b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conjugation </a:t>
                      </a:r>
                      <a:endParaRPr lang="en-US" sz="3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sz="2800" b="1" u="sng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glucouronyl </a:t>
                      </a:r>
                      <a:r>
                        <a:rPr lang="en-US" sz="2800" b="1" u="sng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transferase</a:t>
                      </a:r>
                      <a:endParaRPr lang="en-US" sz="2800" dirty="0"/>
                    </a:p>
                  </a:txBody>
                  <a:tcPr marL="91439" marR="91439"/>
                </a:tc>
              </a:tr>
              <a:tr h="904875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Acetylation</a:t>
                      </a:r>
                      <a:endParaRPr lang="en-US" sz="3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sz="2800" b="1" u="sng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N-acetyl </a:t>
                      </a:r>
                      <a:r>
                        <a:rPr lang="en-US" sz="2800" b="1" u="sng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transferase</a:t>
                      </a:r>
                      <a:endParaRPr lang="en-US" sz="2800" dirty="0"/>
                    </a:p>
                  </a:txBody>
                  <a:tcPr marL="91439" marR="91439"/>
                </a:tc>
              </a:tr>
              <a:tr h="904875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Sulphation </a:t>
                      </a:r>
                      <a:endParaRPr lang="en-US" sz="3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sz="2800" b="1" u="sng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Sulfotransferase</a:t>
                      </a:r>
                      <a:endParaRPr lang="en-US" sz="2800" dirty="0"/>
                    </a:p>
                  </a:txBody>
                  <a:tcPr marL="91439" marR="91439"/>
                </a:tc>
              </a:tr>
              <a:tr h="904875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Methylation</a:t>
                      </a:r>
                      <a:endParaRPr lang="en-US" sz="3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sz="2800" b="1" u="sng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methyl </a:t>
                      </a:r>
                      <a:r>
                        <a:rPr lang="en-US" sz="2800" b="1" u="sng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transferase</a:t>
                      </a:r>
                      <a:endParaRPr lang="en-US" sz="2800" dirty="0"/>
                    </a:p>
                  </a:txBody>
                  <a:tcPr marL="91439" marR="91439"/>
                </a:tc>
              </a:tr>
              <a:tr h="904875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Amino acids conjugation </a:t>
                      </a:r>
                      <a:endParaRPr lang="en-US" sz="3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341438"/>
            <a:ext cx="8715375" cy="5183187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3200" b="1">
                <a:solidFill>
                  <a:srgbClr val="000000"/>
                </a:solidFill>
                <a:latin typeface="Times New Roman" charset="0"/>
                <a:cs typeface="Times New Roman" charset="0"/>
                <a:sym typeface="Symbol" charset="0"/>
              </a:rPr>
              <a:t>All are non microsomal </a:t>
            </a:r>
            <a:r>
              <a:rPr lang="en-US" sz="3200" b="1" u="sng">
                <a:solidFill>
                  <a:srgbClr val="000000"/>
                </a:solidFill>
                <a:latin typeface="Times New Roman" charset="0"/>
                <a:cs typeface="Times New Roman" charset="0"/>
                <a:sym typeface="Symbol" charset="0"/>
              </a:rPr>
              <a:t>except </a:t>
            </a:r>
            <a:r>
              <a:rPr lang="en-US" sz="3200" b="1">
                <a:solidFill>
                  <a:srgbClr val="000000"/>
                </a:solidFill>
                <a:latin typeface="Times New Roman" charset="0"/>
                <a:cs typeface="Times New Roman" charset="0"/>
                <a:sym typeface="Symbol" charset="0"/>
              </a:rPr>
              <a:t>glucouronidation  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b="1">
                <a:solidFill>
                  <a:srgbClr val="000000"/>
                </a:solidFill>
                <a:latin typeface="Times New Roman" charset="0"/>
                <a:cs typeface="Times New Roman" charset="0"/>
                <a:sym typeface="Symbol" charset="0"/>
              </a:rPr>
              <a:t>Deficieny of </a:t>
            </a:r>
            <a:r>
              <a:rPr lang="en-US" sz="3200" b="1">
                <a:solidFill>
                  <a:srgbClr val="FF0000"/>
                </a:solidFill>
                <a:latin typeface="Times New Roman" charset="0"/>
                <a:cs typeface="Times New Roman" charset="0"/>
                <a:sym typeface="Symbol" charset="0"/>
              </a:rPr>
              <a:t>glucouronyl transferase </a:t>
            </a:r>
            <a:r>
              <a:rPr lang="en-US" sz="3200" b="1">
                <a:solidFill>
                  <a:srgbClr val="000000"/>
                </a:solidFill>
                <a:latin typeface="Times New Roman" charset="0"/>
                <a:cs typeface="Times New Roman" charset="0"/>
                <a:sym typeface="Symbol" charset="0"/>
              </a:rPr>
              <a:t>enzyme in neonates may result into toxicity with chloramphenicol  </a:t>
            </a:r>
            <a:r>
              <a:rPr lang="en-US" sz="3200" b="1">
                <a:solidFill>
                  <a:srgbClr val="FF0000"/>
                </a:solidFill>
                <a:latin typeface="Times New Roman" charset="0"/>
                <a:cs typeface="Times New Roman" charset="0"/>
                <a:sym typeface="Symbol" charset="0"/>
              </a:rPr>
              <a:t>(Gray baby syndrome).</a:t>
            </a:r>
          </a:p>
          <a:p>
            <a:pPr lvl="1" eaLnBrk="1" hangingPunct="1">
              <a:buFontTx/>
              <a:buNone/>
            </a:pPr>
            <a:endParaRPr lang="en-US" sz="3200" b="1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 charset="0"/>
              <a:sym typeface="Symbol" charset="0"/>
            </a:endParaRPr>
          </a:p>
        </p:txBody>
      </p:sp>
      <p:sp>
        <p:nvSpPr>
          <p:cNvPr id="978946" name="AutoShape 2"/>
          <p:cNvSpPr>
            <a:spLocks noGrp="1" noChangeArrowheads="1"/>
          </p:cNvSpPr>
          <p:nvPr>
            <p:ph type="title"/>
          </p:nvPr>
        </p:nvSpPr>
        <p:spPr>
          <a:xfrm>
            <a:off x="285750" y="500063"/>
            <a:ext cx="5799138" cy="6238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Phase II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reactions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Usually Pharmacologically inactive.</a:t>
            </a:r>
          </a:p>
          <a:p>
            <a:pPr eaLnBrk="1" hangingPunct="1"/>
            <a:r>
              <a:rPr lang="en-US" sz="32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Polar </a:t>
            </a:r>
          </a:p>
          <a:p>
            <a:pPr eaLnBrk="1" hangingPunct="1"/>
            <a:r>
              <a:rPr lang="en-US" sz="32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more water soluble.</a:t>
            </a:r>
          </a:p>
          <a:p>
            <a:pPr eaLnBrk="1" hangingPunct="1"/>
            <a:r>
              <a:rPr lang="en-US" sz="32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more readily excreted in urine. </a:t>
            </a:r>
          </a:p>
        </p:txBody>
      </p:sp>
      <p:sp>
        <p:nvSpPr>
          <p:cNvPr id="1104898" name="AutoShap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453312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Characteristics of Phase II Products</a:t>
            </a:r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28813" y="214313"/>
            <a:ext cx="5929312" cy="6572250"/>
          </a:xfrm>
          <a:noFill/>
        </p:spPr>
      </p:pic>
    </p:spTree>
  </p:cSld>
  <p:clrMapOvr>
    <a:masterClrMapping/>
  </p:clrMapOvr>
  <p:transition xmlns:p14="http://schemas.microsoft.com/office/powerpoint/2010/main"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b="1">
                <a:latin typeface="Arial" charset="0"/>
                <a:cs typeface="Arial" charset="0"/>
              </a:rPr>
              <a:t>Age</a:t>
            </a:r>
          </a:p>
          <a:p>
            <a:pPr eaLnBrk="1" hangingPunct="1"/>
            <a:r>
              <a:rPr lang="en-US" sz="2800" b="1">
                <a:latin typeface="Arial" charset="0"/>
                <a:cs typeface="Arial" charset="0"/>
              </a:rPr>
              <a:t>Nutrition</a:t>
            </a:r>
          </a:p>
          <a:p>
            <a:pPr eaLnBrk="1" hangingPunct="1"/>
            <a:r>
              <a:rPr lang="en-US" sz="2800" b="1">
                <a:latin typeface="Arial" charset="0"/>
                <a:cs typeface="Arial" charset="0"/>
              </a:rPr>
              <a:t>Genetic Variation</a:t>
            </a:r>
          </a:p>
          <a:p>
            <a:pPr eaLnBrk="1" hangingPunct="1"/>
            <a:r>
              <a:rPr lang="en-US" sz="2800" b="1">
                <a:latin typeface="Arial" charset="0"/>
                <a:cs typeface="Arial" charset="0"/>
              </a:rPr>
              <a:t>Diseases</a:t>
            </a:r>
          </a:p>
          <a:p>
            <a:pPr eaLnBrk="1" hangingPunct="1"/>
            <a:r>
              <a:rPr lang="en-US" sz="2800" b="1">
                <a:latin typeface="Arial" charset="0"/>
                <a:cs typeface="Arial" charset="0"/>
              </a:rPr>
              <a:t>Gender</a:t>
            </a:r>
          </a:p>
          <a:p>
            <a:pPr eaLnBrk="1" hangingPunct="1"/>
            <a:r>
              <a:rPr lang="en-US" sz="2800" b="1">
                <a:latin typeface="Arial" charset="0"/>
                <a:cs typeface="Arial" charset="0"/>
              </a:rPr>
              <a:t>Degree of Protein Binding</a:t>
            </a:r>
          </a:p>
          <a:p>
            <a:pPr eaLnBrk="1" hangingPunct="1"/>
            <a:r>
              <a:rPr lang="en-US" sz="2800" b="1">
                <a:latin typeface="Arial" charset="0"/>
                <a:cs typeface="Arial" charset="0"/>
              </a:rPr>
              <a:t>Enzyme Induction &amp; inhibition</a:t>
            </a:r>
          </a:p>
          <a:p>
            <a:pPr eaLnBrk="1" hangingPunct="1"/>
            <a:r>
              <a:rPr lang="en-US" sz="2800" b="1">
                <a:latin typeface="Arial" charset="0"/>
                <a:cs typeface="Arial" charset="0"/>
              </a:rPr>
              <a:t>Route of Drug Administration</a:t>
            </a:r>
            <a:endParaRPr lang="en-US" b="1">
              <a:latin typeface="Arial" charset="0"/>
              <a:cs typeface="Arial" charset="0"/>
            </a:endParaRPr>
          </a:p>
          <a:p>
            <a:pPr eaLnBrk="1" hangingPunct="1">
              <a:buFont typeface="Wingdings 3" charset="0"/>
              <a:buNone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8435" name="Title 2"/>
          <p:cNvSpPr>
            <a:spLocks noGrp="1"/>
          </p:cNvSpPr>
          <p:nvPr>
            <p:ph type="title"/>
          </p:nvPr>
        </p:nvSpPr>
        <p:spPr>
          <a:xfrm>
            <a:off x="539750" y="274638"/>
            <a:ext cx="814705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F0000"/>
                </a:solidFill>
                <a:latin typeface="Garamond" charset="0"/>
                <a:cs typeface="Arial" charset="0"/>
              </a:rPr>
              <a:t>Factors affecting metabolism</a:t>
            </a:r>
          </a:p>
        </p:txBody>
      </p:sp>
    </p:spTree>
  </p:cSld>
  <p:clrMapOvr>
    <a:masterClrMapping/>
  </p:clrMapOvr>
  <p:transition xmlns:p14="http://schemas.microsoft.com/office/powerpoint/2010/main"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Garamond" charset="0"/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46213"/>
          </a:xfrm>
        </p:spPr>
        <p:txBody>
          <a:bodyPr>
            <a:spAutoFit/>
          </a:bodyPr>
          <a:lstStyle/>
          <a:p>
            <a:pPr algn="ctr" rtl="1">
              <a:buFont typeface="Wingdings" pitchFamily="2" charset="2"/>
              <a:buChar char="n"/>
              <a:defRPr/>
            </a:pPr>
            <a:r>
              <a:rPr lang="en-US" sz="4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Pharmacokinetics III </a:t>
            </a:r>
          </a:p>
          <a:p>
            <a:pPr algn="ctr" rtl="1">
              <a:buFont typeface="Wingdings" pitchFamily="2" charset="2"/>
              <a:buChar char="n"/>
              <a:defRPr/>
            </a:pPr>
            <a:r>
              <a:rPr lang="en-US" sz="4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Concepts of drug disposition</a:t>
            </a:r>
            <a:endParaRPr lang="en-US" sz="4000" b="1" dirty="0"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258888" y="3644900"/>
            <a:ext cx="67691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4200" b="1" ker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Excretion of Drugs</a:t>
            </a:r>
            <a:endParaRPr lang="en-US" sz="4200" b="1" kern="0" dirty="0">
              <a:solidFill>
                <a:srgbClr val="0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68425" y="287338"/>
            <a:ext cx="6769100" cy="93345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Excretion of Drugs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646612"/>
          </a:xfrm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b="1" i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By the end of this lecture, students should be able to</a:t>
            </a:r>
          </a:p>
          <a:p>
            <a:pPr eaLnBrk="1" hangingPunct="1"/>
            <a:r>
              <a:rPr lang="en-US" sz="26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Identify main and minor routes of Excretion including renal elimination and biliary excretion</a:t>
            </a:r>
          </a:p>
          <a:p>
            <a:pPr eaLnBrk="1" hangingPunct="1"/>
            <a:r>
              <a:rPr lang="en-US" sz="26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Describe enterohepatic circulation and its consequences on duration of drugs.</a:t>
            </a:r>
          </a:p>
          <a:p>
            <a:pPr eaLnBrk="1" hangingPunct="1"/>
            <a:r>
              <a:rPr lang="en-US" sz="26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Describe some pharmacokinetics terms including clearance of drugs.</a:t>
            </a:r>
          </a:p>
          <a:p>
            <a:pPr eaLnBrk="1" hangingPunct="1"/>
            <a:r>
              <a:rPr lang="en-US" sz="26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Biological half-life (t ½), multiple dosing, steady state levels, maintenance dose and Loading dose.</a:t>
            </a:r>
            <a:r>
              <a:rPr lang="en-US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</a:p>
          <a:p>
            <a:pPr eaLnBrk="1" hangingPunct="1">
              <a:buFont typeface="Wingdings" charset="0"/>
              <a:buNone/>
            </a:pPr>
            <a:endParaRPr lang="en-US" b="1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57212"/>
          </a:xfrm>
        </p:spPr>
        <p:txBody>
          <a:bodyPr/>
          <a:lstStyle/>
          <a:p>
            <a:pPr eaLnBrk="1" hangingPunct="1"/>
            <a:r>
              <a:rPr lang="en-US" sz="3800" b="1">
                <a:solidFill>
                  <a:srgbClr val="000000"/>
                </a:solidFill>
                <a:latin typeface="Garamond" charset="0"/>
                <a:cs typeface="Arial" charset="0"/>
              </a:rPr>
              <a:t>Routes of Excretion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988" y="1314450"/>
            <a:ext cx="8285162" cy="5210175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Main Routes of Excretion </a:t>
            </a:r>
          </a:p>
          <a:p>
            <a:pPr marL="533400" indent="-533400" eaLnBrk="1" hangingPunct="1">
              <a:lnSpc>
                <a:spcPct val="90000"/>
              </a:lnSpc>
              <a:buClr>
                <a:srgbClr val="FF0000"/>
              </a:buClr>
              <a:buSzPct val="60000"/>
              <a:buFont typeface="Wingdings" charset="0"/>
              <a:buChar char="q"/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Renal Excretion </a:t>
            </a:r>
          </a:p>
          <a:p>
            <a:pPr marL="533400" indent="-533400" eaLnBrk="1" hangingPunct="1">
              <a:lnSpc>
                <a:spcPct val="90000"/>
              </a:lnSpc>
              <a:buClr>
                <a:srgbClr val="FF0000"/>
              </a:buClr>
              <a:buSzPct val="60000"/>
              <a:buFont typeface="Wingdings" charset="0"/>
              <a:buChar char="q"/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Biliary Excretion</a:t>
            </a:r>
            <a:r>
              <a:rPr lang="en-US" b="1">
                <a:latin typeface="Arial" charset="0"/>
                <a:cs typeface="Arial" charset="0"/>
              </a:rPr>
              <a:t> </a:t>
            </a:r>
            <a:endParaRPr lang="en-US" b="1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90000"/>
              </a:lnSpc>
              <a:buClr>
                <a:srgbClr val="FF0000"/>
              </a:buClr>
              <a:buSzPct val="60000"/>
              <a:buFont typeface="Wingdings" charset="0"/>
              <a:buChar char="q"/>
            </a:pPr>
            <a:endParaRPr lang="en-US" b="1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Minor Routes of Excretion.</a:t>
            </a:r>
          </a:p>
          <a:p>
            <a:pPr marL="533400" indent="-533400" eaLnBrk="1" hangingPunct="1">
              <a:lnSpc>
                <a:spcPct val="90000"/>
              </a:lnSpc>
              <a:buClr>
                <a:srgbClr val="FF0000"/>
              </a:buClr>
              <a:buSzPct val="60000"/>
              <a:buFont typeface="Wingdings" charset="0"/>
              <a:buChar char="q"/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Exhaled air (Exhalation)</a:t>
            </a:r>
          </a:p>
          <a:p>
            <a:pPr marL="533400" indent="-533400" eaLnBrk="1" hangingPunct="1">
              <a:lnSpc>
                <a:spcPct val="90000"/>
              </a:lnSpc>
              <a:buClr>
                <a:srgbClr val="FF0000"/>
              </a:buClr>
              <a:buSzPct val="60000"/>
              <a:buFont typeface="Wingdings" charset="0"/>
              <a:buChar char="q"/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Salivary </a:t>
            </a:r>
          </a:p>
          <a:p>
            <a:pPr marL="533400" indent="-533400" eaLnBrk="1" hangingPunct="1">
              <a:lnSpc>
                <a:spcPct val="90000"/>
              </a:lnSpc>
              <a:buClr>
                <a:srgbClr val="FF0000"/>
              </a:buClr>
              <a:buSzPct val="60000"/>
              <a:buFont typeface="Wingdings" charset="0"/>
              <a:buChar char="q"/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Sweat</a:t>
            </a:r>
          </a:p>
          <a:p>
            <a:pPr marL="533400" indent="-533400" eaLnBrk="1" hangingPunct="1">
              <a:lnSpc>
                <a:spcPct val="90000"/>
              </a:lnSpc>
              <a:buClr>
                <a:srgbClr val="FF0000"/>
              </a:buClr>
              <a:buSzPct val="60000"/>
              <a:buFont typeface="Wingdings" charset="0"/>
              <a:buChar char="q"/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Milk</a:t>
            </a:r>
          </a:p>
          <a:p>
            <a:pPr marL="533400" indent="-533400" eaLnBrk="1" hangingPunct="1">
              <a:lnSpc>
                <a:spcPct val="90000"/>
              </a:lnSpc>
              <a:buClr>
                <a:srgbClr val="FF0000"/>
              </a:buClr>
              <a:buSzPct val="60000"/>
              <a:buFont typeface="Wingdings" charset="0"/>
              <a:buChar char="q"/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Tears</a:t>
            </a:r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214313" y="1341438"/>
            <a:ext cx="8715375" cy="5183187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2400" b="1" i="1">
                <a:latin typeface="Times New Roman" charset="0"/>
                <a:cs typeface="Times New Roman" charset="0"/>
              </a:rPr>
              <a:t>By the end of this lecture, students should:</a:t>
            </a:r>
          </a:p>
          <a:p>
            <a:pPr eaLnBrk="1" hangingPunct="1"/>
            <a:r>
              <a:rPr lang="en-US" sz="2400" b="1" i="1">
                <a:latin typeface="Times New Roman" charset="0"/>
                <a:cs typeface="Times New Roman" charset="0"/>
              </a:rPr>
              <a:t>Recognize the importance of biotransformation</a:t>
            </a:r>
          </a:p>
          <a:p>
            <a:pPr eaLnBrk="1" hangingPunct="1"/>
            <a:r>
              <a:rPr lang="en-US" sz="2400" b="1" i="1">
                <a:latin typeface="Times New Roman" charset="0"/>
                <a:cs typeface="Times New Roman" charset="0"/>
              </a:rPr>
              <a:t>Know the different sites for drug metabolism</a:t>
            </a:r>
          </a:p>
          <a:p>
            <a:pPr eaLnBrk="1" hangingPunct="1"/>
            <a:r>
              <a:rPr lang="en-US" sz="2400" b="1" i="1">
                <a:latin typeface="Times New Roman" charset="0"/>
                <a:cs typeface="Times New Roman" charset="0"/>
              </a:rPr>
              <a:t>Define the major phase I and phase II metabolic reactions.</a:t>
            </a:r>
          </a:p>
          <a:p>
            <a:pPr eaLnBrk="1" hangingPunct="1"/>
            <a:r>
              <a:rPr lang="en-US" sz="2400" b="1" i="1">
                <a:latin typeface="Times New Roman" charset="0"/>
                <a:cs typeface="Times New Roman" charset="0"/>
              </a:rPr>
              <a:t>Describe the modulation of liver microsomal enzymes by inducers and inhibitors</a:t>
            </a:r>
          </a:p>
          <a:p>
            <a:pPr eaLnBrk="1" hangingPunct="1"/>
            <a:r>
              <a:rPr lang="en-US" sz="2400" b="1" i="1">
                <a:latin typeface="Times New Roman" charset="0"/>
                <a:cs typeface="Times New Roman" charset="0"/>
              </a:rPr>
              <a:t>Mention two drugs that are known as enzyme inducers and inhibitors. 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 b="1" i="1">
                <a:latin typeface="Times New Roman" charset="0"/>
                <a:cs typeface="Times New Roman" charset="0"/>
              </a:rPr>
              <a:t>Know the impact of first pass metabolism on drug bioavailability.</a:t>
            </a:r>
          </a:p>
        </p:txBody>
      </p:sp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2357438" y="404813"/>
            <a:ext cx="4418012" cy="720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0000"/>
                </a:solidFill>
                <a:effectLst>
                  <a:outerShdw blurRad="63500" dist="38099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  <a:ea typeface="Impact"/>
                <a:cs typeface="Impact"/>
              </a:rPr>
              <a:t>METABOLISM</a:t>
            </a:r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5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260350"/>
            <a:ext cx="8640762" cy="626427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250825" eaLnBrk="1" hangingPunct="1">
              <a:buFont typeface="Wingdings" charset="0"/>
              <a:buNone/>
            </a:pPr>
            <a:r>
              <a:rPr lang="en-US" sz="3600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3600" b="1">
                <a:solidFill>
                  <a:srgbClr val="000000"/>
                </a:solidFill>
                <a:latin typeface="Arial" charset="0"/>
                <a:cs typeface="Arial" charset="0"/>
              </a:rPr>
              <a:t>Renal Excretion </a:t>
            </a:r>
          </a:p>
          <a:p>
            <a:pPr defTabSz="250825" eaLnBrk="1" hangingPunct="1">
              <a:buFont typeface="Wingdings" charset="0"/>
              <a:buNone/>
            </a:pPr>
            <a:r>
              <a:rPr lang="en-US" sz="3600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Structure of kidney</a:t>
            </a:r>
          </a:p>
          <a:p>
            <a:pPr marL="830263" lvl="1" indent="-285750" defTabSz="250825" eaLnBrk="1" hangingPunct="1">
              <a:buClr>
                <a:srgbClr val="FF0000"/>
              </a:buClr>
              <a:buFont typeface="Wingdings" charset="0"/>
              <a:buNone/>
            </a:pPr>
            <a:r>
              <a:rPr lang="en-US" sz="3200" b="1">
                <a:latin typeface="Times New Roman" charset="0"/>
                <a:ea typeface="ＭＳ Ｐゴシック" charset="0"/>
                <a:cs typeface="Times New Roman" charset="0"/>
              </a:rPr>
              <a:t>The structure unit of kidney is nephron</a:t>
            </a:r>
          </a:p>
          <a:p>
            <a:pPr marL="830263" lvl="1" indent="-285750" defTabSz="250825" eaLnBrk="1" hangingPunct="1">
              <a:buClr>
                <a:srgbClr val="FF0000"/>
              </a:buClr>
              <a:buFont typeface="Wingdings" charset="0"/>
              <a:buNone/>
            </a:pPr>
            <a:r>
              <a:rPr lang="en-US" sz="3200" b="1">
                <a:latin typeface="Times New Roman" charset="0"/>
                <a:ea typeface="ＭＳ Ｐゴシック" charset="0"/>
                <a:cs typeface="Times New Roman" charset="0"/>
              </a:rPr>
              <a:t>That consists of :</a:t>
            </a:r>
          </a:p>
          <a:p>
            <a:pPr marL="830263" lvl="1" indent="-285750" defTabSz="250825" eaLnBrk="1" hangingPunct="1">
              <a:buClr>
                <a:srgbClr val="FF0000"/>
              </a:buClr>
            </a:pPr>
            <a:r>
              <a:rPr lang="en-US" sz="3200" b="1">
                <a:latin typeface="Times New Roman" charset="0"/>
                <a:ea typeface="ＭＳ Ｐゴシック" charset="0"/>
                <a:cs typeface="Times New Roman" charset="0"/>
              </a:rPr>
              <a:t> Glomerulus</a:t>
            </a:r>
            <a:endParaRPr lang="en-US" sz="3200" b="1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pPr marL="830263" lvl="1" indent="-285750" defTabSz="250825" eaLnBrk="1" hangingPunct="1">
              <a:buClr>
                <a:srgbClr val="FF0000"/>
              </a:buClr>
            </a:pPr>
            <a:r>
              <a:rPr lang="en-US" sz="3200" b="1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 Proximal convoluted tubules</a:t>
            </a:r>
          </a:p>
          <a:p>
            <a:pPr marL="830263" lvl="1" indent="-285750" defTabSz="250825" eaLnBrk="1" hangingPunct="1">
              <a:buClr>
                <a:srgbClr val="FF0000"/>
              </a:buClr>
            </a:pPr>
            <a:r>
              <a:rPr lang="en-US" sz="3200" b="1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 Loop of Henle</a:t>
            </a:r>
          </a:p>
          <a:p>
            <a:pPr marL="830263" lvl="1" indent="-285750" defTabSz="250825" eaLnBrk="1" hangingPunct="1">
              <a:buClr>
                <a:srgbClr val="FF0000"/>
              </a:buClr>
            </a:pPr>
            <a:r>
              <a:rPr lang="en-US" sz="3200" b="1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 Distal convoluted tubules</a:t>
            </a:r>
          </a:p>
          <a:p>
            <a:pPr marL="830263" lvl="1" indent="-285750" defTabSz="250825" eaLnBrk="1" hangingPunct="1">
              <a:buClr>
                <a:srgbClr val="FF0000"/>
              </a:buClr>
            </a:pPr>
            <a:r>
              <a:rPr lang="en-US" sz="3200" b="1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 Collecting ducts</a:t>
            </a:r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885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88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88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088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088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88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0885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0885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8514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23555" name="Picture 4" descr="23"/>
          <p:cNvPicPr>
            <a:picLocks noChangeAspect="1" noChangeArrowheads="1"/>
          </p:cNvPicPr>
          <p:nvPr/>
        </p:nvPicPr>
        <p:blipFill>
          <a:blip r:embed="rId2">
            <a:lum bright="-3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5888"/>
            <a:ext cx="8964612" cy="6669087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2051050" y="260350"/>
            <a:ext cx="482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611188" y="5373688"/>
            <a:ext cx="24479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Times New Roman" charset="0"/>
                <a:cs typeface="Times New Roman" charset="0"/>
              </a:rPr>
              <a:t>Kidney</a:t>
            </a:r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60350"/>
            <a:ext cx="8640762" cy="626427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defTabSz="250825" eaLnBrk="1" hangingPunct="1">
              <a:buFont typeface="Wingdings" charset="0"/>
              <a:buNone/>
            </a:pPr>
            <a:r>
              <a:rPr lang="en-US" sz="2600" b="1">
                <a:solidFill>
                  <a:srgbClr val="FF0000"/>
                </a:solidFill>
                <a:latin typeface="Arial" charset="0"/>
                <a:cs typeface="Arial" charset="0"/>
              </a:rPr>
              <a:t>Renal Excretion includes</a:t>
            </a:r>
          </a:p>
          <a:p>
            <a:pPr defTabSz="250825" eaLnBrk="1" hangingPunct="1">
              <a:buFont typeface="Wingdings" charset="0"/>
              <a:buNone/>
            </a:pPr>
            <a:endParaRPr lang="en-US" sz="2600" b="1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830263" lvl="1" indent="-285750" defTabSz="250825" eaLnBrk="1" hangingPunct="1">
              <a:buClr>
                <a:srgbClr val="FF0000"/>
              </a:buClr>
            </a:pPr>
            <a:r>
              <a:rPr lang="en-US" sz="2200" b="1">
                <a:latin typeface="Arial" charset="0"/>
                <a:cs typeface="Arial" charset="0"/>
              </a:rPr>
              <a:t> </a:t>
            </a:r>
            <a:r>
              <a:rPr lang="en-US" sz="3200" b="1">
                <a:latin typeface="Times New Roman" charset="0"/>
                <a:ea typeface="ＭＳ Ｐゴシック" charset="0"/>
                <a:cs typeface="Times New Roman" charset="0"/>
              </a:rPr>
              <a:t>Glomerular filtration.</a:t>
            </a:r>
          </a:p>
          <a:p>
            <a:pPr marL="830263" lvl="1" indent="-285750" defTabSz="250825" eaLnBrk="1" hangingPunct="1">
              <a:buClr>
                <a:srgbClr val="FF0000"/>
              </a:buClr>
            </a:pPr>
            <a:r>
              <a:rPr lang="en-US" sz="3200" b="1">
                <a:latin typeface="Times New Roman" charset="0"/>
                <a:ea typeface="ＭＳ Ｐゴシック" charset="0"/>
                <a:cs typeface="Times New Roman" charset="0"/>
              </a:rPr>
              <a:t> Passive tubular reabsorption</a:t>
            </a:r>
            <a:r>
              <a:rPr lang="en-US" sz="3000" b="1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</a:p>
          <a:p>
            <a:pPr marL="830263" lvl="1" indent="-285750" defTabSz="250825" eaLnBrk="1" hangingPunct="1">
              <a:buClr>
                <a:srgbClr val="FF0000"/>
              </a:buClr>
            </a:pPr>
            <a:r>
              <a:rPr lang="en-US" sz="3000" b="1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>
                <a:latin typeface="Times New Roman" charset="0"/>
                <a:ea typeface="ＭＳ Ｐゴシック" charset="0"/>
                <a:cs typeface="Times New Roman" charset="0"/>
              </a:rPr>
              <a:t>Active tubular secretion.</a:t>
            </a:r>
          </a:p>
          <a:p>
            <a:pPr marL="830263" lvl="1" indent="-285750" defTabSz="250825" eaLnBrk="1" hangingPunct="1">
              <a:buClr>
                <a:srgbClr val="FF0000"/>
              </a:buClr>
              <a:buFont typeface="Wingdings" charset="0"/>
              <a:buNone/>
            </a:pPr>
            <a:endParaRPr lang="en-US" sz="3000" b="1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defTabSz="250825" eaLnBrk="1" hangingPunct="1">
              <a:buFont typeface="Wingdings" charset="0"/>
              <a:buNone/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263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2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26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26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26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39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Garamond" charset="0"/>
              <a:cs typeface="Arial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2">
            <a:lum bright="-26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569325" cy="6408737"/>
          </a:xfrm>
          <a:prstGeom prst="rect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2">
            <a:lum bright="-20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8640762" cy="6337300"/>
          </a:xfrm>
          <a:prstGeom prst="rect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445" name="Oval 5"/>
          <p:cNvSpPr>
            <a:spLocks noChangeArrowheads="1"/>
          </p:cNvSpPr>
          <p:nvPr/>
        </p:nvSpPr>
        <p:spPr bwMode="auto">
          <a:xfrm>
            <a:off x="4572000" y="278130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6628" name="Oval 6"/>
          <p:cNvSpPr>
            <a:spLocks noChangeArrowheads="1"/>
          </p:cNvSpPr>
          <p:nvPr/>
        </p:nvSpPr>
        <p:spPr bwMode="auto">
          <a:xfrm>
            <a:off x="395288" y="836613"/>
            <a:ext cx="142875" cy="1444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85447" name="Oval 7"/>
          <p:cNvSpPr>
            <a:spLocks noChangeArrowheads="1"/>
          </p:cNvSpPr>
          <p:nvPr/>
        </p:nvSpPr>
        <p:spPr bwMode="auto">
          <a:xfrm>
            <a:off x="4211638" y="278130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6630" name="Oval 8"/>
          <p:cNvSpPr>
            <a:spLocks noChangeArrowheads="1"/>
          </p:cNvSpPr>
          <p:nvPr/>
        </p:nvSpPr>
        <p:spPr bwMode="auto">
          <a:xfrm>
            <a:off x="4787900" y="256540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85449" name="Oval 9"/>
          <p:cNvSpPr>
            <a:spLocks noChangeArrowheads="1"/>
          </p:cNvSpPr>
          <p:nvPr/>
        </p:nvSpPr>
        <p:spPr bwMode="auto">
          <a:xfrm>
            <a:off x="5292725" y="234950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85450" name="Oval 10"/>
          <p:cNvSpPr>
            <a:spLocks noChangeArrowheads="1"/>
          </p:cNvSpPr>
          <p:nvPr/>
        </p:nvSpPr>
        <p:spPr bwMode="auto">
          <a:xfrm>
            <a:off x="5003800" y="2852738"/>
            <a:ext cx="142875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6633" name="Oval 11"/>
          <p:cNvSpPr>
            <a:spLocks noChangeArrowheads="1"/>
          </p:cNvSpPr>
          <p:nvPr/>
        </p:nvSpPr>
        <p:spPr bwMode="auto">
          <a:xfrm>
            <a:off x="3708400" y="2492375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6634" name="Oval 12"/>
          <p:cNvSpPr>
            <a:spLocks noChangeArrowheads="1"/>
          </p:cNvSpPr>
          <p:nvPr/>
        </p:nvSpPr>
        <p:spPr bwMode="auto">
          <a:xfrm>
            <a:off x="4859338" y="69215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6635" name="Oval 13"/>
          <p:cNvSpPr>
            <a:spLocks noChangeArrowheads="1"/>
          </p:cNvSpPr>
          <p:nvPr/>
        </p:nvSpPr>
        <p:spPr bwMode="auto">
          <a:xfrm>
            <a:off x="4572000" y="69215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85454" name="Oval 14"/>
          <p:cNvSpPr>
            <a:spLocks noChangeArrowheads="1"/>
          </p:cNvSpPr>
          <p:nvPr/>
        </p:nvSpPr>
        <p:spPr bwMode="auto">
          <a:xfrm>
            <a:off x="4716463" y="47625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6637" name="Oval 15"/>
          <p:cNvSpPr>
            <a:spLocks noChangeArrowheads="1"/>
          </p:cNvSpPr>
          <p:nvPr/>
        </p:nvSpPr>
        <p:spPr bwMode="auto">
          <a:xfrm>
            <a:off x="4572000" y="765175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6638" name="Oval 16"/>
          <p:cNvSpPr>
            <a:spLocks noChangeArrowheads="1"/>
          </p:cNvSpPr>
          <p:nvPr/>
        </p:nvSpPr>
        <p:spPr bwMode="auto">
          <a:xfrm>
            <a:off x="4716463" y="836613"/>
            <a:ext cx="142875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85457" name="Oval 17"/>
          <p:cNvSpPr>
            <a:spLocks noChangeArrowheads="1"/>
          </p:cNvSpPr>
          <p:nvPr/>
        </p:nvSpPr>
        <p:spPr bwMode="auto">
          <a:xfrm>
            <a:off x="4572000" y="90805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6640" name="Oval 18"/>
          <p:cNvSpPr>
            <a:spLocks noChangeArrowheads="1"/>
          </p:cNvSpPr>
          <p:nvPr/>
        </p:nvSpPr>
        <p:spPr bwMode="auto">
          <a:xfrm>
            <a:off x="4787900" y="836613"/>
            <a:ext cx="142875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85459" name="Oval 19"/>
          <p:cNvSpPr>
            <a:spLocks noChangeArrowheads="1"/>
          </p:cNvSpPr>
          <p:nvPr/>
        </p:nvSpPr>
        <p:spPr bwMode="auto">
          <a:xfrm>
            <a:off x="4500563" y="2420938"/>
            <a:ext cx="142875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85460" name="Oval 20"/>
          <p:cNvSpPr>
            <a:spLocks noChangeArrowheads="1"/>
          </p:cNvSpPr>
          <p:nvPr/>
        </p:nvSpPr>
        <p:spPr bwMode="auto">
          <a:xfrm>
            <a:off x="4716463" y="1196975"/>
            <a:ext cx="142875" cy="144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85461" name="Oval 21"/>
          <p:cNvSpPr>
            <a:spLocks noChangeArrowheads="1"/>
          </p:cNvSpPr>
          <p:nvPr/>
        </p:nvSpPr>
        <p:spPr bwMode="auto">
          <a:xfrm>
            <a:off x="5003800" y="692150"/>
            <a:ext cx="142875" cy="144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85462" name="Oval 22"/>
          <p:cNvSpPr>
            <a:spLocks noChangeArrowheads="1"/>
          </p:cNvSpPr>
          <p:nvPr/>
        </p:nvSpPr>
        <p:spPr bwMode="auto">
          <a:xfrm>
            <a:off x="4427538" y="549275"/>
            <a:ext cx="142875" cy="144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6645" name="Oval 23"/>
          <p:cNvSpPr>
            <a:spLocks noChangeArrowheads="1"/>
          </p:cNvSpPr>
          <p:nvPr/>
        </p:nvSpPr>
        <p:spPr bwMode="auto">
          <a:xfrm>
            <a:off x="4787900" y="692150"/>
            <a:ext cx="142875" cy="144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85464" name="Oval 24"/>
          <p:cNvSpPr>
            <a:spLocks noChangeArrowheads="1"/>
          </p:cNvSpPr>
          <p:nvPr/>
        </p:nvSpPr>
        <p:spPr bwMode="auto">
          <a:xfrm>
            <a:off x="4859338" y="333375"/>
            <a:ext cx="142875" cy="144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6647" name="Oval 25"/>
          <p:cNvSpPr>
            <a:spLocks noChangeArrowheads="1"/>
          </p:cNvSpPr>
          <p:nvPr/>
        </p:nvSpPr>
        <p:spPr bwMode="auto">
          <a:xfrm>
            <a:off x="395288" y="47625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6648" name="Text Box 26"/>
          <p:cNvSpPr txBox="1">
            <a:spLocks noChangeArrowheads="1"/>
          </p:cNvSpPr>
          <p:nvPr/>
        </p:nvSpPr>
        <p:spPr bwMode="auto">
          <a:xfrm>
            <a:off x="611188" y="333375"/>
            <a:ext cx="50403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Polar drug= water soluble</a:t>
            </a:r>
          </a:p>
        </p:txBody>
      </p:sp>
      <p:sp>
        <p:nvSpPr>
          <p:cNvPr id="26649" name="Text Box 27"/>
          <p:cNvSpPr txBox="1">
            <a:spLocks noChangeArrowheads="1"/>
          </p:cNvSpPr>
          <p:nvPr/>
        </p:nvSpPr>
        <p:spPr bwMode="auto">
          <a:xfrm>
            <a:off x="611188" y="692150"/>
            <a:ext cx="352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Non polar drug = lipid soluble</a:t>
            </a:r>
          </a:p>
        </p:txBody>
      </p:sp>
      <p:sp>
        <p:nvSpPr>
          <p:cNvPr id="1085468" name="Oval 28"/>
          <p:cNvSpPr>
            <a:spLocks noChangeArrowheads="1"/>
          </p:cNvSpPr>
          <p:nvPr/>
        </p:nvSpPr>
        <p:spPr bwMode="auto">
          <a:xfrm>
            <a:off x="5003800" y="1341438"/>
            <a:ext cx="142875" cy="1444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85469" name="Oval 29"/>
          <p:cNvSpPr>
            <a:spLocks noChangeArrowheads="1"/>
          </p:cNvSpPr>
          <p:nvPr/>
        </p:nvSpPr>
        <p:spPr bwMode="auto">
          <a:xfrm>
            <a:off x="5003800" y="1557338"/>
            <a:ext cx="142875" cy="1444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1085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085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85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2 -0.07052 C 0.01042 0.03168 0.01302 0.12578 0.00816 0.22543 C 0.0059 0.37919 0.0283 0.33364 -0.09826 0.3311 C -0.10139 0.32971 -0.10469 0.32832 -0.10781 0.32694 C -0.11337 0.32462 -0.12517 0.32902 -0.12517 0.32902 L -0.12517 0.3163 " pathEditMode="relative" ptsTypes="ffffAA">
                                      <p:cBhvr>
                                        <p:cTn id="12" dur="2000" fill="hold"/>
                                        <p:tgtEl>
                                          <p:spTgt spid="1085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2.65896E-6 C 0.01633 0.08671 -0.00954 0.18012 0.00799 0.26636 C 0.00747 0.30428 0.0073 0.34243 0.00626 0.38035 C 0.00521 0.42335 0.00539 0.39145 0.00313 0.3889 C 0.00105 0.38659 -0.00225 0.38752 -0.00485 0.38682 C -0.0085 0.38567 -0.01562 0.38289 -0.01909 0.38266 C -0.07673 0.37873 -0.07465 0.40509 -0.07465 0.37179 " pathEditMode="relative" ptsTypes="ffffffA">
                                      <p:cBhvr>
                                        <p:cTn id="16" dur="2000" fill="hold"/>
                                        <p:tgtEl>
                                          <p:spTgt spid="1085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3000"/>
                                        <p:tgtEl>
                                          <p:spTgt spid="1085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/>
                                        <p:tgtEl>
                                          <p:spTgt spid="1085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85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1 0.01573 C 0.00903 0.02197 0.01007 0.02844 0.01007 0.03469 C 0.01007 0.4837 0.10678 0.43191 -0.11215 0.42775 C -0.12829 0.42521 -0.1434 0.42359 -0.15972 0.42359 " pathEditMode="relative" ptsTypes="fffA">
                                      <p:cBhvr>
                                        <p:cTn id="26" dur="2000" fill="hold"/>
                                        <p:tgtEl>
                                          <p:spTgt spid="1085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1085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/>
                                        <p:tgtEl>
                                          <p:spTgt spid="1085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8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1085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1085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8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0"/>
                                        <p:tgtEl>
                                          <p:spTgt spid="1085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/>
                                        <p:tgtEl>
                                          <p:spTgt spid="1085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8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1085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/>
                                        <p:tgtEl>
                                          <p:spTgt spid="1085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8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1085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/>
                                        <p:tgtEl>
                                          <p:spTgt spid="1085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8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1085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1085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8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3000"/>
                                        <p:tgtEl>
                                          <p:spTgt spid="1085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000"/>
                                        <p:tgtEl>
                                          <p:spTgt spid="1085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8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3000"/>
                                        <p:tgtEl>
                                          <p:spTgt spid="1085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3000"/>
                                        <p:tgtEl>
                                          <p:spTgt spid="1085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8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3000"/>
                                        <p:tgtEl>
                                          <p:spTgt spid="1085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3000"/>
                                        <p:tgtEl>
                                          <p:spTgt spid="1085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8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3000"/>
                                        <p:tgtEl>
                                          <p:spTgt spid="1085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3000"/>
                                        <p:tgtEl>
                                          <p:spTgt spid="1085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8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3000"/>
                                        <p:tgtEl>
                                          <p:spTgt spid="1085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3000"/>
                                        <p:tgtEl>
                                          <p:spTgt spid="1085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8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3000"/>
                                        <p:tgtEl>
                                          <p:spTgt spid="1085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3000"/>
                                        <p:tgtEl>
                                          <p:spTgt spid="1085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8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3000"/>
                                        <p:tgtEl>
                                          <p:spTgt spid="1085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3000"/>
                                        <p:tgtEl>
                                          <p:spTgt spid="1085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8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3000"/>
                                        <p:tgtEl>
                                          <p:spTgt spid="1085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3000"/>
                                        <p:tgtEl>
                                          <p:spTgt spid="1085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8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3000"/>
                                        <p:tgtEl>
                                          <p:spTgt spid="1085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3000"/>
                                        <p:tgtEl>
                                          <p:spTgt spid="1085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8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45" grpId="0" animBg="1"/>
      <p:bldP spid="1085447" grpId="0" animBg="1"/>
      <p:bldP spid="1085447" grpId="1" animBg="1"/>
      <p:bldP spid="1085449" grpId="0" animBg="1"/>
      <p:bldP spid="1085450" grpId="0" animBg="1"/>
      <p:bldP spid="1085454" grpId="0" animBg="1"/>
      <p:bldP spid="1085457" grpId="0" animBg="1"/>
      <p:bldP spid="1085459" grpId="0" animBg="1"/>
      <p:bldP spid="1085460" grpId="0" animBg="1"/>
      <p:bldP spid="1085460" grpId="1" animBg="1"/>
      <p:bldP spid="1085460" grpId="2" animBg="1"/>
      <p:bldP spid="1085460" grpId="3" animBg="1"/>
      <p:bldP spid="1085461" grpId="0" animBg="1"/>
      <p:bldP spid="1085461" grpId="1" animBg="1"/>
      <p:bldP spid="1085462" grpId="0" animBg="1"/>
      <p:bldP spid="1085464" grpId="0" animBg="1"/>
      <p:bldP spid="1085464" grpId="1" animBg="1"/>
      <p:bldP spid="1085464" grpId="2" animBg="1"/>
      <p:bldP spid="1085468" grpId="0" animBg="1"/>
      <p:bldP spid="108546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476250"/>
            <a:ext cx="8424863" cy="5976938"/>
          </a:xfrm>
        </p:spPr>
        <p:txBody>
          <a:bodyPr/>
          <a:lstStyle/>
          <a:p>
            <a:pPr marL="609600" indent="-609600" eaLnBrk="1" hangingPunct="1">
              <a:buFont typeface="Wingdings" charset="0"/>
              <a:buNone/>
            </a:pP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Glomerular filtration (GFR):</a:t>
            </a:r>
          </a:p>
          <a:p>
            <a:pPr marL="609600" indent="-609600" eaLnBrk="1" hangingPunct="1">
              <a:buClr>
                <a:srgbClr val="FF0000"/>
              </a:buClr>
              <a:buFont typeface="Wingdings" charset="0"/>
              <a:buChar char="q"/>
            </a:pPr>
            <a:r>
              <a:rPr lang="en-US" sz="2800" b="1">
                <a:latin typeface="Arial" charset="0"/>
                <a:cs typeface="Arial" charset="0"/>
              </a:rPr>
              <a:t>Depends upon renal blood flow (600 ml/min) </a:t>
            </a:r>
          </a:p>
          <a:p>
            <a:pPr marL="609600" indent="-609600" eaLnBrk="1" hangingPunct="1">
              <a:buClr>
                <a:srgbClr val="FF0000"/>
              </a:buClr>
              <a:buFont typeface="Wingdings" charset="0"/>
              <a:buChar char="q"/>
            </a:pPr>
            <a:r>
              <a:rPr lang="en-US" sz="2800" b="1">
                <a:latin typeface="Arial" charset="0"/>
                <a:cs typeface="Arial" charset="0"/>
              </a:rPr>
              <a:t>GFR 20% of RPF = 125 ml/min. </a:t>
            </a:r>
          </a:p>
          <a:p>
            <a:pPr marL="609600" indent="-609600" eaLnBrk="1" hangingPunct="1">
              <a:buClr>
                <a:srgbClr val="FF0000"/>
              </a:buClr>
              <a:buFont typeface="Wingdings" charset="0"/>
              <a:buChar char="q"/>
            </a:pPr>
            <a:r>
              <a:rPr lang="en-US" sz="2800" b="1">
                <a:latin typeface="Arial" charset="0"/>
                <a:cs typeface="Arial" charset="0"/>
              </a:rPr>
              <a:t>Glomerular filtration occurs to </a:t>
            </a:r>
          </a:p>
          <a:p>
            <a:pPr marL="990600" lvl="1" indent="-646113" eaLnBrk="1" hangingPunct="1">
              <a:buClr>
                <a:schemeClr val="hlink"/>
              </a:buClr>
            </a:pPr>
            <a:r>
              <a:rPr lang="en-US" sz="2500" b="1">
                <a:latin typeface="Arial" charset="0"/>
                <a:cs typeface="Arial" charset="0"/>
              </a:rPr>
              <a:t>Low MW drugs </a:t>
            </a:r>
          </a:p>
          <a:p>
            <a:pPr marL="990600" lvl="1" indent="-646113" eaLnBrk="1" hangingPunct="1">
              <a:buClr>
                <a:schemeClr val="hlink"/>
              </a:buClr>
            </a:pPr>
            <a:r>
              <a:rPr lang="en-US" sz="2500" b="1">
                <a:latin typeface="Arial" charset="0"/>
                <a:cs typeface="Arial" charset="0"/>
              </a:rPr>
              <a:t>Only free drugs (unbound to plasma proteins) are filtered.</a:t>
            </a:r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88913"/>
            <a:ext cx="8605838" cy="6335712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Tubular secretion: </a:t>
            </a:r>
          </a:p>
          <a:p>
            <a:pPr marL="609600" indent="-609600" eaLnBrk="1" hangingPunct="1">
              <a:spcBef>
                <a:spcPts val="0"/>
              </a:spcBef>
              <a:buFont typeface="Wingdings" pitchFamily="2" charset="2"/>
              <a:buChar char="n"/>
              <a:defRPr/>
            </a:pPr>
            <a:r>
              <a:rPr lang="en-US" sz="36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o</a:t>
            </a:r>
            <a:r>
              <a:rPr lang="en-US" sz="32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ccurs mainly in proximal tubules; increases drug conc. in lumen</a:t>
            </a:r>
          </a:p>
          <a:p>
            <a:pPr marL="609600" indent="-609600" eaLnBrk="1" hangingPunct="1">
              <a:spcBef>
                <a:spcPts val="0"/>
              </a:spcBef>
              <a:buFont typeface="Wingdings" pitchFamily="2" charset="2"/>
              <a:buChar char="n"/>
              <a:defRPr/>
            </a:pPr>
            <a:r>
              <a:rPr lang="en-US" sz="32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organic anionic and cationic </a:t>
            </a:r>
            <a:r>
              <a:rPr lang="en-US" sz="3200" b="1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tranporters</a:t>
            </a:r>
            <a:r>
              <a:rPr lang="en-US" sz="32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 mediate active secretion of </a:t>
            </a:r>
            <a:r>
              <a:rPr lang="en-US" sz="3200" b="1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anioinc</a:t>
            </a:r>
            <a:r>
              <a:rPr lang="en-US" sz="32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 and cationic drugs.</a:t>
            </a:r>
          </a:p>
          <a:p>
            <a:pPr marL="609600" indent="-609600" eaLnBrk="1" hangingPunct="1">
              <a:spcBef>
                <a:spcPts val="0"/>
              </a:spcBef>
              <a:buFont typeface="Wingdings" pitchFamily="2" charset="2"/>
              <a:buChar char="n"/>
              <a:defRPr/>
            </a:pPr>
            <a:r>
              <a:rPr lang="en-US" sz="32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can transport drugs against conc. gradients.</a:t>
            </a:r>
          </a:p>
          <a:p>
            <a:pPr marL="609600" lvl="1" indent="-609600" eaLnBrk="1" hangingPunct="1">
              <a:spcBef>
                <a:spcPts val="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32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Penicillin is an example of actively secreted drug.</a:t>
            </a:r>
          </a:p>
          <a:p>
            <a:pPr marL="609600" lvl="1" indent="-609600" eaLnBrk="1" hangingPunct="1">
              <a:spcBef>
                <a:spcPts val="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32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Passive diffusion occurs for uncharged drugs</a:t>
            </a:r>
          </a:p>
          <a:p>
            <a:pPr marL="609600" indent="-60960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3200" b="1" dirty="0" smtClean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09600" indent="-609600" algn="justLow" eaLnBrk="1" hangingPunct="1">
              <a:lnSpc>
                <a:spcPct val="70000"/>
              </a:lnSpc>
              <a:buFont typeface="Wingdings" pitchFamily="2" charset="2"/>
              <a:buNone/>
              <a:defRPr/>
            </a:pPr>
            <a:endParaRPr lang="en-US" sz="3200" b="1" dirty="0" smtClean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09600" indent="-609600" algn="justLow" eaLnBrk="1" hangingPunct="1">
              <a:lnSpc>
                <a:spcPct val="70000"/>
              </a:lnSpc>
              <a:buFont typeface="Wingdings" pitchFamily="2" charset="2"/>
              <a:buNone/>
              <a:defRPr/>
            </a:pPr>
            <a:endParaRPr lang="en-US" sz="2800" dirty="0" smtClean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09600" indent="-609600" eaLnBrk="1" hangingPunct="1">
              <a:lnSpc>
                <a:spcPct val="70000"/>
              </a:lnSpc>
              <a:buFont typeface="Wingdings" pitchFamily="2" charset="2"/>
              <a:buAutoNum type="arabicPeriod"/>
              <a:defRPr/>
            </a:pPr>
            <a:endParaRPr lang="en-US" sz="2800" dirty="0" smtClean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404813"/>
            <a:ext cx="8678862" cy="6264275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4000" b="1">
                <a:solidFill>
                  <a:srgbClr val="FF0000"/>
                </a:solidFill>
                <a:latin typeface="Arial" charset="0"/>
                <a:cs typeface="Arial" charset="0"/>
              </a:rPr>
              <a:t>Passive tubular reabsorption</a:t>
            </a:r>
          </a:p>
          <a:p>
            <a:pPr eaLnBrk="1" hangingPunct="1">
              <a:buFont typeface="Wingdings" charset="0"/>
              <a:buNone/>
            </a:pPr>
            <a:endParaRPr lang="en-US" sz="900" b="1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b="1">
                <a:latin typeface="Arial" charset="0"/>
                <a:cs typeface="Arial" charset="0"/>
              </a:rPr>
              <a:t>In distal convoluted tubules &amp; collecting ducts.</a:t>
            </a: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b="1">
                <a:latin typeface="Arial" charset="0"/>
                <a:cs typeface="Arial" charset="0"/>
              </a:rPr>
              <a:t>Passive diffusion of unionized, lipophilic drugs</a:t>
            </a:r>
          </a:p>
          <a:p>
            <a:pPr eaLnBrk="1" hangingPunct="1">
              <a:lnSpc>
                <a:spcPct val="115000"/>
              </a:lnSpc>
              <a:spcBef>
                <a:spcPts val="1200"/>
              </a:spcBef>
            </a:pPr>
            <a:r>
              <a:rPr lang="en-US" sz="2800" b="1">
                <a:latin typeface="Arial" charset="0"/>
                <a:cs typeface="Arial" charset="0"/>
              </a:rPr>
              <a:t>Lipophilic drugs can be reabsorbed back into blood circulation and urinary excretion will be </a:t>
            </a:r>
            <a:r>
              <a:rPr lang="en-US" sz="2800" b="1">
                <a:solidFill>
                  <a:srgbClr val="FF0000"/>
                </a:solidFill>
                <a:latin typeface="Arial" charset="0"/>
                <a:cs typeface="Arial" charset="0"/>
              </a:rPr>
              <a:t>Low.</a:t>
            </a:r>
          </a:p>
          <a:p>
            <a:pPr eaLnBrk="1" hangingPunct="1">
              <a:lnSpc>
                <a:spcPct val="115000"/>
              </a:lnSpc>
              <a:spcBef>
                <a:spcPts val="1200"/>
              </a:spcBef>
            </a:pPr>
            <a:r>
              <a:rPr lang="en-US" sz="2800" b="1">
                <a:latin typeface="Arial" charset="0"/>
                <a:cs typeface="Arial" charset="0"/>
              </a:rPr>
              <a:t>Ionized drugs are poorly reabsorbed &amp; so urinary excretion will be </a:t>
            </a:r>
            <a:r>
              <a:rPr lang="en-US" sz="2800" b="1">
                <a:solidFill>
                  <a:srgbClr val="FF0000"/>
                </a:solidFill>
                <a:latin typeface="Arial" charset="0"/>
                <a:cs typeface="Arial" charset="0"/>
              </a:rPr>
              <a:t>High</a:t>
            </a:r>
            <a:r>
              <a:rPr lang="en-US" sz="2800" b="1">
                <a:latin typeface="Arial" charset="0"/>
                <a:cs typeface="Arial" charset="0"/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42875"/>
            <a:ext cx="8786813" cy="6572250"/>
          </a:xfrm>
        </p:spPr>
        <p:txBody>
          <a:bodyPr/>
          <a:lstStyle/>
          <a:p>
            <a:pPr marL="533400" indent="-533400">
              <a:spcBef>
                <a:spcPct val="0"/>
              </a:spcBef>
              <a:buFont typeface="Wingdings" charset="0"/>
              <a:buNone/>
            </a:pPr>
            <a:r>
              <a:rPr lang="en-US" sz="4000" b="1">
                <a:solidFill>
                  <a:srgbClr val="FF0000"/>
                </a:solidFill>
                <a:latin typeface="Arial" charset="0"/>
                <a:cs typeface="Arial" charset="0"/>
              </a:rPr>
              <a:t>Urinary pH trapping (Ion trapping) </a:t>
            </a:r>
          </a:p>
          <a:p>
            <a:pPr marL="533400" indent="-533400">
              <a:lnSpc>
                <a:spcPct val="9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600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	</a:t>
            </a:r>
            <a:endParaRPr lang="en-US" b="1">
              <a:latin typeface="Times New Roman" charset="0"/>
              <a:cs typeface="Times New Roman" charset="0"/>
            </a:endParaRPr>
          </a:p>
          <a:p>
            <a:pPr marL="533400" indent="-533400" eaLnBrk="1" hangingPunct="1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</a:pPr>
            <a:r>
              <a:rPr lang="en-US" sz="2800" b="1">
                <a:latin typeface="Times New Roman" charset="0"/>
                <a:cs typeface="Times New Roman" charset="0"/>
              </a:rPr>
              <a:t>Changing pH of urine via chemicals can inhibit or enhance the tubular drug re-absorption. used to enhance renal clearance of drugs during toxicity.</a:t>
            </a:r>
          </a:p>
          <a:p>
            <a:pPr marL="533400" indent="-533400" eaLnBrk="1" hangingPunct="1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</a:pPr>
            <a:r>
              <a:rPr lang="en-US" sz="2800" b="1">
                <a:latin typeface="Times New Roman" charset="0"/>
                <a:cs typeface="Times New Roman" charset="0"/>
              </a:rPr>
              <a:t>Urine is normally slightly acidic and favors excretion of </a:t>
            </a:r>
            <a:r>
              <a:rPr lang="en-US" sz="2800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basic drugs</a:t>
            </a:r>
            <a:r>
              <a:rPr lang="en-US" sz="2800" b="1">
                <a:latin typeface="Times New Roman" charset="0"/>
                <a:cs typeface="Times New Roman" charset="0"/>
              </a:rPr>
              <a:t>.</a:t>
            </a:r>
          </a:p>
          <a:p>
            <a:pPr marL="533400" indent="-533400" eaLnBrk="1" hangingPunct="1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Font typeface="Wingdings" charset="0"/>
              <a:buNone/>
            </a:pPr>
            <a:endParaRPr lang="en-US" sz="2800" b="1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42875"/>
            <a:ext cx="8786813" cy="6572250"/>
          </a:xfrm>
        </p:spPr>
        <p:txBody>
          <a:bodyPr/>
          <a:lstStyle/>
          <a:p>
            <a:pPr marL="533400" indent="-533400" eaLnBrk="1" hangingPunct="1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</a:pPr>
            <a:r>
              <a:rPr lang="en-US" sz="2800" b="1">
                <a:latin typeface="Times New Roman" charset="0"/>
                <a:cs typeface="Times New Roman" charset="0"/>
              </a:rPr>
              <a:t>Acidification of urine using ammonium chloride (NH4Cl) increases excretion of basic drugs (amphetamine).     </a:t>
            </a:r>
          </a:p>
          <a:p>
            <a:pPr marL="533400" indent="-533400" eaLnBrk="1" hangingPunct="1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</a:pPr>
            <a:r>
              <a:rPr lang="en-US" sz="2800" b="1">
                <a:latin typeface="Times New Roman" charset="0"/>
                <a:cs typeface="Times New Roman" charset="0"/>
              </a:rPr>
              <a:t>Alkalization of  urine using sodium bicarbonate NaHCO3 increases excretion of acidic drugs (aspirin).</a:t>
            </a:r>
          </a:p>
          <a:p>
            <a:pPr marL="533400" indent="-533400" eaLnBrk="1" hangingPunct="1">
              <a:spcBef>
                <a:spcPct val="0"/>
              </a:spcBef>
              <a:buFont typeface="Wingdings" charset="0"/>
              <a:buNone/>
            </a:pPr>
            <a:endParaRPr lang="en-US" sz="2800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125538"/>
            <a:ext cx="8447088" cy="511175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Definition</a:t>
            </a:r>
          </a:p>
          <a:p>
            <a:pPr eaLnBrk="1" hangingPunct="1">
              <a:lnSpc>
                <a:spcPct val="150000"/>
              </a:lnSpc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Chemical reactions which lead to modification of drugs</a:t>
            </a: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</a:p>
          <a:p>
            <a:pPr eaLnBrk="1" hangingPunct="1">
              <a:lnSpc>
                <a:spcPct val="150000"/>
              </a:lnSpc>
              <a:buFont typeface="Wingdings 3" charset="0"/>
              <a:buNone/>
            </a:pP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Importance of metabolism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b="1">
                <a:latin typeface="Arial" charset="0"/>
                <a:cs typeface="Arial" charset="0"/>
              </a:rPr>
              <a:t>Termination of drug action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b="1">
                <a:latin typeface="Arial" charset="0"/>
                <a:cs typeface="Arial" charset="0"/>
              </a:rPr>
              <a:t>Enhance excretion by transforming the drug to a less lipid soluble, less readily reabsorbed form. </a:t>
            </a:r>
          </a:p>
          <a:p>
            <a:pPr eaLnBrk="1" hangingPunct="1">
              <a:lnSpc>
                <a:spcPct val="150000"/>
              </a:lnSpc>
              <a:buFont typeface="Wingdings" charset="0"/>
              <a:buNone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5154" name="AutoShape 2"/>
          <p:cNvSpPr>
            <a:spLocks noGrp="1" noChangeArrowheads="1"/>
          </p:cNvSpPr>
          <p:nvPr>
            <p:ph type="title"/>
          </p:nvPr>
        </p:nvSpPr>
        <p:spPr>
          <a:xfrm>
            <a:off x="900113" y="260350"/>
            <a:ext cx="7924800" cy="6508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Drug Metabolism (Biotransformation)</a:t>
            </a:r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260350"/>
            <a:ext cx="8713787" cy="6264275"/>
          </a:xfrm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defTabSz="250825" eaLnBrk="1" hangingPunct="1">
              <a:buFont typeface="Wingdings" charset="0"/>
              <a:buNone/>
            </a:pP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Renal Excretion</a:t>
            </a:r>
          </a:p>
          <a:p>
            <a:pPr defTabSz="250825" eaLnBrk="1" hangingPunct="1">
              <a:buFont typeface="Wingdings" charset="0"/>
              <a:buNone/>
            </a:pPr>
            <a:endParaRPr lang="en-US" sz="900" b="1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defTabSz="250825" eaLnBrk="1" hangingPunct="1">
              <a:buFont typeface="Wingdings" charset="0"/>
              <a:buNone/>
            </a:pPr>
            <a:r>
              <a:rPr lang="en-US" b="1">
                <a:latin typeface="Times New Roman" charset="0"/>
                <a:cs typeface="Times New Roman" charset="0"/>
              </a:rPr>
              <a:t>Drugs excreted mainly by the kidney include:</a:t>
            </a:r>
          </a:p>
          <a:p>
            <a:pPr defTabSz="250825" eaLnBrk="1" hangingPunct="1">
              <a:buClr>
                <a:srgbClr val="FF0000"/>
              </a:buClr>
            </a:pPr>
            <a:r>
              <a:rPr lang="en-US" b="1">
                <a:latin typeface="Times New Roman" charset="0"/>
                <a:cs typeface="Times New Roman" charset="0"/>
              </a:rPr>
              <a:t> Aminoglycosides antibiotics (Gentamycin)</a:t>
            </a:r>
          </a:p>
          <a:p>
            <a:pPr defTabSz="250825" eaLnBrk="1" hangingPunct="1">
              <a:buClr>
                <a:srgbClr val="FF0000"/>
              </a:buClr>
            </a:pPr>
            <a:r>
              <a:rPr lang="en-US" b="1">
                <a:latin typeface="Times New Roman" charset="0"/>
                <a:cs typeface="Times New Roman" charset="0"/>
              </a:rPr>
              <a:t>  Penicillin.</a:t>
            </a:r>
          </a:p>
          <a:p>
            <a:pPr defTabSz="250825" eaLnBrk="1" hangingPunct="1">
              <a:buClr>
                <a:srgbClr val="FF0000"/>
              </a:buClr>
            </a:pPr>
            <a:r>
              <a:rPr lang="en-US" b="1">
                <a:latin typeface="Times New Roman" charset="0"/>
                <a:cs typeface="Times New Roman" charset="0"/>
              </a:rPr>
              <a:t> Lithium</a:t>
            </a:r>
          </a:p>
          <a:p>
            <a:pPr defTabSz="250825" eaLnBrk="1" hangingPunct="1">
              <a:buFont typeface="Wingdings" charset="0"/>
              <a:buNone/>
            </a:pPr>
            <a:r>
              <a:rPr lang="en-US" b="1">
                <a:latin typeface="Arial" charset="0"/>
                <a:cs typeface="Arial" charset="0"/>
              </a:rPr>
              <a:t>	</a:t>
            </a:r>
          </a:p>
          <a:p>
            <a:pPr defTabSz="250825" eaLnBrk="1" hangingPunct="1">
              <a:buFont typeface="Wingdings" charset="0"/>
              <a:buNone/>
            </a:pP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These drugs are contraindicated in</a:t>
            </a:r>
          </a:p>
          <a:p>
            <a:pPr marL="830263" lvl="1" indent="-285750" defTabSz="250825" eaLnBrk="1" hangingPunct="1">
              <a:buClr>
                <a:srgbClr val="FF0000"/>
              </a:buClr>
            </a:pPr>
            <a:r>
              <a:rPr lang="en-US" b="1">
                <a:solidFill>
                  <a:srgbClr val="EC1EDD"/>
                </a:solidFill>
                <a:latin typeface="Arial" charset="0"/>
                <a:cs typeface="Arial" charset="0"/>
              </a:rPr>
              <a:t>		</a:t>
            </a:r>
            <a:r>
              <a:rPr lang="en-US" b="1">
                <a:latin typeface="Times New Roman" charset="0"/>
                <a:ea typeface="ＭＳ Ｐゴシック" charset="0"/>
                <a:cs typeface="Times New Roman" charset="0"/>
              </a:rPr>
              <a:t>Renal disease.</a:t>
            </a:r>
          </a:p>
          <a:p>
            <a:pPr marL="830263" lvl="1" indent="-285750" defTabSz="250825" eaLnBrk="1" hangingPunct="1">
              <a:buClr>
                <a:srgbClr val="FF0000"/>
              </a:buClr>
            </a:pPr>
            <a:r>
              <a:rPr lang="en-US" b="1">
                <a:latin typeface="Times New Roman" charset="0"/>
                <a:ea typeface="ＭＳ Ｐゴシック" charset="0"/>
                <a:cs typeface="Times New Roman" charset="0"/>
              </a:rPr>
              <a:t>		Elderly people</a:t>
            </a:r>
          </a:p>
          <a:p>
            <a:pPr defTabSz="250825">
              <a:spcBef>
                <a:spcPct val="0"/>
              </a:spcBef>
              <a:buFont typeface="Wingdings" charset="0"/>
              <a:buNone/>
            </a:pPr>
            <a:endParaRPr lang="en-US" b="1">
              <a:solidFill>
                <a:schemeClr val="tx2"/>
              </a:solidFill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5775"/>
          </a:xfrm>
        </p:spPr>
        <p:txBody>
          <a:bodyPr/>
          <a:lstStyle/>
          <a:p>
            <a:pPr eaLnBrk="1" hangingPunct="1"/>
            <a:r>
              <a:rPr lang="en-US" sz="3800" b="1">
                <a:solidFill>
                  <a:srgbClr val="FF0000"/>
                </a:solidFill>
                <a:latin typeface="Garamond" charset="0"/>
                <a:cs typeface="Arial" charset="0"/>
              </a:rPr>
              <a:t>Biliary Excretion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642350" cy="54721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0000"/>
              </a:buClr>
              <a:buSzPct val="70000"/>
              <a:buFont typeface="Wingdings" charset="0"/>
              <a:buChar char="Ø"/>
            </a:pPr>
            <a:r>
              <a:rPr lang="en-US" sz="3200" b="1">
                <a:latin typeface="Times New Roman" charset="0"/>
                <a:cs typeface="Times New Roman" charset="0"/>
              </a:rPr>
              <a:t>Occurs to few drugs that are excreted into feces.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Pct val="70000"/>
              <a:buFont typeface="Wingdings" charset="0"/>
              <a:buChar char="Ø"/>
            </a:pPr>
            <a:r>
              <a:rPr lang="en-US" sz="3200" b="1">
                <a:latin typeface="Times New Roman" charset="0"/>
                <a:cs typeface="Times New Roman" charset="0"/>
              </a:rPr>
              <a:t>Such drugs are secreted from the liver into bile by active transporters, then into duodenum.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Pct val="70000"/>
              <a:buFont typeface="Wingdings" charset="0"/>
              <a:buChar char="Ø"/>
            </a:pPr>
            <a:r>
              <a:rPr lang="en-US" sz="3200" b="1">
                <a:latin typeface="Times New Roman" charset="0"/>
                <a:cs typeface="Times New Roman" charset="0"/>
              </a:rPr>
              <a:t>Some drugs undergo re-absorption back into systemic blood circulation </a:t>
            </a:r>
            <a:r>
              <a:rPr lang="en-US" sz="3200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(</a:t>
            </a:r>
            <a:r>
              <a:rPr lang="en-US" sz="3200" b="1" i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enterohepatic circulation). </a:t>
            </a:r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57212"/>
          </a:xfrm>
        </p:spPr>
        <p:txBody>
          <a:bodyPr/>
          <a:lstStyle/>
          <a:p>
            <a:pPr eaLnBrk="1" hangingPunct="1"/>
            <a:r>
              <a:rPr lang="en-US" sz="4000" b="1">
                <a:solidFill>
                  <a:srgbClr val="FF0000"/>
                </a:solidFill>
                <a:latin typeface="Garamond" charset="0"/>
                <a:cs typeface="Arial" charset="0"/>
              </a:rPr>
              <a:t>Enterohepatic circulation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642350" cy="5545137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 typeface="Wingdings" charset="0"/>
              <a:buChar char="q"/>
            </a:pPr>
            <a:r>
              <a:rPr lang="en-US" sz="3200" b="1">
                <a:latin typeface="Times New Roman" charset="0"/>
                <a:cs typeface="Times New Roman" charset="0"/>
              </a:rPr>
              <a:t>Drugs excreted in the bile in the form of glucouronides  will be  hydrolyzed in  intestine by bacterial flora liberating  free drugs that can be reabsorbed back if lipid soluble. </a:t>
            </a:r>
          </a:p>
          <a:p>
            <a:pPr eaLnBrk="1" hangingPunct="1">
              <a:buClr>
                <a:srgbClr val="FF0000"/>
              </a:buClr>
              <a:buFont typeface="Wingdings" charset="0"/>
              <a:buChar char="q"/>
            </a:pPr>
            <a:r>
              <a:rPr lang="en-US" sz="3200" b="1">
                <a:latin typeface="Times New Roman" charset="0"/>
                <a:cs typeface="Times New Roman" charset="0"/>
              </a:rPr>
              <a:t>This prolongs the action of the drug. e.g.  Digoxin, morphine, thyroxine.</a:t>
            </a:r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Garamond" charset="0"/>
              <a:cs typeface="Arial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35844" name="Picture 4" descr="enterohepatic"/>
          <p:cNvPicPr>
            <a:picLocks noChangeAspect="1" noChangeArrowheads="1"/>
          </p:cNvPicPr>
          <p:nvPr/>
        </p:nvPicPr>
        <p:blipFill>
          <a:blip r:embed="rId2">
            <a:lum bright="-30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8569325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wedg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28650"/>
          </a:xfrm>
        </p:spPr>
        <p:txBody>
          <a:bodyPr/>
          <a:lstStyle/>
          <a:p>
            <a:pPr eaLnBrk="1" hangingPunct="1"/>
            <a:r>
              <a:rPr lang="en-US" sz="3800" b="1">
                <a:solidFill>
                  <a:srgbClr val="FF0000"/>
                </a:solidFill>
                <a:latin typeface="Garamond" charset="0"/>
                <a:cs typeface="Arial" charset="0"/>
              </a:rPr>
              <a:t>Plasma half-life (t ½)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642350" cy="5400675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Clr>
                <a:srgbClr val="FF0000"/>
              </a:buClr>
            </a:pPr>
            <a:r>
              <a:rPr lang="en-US" b="1">
                <a:latin typeface="Arial" charset="0"/>
                <a:cs typeface="Arial" charset="0"/>
              </a:rPr>
              <a:t>is the time required for the plasma concentration of a drug to fall to half.</a:t>
            </a:r>
          </a:p>
          <a:p>
            <a:pPr eaLnBrk="1" hangingPunct="1">
              <a:buClr>
                <a:srgbClr val="FF0000"/>
              </a:buClr>
            </a:pPr>
            <a:r>
              <a:rPr lang="en-US" b="1">
                <a:latin typeface="Arial" charset="0"/>
                <a:cs typeface="Arial" charset="0"/>
                <a:sym typeface="Symbol" charset="0"/>
              </a:rPr>
              <a:t>Is a measure of duration of action.</a:t>
            </a:r>
          </a:p>
          <a:p>
            <a:pPr eaLnBrk="1" hangingPunct="1">
              <a:buClr>
                <a:srgbClr val="FF0000"/>
              </a:buClr>
            </a:pPr>
            <a:r>
              <a:rPr lang="en-US" b="1">
                <a:latin typeface="Arial" charset="0"/>
                <a:cs typeface="Arial" charset="0"/>
              </a:rPr>
              <a:t>Determine the dosing interval</a:t>
            </a:r>
          </a:p>
          <a:p>
            <a:pPr eaLnBrk="1" hangingPunct="1">
              <a:buFont typeface="Wingdings" charset="0"/>
              <a:buNone/>
            </a:pPr>
            <a:r>
              <a:rPr lang="en-US" sz="3200" b="1">
                <a:solidFill>
                  <a:srgbClr val="FF0000"/>
                </a:solidFill>
                <a:latin typeface="Arial" charset="0"/>
                <a:cs typeface="Arial" charset="0"/>
              </a:rPr>
              <a:t>Drugs of short plasma half life </a:t>
            </a:r>
          </a:p>
          <a:p>
            <a:pPr eaLnBrk="1" hangingPunct="1">
              <a:buClr>
                <a:srgbClr val="FF0000"/>
              </a:buClr>
              <a:buFont typeface="Wingdings" charset="0"/>
              <a:buChar char="Ø"/>
            </a:pPr>
            <a:r>
              <a:rPr lang="en-US" sz="3200" b="1">
                <a:latin typeface="Arial" charset="0"/>
                <a:cs typeface="Arial" charset="0"/>
              </a:rPr>
              <a:t>Penicillin, tubocurarine.</a:t>
            </a:r>
          </a:p>
          <a:p>
            <a:pPr eaLnBrk="1" hangingPunct="1">
              <a:buFont typeface="Wingdings" charset="0"/>
              <a:buNone/>
            </a:pPr>
            <a:r>
              <a:rPr lang="en-US" sz="3200" b="1">
                <a:solidFill>
                  <a:srgbClr val="FF0000"/>
                </a:solidFill>
                <a:latin typeface="Arial" charset="0"/>
                <a:cs typeface="Arial" charset="0"/>
              </a:rPr>
              <a:t>Drugs of long plasma half life</a:t>
            </a:r>
            <a:r>
              <a:rPr lang="en-US" sz="3200" b="1">
                <a:latin typeface="Arial" charset="0"/>
                <a:cs typeface="Arial" charset="0"/>
              </a:rPr>
              <a:t> </a:t>
            </a:r>
          </a:p>
          <a:p>
            <a:pPr eaLnBrk="1" hangingPunct="1">
              <a:buClr>
                <a:srgbClr val="FF0000"/>
              </a:buClr>
              <a:buFont typeface="Wingdings" charset="0"/>
              <a:buChar char="Ø"/>
            </a:pPr>
            <a:r>
              <a:rPr lang="en-US" sz="3200" b="1">
                <a:latin typeface="Arial" charset="0"/>
                <a:cs typeface="Arial" charset="0"/>
              </a:rPr>
              <a:t>Digoxin, thyroxine, arsenic.</a:t>
            </a:r>
          </a:p>
          <a:p>
            <a:pPr eaLnBrk="1" hangingPunct="1">
              <a:buClr>
                <a:srgbClr val="FF0000"/>
              </a:buClr>
            </a:pPr>
            <a:endParaRPr lang="en-US" b="1">
              <a:latin typeface="Arial" charset="0"/>
              <a:cs typeface="Arial" charset="0"/>
            </a:endParaRPr>
          </a:p>
          <a:p>
            <a:pPr eaLnBrk="1" hangingPunct="1">
              <a:buClr>
                <a:srgbClr val="FF0000"/>
              </a:buClr>
              <a:buFont typeface="Wingdings" charset="0"/>
              <a:buNone/>
            </a:pPr>
            <a:endParaRPr lang="en-US" b="1">
              <a:latin typeface="Arial" charset="0"/>
              <a:cs typeface="Arial" charset="0"/>
              <a:sym typeface="Symbol" charset="0"/>
            </a:endParaRPr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7813"/>
            <a:ext cx="8507412" cy="846137"/>
          </a:xfrm>
        </p:spPr>
        <p:txBody>
          <a:bodyPr/>
          <a:lstStyle/>
          <a:p>
            <a:pPr eaLnBrk="1" hangingPunct="1"/>
            <a:r>
              <a:rPr lang="en-US" sz="3200" b="1">
                <a:solidFill>
                  <a:schemeClr val="tx1"/>
                </a:solidFill>
                <a:latin typeface="Garamond" charset="0"/>
                <a:cs typeface="Arial" charset="0"/>
              </a:rPr>
              <a:t>Factors that may increase half-life (t ½ 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256212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Decreased metabolism</a:t>
            </a:r>
          </a:p>
          <a:p>
            <a:pPr lvl="1" eaLnBrk="1" hangingPunct="1"/>
            <a:r>
              <a:rPr lang="en-US" b="1">
                <a:latin typeface="Times New Roman" charset="0"/>
                <a:ea typeface="ＭＳ Ｐゴシック" charset="0"/>
                <a:cs typeface="Times New Roman" charset="0"/>
              </a:rPr>
              <a:t>Liver disease.</a:t>
            </a:r>
          </a:p>
          <a:p>
            <a:pPr lvl="1" eaLnBrk="1" hangingPunct="1"/>
            <a:r>
              <a:rPr lang="en-US" b="1">
                <a:latin typeface="Times New Roman" charset="0"/>
                <a:ea typeface="ＭＳ Ｐゴシック" charset="0"/>
                <a:cs typeface="Times New Roman" charset="0"/>
              </a:rPr>
              <a:t>Microsomal inhibitors.</a:t>
            </a:r>
          </a:p>
          <a:p>
            <a:pPr eaLnBrk="1" hangingPunct="1">
              <a:buFont typeface="Wingdings" charset="0"/>
              <a:buNone/>
            </a:pPr>
            <a:r>
              <a:rPr lang="en-US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Decreased clearance</a:t>
            </a:r>
          </a:p>
          <a:p>
            <a:pPr lvl="1" eaLnBrk="1" hangingPunct="1"/>
            <a:r>
              <a:rPr lang="en-US" b="1">
                <a:latin typeface="Times New Roman" charset="0"/>
                <a:ea typeface="ＭＳ Ｐゴシック" charset="0"/>
                <a:cs typeface="Times New Roman" charset="0"/>
              </a:rPr>
              <a:t>Renal disease.</a:t>
            </a:r>
          </a:p>
          <a:p>
            <a:pPr lvl="1" eaLnBrk="1" hangingPunct="1"/>
            <a:r>
              <a:rPr lang="en-US" b="1">
                <a:latin typeface="Times New Roman" charset="0"/>
                <a:ea typeface="ＭＳ Ｐゴシック" charset="0"/>
                <a:cs typeface="Times New Roman" charset="0"/>
              </a:rPr>
              <a:t>Congestive heart failure.</a:t>
            </a:r>
          </a:p>
          <a:p>
            <a:pPr eaLnBrk="1" hangingPunct="1">
              <a:buFont typeface="Wingdings" charset="0"/>
              <a:buNone/>
            </a:pPr>
            <a:r>
              <a:rPr lang="en-US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High binding of drugs</a:t>
            </a:r>
          </a:p>
          <a:p>
            <a:pPr lvl="1" eaLnBrk="1" hangingPunct="1"/>
            <a:r>
              <a:rPr lang="en-US" b="1">
                <a:latin typeface="Times New Roman" charset="0"/>
                <a:ea typeface="ＭＳ Ｐゴシック" charset="0"/>
                <a:cs typeface="Times New Roman" charset="0"/>
              </a:rPr>
              <a:t>Plasma proteins.</a:t>
            </a:r>
          </a:p>
          <a:p>
            <a:pPr lvl="1" eaLnBrk="1" hangingPunct="1"/>
            <a:r>
              <a:rPr lang="en-US" b="1">
                <a:latin typeface="Times New Roman" charset="0"/>
                <a:ea typeface="ＭＳ Ｐゴシック" charset="0"/>
                <a:cs typeface="Times New Roman" charset="0"/>
              </a:rPr>
              <a:t>Tissue binding.</a:t>
            </a:r>
          </a:p>
          <a:p>
            <a:pPr eaLnBrk="1" hangingPunct="1">
              <a:buFont typeface="Wingdings" charset="0"/>
              <a:buNone/>
            </a:pPr>
            <a:r>
              <a:rPr lang="en-US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Enterohepatic recycling</a:t>
            </a:r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476250"/>
            <a:ext cx="8642350" cy="6048375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3400" b="1">
                <a:solidFill>
                  <a:srgbClr val="FF0000"/>
                </a:solidFill>
                <a:latin typeface="Arial" charset="0"/>
                <a:cs typeface="Arial" charset="0"/>
              </a:rPr>
              <a:t>Steady state levels</a:t>
            </a: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.</a:t>
            </a:r>
          </a:p>
          <a:p>
            <a:pPr eaLnBrk="1" hangingPunct="1">
              <a:buClr>
                <a:srgbClr val="FF0000"/>
              </a:buClr>
            </a:pPr>
            <a:r>
              <a:rPr lang="en-US" b="1">
                <a:latin typeface="Arial" charset="0"/>
                <a:cs typeface="Arial" charset="0"/>
              </a:rPr>
              <a:t>A state at which the plasma concentration of the drug remains constant.</a:t>
            </a:r>
          </a:p>
          <a:p>
            <a:pPr eaLnBrk="1" hangingPunct="1">
              <a:buClr>
                <a:srgbClr val="FF0000"/>
              </a:buClr>
            </a:pPr>
            <a:r>
              <a:rPr lang="en-US" b="1">
                <a:latin typeface="Arial" charset="0"/>
                <a:cs typeface="Arial" charset="0"/>
              </a:rPr>
              <a:t>Rate of drug administration = Rate of drug elimination. </a:t>
            </a:r>
          </a:p>
          <a:p>
            <a:pPr eaLnBrk="1" hangingPunct="1">
              <a:buFont typeface="Wingdings" charset="0"/>
              <a:buNone/>
            </a:pPr>
            <a:endParaRPr lang="en-US" b="1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28650"/>
          </a:xfrm>
        </p:spPr>
        <p:txBody>
          <a:bodyPr/>
          <a:lstStyle/>
          <a:p>
            <a:pPr eaLnBrk="1" hangingPunct="1"/>
            <a:r>
              <a:rPr lang="en-US" sz="3800" b="1">
                <a:solidFill>
                  <a:srgbClr val="FF0000"/>
                </a:solidFill>
                <a:latin typeface="Garamond" charset="0"/>
                <a:cs typeface="Arial" charset="0"/>
              </a:rPr>
              <a:t>Steady state of a drug</a:t>
            </a:r>
            <a:r>
              <a:rPr lang="ar-sa" sz="3400">
                <a:solidFill>
                  <a:srgbClr val="FFFF00"/>
                </a:solidFill>
                <a:latin typeface="Garamond" charset="0"/>
                <a:cs typeface="Arial" charset="0"/>
              </a:rPr>
              <a:t> </a:t>
            </a:r>
            <a:endParaRPr lang="en-US" sz="3400">
              <a:solidFill>
                <a:srgbClr val="FFFF00"/>
              </a:solidFill>
              <a:latin typeface="Garamond" charset="0"/>
              <a:cs typeface="Arial" charset="0"/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125538"/>
            <a:ext cx="8229600" cy="5327650"/>
          </a:xfrm>
        </p:spPr>
      </p:pic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en-US" b="1">
                <a:solidFill>
                  <a:srgbClr val="FF0000"/>
                </a:solidFill>
                <a:latin typeface="Garamond" charset="0"/>
                <a:cs typeface="Arial" charset="0"/>
              </a:rPr>
              <a:t>Summary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52513"/>
            <a:ext cx="8229600" cy="5329237"/>
          </a:xfrm>
        </p:spPr>
        <p:txBody>
          <a:bodyPr/>
          <a:lstStyle/>
          <a:p>
            <a:pPr algn="just" eaLnBrk="1" hangingPunct="1">
              <a:lnSpc>
                <a:spcPct val="95000"/>
              </a:lnSpc>
            </a:pPr>
            <a:r>
              <a:rPr lang="en-US" sz="2800" b="1">
                <a:latin typeface="Times New Roman" charset="0"/>
                <a:cs typeface="Times New Roman" charset="0"/>
              </a:rPr>
              <a:t>Polar drugs are readily excreted and poorly reabsorbed.</a:t>
            </a:r>
          </a:p>
          <a:p>
            <a:pPr algn="just" eaLnBrk="1" hangingPunct="1">
              <a:lnSpc>
                <a:spcPct val="95000"/>
              </a:lnSpc>
            </a:pPr>
            <a:r>
              <a:rPr lang="en-US" sz="2800" b="1">
                <a:latin typeface="Times New Roman" charset="0"/>
                <a:cs typeface="Times New Roman" charset="0"/>
              </a:rPr>
              <a:t>Lipid soluble drugs are reabsorbed back and excretion will be low</a:t>
            </a:r>
          </a:p>
          <a:p>
            <a:pPr algn="just" eaLnBrk="1" hangingPunct="1">
              <a:lnSpc>
                <a:spcPct val="95000"/>
              </a:lnSpc>
            </a:pPr>
            <a:r>
              <a:rPr lang="en-US" sz="2800" b="1">
                <a:latin typeface="Times New Roman" charset="0"/>
                <a:cs typeface="Times New Roman" charset="0"/>
              </a:rPr>
              <a:t>Acidic drugs are best excreted in alkaline urine (</a:t>
            </a:r>
            <a:r>
              <a:rPr lang="en-US" sz="2800" b="1" i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sodium bicarbonate</a:t>
            </a:r>
            <a:r>
              <a:rPr lang="en-US" sz="2800" b="1">
                <a:latin typeface="Times New Roman" charset="0"/>
                <a:cs typeface="Times New Roman" charset="0"/>
              </a:rPr>
              <a:t>).</a:t>
            </a:r>
          </a:p>
          <a:p>
            <a:pPr algn="just" eaLnBrk="1" hangingPunct="1">
              <a:lnSpc>
                <a:spcPct val="95000"/>
              </a:lnSpc>
            </a:pPr>
            <a:r>
              <a:rPr lang="en-US" sz="2800" b="1">
                <a:latin typeface="Times New Roman" charset="0"/>
                <a:cs typeface="Times New Roman" charset="0"/>
              </a:rPr>
              <a:t>Basic drugs are best excreted in acidic urine (</a:t>
            </a:r>
            <a:r>
              <a:rPr lang="en-US" sz="2800" b="1" i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ammonium chloride</a:t>
            </a:r>
            <a:r>
              <a:rPr lang="en-US" sz="2800" b="1">
                <a:latin typeface="Times New Roman" charset="0"/>
                <a:cs typeface="Times New Roman" charset="0"/>
              </a:rPr>
              <a:t>).</a:t>
            </a:r>
          </a:p>
          <a:p>
            <a:pPr algn="just" eaLnBrk="1" hangingPunct="1">
              <a:lnSpc>
                <a:spcPct val="95000"/>
              </a:lnSpc>
            </a:pPr>
            <a:r>
              <a:rPr lang="en-US" sz="2800" b="1">
                <a:latin typeface="Times New Roman" charset="0"/>
                <a:cs typeface="Times New Roman" charset="0"/>
              </a:rPr>
              <a:t>Enterohepatic circulation prolongs half life of the drug.</a:t>
            </a:r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33375"/>
            <a:ext cx="8229600" cy="579755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6600">
                <a:latin typeface="Arial" charset="0"/>
                <a:cs typeface="Arial" charset="0"/>
              </a:rPr>
              <a:t>Questions?</a:t>
            </a:r>
          </a:p>
          <a:p>
            <a:pPr eaLnBrk="1" hangingPunct="1">
              <a:buFont typeface="Wingdings" charset="0"/>
              <a:buNone/>
            </a:pPr>
            <a:endParaRPr lang="en-US" sz="6600">
              <a:latin typeface="Arial" charset="0"/>
              <a:cs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en-US" sz="6600">
              <a:latin typeface="Arial" charset="0"/>
              <a:cs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en-US" sz="6600">
              <a:latin typeface="Arial" charset="0"/>
              <a:cs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en-US" sz="2800">
              <a:latin typeface="Arial" charset="0"/>
              <a:cs typeface="Arial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sz="2800">
                <a:latin typeface="Arial" charset="0"/>
                <a:cs typeface="Arial" charset="0"/>
              </a:rPr>
              <a:t>E-mail: hananhhagar@yahoo.com</a:t>
            </a:r>
          </a:p>
        </p:txBody>
      </p:sp>
      <p:pic>
        <p:nvPicPr>
          <p:cNvPr id="41987" name="Picture 3" descr="QUES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981075"/>
            <a:ext cx="2376488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 descr="j00787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268413"/>
            <a:ext cx="20574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250825" y="260350"/>
            <a:ext cx="8642350" cy="6264275"/>
          </a:xfrm>
        </p:spPr>
        <p:txBody>
          <a:bodyPr/>
          <a:lstStyle/>
          <a:p>
            <a:pPr eaLnBrk="1" hangingPunct="1">
              <a:buFont typeface="Wingdings 3" charset="0"/>
              <a:buNone/>
            </a:pPr>
            <a:r>
              <a:rPr lang="en-US" sz="3600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Organ sites of drug metabolism </a:t>
            </a:r>
          </a:p>
          <a:p>
            <a:pPr eaLnBrk="1" hangingPunct="1">
              <a:buFont typeface="Wingdings 3" charset="0"/>
              <a:buNone/>
            </a:pPr>
            <a:endParaRPr lang="en-US" sz="1000" b="1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charset="0"/>
              <a:buChar char="Ø"/>
            </a:pPr>
            <a:r>
              <a:rPr lang="en-US" sz="3200" b="1">
                <a:solidFill>
                  <a:srgbClr val="000000"/>
                </a:solidFill>
                <a:latin typeface="Arial" charset="0"/>
                <a:cs typeface="Arial" charset="0"/>
              </a:rPr>
              <a:t>Liver (the major site).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charset="0"/>
              <a:buChar char="Ø"/>
            </a:pPr>
            <a:r>
              <a:rPr lang="en-US" sz="3200" b="1">
                <a:solidFill>
                  <a:srgbClr val="000000"/>
                </a:solidFill>
                <a:latin typeface="Arial" charset="0"/>
                <a:cs typeface="Arial" charset="0"/>
              </a:rPr>
              <a:t>Intestinal Mucosa and Lumen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charset="0"/>
              <a:buChar char="Ø"/>
            </a:pPr>
            <a:r>
              <a:rPr lang="en-US" sz="3200" b="1">
                <a:solidFill>
                  <a:srgbClr val="000000"/>
                </a:solidFill>
                <a:latin typeface="Arial" charset="0"/>
                <a:cs typeface="Arial" charset="0"/>
              </a:rPr>
              <a:t>Kidney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charset="0"/>
              <a:buChar char="Ø"/>
            </a:pPr>
            <a:r>
              <a:rPr lang="en-US" sz="3200" b="1">
                <a:solidFill>
                  <a:srgbClr val="000000"/>
                </a:solidFill>
                <a:latin typeface="Arial" charset="0"/>
                <a:cs typeface="Arial" charset="0"/>
              </a:rPr>
              <a:t>Skin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charset="0"/>
              <a:buChar char="Ø"/>
            </a:pPr>
            <a:r>
              <a:rPr lang="en-US" sz="3200" b="1">
                <a:solidFill>
                  <a:srgbClr val="000000"/>
                </a:solidFill>
                <a:latin typeface="Arial" charset="0"/>
                <a:cs typeface="Arial" charset="0"/>
              </a:rPr>
              <a:t>Lung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charset="0"/>
              <a:buChar char="Ø"/>
            </a:pPr>
            <a:r>
              <a:rPr lang="en-US" sz="3200" b="1">
                <a:solidFill>
                  <a:srgbClr val="000000"/>
                </a:solidFill>
                <a:latin typeface="Arial" charset="0"/>
                <a:cs typeface="Arial" charset="0"/>
              </a:rPr>
              <a:t>Plasma</a:t>
            </a:r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3" name="Rectangle 3"/>
          <p:cNvSpPr>
            <a:spLocks noGrp="1" noChangeArrowheads="1"/>
          </p:cNvSpPr>
          <p:nvPr>
            <p:ph idx="1"/>
          </p:nvPr>
        </p:nvSpPr>
        <p:spPr>
          <a:xfrm>
            <a:off x="142875" y="260350"/>
            <a:ext cx="8677275" cy="6264275"/>
          </a:xfrm>
        </p:spPr>
        <p:txBody>
          <a:bodyPr>
            <a:normAutofit/>
          </a:bodyPr>
          <a:lstStyle/>
          <a:p>
            <a:pPr marL="711200" indent="-7112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dirty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711200" indent="-7112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800" b="1" dirty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711200" indent="-7112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Cellular sites of drug metabolism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711200" indent="-7112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Cytosol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Mitochondria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Lysosomes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Smooth endoplasmic reticulum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(microsomes)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Microsomal enzyme system = mixed function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oxidase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mono-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oxygenase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</a:p>
          <a:p>
            <a:pPr marL="1035050" lvl="1" indent="-577850" eaLnBrk="1" hangingPunct="1">
              <a:lnSpc>
                <a:spcPct val="120000"/>
              </a:lnSpc>
              <a:buFont typeface="Verdana" pitchFamily="34" charset="0"/>
              <a:buNone/>
              <a:defRPr/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Cytochrome P-450.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US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66800" lvl="1" indent="-609600" eaLnBrk="1" fontAlgn="auto" hangingPunct="1">
              <a:lnSpc>
                <a:spcPct val="12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US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1200" indent="-711200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3200" b="1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404813"/>
            <a:ext cx="8424862" cy="6192837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sz="2400" b="1"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charset="0"/>
              <a:buNone/>
            </a:pPr>
            <a:r>
              <a:rPr lang="en-US" sz="3600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TYPES OF METABOLIC REACTIONS</a:t>
            </a:r>
          </a:p>
          <a:p>
            <a:pPr eaLnBrk="1" hangingPunct="1">
              <a:lnSpc>
                <a:spcPct val="120000"/>
              </a:lnSpc>
              <a:buFont typeface="Wingdings" charset="0"/>
              <a:buNone/>
            </a:pPr>
            <a:endParaRPr lang="en-US" sz="3600" b="1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lvl="1" eaLnBrk="1" hangingPunct="1">
              <a:lnSpc>
                <a:spcPct val="150000"/>
              </a:lnSpc>
            </a:pPr>
            <a:r>
              <a:rPr lang="en-US" sz="3200" b="1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Phase I Reactions 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3200" b="1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Phase II Reactions</a:t>
            </a:r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92150"/>
            <a:ext cx="8229600" cy="5314950"/>
          </a:xfrm>
        </p:spPr>
        <p:txBody>
          <a:bodyPr/>
          <a:lstStyle/>
          <a:p>
            <a:pPr eaLnBrk="1" hangingPunct="1">
              <a:buFont typeface="Wingdings 3" charset="0"/>
              <a:buNone/>
            </a:pPr>
            <a:r>
              <a:rPr lang="en-US" sz="3600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Phase I reactions</a:t>
            </a:r>
          </a:p>
          <a:p>
            <a:pPr eaLnBrk="1" hangingPunct="1"/>
            <a:r>
              <a:rPr lang="en-US" sz="32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Oxidation.</a:t>
            </a:r>
          </a:p>
          <a:p>
            <a:pPr eaLnBrk="1" hangingPunct="1"/>
            <a:r>
              <a:rPr lang="en-US" sz="32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Reduction.</a:t>
            </a:r>
          </a:p>
          <a:p>
            <a:pPr eaLnBrk="1" hangingPunct="1"/>
            <a:r>
              <a:rPr lang="en-US" sz="32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Hydrolysis.</a:t>
            </a:r>
          </a:p>
          <a:p>
            <a:pPr eaLnBrk="1" hangingPunct="1"/>
            <a:endParaRPr lang="en-US" sz="3200" b="1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eaLnBrk="1" hangingPunct="1">
              <a:buFont typeface="Wingdings 3" charset="0"/>
              <a:buNone/>
            </a:pPr>
            <a:r>
              <a:rPr lang="en-US" sz="3600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Phase II reactions</a:t>
            </a:r>
          </a:p>
          <a:p>
            <a:pPr eaLnBrk="1" hangingPunct="1"/>
            <a:r>
              <a:rPr lang="en-US" sz="32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Conjugation reactions</a:t>
            </a:r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142875" y="1071563"/>
            <a:ext cx="8786813" cy="5526087"/>
          </a:xfrm>
        </p:spPr>
        <p:txBody>
          <a:bodyPr/>
          <a:lstStyle/>
          <a:p>
            <a:pPr rtl="1" eaLnBrk="1" hangingPunct="1">
              <a:spcBef>
                <a:spcPts val="600"/>
              </a:spcBef>
              <a:buFont typeface="Wingdings" charset="0"/>
              <a:buNone/>
            </a:pPr>
            <a:r>
              <a:rPr lang="en-US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	</a:t>
            </a:r>
            <a:r>
              <a:rPr lang="en-US" sz="3200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Microsomal oxidation (CYT-P450).</a:t>
            </a:r>
          </a:p>
          <a:p>
            <a:pPr rtl="1" eaLnBrk="1" hangingPunct="1">
              <a:spcBef>
                <a:spcPts val="600"/>
              </a:spcBef>
              <a:buFont typeface="Wingdings" charset="0"/>
              <a:buNone/>
            </a:pPr>
            <a:r>
              <a:rPr lang="en-US" sz="32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	Oxidation by cytochrome P450 enzymes</a:t>
            </a:r>
          </a:p>
          <a:p>
            <a:pPr rtl="1" eaLnBrk="1" hangingPunct="1">
              <a:spcBef>
                <a:spcPts val="600"/>
              </a:spcBef>
              <a:buFont typeface="Wingdings" charset="0"/>
              <a:buNone/>
            </a:pPr>
            <a:r>
              <a:rPr lang="en-US" sz="800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	</a:t>
            </a:r>
          </a:p>
          <a:p>
            <a:pPr rtl="1" eaLnBrk="1" hangingPunct="1">
              <a:spcBef>
                <a:spcPts val="600"/>
              </a:spcBef>
              <a:buFont typeface="Wingdings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Non-microsomal oxidation.</a:t>
            </a:r>
          </a:p>
          <a:p>
            <a:pPr rtl="1" eaLnBrk="1" hangingPunct="1">
              <a:lnSpc>
                <a:spcPct val="150000"/>
              </a:lnSpc>
              <a:spcBef>
                <a:spcPct val="0"/>
              </a:spcBef>
              <a:buFont typeface="Wingdings" charset="0"/>
              <a:buNone/>
            </a:pPr>
            <a:r>
              <a:rPr lang="en-GB" sz="32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	 Oxidation by soluble enzymes in </a:t>
            </a:r>
            <a:r>
              <a:rPr lang="en-GB" sz="3200" b="1" i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cytosol</a:t>
            </a:r>
            <a:r>
              <a:rPr lang="en-GB" sz="32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or</a:t>
            </a:r>
          </a:p>
          <a:p>
            <a:pPr rtl="1" eaLnBrk="1" hangingPunct="1">
              <a:lnSpc>
                <a:spcPct val="150000"/>
              </a:lnSpc>
              <a:spcBef>
                <a:spcPct val="0"/>
              </a:spcBef>
              <a:buFont typeface="Wingdings" charset="0"/>
              <a:buNone/>
            </a:pPr>
            <a:r>
              <a:rPr lang="en-GB" sz="32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GB" sz="3200" b="1" i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mitochondria</a:t>
            </a:r>
            <a:r>
              <a:rPr lang="en-GB" sz="32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of cells (as oxidases and</a:t>
            </a:r>
          </a:p>
          <a:p>
            <a:pPr rtl="1" eaLnBrk="1" hangingPunct="1">
              <a:lnSpc>
                <a:spcPct val="150000"/>
              </a:lnSpc>
              <a:spcBef>
                <a:spcPct val="0"/>
              </a:spcBef>
              <a:buFont typeface="Wingdings" charset="0"/>
              <a:buNone/>
            </a:pPr>
            <a:r>
              <a:rPr lang="en-GB" sz="32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dehydrogenases) e.g. monoamine oxidase (MAO) and </a:t>
            </a:r>
            <a:r>
              <a:rPr lang="en-US" sz="32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alcohol dehydrogenase. </a:t>
            </a:r>
          </a:p>
          <a:p>
            <a:pPr eaLnBrk="1" hangingPunct="1">
              <a:spcBef>
                <a:spcPts val="600"/>
              </a:spcBef>
              <a:buFont typeface="Wingdings" charset="0"/>
              <a:buNone/>
            </a:pPr>
            <a:endParaRPr lang="en-GB" sz="3200" b="1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charset="0"/>
              <a:buNone/>
            </a:pPr>
            <a:endParaRPr lang="en-US" sz="3200" b="1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319490" name="AutoShape 2"/>
          <p:cNvSpPr>
            <a:spLocks noGrp="1" noChangeArrowheads="1"/>
          </p:cNvSpPr>
          <p:nvPr>
            <p:ph type="title"/>
          </p:nvPr>
        </p:nvSpPr>
        <p:spPr>
          <a:xfrm>
            <a:off x="285750" y="260350"/>
            <a:ext cx="7358063" cy="7921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Oxidation Reactions</a:t>
            </a:r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428625"/>
            <a:ext cx="8605838" cy="6215063"/>
          </a:xfrm>
        </p:spPr>
        <p:txBody>
          <a:bodyPr/>
          <a:lstStyle/>
          <a:p>
            <a:pPr eaLnBrk="1" hangingPunct="1">
              <a:buFont typeface="Wingdings 3" charset="0"/>
              <a:buNone/>
            </a:pPr>
            <a:r>
              <a:rPr lang="en-US" sz="4000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Reduction reactions</a:t>
            </a:r>
          </a:p>
          <a:p>
            <a:pPr eaLnBrk="1" hangingPunct="1">
              <a:buFont typeface="Wingdings" charset="0"/>
              <a:buChar char="Ø"/>
            </a:pPr>
            <a:r>
              <a:rPr lang="en-US" sz="3200" b="1">
                <a:latin typeface="Times New Roman" charset="0"/>
                <a:cs typeface="Times New Roman" charset="0"/>
                <a:sym typeface="Symbol" charset="0"/>
              </a:rPr>
              <a:t>Microsomal reduction</a:t>
            </a:r>
            <a:endParaRPr lang="en-US" b="1" baseline="-25000">
              <a:latin typeface="Times New Roman" charset="0"/>
              <a:cs typeface="Times New Roman" charset="0"/>
            </a:endParaRPr>
          </a:p>
          <a:p>
            <a:pPr eaLnBrk="1" hangingPunct="1">
              <a:buFont typeface="Wingdings" charset="0"/>
              <a:buChar char="Ø"/>
            </a:pPr>
            <a:r>
              <a:rPr lang="en-US" sz="3200" b="1">
                <a:latin typeface="Times New Roman" charset="0"/>
                <a:cs typeface="Times New Roman" charset="0"/>
              </a:rPr>
              <a:t>Non microsomal reduction</a:t>
            </a:r>
          </a:p>
          <a:p>
            <a:pPr eaLnBrk="1" hangingPunct="1">
              <a:buFont typeface="Wingdings 3" charset="0"/>
              <a:buNone/>
            </a:pPr>
            <a:endParaRPr lang="en-US" sz="4000" b="1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eaLnBrk="1" hangingPunct="1">
              <a:buFont typeface="Wingdings 3" charset="0"/>
              <a:buNone/>
            </a:pPr>
            <a:r>
              <a:rPr lang="en-US" sz="4000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Hydrolysis</a:t>
            </a:r>
          </a:p>
          <a:p>
            <a:pPr eaLnBrk="1" hangingPunct="1">
              <a:buFont typeface="Wingdings" charset="0"/>
              <a:buChar char="Ø"/>
            </a:pPr>
            <a:r>
              <a:rPr lang="en-US" sz="32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All are </a:t>
            </a:r>
            <a:r>
              <a:rPr lang="en-US" sz="3200" b="1" i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non microsomal</a:t>
            </a:r>
          </a:p>
          <a:p>
            <a:pPr eaLnBrk="1" hangingPunct="1">
              <a:buFont typeface="Wingdings" charset="0"/>
              <a:buChar char="Ø"/>
            </a:pPr>
            <a:r>
              <a:rPr lang="en-US" sz="32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Drugs affected are either esters or amides</a:t>
            </a:r>
          </a:p>
          <a:p>
            <a:pPr eaLnBrk="1" hangingPunct="1">
              <a:buFont typeface="Wingdings" charset="0"/>
              <a:buChar char="Ø"/>
            </a:pPr>
            <a:r>
              <a:rPr lang="en-US" sz="32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Hydrolysis occurs by enzymes </a:t>
            </a:r>
            <a:r>
              <a:rPr lang="en-US" sz="3200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(esterases or amidases) </a:t>
            </a:r>
            <a:r>
              <a:rPr lang="en-US" sz="32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e.g. acetylcholine and lidocaine</a:t>
            </a:r>
          </a:p>
          <a:p>
            <a:pPr eaLnBrk="1" hangingPunct="1"/>
            <a:endParaRPr lang="en-US" sz="3200" b="1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5415</TotalTime>
  <Words>996</Words>
  <Application>Microsoft Macintosh PowerPoint</Application>
  <PresentationFormat>On-screen Show (4:3)</PresentationFormat>
  <Paragraphs>250</Paragraphs>
  <Slides>39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Garamond</vt:lpstr>
      <vt:lpstr>Wingdings</vt:lpstr>
      <vt:lpstr>Arial Narrow</vt:lpstr>
      <vt:lpstr>Times New Roman</vt:lpstr>
      <vt:lpstr>Andalus</vt:lpstr>
      <vt:lpstr>Wingdings 3</vt:lpstr>
      <vt:lpstr>Verdana</vt:lpstr>
      <vt:lpstr>Symbol</vt:lpstr>
      <vt:lpstr>Edge</vt:lpstr>
      <vt:lpstr>PowerPoint Presentation</vt:lpstr>
      <vt:lpstr>PowerPoint Presentation</vt:lpstr>
      <vt:lpstr>Drug Metabolism (Biotransformation)</vt:lpstr>
      <vt:lpstr>PowerPoint Presentation</vt:lpstr>
      <vt:lpstr>PowerPoint Presentation</vt:lpstr>
      <vt:lpstr>PowerPoint Presentation</vt:lpstr>
      <vt:lpstr>PowerPoint Presentation</vt:lpstr>
      <vt:lpstr>Oxidation Reactions</vt:lpstr>
      <vt:lpstr>PowerPoint Presentation</vt:lpstr>
      <vt:lpstr>Phase I reactions can result in</vt:lpstr>
      <vt:lpstr>PowerPoint Presentation</vt:lpstr>
      <vt:lpstr>PowerPoint Presentation</vt:lpstr>
      <vt:lpstr>Phase II reactions:</vt:lpstr>
      <vt:lpstr>Characteristics of Phase II Products</vt:lpstr>
      <vt:lpstr>PowerPoint Presentation</vt:lpstr>
      <vt:lpstr>Factors affecting metabolism</vt:lpstr>
      <vt:lpstr>PowerPoint Presentation</vt:lpstr>
      <vt:lpstr>Excretion of Drugs</vt:lpstr>
      <vt:lpstr>Routes of Excretion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Biliary Excretion</vt:lpstr>
      <vt:lpstr>Enterohepatic circulation</vt:lpstr>
      <vt:lpstr>PowerPoint Presentation</vt:lpstr>
      <vt:lpstr>Plasma half-life (t ½)</vt:lpstr>
      <vt:lpstr>Factors that may increase half-life (t ½ )</vt:lpstr>
      <vt:lpstr>PowerPoint Presentation</vt:lpstr>
      <vt:lpstr>Steady state of a drug 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PHARMACOLOGY</dc:title>
  <dc:creator>administrator</dc:creator>
  <cp:lastModifiedBy>User</cp:lastModifiedBy>
  <cp:revision>193</cp:revision>
  <cp:lastPrinted>1601-01-01T00:00:00Z</cp:lastPrinted>
  <dcterms:created xsi:type="dcterms:W3CDTF">2003-06-28T08:21:56Z</dcterms:created>
  <dcterms:modified xsi:type="dcterms:W3CDTF">2011-10-06T10:18:47Z</dcterms:modified>
</cp:coreProperties>
</file>