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6" r:id="rId10"/>
    <p:sldId id="407" r:id="rId11"/>
    <p:sldId id="388" r:id="rId12"/>
    <p:sldId id="389" r:id="rId13"/>
    <p:sldId id="391" r:id="rId14"/>
    <p:sldId id="392" r:id="rId15"/>
    <p:sldId id="393" r:id="rId16"/>
    <p:sldId id="40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B9"/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3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" y="838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1828800" y="1143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A00B9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 bwMode="auto">
          <a:xfrm>
            <a:off x="5638800" y="11430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A00B9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81600" y="4876800"/>
            <a:ext cx="358140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6600FF"/>
                </a:solidFill>
              </a:rPr>
              <a:t>tobacoo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6600FF"/>
                </a:solidFill>
              </a:rPr>
              <a:t>smoking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747659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FA00B9"/>
                </a:solidFill>
              </a:rPr>
              <a:t>Osteoporosis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A00B9"/>
                </a:solidFill>
              </a:rPr>
              <a:t>DEPENDENCE: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a. </a:t>
            </a:r>
            <a:r>
              <a:rPr lang="en-US" b="1" dirty="0" smtClean="0">
                <a:solidFill>
                  <a:srgbClr val="FA00B9"/>
                </a:solidFill>
              </a:rPr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</a:t>
            </a:r>
            <a:r>
              <a:rPr lang="en-US" b="1" dirty="0" smtClean="0">
                <a:latin typeface="Arial Narrow" pitchFamily="34" charset="0"/>
              </a:rPr>
              <a:t>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b. </a:t>
            </a:r>
            <a:r>
              <a:rPr lang="en-US" b="1" dirty="0" smtClean="0">
                <a:solidFill>
                  <a:srgbClr val="FA00B9"/>
                </a:solidFill>
              </a:rPr>
              <a:t>Psychological [Craving] + Physical withdrawal  manifestations (syndrome</a:t>
            </a:r>
            <a:r>
              <a:rPr lang="en-US" dirty="0" smtClean="0">
                <a:solidFill>
                  <a:srgbClr val="FA00B9"/>
                </a:solidFill>
              </a:rPr>
              <a:t>)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syndrome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205350" y="43434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838994"/>
            <a:ext cx="1524000" cy="3387470"/>
            <a:chOff x="6172200" y="838994"/>
            <a:chExt cx="1524000" cy="338747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1722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762500" y="2324100"/>
              <a:ext cx="2971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04800" y="838200"/>
            <a:ext cx="378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rial Narrow" pitchFamily="34" charset="0"/>
              </a:rPr>
              <a:t>The drug or its bi-product [</a:t>
            </a:r>
            <a:r>
              <a:rPr lang="en-US" sz="2200" b="1" i="1">
                <a:latin typeface="Arial Narrow" pitchFamily="34" charset="0"/>
              </a:rPr>
              <a:t>protein macromolecules or haptens</a:t>
            </a:r>
            <a:r>
              <a:rPr lang="en-US" sz="2200" b="1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38400" y="762000"/>
            <a:ext cx="1371600" cy="5867400"/>
            <a:chOff x="4419600" y="148683"/>
            <a:chExt cx="1371600" cy="6099717"/>
          </a:xfrm>
        </p:grpSpPr>
        <p:pic>
          <p:nvPicPr>
            <p:cNvPr id="399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48683"/>
              <a:ext cx="1371600" cy="609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1828746"/>
              <a:ext cx="228600" cy="30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1600997"/>
              <a:ext cx="228600" cy="303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4038573"/>
              <a:ext cx="228600" cy="3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>
            <a:off x="2819400" y="17526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flipV="1">
            <a:off x="2819400" y="41910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0179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grpSp>
        <p:nvGrpSpPr>
          <p:cNvPr id="40963" name="Group 44"/>
          <p:cNvGrpSpPr>
            <a:grpSpLocks/>
          </p:cNvGrpSpPr>
          <p:nvPr/>
        </p:nvGrpSpPr>
        <p:grpSpPr bwMode="auto">
          <a:xfrm>
            <a:off x="7010400" y="2895600"/>
            <a:ext cx="1828800" cy="3579813"/>
            <a:chOff x="7162800" y="3201987"/>
            <a:chExt cx="1828800" cy="3579813"/>
          </a:xfrm>
        </p:grpSpPr>
        <p:sp>
          <p:nvSpPr>
            <p:cNvPr id="32" name="Oval 31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9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04800" y="2743200"/>
            <a:ext cx="2063750" cy="3632200"/>
            <a:chOff x="304800" y="2743200"/>
            <a:chExt cx="2063750" cy="3632200"/>
          </a:xfrm>
        </p:grpSpPr>
        <p:sp>
          <p:nvSpPr>
            <p:cNvPr id="26" name="Oval 25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8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8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81000" y="838200"/>
            <a:ext cx="8610600" cy="2393950"/>
            <a:chOff x="381000" y="838200"/>
            <a:chExt cx="8610600" cy="2393950"/>
          </a:xfrm>
        </p:grpSpPr>
        <p:sp>
          <p:nvSpPr>
            <p:cNvPr id="40975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9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5" name="TextBox 49"/>
            <p:cNvSpPr txBox="1"/>
            <p:nvPr/>
          </p:nvSpPr>
          <p:spPr>
            <a:xfrm>
              <a:off x="5041900" y="1920875"/>
              <a:ext cx="1371600" cy="13112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8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0966" name="Group 43"/>
          <p:cNvGrpSpPr>
            <a:grpSpLocks/>
          </p:cNvGrpSpPr>
          <p:nvPr/>
        </p:nvGrpSpPr>
        <p:grpSpPr bwMode="auto">
          <a:xfrm>
            <a:off x="2362200" y="2819400"/>
            <a:ext cx="1906588" cy="3644900"/>
            <a:chOff x="2665412" y="2895600"/>
            <a:chExt cx="1906588" cy="3644900"/>
          </a:xfrm>
        </p:grpSpPr>
        <p:sp>
          <p:nvSpPr>
            <p:cNvPr id="34" name="Oval 33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572000" y="2971800"/>
            <a:ext cx="1933575" cy="3605213"/>
            <a:chOff x="4800600" y="3048000"/>
            <a:chExt cx="1933575" cy="3605213"/>
          </a:xfrm>
        </p:grpSpPr>
        <p:sp>
          <p:nvSpPr>
            <p:cNvPr id="29" name="Oval 28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6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sp>
        <p:nvSpPr>
          <p:cNvPr id="40994" name="TextBox 24"/>
          <p:cNvSpPr txBox="1">
            <a:spLocks noChangeArrowheads="1"/>
          </p:cNvSpPr>
          <p:nvPr/>
        </p:nvSpPr>
        <p:spPr bwMode="auto">
          <a:xfrm>
            <a:off x="1981200" y="3933825"/>
            <a:ext cx="1600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release of histamine, serotonin leukotrienes from tissue  mast cells or blood basophils</a:t>
            </a:r>
          </a:p>
        </p:txBody>
      </p:sp>
      <p:sp>
        <p:nvSpPr>
          <p:cNvPr id="40995" name="Rectangle 25"/>
          <p:cNvSpPr>
            <a:spLocks noChangeArrowheads="1"/>
          </p:cNvSpPr>
          <p:nvPr/>
        </p:nvSpPr>
        <p:spPr bwMode="auto">
          <a:xfrm>
            <a:off x="3429000" y="559435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0996" name="Text Box 11"/>
          <p:cNvSpPr txBox="1">
            <a:spLocks noChangeArrowheads="1"/>
          </p:cNvSpPr>
          <p:nvPr/>
        </p:nvSpPr>
        <p:spPr bwMode="auto">
          <a:xfrm>
            <a:off x="5715000" y="5273675"/>
            <a:ext cx="2971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0997" name="Rectangle 33"/>
          <p:cNvSpPr>
            <a:spLocks noChangeArrowheads="1"/>
          </p:cNvSpPr>
          <p:nvPr/>
        </p:nvSpPr>
        <p:spPr bwMode="auto">
          <a:xfrm>
            <a:off x="3962400" y="5181600"/>
            <a:ext cx="2971800" cy="1431925"/>
          </a:xfrm>
          <a:prstGeom prst="rect">
            <a:avLst/>
          </a:prstGeom>
          <a:solidFill>
            <a:srgbClr val="DBCE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of cells release cytokines  that attracts inflammatory cell infiltrate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  <p:bldP spid="40995" grpId="0"/>
      <p:bldP spid="40996" grpId="0"/>
      <p:bldP spid="40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136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>
            <a:off x="5405438" y="1065212"/>
            <a:ext cx="304800" cy="3175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7925594" y="1075531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1066800" y="923925"/>
            <a:ext cx="7010400" cy="0"/>
          </a:xfrm>
          <a:prstGeom prst="line">
            <a:avLst/>
          </a:prstGeom>
          <a:noFill/>
          <a:ln w="5715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26"/>
          <p:cNvCxnSpPr/>
          <p:nvPr/>
        </p:nvCxnSpPr>
        <p:spPr bwMode="auto">
          <a:xfrm rot="5400000">
            <a:off x="28948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235075"/>
            <a:ext cx="19050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041900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III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6858000" y="1235075"/>
            <a:ext cx="2133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IV</a:t>
            </a: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4419600" y="685800"/>
            <a:ext cx="0" cy="228600"/>
          </a:xfrm>
          <a:prstGeom prst="line">
            <a:avLst/>
          </a:prstGeom>
          <a:noFill/>
          <a:ln w="3810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49"/>
          <p:cNvSpPr txBox="1"/>
          <p:nvPr/>
        </p:nvSpPr>
        <p:spPr>
          <a:xfrm>
            <a:off x="2706688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</a:t>
            </a:r>
          </a:p>
        </p:txBody>
      </p:sp>
      <p:sp>
        <p:nvSpPr>
          <p:cNvPr id="41988" name="TextBox 24"/>
          <p:cNvSpPr txBox="1">
            <a:spLocks noChangeArrowheads="1"/>
          </p:cNvSpPr>
          <p:nvPr/>
        </p:nvSpPr>
        <p:spPr bwMode="auto">
          <a:xfrm>
            <a:off x="228600" y="1752600"/>
            <a:ext cx="2057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Release of histamine, serotonin </a:t>
            </a:r>
            <a:r>
              <a:rPr lang="en-US" sz="2200" b="1" dirty="0" err="1">
                <a:latin typeface="Arial Narrow" pitchFamily="34" charset="0"/>
              </a:rPr>
              <a:t>leukotrienes</a:t>
            </a:r>
            <a:r>
              <a:rPr lang="en-US" sz="2200" b="1" dirty="0">
                <a:latin typeface="Arial Narrow" pitchFamily="34" charset="0"/>
              </a:rPr>
              <a:t> from tissue  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989" name="Rectangle 25"/>
          <p:cNvSpPr>
            <a:spLocks noChangeArrowheads="1"/>
          </p:cNvSpPr>
          <p:nvPr/>
        </p:nvSpPr>
        <p:spPr bwMode="auto">
          <a:xfrm>
            <a:off x="2362200" y="175260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133600" y="448627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Haemolytic anaemia  thrombocytopenia 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</a:rPr>
              <a:t>Penicillin, Quinidine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4511675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Serum sickness </a:t>
            </a:r>
            <a:r>
              <a:rPr lang="en-US" sz="2000" b="1" i="1">
                <a:latin typeface="Arial Narrow" pitchFamily="34" charset="0"/>
              </a:rPr>
              <a:t>(</a:t>
            </a:r>
            <a:r>
              <a:rPr lang="en-US" sz="2000" b="1" i="1">
                <a:latin typeface="Arial Narrow" pitchFamily="34" charset="0"/>
                <a:sym typeface="Symbol" pitchFamily="18" charset="2"/>
              </a:rPr>
              <a:t>fever arthritis enlarged lymph nodes, urticaria)</a:t>
            </a:r>
            <a:r>
              <a:rPr lang="en-US" sz="2200" b="1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Sulphonamides, Penicillin, Streptomycin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6781800" y="1752600"/>
            <a:ext cx="2438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7086600" y="3962400"/>
            <a:ext cx="1981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anaesthetics creams , anti histamine creams, topical antibiotics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304800" y="4495800"/>
            <a:ext cx="205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Streptomycin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4" grpId="0"/>
      <p:bldP spid="41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19600" y="55626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Yousif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                                                                       </a:t>
            </a:r>
            <a:endParaRPr lang="en-US" sz="2800" dirty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30925" y="838994"/>
            <a:ext cx="1600200" cy="3692049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2235963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9950" y="5626925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 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00400" y="2264658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during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971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72200" y="838200"/>
            <a:ext cx="1524000" cy="3716814"/>
            <a:chOff x="6172200" y="838200"/>
            <a:chExt cx="1524000" cy="3716814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172200" y="406235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4648200" y="2437606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52" grpId="0" animBg="1"/>
      <p:bldP spid="61" grpId="0"/>
      <p:bldP spid="62" grpId="0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780</Words>
  <Application>Microsoft Office PowerPoint</Application>
  <PresentationFormat>On-screen Show (4:3)</PresentationFormat>
  <Paragraphs>200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270</cp:revision>
  <dcterms:created xsi:type="dcterms:W3CDTF">2010-09-28T15:47:12Z</dcterms:created>
  <dcterms:modified xsi:type="dcterms:W3CDTF">2011-10-09T16:34:30Z</dcterms:modified>
</cp:coreProperties>
</file>