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85" r:id="rId3"/>
    <p:sldId id="355" r:id="rId4"/>
    <p:sldId id="357" r:id="rId5"/>
    <p:sldId id="356" r:id="rId6"/>
    <p:sldId id="353" r:id="rId7"/>
    <p:sldId id="375" r:id="rId8"/>
    <p:sldId id="354" r:id="rId9"/>
    <p:sldId id="359" r:id="rId10"/>
    <p:sldId id="360" r:id="rId11"/>
    <p:sldId id="368" r:id="rId12"/>
    <p:sldId id="272" r:id="rId13"/>
    <p:sldId id="377" r:id="rId14"/>
    <p:sldId id="378" r:id="rId15"/>
    <p:sldId id="381" r:id="rId16"/>
    <p:sldId id="379" r:id="rId17"/>
    <p:sldId id="386" r:id="rId18"/>
    <p:sldId id="387" r:id="rId19"/>
    <p:sldId id="382" r:id="rId20"/>
    <p:sldId id="391" r:id="rId21"/>
    <p:sldId id="389" r:id="rId22"/>
    <p:sldId id="3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5E5"/>
    <a:srgbClr val="0099FF"/>
    <a:srgbClr val="00FFFF"/>
    <a:srgbClr val="CCFFFF"/>
    <a:srgbClr val="CCFF33"/>
    <a:srgbClr val="CC0066"/>
    <a:srgbClr val="00A2C8"/>
    <a:srgbClr val="FF00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82" d="100"/>
          <a:sy n="82" d="100"/>
        </p:scale>
        <p:origin x="-86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8050" y="4343400"/>
            <a:ext cx="3429000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2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So suppress activation of MLC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binding 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4996" y="1143000"/>
            <a:ext cx="3952273" cy="5509718"/>
            <a:chOff x="5685749" y="1734748"/>
            <a:chExt cx="2850145" cy="4917970"/>
          </a:xfrm>
        </p:grpSpPr>
        <p:sp>
          <p:nvSpPr>
            <p:cNvPr id="19" name="Rectangle 18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205905" y="1734748"/>
              <a:ext cx="1952638" cy="302193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5749" y="4343400"/>
              <a:ext cx="2286000" cy="23093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30368" y="4728762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471018" y="54172"/>
            <a:ext cx="3124200" cy="1676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160876" y="6044670"/>
            <a:ext cx="1245808" cy="369332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Relaxation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101574" y="5952429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81800" y="5283200"/>
            <a:ext cx="747762" cy="1389"/>
          </a:xfrm>
          <a:prstGeom prst="straightConnector1">
            <a:avLst/>
          </a:prstGeom>
          <a:ln w="28575">
            <a:solidFill>
              <a:srgbClr val="FF33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451726" y="2438400"/>
            <a:ext cx="685800" cy="1752600"/>
            <a:chOff x="5451726" y="2438400"/>
            <a:chExt cx="685800" cy="1752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4808516"/>
            <a:ext cx="4987201" cy="1934647"/>
            <a:chOff x="4267200" y="4808516"/>
            <a:chExt cx="4987201" cy="1934647"/>
          </a:xfrm>
        </p:grpSpPr>
        <p:sp>
          <p:nvSpPr>
            <p:cNvPr id="36" name="Rectangle 35"/>
            <p:cNvSpPr/>
            <p:nvPr/>
          </p:nvSpPr>
          <p:spPr>
            <a:xfrm>
              <a:off x="6089477" y="5168715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896901" y="5084928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436597" y="5238334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39" name="Straight Arrow Connector 38"/>
            <p:cNvCxnSpPr>
              <a:stCxn id="25" idx="2"/>
            </p:cNvCxnSpPr>
            <p:nvPr/>
          </p:nvCxnSpPr>
          <p:spPr>
            <a:xfrm rot="5400000">
              <a:off x="7160348" y="4756613"/>
              <a:ext cx="441128" cy="544933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6287713" y="5609892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822672" y="5543938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02607" y="5576800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346879" y="5486400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5548098" y="5976068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 flipV="1">
              <a:off x="6652019" y="5389358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900800" y="5748138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848875" y="5257561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80581" y="5219588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7200" y="6044670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50" name="Arc 49"/>
            <p:cNvSpPr/>
            <p:nvPr/>
          </p:nvSpPr>
          <p:spPr>
            <a:xfrm>
              <a:off x="6106731" y="5752563"/>
              <a:ext cx="457200" cy="990600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8400" y="6172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75050" y="4851725"/>
              <a:ext cx="5533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  <a:sym typeface="Wingdings 3"/>
                </a:rPr>
                <a:t></a:t>
              </a:r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Ca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52601" y="1113100"/>
            <a:ext cx="3785218" cy="4034276"/>
            <a:chOff x="2928543" y="1732958"/>
            <a:chExt cx="2609275" cy="3414422"/>
          </a:xfrm>
        </p:grpSpPr>
        <p:sp>
          <p:nvSpPr>
            <p:cNvPr id="53" name="Rectangle 52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3712066" y="1732958"/>
              <a:ext cx="1212508" cy="286536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-646906" y="3237706"/>
            <a:ext cx="22098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143000"/>
            <a:ext cx="3429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Diffuse to VSMC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54256"/>
            <a:ext cx="2286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break down of its downstream signal </a:t>
            </a:r>
            <a:r>
              <a:rPr lang="en-US" sz="2200" b="1" dirty="0" err="1" smtClean="0">
                <a:latin typeface="Arial Narrow" pitchFamily="34" charset="0"/>
              </a:rPr>
              <a:t>cGMP</a:t>
            </a:r>
            <a:r>
              <a:rPr lang="en-US" sz="2200" b="1" dirty="0" smtClean="0">
                <a:latin typeface="Arial Narrow" pitchFamily="34" charset="0"/>
              </a:rPr>
              <a:t> by  PDE to form GMP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42350"/>
            <a:ext cx="6934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2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" y="1066800"/>
            <a:ext cx="7010400" cy="4419600"/>
            <a:chOff x="76200" y="1066800"/>
            <a:chExt cx="7010400" cy="4419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6705600" cy="4419600"/>
              <a:chOff x="381000" y="1066800"/>
              <a:chExt cx="6705600" cy="4419600"/>
            </a:xfrm>
          </p:grpSpPr>
          <p:pic>
            <p:nvPicPr>
              <p:cNvPr id="2056" name="Picture 8" descr="C:\Documents and Settings\DR.OMNIA\My Documents\My Pictures\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11" t="1660" r="1111" b="2075"/>
              <a:stretch>
                <a:fillRect/>
              </a:stretch>
            </p:blipFill>
            <p:spPr bwMode="auto">
              <a:xfrm>
                <a:off x="381000" y="1066800"/>
                <a:ext cx="6705600" cy="4419600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244525" y="1136250"/>
                <a:ext cx="22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386129"/>
                    </a:solidFill>
                  </a:rPr>
                  <a:t>Endothelium, brain &amp;</a:t>
                </a:r>
                <a:endParaRPr lang="en-US" b="1" i="1" dirty="0">
                  <a:solidFill>
                    <a:srgbClr val="386129"/>
                  </a:solidFill>
                </a:endParaRPr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76200" y="2895600"/>
              <a:ext cx="2514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cs typeface="Aharoni" pitchFamily="2" charset="-79"/>
                </a:rPr>
                <a:t>Angiotensinogen</a:t>
              </a:r>
              <a:r>
                <a:rPr lang="en-US" sz="2000" b="1" dirty="0" smtClean="0">
                  <a:cs typeface="Aharoni" pitchFamily="2" charset="-79"/>
                </a:rPr>
                <a:t> (Ag)</a:t>
              </a:r>
              <a:endParaRPr lang="en-US" sz="2000" b="1" dirty="0">
                <a:cs typeface="Aharoni" pitchFamily="2" charset="-79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2400" y="2819400"/>
            <a:ext cx="2286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0275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160"/>
              </a:lnSpc>
              <a:spcBef>
                <a:spcPct val="0"/>
              </a:spcBef>
            </a:pPr>
            <a:r>
              <a:rPr lang="en-US" b="1" dirty="0" smtClean="0"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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Renal SN activation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656590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flow by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" pitchFamily="34" charset="0"/>
                <a:cs typeface="Arial" pitchFamily="34" charset="0"/>
              </a:rPr>
              <a:t>b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agonists &amp; PG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Arial" pitchFamily="34" charset="0"/>
                <a:cs typeface="David Transparent" pitchFamily="2" charset="-79"/>
              </a:rPr>
              <a:t>I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6400800"/>
            <a:ext cx="22860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  <a:sym typeface="Wingdings 3"/>
              </a:rPr>
              <a:t>Blood Pressure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833 0 " pathEditMode="relative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44" grpId="0" animBg="1"/>
      <p:bldP spid="3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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SN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34200" y="5791200"/>
            <a:ext cx="20242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</a:t>
            </a:r>
            <a:r>
              <a:rPr lang="en-US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Ras</a:t>
            </a:r>
            <a:endParaRPr lang="en-US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3200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363551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38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57400" y="2441493"/>
            <a:ext cx="3886200" cy="1415678"/>
            <a:chOff x="1524000" y="1828800"/>
            <a:chExt cx="3886200" cy="929039"/>
          </a:xfrm>
        </p:grpSpPr>
        <p:pic>
          <p:nvPicPr>
            <p:cNvPr id="37896" name="Picture 8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21622" t="64342"/>
            <a:stretch>
              <a:fillRect/>
            </a:stretch>
          </p:blipFill>
          <p:spPr bwMode="auto">
            <a:xfrm>
              <a:off x="1524000" y="1828800"/>
              <a:ext cx="3886200" cy="92903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2895600" y="1896459"/>
              <a:ext cx="1295400" cy="242374"/>
            </a:xfrm>
            <a:prstGeom prst="rect">
              <a:avLst/>
            </a:prstGeom>
            <a:solidFill>
              <a:srgbClr val="CC0066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10800000" flipV="1">
            <a:off x="41148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5146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69342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104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48006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134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6482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388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00" y="1302657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102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00069 L 0.55416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pic>
        <p:nvPicPr>
          <p:cNvPr id="33" name="Picture 2" descr="Slide 10. Effect of ACE-Inhibitors on Endothelial Cell Nitric Oxide Produ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61" t="26087" r="7609" b="21739"/>
          <a:stretch>
            <a:fillRect/>
          </a:stretch>
        </p:blipFill>
        <p:spPr bwMode="auto">
          <a:xfrm>
            <a:off x="381000" y="2209800"/>
            <a:ext cx="6248400" cy="2743200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4191000" y="3505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914400"/>
            <a:ext cx="8153400" cy="50292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563469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248" y="5410200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38400"/>
            <a:ext cx="838200" cy="769441"/>
            <a:chOff x="3352800" y="246925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46925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" y="533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997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EF"/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de novo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>
            <a:off x="4098400" y="2678575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286000" y="3810000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7912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95600" y="53340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560953"/>
            <a:ext cx="8915400" cy="1220847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</a:t>
            </a:r>
          </a:p>
          <a:p>
            <a:pPr lvl="0">
              <a:lnSpc>
                <a:spcPts val="2200"/>
              </a:lnSpc>
            </a:pP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 </a:t>
            </a:r>
            <a:r>
              <a:rPr lang="en-US" sz="2400" b="1" dirty="0" smtClean="0">
                <a:ea typeface="Times New Roman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platelet aggregation,  inflammatory cell recruitment,  Cholesterol deposition…etc.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940</Words>
  <Application>Microsoft Office PowerPoint</Application>
  <PresentationFormat>On-screen Show (4:3)</PresentationFormat>
  <Paragraphs>286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361</cp:revision>
  <dcterms:created xsi:type="dcterms:W3CDTF">2011-03-05T17:05:47Z</dcterms:created>
  <dcterms:modified xsi:type="dcterms:W3CDTF">2011-10-15T07:52:55Z</dcterms:modified>
</cp:coreProperties>
</file>