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7" r:id="rId2"/>
    <p:sldId id="353" r:id="rId3"/>
    <p:sldId id="375" r:id="rId4"/>
    <p:sldId id="354" r:id="rId5"/>
    <p:sldId id="359" r:id="rId6"/>
    <p:sldId id="360" r:id="rId7"/>
    <p:sldId id="368" r:id="rId8"/>
    <p:sldId id="272" r:id="rId9"/>
    <p:sldId id="377" r:id="rId10"/>
    <p:sldId id="378" r:id="rId11"/>
    <p:sldId id="381" r:id="rId12"/>
    <p:sldId id="379" r:id="rId13"/>
    <p:sldId id="386" r:id="rId14"/>
    <p:sldId id="387" r:id="rId15"/>
    <p:sldId id="382" r:id="rId16"/>
    <p:sldId id="391" r:id="rId17"/>
    <p:sldId id="389" r:id="rId18"/>
    <p:sldId id="393" r:id="rId19"/>
    <p:sldId id="394" r:id="rId20"/>
    <p:sldId id="395" r:id="rId21"/>
    <p:sldId id="3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40000"/>
    <a:srgbClr val="9A0000"/>
    <a:srgbClr val="FFE5E5"/>
    <a:srgbClr val="0099FF"/>
    <a:srgbClr val="00FFFF"/>
    <a:srgbClr val="CCFFFF"/>
    <a:srgbClr val="CCFF33"/>
    <a:srgbClr val="CC0066"/>
    <a:srgbClr val="00A2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4667" autoAdjust="0"/>
  </p:normalViewPr>
  <p:slideViewPr>
    <p:cSldViewPr>
      <p:cViewPr>
        <p:scale>
          <a:sx n="82" d="100"/>
          <a:sy n="82" d="100"/>
        </p:scale>
        <p:origin x="-86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EF"/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284" y="304800"/>
            <a:ext cx="1504116" cy="1240236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233576" y="52083"/>
            <a:ext cx="1376384" cy="1173975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819090"/>
            <a:ext cx="2137124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General Features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50" y="1295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Act mostly 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 smtClean="0">
                <a:latin typeface="Arial Narrow" pitchFamily="34" charset="0"/>
              </a:rPr>
              <a:t>    smooth muscles (SMC) [vascular (VSMC) or non vascular (NVSMC)]</a:t>
            </a:r>
          </a:p>
          <a:p>
            <a:r>
              <a:rPr lang="en-US" sz="2200" b="1" dirty="0" smtClean="0">
                <a:latin typeface="Arial Narrow" pitchFamily="34" charset="0"/>
              </a:rPr>
              <a:t>    nerve endings [&gt; </a:t>
            </a:r>
            <a:r>
              <a:rPr lang="en-US" sz="2200" b="1" dirty="0" err="1" smtClean="0">
                <a:latin typeface="Arial Narrow" pitchFamily="34" charset="0"/>
              </a:rPr>
              <a:t>nonadrenergic</a:t>
            </a:r>
            <a:r>
              <a:rPr lang="en-US" sz="2200" b="1" dirty="0" smtClean="0">
                <a:latin typeface="Arial Narrow" pitchFamily="34" charset="0"/>
              </a:rPr>
              <a:t> non-cholinergic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(NANC) co-transmission] 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heart + exocrine glands + CNS …etc</a:t>
            </a:r>
          </a:p>
        </p:txBody>
      </p:sp>
      <p:pic>
        <p:nvPicPr>
          <p:cNvPr id="21" name="Picture 2" descr="http://www.lionden.com/thumbnails/slides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23" t="19704" r="11984" b="27094"/>
          <a:stretch>
            <a:fillRect/>
          </a:stretch>
        </p:blipFill>
        <p:spPr bwMode="auto">
          <a:xfrm>
            <a:off x="7086600" y="2362200"/>
            <a:ext cx="1905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650" y="2743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Exist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b="1" u="sng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Preformed &amp; stored in tissues &amp; released  by a stimulus </a:t>
            </a:r>
          </a:p>
          <a:p>
            <a:pPr lvl="1"/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000" b="1" i="1" dirty="0" err="1" smtClean="0">
                <a:latin typeface="Arial Narrow" pitchFamily="34" charset="0"/>
              </a:rPr>
              <a:t>Monamines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 (histamine), </a:t>
            </a:r>
            <a:r>
              <a:rPr lang="en-US" sz="2000" b="1" i="1" dirty="0" smtClean="0">
                <a:latin typeface="Arial Narrow" pitchFamily="34" charset="0"/>
              </a:rPr>
              <a:t>most peptides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  <a:endParaRPr lang="en-US" sz="2000" b="1" i="1" u="sng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     Formed de novo in response to a stimulus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</a:t>
            </a:r>
            <a:r>
              <a:rPr lang="en-US" sz="2000" i="1" dirty="0" smtClean="0">
                <a:latin typeface="Arial Narrow" pitchFamily="34" charset="0"/>
              </a:rPr>
              <a:t>[</a:t>
            </a:r>
            <a:r>
              <a:rPr lang="en-US" sz="2000" b="1" i="1" dirty="0" smtClean="0">
                <a:solidFill>
                  <a:srgbClr val="6600FF"/>
                </a:solidFill>
              </a:rPr>
              <a:t>NO, </a:t>
            </a:r>
            <a:r>
              <a:rPr lang="en-US" sz="2000" b="1" i="1" dirty="0" err="1" smtClean="0">
                <a:solidFill>
                  <a:srgbClr val="6600FF"/>
                </a:solidFill>
              </a:rPr>
              <a:t>eicosanoids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some peptides, cytokines</a:t>
            </a:r>
            <a:r>
              <a:rPr lang="en-US" sz="2000" i="1" dirty="0" smtClean="0"/>
              <a:t>]</a:t>
            </a:r>
            <a:r>
              <a:rPr lang="en-US" sz="2000" i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0" y="4572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Their presence is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Constitutive: </a:t>
            </a:r>
            <a:r>
              <a:rPr lang="en-US" sz="2200" b="1" dirty="0" smtClean="0">
                <a:latin typeface="Arial Narrow" pitchFamily="34" charset="0"/>
              </a:rPr>
              <a:t>present all times, to share in normal basic functional  regulation within the cells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eNOS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Inducible: </a:t>
            </a:r>
            <a:r>
              <a:rPr lang="en-US" sz="2200" b="1" dirty="0" smtClean="0">
                <a:latin typeface="Arial Narrow" pitchFamily="34" charset="0"/>
              </a:rPr>
              <a:t>only present upon demand i.e. gets expressed [gene transcription, mRNA formation and ribosomal translation into protein]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DR.OMNIA\My Documents\My Pictures\A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" t="1660" r="1111" b="2075"/>
          <a:stretch>
            <a:fillRect/>
          </a:stretch>
        </p:blipFill>
        <p:spPr bwMode="auto">
          <a:xfrm>
            <a:off x="568125" y="1066800"/>
            <a:ext cx="6705600" cy="44196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733800" y="1219200"/>
            <a:ext cx="1524000" cy="228600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7502" y="339524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6125" y="3651647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52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400" y="-7620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810000"/>
            <a:ext cx="19812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apparatus.HOW</a:t>
            </a:r>
            <a:r>
              <a:rPr lang="en-US" sz="2000" b="1" dirty="0" smtClean="0">
                <a:latin typeface="Arial Narrow" pitchFamily="34" charset="0"/>
              </a:rPr>
              <a:t> ?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4876800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6400800" y="44958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6090213" y="3891987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6200" y="5074384"/>
            <a:ext cx="228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When Blood Pressure               Renal SN &amp;      </a:t>
            </a:r>
            <a:br>
              <a:rPr lang="en-US" sz="2000" b="1" dirty="0" smtClean="0">
                <a:latin typeface="Arial Narrow" pitchFamily="34" charset="0"/>
                <a:sym typeface="Wingdings 3"/>
              </a:rPr>
            </a:br>
            <a:r>
              <a:rPr lang="en-US" sz="2000" b="1" dirty="0" smtClean="0">
                <a:latin typeface="Arial Narrow" pitchFamily="34" charset="0"/>
                <a:sym typeface="Wingdings 3"/>
              </a:rPr>
              <a:t>     Blood flow </a:t>
            </a:r>
          </a:p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is released 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25725" y="2438400"/>
            <a:ext cx="727275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77000" y="32004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The active form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5486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794" y="4876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410994" y="5257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6200" y="11131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Lungs Endothelium &amp; Brain</a:t>
            </a:r>
            <a:endParaRPr lang="en-US" b="1" i="1" dirty="0">
              <a:solidFill>
                <a:srgbClr val="386129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057400" y="3657600"/>
            <a:ext cx="3810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" y="2895601"/>
            <a:ext cx="2514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cs typeface="Aharoni" pitchFamily="2" charset="-79"/>
              </a:rPr>
              <a:t>Angiotensinogen</a:t>
            </a:r>
            <a:r>
              <a:rPr lang="en-US" sz="2000" b="1" dirty="0" smtClean="0">
                <a:cs typeface="Aharoni" pitchFamily="2" charset="-79"/>
              </a:rPr>
              <a:t> (Ag)</a:t>
            </a:r>
            <a:endParaRPr lang="en-US" sz="2000" b="1" dirty="0">
              <a:cs typeface="Aharoni" pitchFamily="2" charset="-79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96925" y="3276600"/>
            <a:ext cx="8382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1" grpId="0"/>
      <p:bldP spid="13" grpId="0"/>
      <p:bldP spid="27" grpId="0" animBg="1"/>
      <p:bldP spid="28" grpId="0" animBg="1"/>
      <p:bldP spid="44" grpId="0"/>
      <p:bldP spid="46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 Renin-Angiotensin-Aldosterone System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2045" t="11736" r="13676" b="2674"/>
          <a:stretch>
            <a:fillRect/>
          </a:stretch>
        </p:blipFill>
        <p:spPr bwMode="auto">
          <a:xfrm>
            <a:off x="228600" y="152399"/>
            <a:ext cx="7315200" cy="6326659"/>
          </a:xfrm>
          <a:prstGeom prst="rect">
            <a:avLst/>
          </a:prstGeom>
          <a:noFill/>
        </p:spPr>
      </p:pic>
      <p:sp>
        <p:nvSpPr>
          <p:cNvPr id="3" name="Arc 2"/>
          <p:cNvSpPr/>
          <p:nvPr/>
        </p:nvSpPr>
        <p:spPr>
          <a:xfrm>
            <a:off x="5181600" y="3112625"/>
            <a:ext cx="762000" cy="6096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048907" flipV="1">
            <a:off x="4927925" y="2355450"/>
            <a:ext cx="921150" cy="8083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667470"/>
            <a:ext cx="1766830" cy="923330"/>
          </a:xfrm>
          <a:prstGeom prst="rect">
            <a:avLst/>
          </a:prstGeom>
          <a:solidFill>
            <a:srgbClr val="FEDD9A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669268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050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8988" y="990600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</a:t>
            </a:r>
          </a:p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780" y="274320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Suprarenal Gland</a:t>
            </a:r>
            <a:endParaRPr lang="en-US" b="1" i="1" dirty="0">
              <a:solidFill>
                <a:srgbClr val="386129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9436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225729"/>
            <a:ext cx="13716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724400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990600"/>
            <a:ext cx="1362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67425" y="1184475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 / 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0" y="54102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8600" y="541020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380206" y="6019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115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639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492 C 0.01076 0.05851 0.02135 0.0821 0.02413 0.10592 C 0.02691 0.12974 0.01649 0.16142 0.01649 0.17831 C 0.01649 0.19519 -0.00608 0.20051 0.02413 0.20698 C 0.05434 0.21346 0.16684 0.20513 0.19757 0.21716 C 0.2283 0.22919 0.20711 0.2692 0.20902 0.279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01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451 0.00191 0.09043 0 0.12304 C -0.00191 0.15565 0.01041 0.1827 -0.01129 0.19542 C -0.03299 0.20814 -0.09775 0.19658 -0.13038 0.19889 C -0.16302 0.20121 -0.19341 0.19565 -0.20747 0.20907 C -0.22153 0.22248 -0.21389 0.26804 -0.21511 0.27984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-0.00462 L -0.13524 -0.00462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515 -0.00712 0.07031 -0.00243 0.09783 C 0.00226 0.12512 -0.03733 0.15056 0.02795 0.16536 C 0.09323 0.18016 0.32899 0.16605 0.38993 0.1871 C 0.45087 0.20814 0.39271 0.27243 0.39375 0.29186 C 0.39479 0.31129 0.39583 0.3018 0.39618 0.30365 " pathEditMode="relative" ptsTypes="aaaa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169 C 0.01024 0.05343 0.02066 0.07516 -0.00261 0.08719 C -0.02587 0.09922 -0.01545 0.10639 -0.13924 0.10407 C -0.26302 0.10176 -0.64462 0.07886 -0.74566 0.0737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515 -0.00712 0.07031 -0.00243 0.09783 C 0.00226 0.12512 -0.03733 0.15056 0.02795 0.16536 C 0.09323 0.18016 0.32899 0.16605 0.38993 0.1871 C 0.45087 0.20814 0.39271 0.27243 0.39375 0.29186 C 0.39479 0.31129 0.39583 0.3018 0.39618 0.30365 " pathEditMode="relative" ptsTypes="aaaaaA"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6" grpId="0"/>
      <p:bldP spid="25" grpId="0"/>
      <p:bldP spid="27" grpId="0"/>
      <p:bldP spid="28" grpId="0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OMNIA\My Documents\My Pictures\AT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7019" y="1600200"/>
            <a:ext cx="5715819" cy="4876800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450" y="2684052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685006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44494" y="1866106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6287" y="167640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087" y="2286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AT</a:t>
            </a:r>
            <a:r>
              <a:rPr lang="en-US" sz="2000" b="1" baseline="-25000" dirty="0" smtClean="0">
                <a:latin typeface="Arial Narrow" pitchFamily="34" charset="0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R; GP receptor coupled to </a:t>
            </a:r>
            <a:r>
              <a:rPr lang="en-US" sz="2000" b="1" dirty="0" err="1" smtClean="0">
                <a:latin typeface="Symbol" pitchFamily="18" charset="2"/>
              </a:rPr>
              <a:t>a</a:t>
            </a:r>
            <a:r>
              <a:rPr lang="en-US" sz="2000" b="1" baseline="-25000" dirty="0" err="1" smtClean="0">
                <a:latin typeface="Arial Narrow" pitchFamily="34" charset="0"/>
              </a:rPr>
              <a:t>q</a:t>
            </a:r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</a:t>
            </a:r>
            <a:r>
              <a:rPr lang="en-US" sz="2000" b="1" dirty="0" smtClean="0">
                <a:latin typeface="Arial Narrow" pitchFamily="34" charset="0"/>
              </a:rPr>
              <a:t>PKC + Ca CAMK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76200" y="7620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324100" y="3390900"/>
            <a:ext cx="66294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6235E-6 L -3.05556E-6 0.10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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SN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92341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Candisartian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67054" y="5791200"/>
            <a:ext cx="1657825" cy="923330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RAs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1" y="6096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Bradykinin</a:t>
            </a:r>
            <a:r>
              <a:rPr lang="en-US" sz="2000" b="1" dirty="0" smtClean="0"/>
              <a:t> is a vasodilator peptides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28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648200" y="3200400"/>
            <a:ext cx="3810000" cy="2514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6200" y="2514600"/>
            <a:ext cx="1828800" cy="43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3013429"/>
            <a:ext cx="3200400" cy="110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Exocrine gland secretion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4419600"/>
            <a:ext cx="40386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0" y="2194818"/>
            <a:ext cx="1066800" cy="3478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33600" y="2043227"/>
            <a:ext cx="3886200" cy="1288730"/>
            <a:chOff x="1524000" y="1828800"/>
            <a:chExt cx="3886200" cy="880038"/>
          </a:xfrm>
        </p:grpSpPr>
        <p:pic>
          <p:nvPicPr>
            <p:cNvPr id="37896" name="Picture 8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21622" t="64342"/>
            <a:stretch>
              <a:fillRect/>
            </a:stretch>
          </p:blipFill>
          <p:spPr bwMode="auto">
            <a:xfrm>
              <a:off x="1524000" y="1828800"/>
              <a:ext cx="3886200" cy="88003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895600" y="1896459"/>
              <a:ext cx="1295400" cy="242374"/>
            </a:xfrm>
            <a:prstGeom prst="rect">
              <a:avLst/>
            </a:prstGeom>
            <a:solidFill>
              <a:srgbClr val="CC0066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10800000" flipV="1">
            <a:off x="4191000" y="1235773"/>
            <a:ext cx="914400" cy="82846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590800" y="533400"/>
            <a:ext cx="2438400" cy="1312143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7010400" y="1235773"/>
            <a:ext cx="914400" cy="82846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86600" y="1408162"/>
            <a:ext cx="1676400" cy="289835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876800" y="2340048"/>
            <a:ext cx="2590800" cy="14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89625" y="2001257"/>
            <a:ext cx="1605760" cy="289835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4373354"/>
            <a:ext cx="17526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34000" y="892189"/>
            <a:ext cx="1295400" cy="570858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486400" y="3581400"/>
            <a:ext cx="2286000" cy="492718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533400" y="2614376"/>
            <a:ext cx="8077200" cy="229625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5334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71800" y="51054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49" name="Group 48"/>
          <p:cNvGrpSpPr/>
          <p:nvPr/>
        </p:nvGrpSpPr>
        <p:grpSpPr>
          <a:xfrm flipV="1">
            <a:off x="2643850" y="5334000"/>
            <a:ext cx="381000" cy="367145"/>
            <a:chOff x="1295400" y="1066800"/>
            <a:chExt cx="381000" cy="30480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6200" y="5715000"/>
            <a:ext cx="381000" cy="381000"/>
            <a:chOff x="1295400" y="1066800"/>
            <a:chExt cx="381000" cy="304800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381000" y="5791200"/>
            <a:ext cx="8610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05600" y="5943600"/>
            <a:ext cx="2206053" cy="369332"/>
          </a:xfrm>
          <a:prstGeom prst="rect">
            <a:avLst/>
          </a:prstGeom>
          <a:solidFill>
            <a:srgbClr val="FFE5E5"/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CC0066"/>
                </a:solidFill>
                <a:latin typeface="Bernard MT Condensed" pitchFamily="18" charset="0"/>
              </a:rPr>
              <a:t>Antihypertensive drugs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5029200"/>
            <a:ext cx="9144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8"/>
          <p:cNvGrpSpPr/>
          <p:nvPr/>
        </p:nvGrpSpPr>
        <p:grpSpPr>
          <a:xfrm>
            <a:off x="609600" y="1366814"/>
            <a:ext cx="7543800" cy="4347495"/>
            <a:chOff x="381000" y="1371601"/>
            <a:chExt cx="7543800" cy="4298121"/>
          </a:xfrm>
        </p:grpSpPr>
        <p:grpSp>
          <p:nvGrpSpPr>
            <p:cNvPr id="22" name="Group 13"/>
            <p:cNvGrpSpPr/>
            <p:nvPr/>
          </p:nvGrpSpPr>
          <p:grpSpPr>
            <a:xfrm>
              <a:off x="381000" y="1371601"/>
              <a:ext cx="7543800" cy="4298121"/>
              <a:chOff x="228600" y="762000"/>
              <a:chExt cx="8153400" cy="4800600"/>
            </a:xfrm>
          </p:grpSpPr>
          <p:pic>
            <p:nvPicPr>
              <p:cNvPr id="49" name="Picture 2" descr="ACE influences the activity of both the renin-angiotensin and kallikrein-kininogen systems. Since AI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703" t="12020" r="901" b="12251"/>
              <a:stretch>
                <a:fillRect/>
              </a:stretch>
            </p:blipFill>
            <p:spPr bwMode="auto">
              <a:xfrm>
                <a:off x="228600" y="762000"/>
                <a:ext cx="8153400" cy="4800600"/>
              </a:xfrm>
              <a:prstGeom prst="rect">
                <a:avLst/>
              </a:prstGeom>
              <a:noFill/>
            </p:spPr>
          </p:pic>
          <p:sp>
            <p:nvSpPr>
              <p:cNvPr id="50" name="Rectangle 15"/>
              <p:cNvSpPr/>
              <p:nvPr/>
            </p:nvSpPr>
            <p:spPr>
              <a:xfrm>
                <a:off x="3886200" y="3810000"/>
                <a:ext cx="1219200" cy="838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3826400"/>
                <a:ext cx="1219200" cy="838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81600" y="3311324"/>
                <a:ext cx="1371600" cy="8796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572000" y="3810000"/>
                <a:ext cx="1371600" cy="8796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Diamond 7"/>
            <p:cNvSpPr/>
            <p:nvPr/>
          </p:nvSpPr>
          <p:spPr>
            <a:xfrm>
              <a:off x="4752174" y="5123928"/>
              <a:ext cx="962826" cy="545793"/>
            </a:xfrm>
            <a:prstGeom prst="diamond">
              <a:avLst/>
            </a:prstGeom>
            <a:solidFill>
              <a:srgbClr val="CCFF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Bernard MT Condensed" pitchFamily="18" charset="0"/>
                </a:rPr>
                <a:t>AT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Bernard MT Condensed" pitchFamily="18" charset="0"/>
                </a:rPr>
                <a:t>1</a:t>
              </a:r>
              <a:endParaRPr lang="en-US" sz="2000" baseline="-250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4188151" y="4578135"/>
              <a:ext cx="987039" cy="545793"/>
            </a:xfrm>
            <a:prstGeom prst="diamond">
              <a:avLst/>
            </a:prstGeom>
            <a:solidFill>
              <a:srgbClr val="CC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Bernard MT Condensed" pitchFamily="18" charset="0"/>
                </a:rPr>
                <a:t>AT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Bernard MT Condensed" pitchFamily="18" charset="0"/>
                </a:rPr>
                <a:t>2</a:t>
              </a:r>
              <a:endParaRPr lang="en-US" sz="2000" baseline="-250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  <p:grpSp>
          <p:nvGrpSpPr>
            <p:cNvPr id="35" name="Group 24"/>
            <p:cNvGrpSpPr/>
            <p:nvPr/>
          </p:nvGrpSpPr>
          <p:grpSpPr>
            <a:xfrm>
              <a:off x="2355079" y="2583229"/>
              <a:ext cx="775531" cy="760703"/>
              <a:chOff x="3352800" y="304800"/>
              <a:chExt cx="838200" cy="84963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505200" y="533400"/>
                <a:ext cx="381000" cy="3048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12"/>
              <p:cNvSpPr txBox="1"/>
              <p:nvPr/>
            </p:nvSpPr>
            <p:spPr>
              <a:xfrm>
                <a:off x="3352800" y="304800"/>
                <a:ext cx="838200" cy="849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FFFF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400" b="1" dirty="0">
                  <a:solidFill>
                    <a:srgbClr val="00FFFF"/>
                  </a:solidFill>
                  <a:latin typeface="Berlin Sans FB Demi" pitchFamily="34" charset="0"/>
                </a:endParaRPr>
              </a:p>
            </p:txBody>
          </p:sp>
        </p:grpSp>
        <p:grpSp>
          <p:nvGrpSpPr>
            <p:cNvPr id="36" name="Group 25"/>
            <p:cNvGrpSpPr/>
            <p:nvPr/>
          </p:nvGrpSpPr>
          <p:grpSpPr>
            <a:xfrm>
              <a:off x="5034185" y="2572865"/>
              <a:ext cx="775531" cy="688905"/>
              <a:chOff x="4495800" y="381000"/>
              <a:chExt cx="838200" cy="76944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495800" y="381000"/>
                <a:ext cx="838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FFFF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400" b="1" dirty="0">
                  <a:solidFill>
                    <a:srgbClr val="00FFFF"/>
                  </a:solidFill>
                  <a:latin typeface="Berlin Sans FB Demi" pitchFamily="34" charset="0"/>
                </a:endParaRPr>
              </a:p>
            </p:txBody>
          </p:sp>
        </p:grpSp>
        <p:grpSp>
          <p:nvGrpSpPr>
            <p:cNvPr id="37" name="Group 26"/>
            <p:cNvGrpSpPr/>
            <p:nvPr/>
          </p:nvGrpSpPr>
          <p:grpSpPr>
            <a:xfrm>
              <a:off x="4893179" y="4633559"/>
              <a:ext cx="775531" cy="688905"/>
              <a:chOff x="4495800" y="290504"/>
              <a:chExt cx="838200" cy="76944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95800" y="290504"/>
                <a:ext cx="838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FFFF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400" b="1" dirty="0">
                  <a:solidFill>
                    <a:srgbClr val="00FFFF"/>
                  </a:solidFill>
                  <a:latin typeface="Berlin Sans FB Demi" pitchFamily="34" charset="0"/>
                </a:endParaRPr>
              </a:p>
            </p:txBody>
          </p:sp>
        </p:grpSp>
        <p:grpSp>
          <p:nvGrpSpPr>
            <p:cNvPr id="38" name="Group 29"/>
            <p:cNvGrpSpPr/>
            <p:nvPr/>
          </p:nvGrpSpPr>
          <p:grpSpPr>
            <a:xfrm>
              <a:off x="4329157" y="4104253"/>
              <a:ext cx="775531" cy="688905"/>
              <a:chOff x="3352800" y="240160"/>
              <a:chExt cx="838200" cy="76944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505200" y="533400"/>
                <a:ext cx="381000" cy="3048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52800" y="240160"/>
                <a:ext cx="838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FFFF"/>
                    </a:solidFill>
                    <a:latin typeface="Berlin Sans FB Demi" pitchFamily="34" charset="0"/>
                    <a:sym typeface="Wingdings 2"/>
                  </a:rPr>
                  <a:t></a:t>
                </a:r>
                <a:endParaRPr lang="en-US" sz="4400" b="1" dirty="0">
                  <a:solidFill>
                    <a:srgbClr val="00FFFF"/>
                  </a:solidFill>
                  <a:latin typeface="Berlin Sans FB Demi" pitchFamily="34" charset="0"/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5880219" y="3281877"/>
              <a:ext cx="1410056" cy="54579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 flipV="1">
              <a:off x="4893179" y="3622997"/>
              <a:ext cx="1057542" cy="61401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684201" y="1212663"/>
            <a:ext cx="1296572" cy="585326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87635" y="5328931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8382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+ decrease degradation of </a:t>
            </a:r>
            <a:r>
              <a:rPr lang="en-US" sz="2200" b="1" dirty="0" err="1" smtClean="0"/>
              <a:t>bradykinin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837182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</a:t>
            </a:r>
            <a:r>
              <a:rPr lang="en-US" sz="2200" b="1" smtClean="0"/>
              <a:t>that is causing </a:t>
            </a:r>
            <a:r>
              <a:rPr lang="en-US" sz="2200" b="1" dirty="0" smtClean="0"/>
              <a:t>vasoconstriction</a:t>
            </a:r>
          </a:p>
          <a:p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524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0" y="24384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is an example of mediator that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Stored in preformed granules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Synthesized de novo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Only inducible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Vasoconstrictor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Secreted by the liver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 to II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Inhibited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alsikiren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Activated by elevated blood pressure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responsible for: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Vasoconstriction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Pain sensation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Endocrine gland secretion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Skeletal muscle contraction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ACE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kininogen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Mostly concentrated in the kidney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Inactivated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vasopetidase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inhibitors.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57912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895600" y="53340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6565" grpId="0" animBg="1"/>
      <p:bldP spid="21" grpId="0" animBg="1"/>
      <p:bldP spid="2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6" descr="http://medicalmyths.files.wordpress.com/2008/07/noendoschemat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F0"/>
              </a:clrFrom>
              <a:clrTo>
                <a:srgbClr val="F3EFF0">
                  <a:alpha val="0"/>
                </a:srgbClr>
              </a:clrTo>
            </a:clrChange>
            <a:lum bright="-10000" contrast="40000"/>
          </a:blip>
          <a:srcRect l="5177" t="3252" r="5524" b="5438"/>
          <a:stretch>
            <a:fillRect/>
          </a:stretch>
        </p:blipFill>
        <p:spPr bwMode="auto">
          <a:xfrm>
            <a:off x="228600" y="457200"/>
            <a:ext cx="7391400" cy="533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400800" y="41910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3600" y="5334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304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29400" y="24384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6019800"/>
            <a:ext cx="79248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D60093"/>
                </a:solidFill>
                <a:latin typeface="Berlin Sans FB Demi" pitchFamily="34" charset="0"/>
                <a:ea typeface="Times New Roman"/>
              </a:rPr>
              <a:t>Role of NO in blood vessels 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ea typeface="Times New Roman"/>
              </a:rPr>
              <a:t>Relaxation of VSMCs (Vasodilatation) + </a:t>
            </a:r>
            <a:r>
              <a:rPr lang="en-US" sz="2400" b="1" dirty="0" err="1" smtClean="0">
                <a:ea typeface="Times New Roman"/>
              </a:rPr>
              <a:t>Cytoprotection</a:t>
            </a:r>
            <a:endParaRPr lang="en-US" sz="2400" b="1" dirty="0">
              <a:ea typeface="Times New Roman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876800" y="2937075"/>
            <a:ext cx="457200" cy="4572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007 C -0.00208 -0.03909 -0.00364 -0.04834 0.00226 -0.05782 C 0.00816 -0.0673 0.02101 -0.08048 0.03594 -0.08673 C 0.05105 -0.09297 0.07205 -0.09575 0.09271 -0.09482 C 0.11337 -0.0939 0.14514 -0.0939 0.16025 -0.08095 C 0.17535 -0.06823 0.17952 -0.02799 0.18334 -0.0171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2590800"/>
            <a:ext cx="2667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2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So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suppress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binding of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MLC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2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 of VSMCs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743199" y="228600"/>
            <a:ext cx="6924069" cy="6514563"/>
            <a:chOff x="1752601" y="54172"/>
            <a:chExt cx="7914668" cy="6688991"/>
          </a:xfrm>
        </p:grpSpPr>
        <p:grpSp>
          <p:nvGrpSpPr>
            <p:cNvPr id="18" name="Group 17"/>
            <p:cNvGrpSpPr/>
            <p:nvPr/>
          </p:nvGrpSpPr>
          <p:grpSpPr>
            <a:xfrm>
              <a:off x="5714996" y="1143000"/>
              <a:ext cx="3952273" cy="5509718"/>
              <a:chOff x="5685749" y="1734748"/>
              <a:chExt cx="2850145" cy="491797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918818" y="2175580"/>
                <a:ext cx="1752600" cy="2971800"/>
              </a:xfrm>
              <a:prstGeom prst="rect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4" descr="http://www.mun.ca/biology/desmid/brian/BIOL2060/BIOL2060-14/141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649" t="22810" b="13323"/>
              <a:stretch>
                <a:fillRect/>
              </a:stretch>
            </p:blipFill>
            <p:spPr bwMode="auto">
              <a:xfrm>
                <a:off x="5995018" y="1870780"/>
                <a:ext cx="1752600" cy="3200400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205905" y="1734748"/>
                <a:ext cx="1952638" cy="282077"/>
              </a:xfrm>
              <a:prstGeom prst="rect">
                <a:avLst/>
              </a:prstGeom>
              <a:solidFill>
                <a:srgbClr val="FFE1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Vascular Smooth Muscle [ VSMC]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85749" y="4343400"/>
                <a:ext cx="2286000" cy="2309318"/>
              </a:xfrm>
              <a:prstGeom prst="rect">
                <a:avLst/>
              </a:prstGeom>
              <a:gradFill flip="none" rotWithShape="1">
                <a:gsLst>
                  <a:gs pos="7000">
                    <a:srgbClr val="FFE4CD">
                      <a:alpha val="95000"/>
                    </a:srgbClr>
                  </a:gs>
                  <a:gs pos="50000">
                    <a:srgbClr val="FFE4CD">
                      <a:alpha val="95000"/>
                    </a:srgbClr>
                  </a:gs>
                  <a:gs pos="100000">
                    <a:srgbClr val="FFE4CD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53926" y="4710404"/>
                <a:ext cx="459332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7030A0"/>
                    </a:solidFill>
                    <a:latin typeface="Bernard MT Condensed" pitchFamily="18" charset="0"/>
                  </a:rPr>
                  <a:t>PKG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130368" y="4728762"/>
                <a:ext cx="14055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err="1" smtClean="0">
                    <a:latin typeface="Arial Narrow" pitchFamily="34" charset="0"/>
                  </a:rPr>
                  <a:t>Phosphorylate</a:t>
                </a:r>
                <a:endParaRPr lang="en-US" sz="1400" b="1" i="1" dirty="0">
                  <a:latin typeface="Arial Narrow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6742116" y="4405639"/>
                <a:ext cx="734074" cy="1588"/>
              </a:xfrm>
              <a:prstGeom prst="straightConnector1">
                <a:avLst/>
              </a:prstGeom>
              <a:ln w="28575"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041" r="15918" b="76364"/>
            <a:stretch>
              <a:fillRect/>
            </a:stretch>
          </p:blipFill>
          <p:spPr bwMode="auto">
            <a:xfrm>
              <a:off x="4471018" y="54172"/>
              <a:ext cx="3124200" cy="167640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160876" y="6044670"/>
              <a:ext cx="1245808" cy="347619"/>
            </a:xfrm>
            <a:prstGeom prst="rect">
              <a:avLst/>
            </a:prstGeom>
            <a:solidFill>
              <a:srgbClr val="D60093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Relaxation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7101574" y="5952429"/>
              <a:ext cx="133325" cy="1417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781800" y="5283200"/>
              <a:ext cx="747762" cy="1389"/>
            </a:xfrm>
            <a:prstGeom prst="straightConnector1">
              <a:avLst/>
            </a:prstGeom>
            <a:ln w="28575">
              <a:solidFill>
                <a:srgbClr val="FF33CC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5451726" y="2438400"/>
              <a:ext cx="685800" cy="1752600"/>
              <a:chOff x="5451726" y="2438400"/>
              <a:chExt cx="685800" cy="17526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451726" y="4191000"/>
                <a:ext cx="685800" cy="0"/>
              </a:xfrm>
              <a:prstGeom prst="line">
                <a:avLst/>
              </a:prstGeom>
              <a:ln w="19050">
                <a:solidFill>
                  <a:srgbClr val="5A21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486400" y="2438400"/>
                <a:ext cx="492443" cy="166473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C0000"/>
                    </a:solidFill>
                  </a:rPr>
                  <a:t>Diffusion</a:t>
                </a:r>
                <a:endParaRPr lang="en-US" sz="20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267200" y="4808516"/>
              <a:ext cx="4987201" cy="1934647"/>
              <a:chOff x="4267200" y="4808516"/>
              <a:chExt cx="4987201" cy="193464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089477" y="5168715"/>
                <a:ext cx="517963" cy="2961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MLCK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896901" y="5084928"/>
                <a:ext cx="271914" cy="266651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P</a:t>
                </a:r>
                <a:endParaRPr lang="en-US" sz="1600" b="1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436597" y="5238334"/>
                <a:ext cx="517963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MLCK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39" name="Straight Arrow Connector 38"/>
              <p:cNvCxnSpPr>
                <a:stCxn id="25" idx="2"/>
              </p:cNvCxnSpPr>
              <p:nvPr/>
            </p:nvCxnSpPr>
            <p:spPr>
              <a:xfrm rot="5400000">
                <a:off x="7160348" y="4756613"/>
                <a:ext cx="441128" cy="544933"/>
              </a:xfrm>
              <a:prstGeom prst="straightConnector1">
                <a:avLst/>
              </a:prstGeom>
              <a:ln w="28575"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6287713" y="5609892"/>
                <a:ext cx="133325" cy="141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6822672" y="5543938"/>
                <a:ext cx="420720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502607" y="5576800"/>
                <a:ext cx="420720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346879" y="5486400"/>
                <a:ext cx="270580" cy="247262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P</a:t>
                </a:r>
                <a:endParaRPr lang="en-US" sz="1600" b="1" dirty="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5548098" y="5976068"/>
                <a:ext cx="133325" cy="141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6652019" y="5389358"/>
                <a:ext cx="815741" cy="581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5900800" y="5748138"/>
                <a:ext cx="998072" cy="158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7848875" y="5257561"/>
                <a:ext cx="14055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latin typeface="Arial Narrow" pitchFamily="34" charset="0"/>
                  </a:rPr>
                  <a:t>Inactive form</a:t>
                </a:r>
                <a:endParaRPr lang="en-US" sz="1400" b="1" i="1" dirty="0">
                  <a:latin typeface="Arial Narrow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180581" y="5219588"/>
                <a:ext cx="14055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latin typeface="Arial Narrow" pitchFamily="34" charset="0"/>
                  </a:rPr>
                  <a:t>Active form</a:t>
                </a:r>
                <a:endParaRPr lang="en-US" sz="1400" b="1" i="1" dirty="0">
                  <a:latin typeface="Arial Narrow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67200" y="6044670"/>
                <a:ext cx="1398208" cy="347619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Contraction</a:t>
                </a:r>
                <a:endParaRPr lang="en-US" sz="1600" b="1" dirty="0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6106731" y="5752563"/>
                <a:ext cx="457200" cy="990600"/>
              </a:xfrm>
              <a:prstGeom prst="arc">
                <a:avLst>
                  <a:gd name="adj1" fmla="val 15654439"/>
                  <a:gd name="adj2" fmla="val 0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248400" y="61722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Bernard MT Condensed" pitchFamily="18" charset="0"/>
                  </a:rPr>
                  <a:t>Actin</a:t>
                </a:r>
                <a:endParaRPr lang="en-US" dirty="0">
                  <a:latin typeface="Bernard MT Condensed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775050" y="4851725"/>
                <a:ext cx="5533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7030A0"/>
                    </a:solidFill>
                    <a:latin typeface="Bernard MT Condensed" pitchFamily="18" charset="0"/>
                    <a:sym typeface="Wingdings 3"/>
                  </a:rPr>
                  <a:t>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Bernard MT Condensed" pitchFamily="18" charset="0"/>
                  </a:rPr>
                  <a:t>Ca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752601" y="1113100"/>
              <a:ext cx="3785218" cy="4034276"/>
              <a:chOff x="2928543" y="1732958"/>
              <a:chExt cx="2609275" cy="341442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699874" y="2175580"/>
                <a:ext cx="1837944" cy="2971800"/>
              </a:xfrm>
              <a:prstGeom prst="rect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4" descr="http://www.mun.ca/biology/desmid/brian/BIOL2060/BIOL2060-14/141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2810" r="40351" b="13323"/>
              <a:stretch>
                <a:fillRect/>
              </a:stretch>
            </p:blipFill>
            <p:spPr bwMode="auto">
              <a:xfrm>
                <a:off x="2928543" y="1870780"/>
                <a:ext cx="2590800" cy="3200400"/>
              </a:xfrm>
              <a:prstGeom prst="rect">
                <a:avLst/>
              </a:prstGeom>
              <a:noFill/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3712066" y="1732958"/>
                <a:ext cx="1212508" cy="267463"/>
              </a:xfrm>
              <a:prstGeom prst="rect">
                <a:avLst/>
              </a:prstGeom>
              <a:solidFill>
                <a:srgbClr val="FFE1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Endothelial Cell [EC] 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4837176" y="4114800"/>
                <a:ext cx="609600" cy="152400"/>
              </a:xfrm>
              <a:prstGeom prst="roundRect">
                <a:avLst/>
              </a:prstGeom>
              <a:noFill/>
              <a:ln w="28575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733800" y="4038600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O</a:t>
                </a:r>
                <a:r>
                  <a:rPr lang="en-US" sz="1200" baseline="-25000" dirty="0" smtClean="0"/>
                  <a:t>2</a:t>
                </a:r>
                <a:endParaRPr lang="en-US" sz="1200" baseline="-25000" dirty="0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018208" y="4018208"/>
                <a:ext cx="360609" cy="103031"/>
              </a:xfrm>
              <a:custGeom>
                <a:avLst/>
                <a:gdLst>
                  <a:gd name="connsiteX0" fmla="*/ 0 w 360609"/>
                  <a:gd name="connsiteY0" fmla="*/ 103031 h 103031"/>
                  <a:gd name="connsiteX1" fmla="*/ 231820 w 360609"/>
                  <a:gd name="connsiteY1" fmla="*/ 25758 h 103031"/>
                  <a:gd name="connsiteX2" fmla="*/ 360609 w 360609"/>
                  <a:gd name="connsiteY2" fmla="*/ 0 h 103031"/>
                  <a:gd name="connsiteX3" fmla="*/ 360609 w 360609"/>
                  <a:gd name="connsiteY3" fmla="*/ 0 h 10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609" h="103031">
                    <a:moveTo>
                      <a:pt x="0" y="103031"/>
                    </a:moveTo>
                    <a:cubicBezTo>
                      <a:pt x="85859" y="72980"/>
                      <a:pt x="171719" y="42930"/>
                      <a:pt x="231820" y="25758"/>
                    </a:cubicBezTo>
                    <a:cubicBezTo>
                      <a:pt x="291921" y="8586"/>
                      <a:pt x="360609" y="0"/>
                      <a:pt x="360609" y="0"/>
                    </a:cubicBezTo>
                    <a:lnTo>
                      <a:pt x="36060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648200" y="4648200"/>
                <a:ext cx="533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H</a:t>
                </a:r>
                <a:r>
                  <a:rPr lang="en-US" sz="1100" baseline="-25000" dirty="0" smtClean="0"/>
                  <a:t>2</a:t>
                </a:r>
                <a:r>
                  <a:rPr lang="en-US" sz="1100" dirty="0" smtClean="0"/>
                  <a:t>O</a:t>
                </a:r>
                <a:endParaRPr lang="en-US" sz="1100" baseline="-25000" dirty="0"/>
              </a:p>
            </p:txBody>
          </p:sp>
        </p:grpSp>
      </p:grpSp>
      <p:cxnSp>
        <p:nvCxnSpPr>
          <p:cNvPr id="61" name="Straight Arrow Connector 60"/>
          <p:cNvCxnSpPr/>
          <p:nvPr/>
        </p:nvCxnSpPr>
        <p:spPr>
          <a:xfrm rot="5400000">
            <a:off x="229394" y="23614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6200" y="1143000"/>
            <a:ext cx="3429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 Diffuse to VSMC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58226" y="11131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" y="5211500"/>
            <a:ext cx="41148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2. </a:t>
            </a:r>
            <a:r>
              <a:rPr lang="en-US" sz="2200" dirty="0" err="1" smtClean="0">
                <a:latin typeface="Bernard MT Condensed" pitchFamily="18" charset="0"/>
                <a:sym typeface="Wingdings 3"/>
              </a:rPr>
              <a:t>Cytoprotection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 on ECs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platelet aggregation, 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 inflammatory cell recruitment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 Cholesterol deposition…etc.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819400" y="54401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789500" y="51816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191294" y="5629806"/>
            <a:ext cx="381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63" grpId="0"/>
      <p:bldP spid="66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54256"/>
            <a:ext cx="2286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break down of its downstream signal </a:t>
            </a:r>
            <a:r>
              <a:rPr lang="en-US" sz="2200" b="1" dirty="0" err="1" smtClean="0">
                <a:latin typeface="Arial Narrow" pitchFamily="34" charset="0"/>
              </a:rPr>
              <a:t>cGMP</a:t>
            </a:r>
            <a:r>
              <a:rPr lang="en-US" sz="2200" b="1" dirty="0" smtClean="0">
                <a:latin typeface="Arial Narrow" pitchFamily="34" charset="0"/>
              </a:rPr>
              <a:t> by  PDE to form GMP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Slide 8. Mechanisms of CV Disease: Role of eNOS Uncoupl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0" t="29867" b="12533"/>
          <a:stretch>
            <a:fillRect/>
          </a:stretch>
        </p:blipFill>
        <p:spPr bwMode="auto">
          <a:xfrm>
            <a:off x="5791200" y="152400"/>
            <a:ext cx="3124200" cy="2568137"/>
          </a:xfrm>
          <a:prstGeom prst="rect">
            <a:avLst/>
          </a:prstGeom>
          <a:noFill/>
        </p:spPr>
      </p:pic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42350"/>
            <a:ext cx="69342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1.Express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2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3. Prevent breakdown of PDE: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8"/>
          <p:cNvGrpSpPr/>
          <p:nvPr/>
        </p:nvGrpSpPr>
        <p:grpSpPr>
          <a:xfrm>
            <a:off x="6400800" y="457200"/>
            <a:ext cx="2743200" cy="2971800"/>
            <a:chOff x="279042" y="1321158"/>
            <a:chExt cx="5893159" cy="5105400"/>
          </a:xfrm>
        </p:grpSpPr>
        <p:pic>
          <p:nvPicPr>
            <p:cNvPr id="64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65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66" name="Lightning Bolt 65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57702" t="15610" r="10024" b="42764"/>
          <a:stretch>
            <a:fillRect/>
          </a:stretch>
        </p:blipFill>
        <p:spPr bwMode="auto">
          <a:xfrm>
            <a:off x="6877050" y="5604164"/>
            <a:ext cx="1135856" cy="1101436"/>
          </a:xfrm>
          <a:prstGeom prst="ellipse">
            <a:avLst/>
          </a:prstGeom>
          <a:noFill/>
        </p:spPr>
      </p:pic>
      <p:pic>
        <p:nvPicPr>
          <p:cNvPr id="68" name="Picture 67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28362" t="52033" r="32518" b="6341"/>
          <a:stretch>
            <a:fillRect/>
          </a:stretch>
        </p:blipFill>
        <p:spPr bwMode="auto">
          <a:xfrm>
            <a:off x="7562850" y="5146964"/>
            <a:ext cx="1352550" cy="108204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7959</TotalTime>
  <Words>921</Words>
  <Application>Microsoft Office PowerPoint</Application>
  <PresentationFormat>On-screen Show (4:3)</PresentationFormat>
  <Paragraphs>267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374</cp:revision>
  <dcterms:created xsi:type="dcterms:W3CDTF">2011-03-05T17:05:47Z</dcterms:created>
  <dcterms:modified xsi:type="dcterms:W3CDTF">2011-10-15T07:40:52Z</dcterms:modified>
</cp:coreProperties>
</file>