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6"/>
  </p:notesMasterIdLst>
  <p:handoutMasterIdLst>
    <p:handoutMasterId r:id="rId37"/>
  </p:handoutMasterIdLst>
  <p:sldIdLst>
    <p:sldId id="320" r:id="rId2"/>
    <p:sldId id="323" r:id="rId3"/>
    <p:sldId id="325" r:id="rId4"/>
    <p:sldId id="344" r:id="rId5"/>
    <p:sldId id="334" r:id="rId6"/>
    <p:sldId id="327" r:id="rId7"/>
    <p:sldId id="329" r:id="rId8"/>
    <p:sldId id="330" r:id="rId9"/>
    <p:sldId id="331" r:id="rId10"/>
    <p:sldId id="345" r:id="rId11"/>
    <p:sldId id="332" r:id="rId12"/>
    <p:sldId id="333" r:id="rId13"/>
    <p:sldId id="256" r:id="rId14"/>
    <p:sldId id="347" r:id="rId15"/>
    <p:sldId id="336" r:id="rId16"/>
    <p:sldId id="306" r:id="rId17"/>
    <p:sldId id="337" r:id="rId18"/>
    <p:sldId id="296" r:id="rId19"/>
    <p:sldId id="346" r:id="rId20"/>
    <p:sldId id="298" r:id="rId21"/>
    <p:sldId id="299" r:id="rId22"/>
    <p:sldId id="297" r:id="rId23"/>
    <p:sldId id="300" r:id="rId24"/>
    <p:sldId id="301" r:id="rId25"/>
    <p:sldId id="303" r:id="rId26"/>
    <p:sldId id="304" r:id="rId27"/>
    <p:sldId id="338" r:id="rId28"/>
    <p:sldId id="339" r:id="rId29"/>
    <p:sldId id="340" r:id="rId30"/>
    <p:sldId id="341" r:id="rId31"/>
    <p:sldId id="310" r:id="rId32"/>
    <p:sldId id="342" r:id="rId33"/>
    <p:sldId id="311" r:id="rId34"/>
    <p:sldId id="34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3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notesViewPr>
    <p:cSldViewPr>
      <p:cViewPr>
        <p:scale>
          <a:sx n="80" d="100"/>
          <a:sy n="80" d="100"/>
        </p:scale>
        <p:origin x="-2046" y="3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0ADAA-1952-45A0-B538-452BCD54BE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00C308-5CD8-4ABB-B4BF-6258E5F95E81}">
      <dgm:prSet/>
      <dgm:spPr/>
      <dgm:t>
        <a:bodyPr/>
        <a:lstStyle/>
        <a:p>
          <a:pPr rtl="0"/>
          <a:r>
            <a:rPr lang="en-US" dirty="0" smtClean="0"/>
            <a:t>Highest amounts in </a:t>
          </a:r>
          <a:r>
            <a:rPr lang="en-US" b="1" dirty="0" smtClean="0"/>
            <a:t>mast cells </a:t>
          </a:r>
          <a:r>
            <a:rPr lang="en-US" dirty="0" smtClean="0"/>
            <a:t> </a:t>
          </a:r>
          <a:endParaRPr lang="en-US" dirty="0"/>
        </a:p>
      </dgm:t>
    </dgm:pt>
    <dgm:pt modelId="{D26437D4-CCA1-4034-92C5-975471F6D990}" type="parTrans" cxnId="{7BC80C2B-107D-4F09-A3B0-107BBA9221B8}">
      <dgm:prSet/>
      <dgm:spPr/>
      <dgm:t>
        <a:bodyPr/>
        <a:lstStyle/>
        <a:p>
          <a:endParaRPr lang="en-US"/>
        </a:p>
      </dgm:t>
    </dgm:pt>
    <dgm:pt modelId="{0633ACB6-02F2-4D8D-BFE2-3D6CC47514E8}" type="sibTrans" cxnId="{7BC80C2B-107D-4F09-A3B0-107BBA9221B8}">
      <dgm:prSet/>
      <dgm:spPr/>
      <dgm:t>
        <a:bodyPr/>
        <a:lstStyle/>
        <a:p>
          <a:endParaRPr lang="en-US"/>
        </a:p>
      </dgm:t>
    </dgm:pt>
    <dgm:pt modelId="{061CB71B-11B1-4FCE-A4AC-85C099D70C17}">
      <dgm:prSet/>
      <dgm:spPr/>
      <dgm:t>
        <a:bodyPr/>
        <a:lstStyle/>
        <a:p>
          <a:pPr rtl="0"/>
          <a:r>
            <a:rPr lang="en-US" b="1" dirty="0" err="1" smtClean="0"/>
            <a:t>Basophils</a:t>
          </a:r>
          <a:endParaRPr lang="en-US" b="1" dirty="0"/>
        </a:p>
      </dgm:t>
    </dgm:pt>
    <dgm:pt modelId="{59769C87-EDD6-4236-BE74-78E4261DD305}" type="parTrans" cxnId="{E210EF20-17BE-49A1-9C28-6097A1FB4EEA}">
      <dgm:prSet/>
      <dgm:spPr/>
      <dgm:t>
        <a:bodyPr/>
        <a:lstStyle/>
        <a:p>
          <a:endParaRPr lang="en-US"/>
        </a:p>
      </dgm:t>
    </dgm:pt>
    <dgm:pt modelId="{B9CA9989-3DC2-43C7-BF44-70BF42FF2BB6}" type="sibTrans" cxnId="{E210EF20-17BE-49A1-9C28-6097A1FB4EEA}">
      <dgm:prSet/>
      <dgm:spPr/>
      <dgm:t>
        <a:bodyPr/>
        <a:lstStyle/>
        <a:p>
          <a:endParaRPr lang="en-US"/>
        </a:p>
      </dgm:t>
    </dgm:pt>
    <dgm:pt modelId="{5C8E7CE0-6C58-497A-9ACB-8BCC24A5B264}">
      <dgm:prSet/>
      <dgm:spPr/>
      <dgm:t>
        <a:bodyPr/>
        <a:lstStyle/>
        <a:p>
          <a:pPr rtl="0"/>
          <a:r>
            <a:rPr lang="en-US" b="1" dirty="0" smtClean="0"/>
            <a:t>Skin</a:t>
          </a:r>
          <a:endParaRPr lang="en-US" dirty="0"/>
        </a:p>
      </dgm:t>
    </dgm:pt>
    <dgm:pt modelId="{5CA3AD9C-E223-47FB-B814-CC0C2AB162D6}" type="parTrans" cxnId="{A720AB4F-3BFC-4E07-9D69-F5A0C7A4E179}">
      <dgm:prSet/>
      <dgm:spPr/>
      <dgm:t>
        <a:bodyPr/>
        <a:lstStyle/>
        <a:p>
          <a:endParaRPr lang="en-US"/>
        </a:p>
      </dgm:t>
    </dgm:pt>
    <dgm:pt modelId="{6CC05476-C970-41F2-ABBC-1FF376205993}" type="sibTrans" cxnId="{A720AB4F-3BFC-4E07-9D69-F5A0C7A4E179}">
      <dgm:prSet/>
      <dgm:spPr/>
      <dgm:t>
        <a:bodyPr/>
        <a:lstStyle/>
        <a:p>
          <a:endParaRPr lang="en-US"/>
        </a:p>
      </dgm:t>
    </dgm:pt>
    <dgm:pt modelId="{BCEAEEEB-74B9-410D-9DC3-F4494D0C15E2}">
      <dgm:prSet/>
      <dgm:spPr/>
      <dgm:t>
        <a:bodyPr/>
        <a:lstStyle/>
        <a:p>
          <a:pPr rtl="0"/>
          <a:r>
            <a:rPr lang="en-US" b="1" dirty="0" smtClean="0"/>
            <a:t>Lung</a:t>
          </a:r>
          <a:endParaRPr lang="en-US" dirty="0"/>
        </a:p>
      </dgm:t>
    </dgm:pt>
    <dgm:pt modelId="{D4930315-8731-4EEE-A3D4-231BFAF8CFB5}" type="parTrans" cxnId="{2F67CB2B-85AE-422E-8479-D2BAB9CE6F55}">
      <dgm:prSet/>
      <dgm:spPr/>
      <dgm:t>
        <a:bodyPr/>
        <a:lstStyle/>
        <a:p>
          <a:endParaRPr lang="en-US"/>
        </a:p>
      </dgm:t>
    </dgm:pt>
    <dgm:pt modelId="{DC394DEA-21AF-4B0B-A271-4FA8A6C4734E}" type="sibTrans" cxnId="{2F67CB2B-85AE-422E-8479-D2BAB9CE6F55}">
      <dgm:prSet/>
      <dgm:spPr/>
      <dgm:t>
        <a:bodyPr/>
        <a:lstStyle/>
        <a:p>
          <a:endParaRPr lang="en-US"/>
        </a:p>
      </dgm:t>
    </dgm:pt>
    <dgm:pt modelId="{E3D4FDED-DA6A-4678-9A8D-7F4A9BC78324}">
      <dgm:prSet/>
      <dgm:spPr/>
      <dgm:t>
        <a:bodyPr/>
        <a:lstStyle/>
        <a:p>
          <a:pPr rtl="0"/>
          <a:r>
            <a:rPr lang="en-US" b="1" dirty="0" smtClean="0"/>
            <a:t>Intestinal mucosa </a:t>
          </a:r>
          <a:endParaRPr lang="en-US" dirty="0"/>
        </a:p>
      </dgm:t>
    </dgm:pt>
    <dgm:pt modelId="{58530C12-C0C0-44CD-B199-478D4431088C}" type="parTrans" cxnId="{206B0349-480B-4CF5-8FC9-A9FE071C00F1}">
      <dgm:prSet/>
      <dgm:spPr/>
      <dgm:t>
        <a:bodyPr/>
        <a:lstStyle/>
        <a:p>
          <a:endParaRPr lang="en-US"/>
        </a:p>
      </dgm:t>
    </dgm:pt>
    <dgm:pt modelId="{121AE57C-1AA9-49EC-997A-32A7AA3DE10A}" type="sibTrans" cxnId="{206B0349-480B-4CF5-8FC9-A9FE071C00F1}">
      <dgm:prSet/>
      <dgm:spPr/>
      <dgm:t>
        <a:bodyPr/>
        <a:lstStyle/>
        <a:p>
          <a:endParaRPr lang="en-US"/>
        </a:p>
      </dgm:t>
    </dgm:pt>
    <dgm:pt modelId="{8781BCE5-7561-429F-AF2C-BDA015D7A57F}">
      <dgm:prSet/>
      <dgm:spPr/>
      <dgm:t>
        <a:bodyPr/>
        <a:lstStyle/>
        <a:p>
          <a:pPr rtl="0"/>
          <a:r>
            <a:rPr lang="en-US" b="1" dirty="0" smtClean="0"/>
            <a:t>Stomach</a:t>
          </a:r>
          <a:endParaRPr lang="en-US" dirty="0"/>
        </a:p>
      </dgm:t>
    </dgm:pt>
    <dgm:pt modelId="{E71E867D-7DED-430B-85B4-2CF89F0CAD66}" type="parTrans" cxnId="{8670D157-B635-4F90-A258-BE56D2F71FE8}">
      <dgm:prSet/>
      <dgm:spPr/>
      <dgm:t>
        <a:bodyPr/>
        <a:lstStyle/>
        <a:p>
          <a:endParaRPr lang="en-US"/>
        </a:p>
      </dgm:t>
    </dgm:pt>
    <dgm:pt modelId="{7D273BDB-41F2-4BA2-A925-6339B7F669BA}" type="sibTrans" cxnId="{8670D157-B635-4F90-A258-BE56D2F71FE8}">
      <dgm:prSet/>
      <dgm:spPr/>
      <dgm:t>
        <a:bodyPr/>
        <a:lstStyle/>
        <a:p>
          <a:endParaRPr lang="en-US"/>
        </a:p>
      </dgm:t>
    </dgm:pt>
    <dgm:pt modelId="{50BD0E19-ECA6-4BFC-B858-BEEE8F618A89}">
      <dgm:prSet/>
      <dgm:spPr/>
      <dgm:t>
        <a:bodyPr/>
        <a:lstStyle/>
        <a:p>
          <a:pPr rtl="0"/>
          <a:r>
            <a:rPr lang="en-US" b="1" dirty="0" smtClean="0"/>
            <a:t>Brain</a:t>
          </a:r>
          <a:r>
            <a:rPr lang="en-US" dirty="0" smtClean="0"/>
            <a:t> </a:t>
          </a:r>
          <a:endParaRPr lang="en-US" dirty="0"/>
        </a:p>
      </dgm:t>
    </dgm:pt>
    <dgm:pt modelId="{D0A32617-0785-4303-8688-0A2EE6CD9284}" type="parTrans" cxnId="{7BAC9E08-50AC-4470-81F6-FCE06CCAED41}">
      <dgm:prSet/>
      <dgm:spPr/>
      <dgm:t>
        <a:bodyPr/>
        <a:lstStyle/>
        <a:p>
          <a:endParaRPr lang="en-US"/>
        </a:p>
      </dgm:t>
    </dgm:pt>
    <dgm:pt modelId="{07B9EF47-6E89-4BD2-8729-8CA3DB625C87}" type="sibTrans" cxnId="{7BAC9E08-50AC-4470-81F6-FCE06CCAED41}">
      <dgm:prSet/>
      <dgm:spPr/>
      <dgm:t>
        <a:bodyPr/>
        <a:lstStyle/>
        <a:p>
          <a:endParaRPr lang="en-US"/>
        </a:p>
      </dgm:t>
    </dgm:pt>
    <dgm:pt modelId="{5CEBEA18-12A8-4807-A71C-92F9FD68CBFC}" type="pres">
      <dgm:prSet presAssocID="{68B0ADAA-1952-45A0-B538-452BCD54BE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66CD38-ECB7-43C7-AF44-6C642F90724C}" type="pres">
      <dgm:prSet presAssocID="{D300C308-5CD8-4ABB-B4BF-6258E5F95E81}" presName="hierRoot1" presStyleCnt="0"/>
      <dgm:spPr/>
    </dgm:pt>
    <dgm:pt modelId="{9E106E8D-F34B-4D6D-9FE8-86140ED47E38}" type="pres">
      <dgm:prSet presAssocID="{D300C308-5CD8-4ABB-B4BF-6258E5F95E81}" presName="composite" presStyleCnt="0"/>
      <dgm:spPr/>
    </dgm:pt>
    <dgm:pt modelId="{A5D75FF1-2013-446F-A523-3F6B7A27A5A0}" type="pres">
      <dgm:prSet presAssocID="{D300C308-5CD8-4ABB-B4BF-6258E5F95E81}" presName="background" presStyleLbl="node0" presStyleIdx="0" presStyleCnt="7"/>
      <dgm:spPr/>
    </dgm:pt>
    <dgm:pt modelId="{B04248BF-A929-465A-B1EC-3A7C8EBCA210}" type="pres">
      <dgm:prSet presAssocID="{D300C308-5CD8-4ABB-B4BF-6258E5F95E81}" presName="text" presStyleLbl="fgAcc0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D1D03-A600-483C-A8B5-544DC906392E}" type="pres">
      <dgm:prSet presAssocID="{D300C308-5CD8-4ABB-B4BF-6258E5F95E81}" presName="hierChild2" presStyleCnt="0"/>
      <dgm:spPr/>
    </dgm:pt>
    <dgm:pt modelId="{7029B788-0C95-45C0-93CB-F9F8A61F1D7B}" type="pres">
      <dgm:prSet presAssocID="{061CB71B-11B1-4FCE-A4AC-85C099D70C17}" presName="hierRoot1" presStyleCnt="0"/>
      <dgm:spPr/>
    </dgm:pt>
    <dgm:pt modelId="{CE48D14A-2236-47FB-9A6F-A021AF84DC8D}" type="pres">
      <dgm:prSet presAssocID="{061CB71B-11B1-4FCE-A4AC-85C099D70C17}" presName="composite" presStyleCnt="0"/>
      <dgm:spPr/>
    </dgm:pt>
    <dgm:pt modelId="{67FF6FB8-0131-4120-8004-25E562A03268}" type="pres">
      <dgm:prSet presAssocID="{061CB71B-11B1-4FCE-A4AC-85C099D70C17}" presName="background" presStyleLbl="node0" presStyleIdx="1" presStyleCnt="7"/>
      <dgm:spPr/>
    </dgm:pt>
    <dgm:pt modelId="{015BBE75-E406-42B1-A2B6-FDEC3036A9E0}" type="pres">
      <dgm:prSet presAssocID="{061CB71B-11B1-4FCE-A4AC-85C099D70C17}" presName="text" presStyleLbl="fgAcc0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4741A-B194-4CB1-AF3A-DC60744D5E0F}" type="pres">
      <dgm:prSet presAssocID="{061CB71B-11B1-4FCE-A4AC-85C099D70C17}" presName="hierChild2" presStyleCnt="0"/>
      <dgm:spPr/>
    </dgm:pt>
    <dgm:pt modelId="{89DCCA47-B5B5-45D1-84C3-96525D6B5F92}" type="pres">
      <dgm:prSet presAssocID="{5C8E7CE0-6C58-497A-9ACB-8BCC24A5B264}" presName="hierRoot1" presStyleCnt="0"/>
      <dgm:spPr/>
    </dgm:pt>
    <dgm:pt modelId="{827CF461-8700-4CB5-9397-D28F0B5D936A}" type="pres">
      <dgm:prSet presAssocID="{5C8E7CE0-6C58-497A-9ACB-8BCC24A5B264}" presName="composite" presStyleCnt="0"/>
      <dgm:spPr/>
    </dgm:pt>
    <dgm:pt modelId="{22B1F465-0FBF-4CE1-A62C-4EC130D147AC}" type="pres">
      <dgm:prSet presAssocID="{5C8E7CE0-6C58-497A-9ACB-8BCC24A5B264}" presName="background" presStyleLbl="node0" presStyleIdx="2" presStyleCnt="7"/>
      <dgm:spPr/>
    </dgm:pt>
    <dgm:pt modelId="{99F42D97-67FF-4EB6-9804-938FFF5B53D2}" type="pres">
      <dgm:prSet presAssocID="{5C8E7CE0-6C58-497A-9ACB-8BCC24A5B264}" presName="text" presStyleLbl="fgAcc0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EA8ECE-90F8-4F6A-9FE2-073A7822F3EB}" type="pres">
      <dgm:prSet presAssocID="{5C8E7CE0-6C58-497A-9ACB-8BCC24A5B264}" presName="hierChild2" presStyleCnt="0"/>
      <dgm:spPr/>
    </dgm:pt>
    <dgm:pt modelId="{BABD661D-1AF2-4747-BCDA-421DE3FC0968}" type="pres">
      <dgm:prSet presAssocID="{BCEAEEEB-74B9-410D-9DC3-F4494D0C15E2}" presName="hierRoot1" presStyleCnt="0"/>
      <dgm:spPr/>
    </dgm:pt>
    <dgm:pt modelId="{B3ABCA02-30F4-447C-A726-51F8B8697B80}" type="pres">
      <dgm:prSet presAssocID="{BCEAEEEB-74B9-410D-9DC3-F4494D0C15E2}" presName="composite" presStyleCnt="0"/>
      <dgm:spPr/>
    </dgm:pt>
    <dgm:pt modelId="{B8985ACF-2E1B-426D-80D0-A22C64283736}" type="pres">
      <dgm:prSet presAssocID="{BCEAEEEB-74B9-410D-9DC3-F4494D0C15E2}" presName="background" presStyleLbl="node0" presStyleIdx="3" presStyleCnt="7"/>
      <dgm:spPr/>
    </dgm:pt>
    <dgm:pt modelId="{F59CC75C-BFD0-47F7-88C9-8FEFA5B3D736}" type="pres">
      <dgm:prSet presAssocID="{BCEAEEEB-74B9-410D-9DC3-F4494D0C15E2}" presName="text" presStyleLbl="fgAcc0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3DEFB-7C28-473C-A9D4-C5BB26AF124D}" type="pres">
      <dgm:prSet presAssocID="{BCEAEEEB-74B9-410D-9DC3-F4494D0C15E2}" presName="hierChild2" presStyleCnt="0"/>
      <dgm:spPr/>
    </dgm:pt>
    <dgm:pt modelId="{A091BE85-E86B-43EA-8D3D-84FF36919EFE}" type="pres">
      <dgm:prSet presAssocID="{E3D4FDED-DA6A-4678-9A8D-7F4A9BC78324}" presName="hierRoot1" presStyleCnt="0"/>
      <dgm:spPr/>
    </dgm:pt>
    <dgm:pt modelId="{ADB4CFC7-D7B5-4EB7-8FC0-DB69803B92A3}" type="pres">
      <dgm:prSet presAssocID="{E3D4FDED-DA6A-4678-9A8D-7F4A9BC78324}" presName="composite" presStyleCnt="0"/>
      <dgm:spPr/>
    </dgm:pt>
    <dgm:pt modelId="{99B4C9A7-BEC4-4AF9-B843-EEDE0BDEC66B}" type="pres">
      <dgm:prSet presAssocID="{E3D4FDED-DA6A-4678-9A8D-7F4A9BC78324}" presName="background" presStyleLbl="node0" presStyleIdx="4" presStyleCnt="7"/>
      <dgm:spPr/>
    </dgm:pt>
    <dgm:pt modelId="{444D0C72-E373-43C9-99D0-DB9EC4738D72}" type="pres">
      <dgm:prSet presAssocID="{E3D4FDED-DA6A-4678-9A8D-7F4A9BC78324}" presName="text" presStyleLbl="fgAcc0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B1D74E-5CEF-491A-AAC8-39240E3BF338}" type="pres">
      <dgm:prSet presAssocID="{E3D4FDED-DA6A-4678-9A8D-7F4A9BC78324}" presName="hierChild2" presStyleCnt="0"/>
      <dgm:spPr/>
    </dgm:pt>
    <dgm:pt modelId="{202EB20D-6A98-447D-BD6F-337DAE4D018A}" type="pres">
      <dgm:prSet presAssocID="{8781BCE5-7561-429F-AF2C-BDA015D7A57F}" presName="hierRoot1" presStyleCnt="0"/>
      <dgm:spPr/>
    </dgm:pt>
    <dgm:pt modelId="{8F9F1D80-C4A1-4EC5-9EAE-0D1A5770FA4D}" type="pres">
      <dgm:prSet presAssocID="{8781BCE5-7561-429F-AF2C-BDA015D7A57F}" presName="composite" presStyleCnt="0"/>
      <dgm:spPr/>
    </dgm:pt>
    <dgm:pt modelId="{844EF29C-4CB9-4B76-8F82-8C9634500FC5}" type="pres">
      <dgm:prSet presAssocID="{8781BCE5-7561-429F-AF2C-BDA015D7A57F}" presName="background" presStyleLbl="node0" presStyleIdx="5" presStyleCnt="7"/>
      <dgm:spPr/>
    </dgm:pt>
    <dgm:pt modelId="{25F60612-915B-4C3D-A6AB-7D00B0C07295}" type="pres">
      <dgm:prSet presAssocID="{8781BCE5-7561-429F-AF2C-BDA015D7A57F}" presName="text" presStyleLbl="fgAcc0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D98A4-C361-4D9C-B401-6A28F0AC7368}" type="pres">
      <dgm:prSet presAssocID="{8781BCE5-7561-429F-AF2C-BDA015D7A57F}" presName="hierChild2" presStyleCnt="0"/>
      <dgm:spPr/>
    </dgm:pt>
    <dgm:pt modelId="{BC253DE5-952C-4856-A9C5-D6E41A1B5276}" type="pres">
      <dgm:prSet presAssocID="{50BD0E19-ECA6-4BFC-B858-BEEE8F618A89}" presName="hierRoot1" presStyleCnt="0"/>
      <dgm:spPr/>
    </dgm:pt>
    <dgm:pt modelId="{51F93BE1-E301-4BBA-B325-B934AE362ECF}" type="pres">
      <dgm:prSet presAssocID="{50BD0E19-ECA6-4BFC-B858-BEEE8F618A89}" presName="composite" presStyleCnt="0"/>
      <dgm:spPr/>
    </dgm:pt>
    <dgm:pt modelId="{7CFFDC95-2162-4F3B-A28C-FD3289F0C868}" type="pres">
      <dgm:prSet presAssocID="{50BD0E19-ECA6-4BFC-B858-BEEE8F618A89}" presName="background" presStyleLbl="node0" presStyleIdx="6" presStyleCnt="7"/>
      <dgm:spPr/>
    </dgm:pt>
    <dgm:pt modelId="{BDEEBC40-5563-43CF-A733-54CDA17C1633}" type="pres">
      <dgm:prSet presAssocID="{50BD0E19-ECA6-4BFC-B858-BEEE8F618A89}" presName="text" presStyleLbl="fgAcc0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ED5C9-8C96-4563-92C9-246D4C03FBBD}" type="pres">
      <dgm:prSet presAssocID="{50BD0E19-ECA6-4BFC-B858-BEEE8F618A89}" presName="hierChild2" presStyleCnt="0"/>
      <dgm:spPr/>
    </dgm:pt>
  </dgm:ptLst>
  <dgm:cxnLst>
    <dgm:cxn modelId="{8670D157-B635-4F90-A258-BE56D2F71FE8}" srcId="{68B0ADAA-1952-45A0-B538-452BCD54BE0C}" destId="{8781BCE5-7561-429F-AF2C-BDA015D7A57F}" srcOrd="5" destOrd="0" parTransId="{E71E867D-7DED-430B-85B4-2CF89F0CAD66}" sibTransId="{7D273BDB-41F2-4BA2-A925-6339B7F669BA}"/>
    <dgm:cxn modelId="{411CD1E3-6876-436B-81F9-6702ED69584B}" type="presOf" srcId="{5C8E7CE0-6C58-497A-9ACB-8BCC24A5B264}" destId="{99F42D97-67FF-4EB6-9804-938FFF5B53D2}" srcOrd="0" destOrd="0" presId="urn:microsoft.com/office/officeart/2005/8/layout/hierarchy1"/>
    <dgm:cxn modelId="{83B11928-0C72-45FA-97FB-A13BA8C1A4E6}" type="presOf" srcId="{061CB71B-11B1-4FCE-A4AC-85C099D70C17}" destId="{015BBE75-E406-42B1-A2B6-FDEC3036A9E0}" srcOrd="0" destOrd="0" presId="urn:microsoft.com/office/officeart/2005/8/layout/hierarchy1"/>
    <dgm:cxn modelId="{F2392CB2-1486-4999-BE1B-B519C4A43084}" type="presOf" srcId="{E3D4FDED-DA6A-4678-9A8D-7F4A9BC78324}" destId="{444D0C72-E373-43C9-99D0-DB9EC4738D72}" srcOrd="0" destOrd="0" presId="urn:microsoft.com/office/officeart/2005/8/layout/hierarchy1"/>
    <dgm:cxn modelId="{2F67CB2B-85AE-422E-8479-D2BAB9CE6F55}" srcId="{68B0ADAA-1952-45A0-B538-452BCD54BE0C}" destId="{BCEAEEEB-74B9-410D-9DC3-F4494D0C15E2}" srcOrd="3" destOrd="0" parTransId="{D4930315-8731-4EEE-A3D4-231BFAF8CFB5}" sibTransId="{DC394DEA-21AF-4B0B-A271-4FA8A6C4734E}"/>
    <dgm:cxn modelId="{EDD9EF85-1659-4445-A85C-BCFB56D4C210}" type="presOf" srcId="{8781BCE5-7561-429F-AF2C-BDA015D7A57F}" destId="{25F60612-915B-4C3D-A6AB-7D00B0C07295}" srcOrd="0" destOrd="0" presId="urn:microsoft.com/office/officeart/2005/8/layout/hierarchy1"/>
    <dgm:cxn modelId="{A720AB4F-3BFC-4E07-9D69-F5A0C7A4E179}" srcId="{68B0ADAA-1952-45A0-B538-452BCD54BE0C}" destId="{5C8E7CE0-6C58-497A-9ACB-8BCC24A5B264}" srcOrd="2" destOrd="0" parTransId="{5CA3AD9C-E223-47FB-B814-CC0C2AB162D6}" sibTransId="{6CC05476-C970-41F2-ABBC-1FF376205993}"/>
    <dgm:cxn modelId="{E210EF20-17BE-49A1-9C28-6097A1FB4EEA}" srcId="{68B0ADAA-1952-45A0-B538-452BCD54BE0C}" destId="{061CB71B-11B1-4FCE-A4AC-85C099D70C17}" srcOrd="1" destOrd="0" parTransId="{59769C87-EDD6-4236-BE74-78E4261DD305}" sibTransId="{B9CA9989-3DC2-43C7-BF44-70BF42FF2BB6}"/>
    <dgm:cxn modelId="{206B0349-480B-4CF5-8FC9-A9FE071C00F1}" srcId="{68B0ADAA-1952-45A0-B538-452BCD54BE0C}" destId="{E3D4FDED-DA6A-4678-9A8D-7F4A9BC78324}" srcOrd="4" destOrd="0" parTransId="{58530C12-C0C0-44CD-B199-478D4431088C}" sibTransId="{121AE57C-1AA9-49EC-997A-32A7AA3DE10A}"/>
    <dgm:cxn modelId="{88D47838-142F-486B-8581-ED80C8DA4858}" type="presOf" srcId="{BCEAEEEB-74B9-410D-9DC3-F4494D0C15E2}" destId="{F59CC75C-BFD0-47F7-88C9-8FEFA5B3D736}" srcOrd="0" destOrd="0" presId="urn:microsoft.com/office/officeart/2005/8/layout/hierarchy1"/>
    <dgm:cxn modelId="{7BAC9E08-50AC-4470-81F6-FCE06CCAED41}" srcId="{68B0ADAA-1952-45A0-B538-452BCD54BE0C}" destId="{50BD0E19-ECA6-4BFC-B858-BEEE8F618A89}" srcOrd="6" destOrd="0" parTransId="{D0A32617-0785-4303-8688-0A2EE6CD9284}" sibTransId="{07B9EF47-6E89-4BD2-8729-8CA3DB625C87}"/>
    <dgm:cxn modelId="{C44537AC-C416-414C-8788-3A7CA7DACDF6}" type="presOf" srcId="{68B0ADAA-1952-45A0-B538-452BCD54BE0C}" destId="{5CEBEA18-12A8-4807-A71C-92F9FD68CBFC}" srcOrd="0" destOrd="0" presId="urn:microsoft.com/office/officeart/2005/8/layout/hierarchy1"/>
    <dgm:cxn modelId="{7BC80C2B-107D-4F09-A3B0-107BBA9221B8}" srcId="{68B0ADAA-1952-45A0-B538-452BCD54BE0C}" destId="{D300C308-5CD8-4ABB-B4BF-6258E5F95E81}" srcOrd="0" destOrd="0" parTransId="{D26437D4-CCA1-4034-92C5-975471F6D990}" sibTransId="{0633ACB6-02F2-4D8D-BFE2-3D6CC47514E8}"/>
    <dgm:cxn modelId="{7B9168ED-ECCA-47C8-B841-64DEBFF11935}" type="presOf" srcId="{D300C308-5CD8-4ABB-B4BF-6258E5F95E81}" destId="{B04248BF-A929-465A-B1EC-3A7C8EBCA210}" srcOrd="0" destOrd="0" presId="urn:microsoft.com/office/officeart/2005/8/layout/hierarchy1"/>
    <dgm:cxn modelId="{6EBF4747-F9C0-4AFA-90D8-9F3205612DE0}" type="presOf" srcId="{50BD0E19-ECA6-4BFC-B858-BEEE8F618A89}" destId="{BDEEBC40-5563-43CF-A733-54CDA17C1633}" srcOrd="0" destOrd="0" presId="urn:microsoft.com/office/officeart/2005/8/layout/hierarchy1"/>
    <dgm:cxn modelId="{7421D6B6-6975-422B-B33B-ECC9198AEDF9}" type="presParOf" srcId="{5CEBEA18-12A8-4807-A71C-92F9FD68CBFC}" destId="{E966CD38-ECB7-43C7-AF44-6C642F90724C}" srcOrd="0" destOrd="0" presId="urn:microsoft.com/office/officeart/2005/8/layout/hierarchy1"/>
    <dgm:cxn modelId="{23DFB025-C752-47D4-9000-348E985D7EF4}" type="presParOf" srcId="{E966CD38-ECB7-43C7-AF44-6C642F90724C}" destId="{9E106E8D-F34B-4D6D-9FE8-86140ED47E38}" srcOrd="0" destOrd="0" presId="urn:microsoft.com/office/officeart/2005/8/layout/hierarchy1"/>
    <dgm:cxn modelId="{9C343634-00C9-4B54-910F-B388265F8E06}" type="presParOf" srcId="{9E106E8D-F34B-4D6D-9FE8-86140ED47E38}" destId="{A5D75FF1-2013-446F-A523-3F6B7A27A5A0}" srcOrd="0" destOrd="0" presId="urn:microsoft.com/office/officeart/2005/8/layout/hierarchy1"/>
    <dgm:cxn modelId="{61EF4F88-44B4-4B48-B85B-F51CB11AE912}" type="presParOf" srcId="{9E106E8D-F34B-4D6D-9FE8-86140ED47E38}" destId="{B04248BF-A929-465A-B1EC-3A7C8EBCA210}" srcOrd="1" destOrd="0" presId="urn:microsoft.com/office/officeart/2005/8/layout/hierarchy1"/>
    <dgm:cxn modelId="{5BB8A2DA-52CD-4BCD-A6EF-832753784B3E}" type="presParOf" srcId="{E966CD38-ECB7-43C7-AF44-6C642F90724C}" destId="{C4AD1D03-A600-483C-A8B5-544DC906392E}" srcOrd="1" destOrd="0" presId="urn:microsoft.com/office/officeart/2005/8/layout/hierarchy1"/>
    <dgm:cxn modelId="{A9EBEA0C-738C-49E5-B80A-8F5AB2B05A70}" type="presParOf" srcId="{5CEBEA18-12A8-4807-A71C-92F9FD68CBFC}" destId="{7029B788-0C95-45C0-93CB-F9F8A61F1D7B}" srcOrd="1" destOrd="0" presId="urn:microsoft.com/office/officeart/2005/8/layout/hierarchy1"/>
    <dgm:cxn modelId="{C41D7EA0-8A5E-423F-ABF7-BD599BB50AA8}" type="presParOf" srcId="{7029B788-0C95-45C0-93CB-F9F8A61F1D7B}" destId="{CE48D14A-2236-47FB-9A6F-A021AF84DC8D}" srcOrd="0" destOrd="0" presId="urn:microsoft.com/office/officeart/2005/8/layout/hierarchy1"/>
    <dgm:cxn modelId="{4B49FE71-94D5-490A-9331-8605B2AC6AEB}" type="presParOf" srcId="{CE48D14A-2236-47FB-9A6F-A021AF84DC8D}" destId="{67FF6FB8-0131-4120-8004-25E562A03268}" srcOrd="0" destOrd="0" presId="urn:microsoft.com/office/officeart/2005/8/layout/hierarchy1"/>
    <dgm:cxn modelId="{3D11371D-3CA0-48AD-A351-DA2444C3DC47}" type="presParOf" srcId="{CE48D14A-2236-47FB-9A6F-A021AF84DC8D}" destId="{015BBE75-E406-42B1-A2B6-FDEC3036A9E0}" srcOrd="1" destOrd="0" presId="urn:microsoft.com/office/officeart/2005/8/layout/hierarchy1"/>
    <dgm:cxn modelId="{ECB5D93D-06F4-4DED-8817-CF70492493B0}" type="presParOf" srcId="{7029B788-0C95-45C0-93CB-F9F8A61F1D7B}" destId="{92A4741A-B194-4CB1-AF3A-DC60744D5E0F}" srcOrd="1" destOrd="0" presId="urn:microsoft.com/office/officeart/2005/8/layout/hierarchy1"/>
    <dgm:cxn modelId="{778BAD88-3136-4A95-A677-5ED5777253B0}" type="presParOf" srcId="{5CEBEA18-12A8-4807-A71C-92F9FD68CBFC}" destId="{89DCCA47-B5B5-45D1-84C3-96525D6B5F92}" srcOrd="2" destOrd="0" presId="urn:microsoft.com/office/officeart/2005/8/layout/hierarchy1"/>
    <dgm:cxn modelId="{8D34A19D-C086-4ECB-A841-443DB3544EE4}" type="presParOf" srcId="{89DCCA47-B5B5-45D1-84C3-96525D6B5F92}" destId="{827CF461-8700-4CB5-9397-D28F0B5D936A}" srcOrd="0" destOrd="0" presId="urn:microsoft.com/office/officeart/2005/8/layout/hierarchy1"/>
    <dgm:cxn modelId="{96E1862E-583F-49F2-9094-03CE10A1F8D7}" type="presParOf" srcId="{827CF461-8700-4CB5-9397-D28F0B5D936A}" destId="{22B1F465-0FBF-4CE1-A62C-4EC130D147AC}" srcOrd="0" destOrd="0" presId="urn:microsoft.com/office/officeart/2005/8/layout/hierarchy1"/>
    <dgm:cxn modelId="{83C3D9A0-4839-4C38-9685-647364FB1BC5}" type="presParOf" srcId="{827CF461-8700-4CB5-9397-D28F0B5D936A}" destId="{99F42D97-67FF-4EB6-9804-938FFF5B53D2}" srcOrd="1" destOrd="0" presId="urn:microsoft.com/office/officeart/2005/8/layout/hierarchy1"/>
    <dgm:cxn modelId="{0B4E7FF9-0A8A-48A4-AAA2-AD3F27B607FD}" type="presParOf" srcId="{89DCCA47-B5B5-45D1-84C3-96525D6B5F92}" destId="{BCEA8ECE-90F8-4F6A-9FE2-073A7822F3EB}" srcOrd="1" destOrd="0" presId="urn:microsoft.com/office/officeart/2005/8/layout/hierarchy1"/>
    <dgm:cxn modelId="{A2883811-E48F-4AE2-91AF-A07C37A6C348}" type="presParOf" srcId="{5CEBEA18-12A8-4807-A71C-92F9FD68CBFC}" destId="{BABD661D-1AF2-4747-BCDA-421DE3FC0968}" srcOrd="3" destOrd="0" presId="urn:microsoft.com/office/officeart/2005/8/layout/hierarchy1"/>
    <dgm:cxn modelId="{3D8FF632-259F-4EAF-BC3A-89790A08FAAA}" type="presParOf" srcId="{BABD661D-1AF2-4747-BCDA-421DE3FC0968}" destId="{B3ABCA02-30F4-447C-A726-51F8B8697B80}" srcOrd="0" destOrd="0" presId="urn:microsoft.com/office/officeart/2005/8/layout/hierarchy1"/>
    <dgm:cxn modelId="{68EC5F8B-047A-4A22-9E12-141B198538C8}" type="presParOf" srcId="{B3ABCA02-30F4-447C-A726-51F8B8697B80}" destId="{B8985ACF-2E1B-426D-80D0-A22C64283736}" srcOrd="0" destOrd="0" presId="urn:microsoft.com/office/officeart/2005/8/layout/hierarchy1"/>
    <dgm:cxn modelId="{662B9DBE-F84D-45FF-9321-4F6EC0EAF313}" type="presParOf" srcId="{B3ABCA02-30F4-447C-A726-51F8B8697B80}" destId="{F59CC75C-BFD0-47F7-88C9-8FEFA5B3D736}" srcOrd="1" destOrd="0" presId="urn:microsoft.com/office/officeart/2005/8/layout/hierarchy1"/>
    <dgm:cxn modelId="{528D6684-B376-4874-90C6-EC82B3635182}" type="presParOf" srcId="{BABD661D-1AF2-4747-BCDA-421DE3FC0968}" destId="{8013DEFB-7C28-473C-A9D4-C5BB26AF124D}" srcOrd="1" destOrd="0" presId="urn:microsoft.com/office/officeart/2005/8/layout/hierarchy1"/>
    <dgm:cxn modelId="{CA594FCB-5C12-48AD-B9B7-6EDBC8F033F0}" type="presParOf" srcId="{5CEBEA18-12A8-4807-A71C-92F9FD68CBFC}" destId="{A091BE85-E86B-43EA-8D3D-84FF36919EFE}" srcOrd="4" destOrd="0" presId="urn:microsoft.com/office/officeart/2005/8/layout/hierarchy1"/>
    <dgm:cxn modelId="{47635790-85F1-4309-9B24-6D8DBC8AD631}" type="presParOf" srcId="{A091BE85-E86B-43EA-8D3D-84FF36919EFE}" destId="{ADB4CFC7-D7B5-4EB7-8FC0-DB69803B92A3}" srcOrd="0" destOrd="0" presId="urn:microsoft.com/office/officeart/2005/8/layout/hierarchy1"/>
    <dgm:cxn modelId="{766C921D-7CC2-4ABD-AF83-5776E3F0FA99}" type="presParOf" srcId="{ADB4CFC7-D7B5-4EB7-8FC0-DB69803B92A3}" destId="{99B4C9A7-BEC4-4AF9-B843-EEDE0BDEC66B}" srcOrd="0" destOrd="0" presId="urn:microsoft.com/office/officeart/2005/8/layout/hierarchy1"/>
    <dgm:cxn modelId="{14CF4948-21C3-4DEF-8EEC-D471A9CFE1D2}" type="presParOf" srcId="{ADB4CFC7-D7B5-4EB7-8FC0-DB69803B92A3}" destId="{444D0C72-E373-43C9-99D0-DB9EC4738D72}" srcOrd="1" destOrd="0" presId="urn:microsoft.com/office/officeart/2005/8/layout/hierarchy1"/>
    <dgm:cxn modelId="{CD96E067-D845-4B0A-B12A-63B1124B6698}" type="presParOf" srcId="{A091BE85-E86B-43EA-8D3D-84FF36919EFE}" destId="{85B1D74E-5CEF-491A-AAC8-39240E3BF338}" srcOrd="1" destOrd="0" presId="urn:microsoft.com/office/officeart/2005/8/layout/hierarchy1"/>
    <dgm:cxn modelId="{771E6D3C-7E57-4F1A-8D3B-38B258DE7152}" type="presParOf" srcId="{5CEBEA18-12A8-4807-A71C-92F9FD68CBFC}" destId="{202EB20D-6A98-447D-BD6F-337DAE4D018A}" srcOrd="5" destOrd="0" presId="urn:microsoft.com/office/officeart/2005/8/layout/hierarchy1"/>
    <dgm:cxn modelId="{C311521E-A623-483A-B2AD-F1BE0A787E85}" type="presParOf" srcId="{202EB20D-6A98-447D-BD6F-337DAE4D018A}" destId="{8F9F1D80-C4A1-4EC5-9EAE-0D1A5770FA4D}" srcOrd="0" destOrd="0" presId="urn:microsoft.com/office/officeart/2005/8/layout/hierarchy1"/>
    <dgm:cxn modelId="{472C7034-89D3-4764-8FF2-20D5F7C1F27C}" type="presParOf" srcId="{8F9F1D80-C4A1-4EC5-9EAE-0D1A5770FA4D}" destId="{844EF29C-4CB9-4B76-8F82-8C9634500FC5}" srcOrd="0" destOrd="0" presId="urn:microsoft.com/office/officeart/2005/8/layout/hierarchy1"/>
    <dgm:cxn modelId="{D9C033A2-E0A8-4477-8CFC-933AA9132959}" type="presParOf" srcId="{8F9F1D80-C4A1-4EC5-9EAE-0D1A5770FA4D}" destId="{25F60612-915B-4C3D-A6AB-7D00B0C07295}" srcOrd="1" destOrd="0" presId="urn:microsoft.com/office/officeart/2005/8/layout/hierarchy1"/>
    <dgm:cxn modelId="{D948242F-8C9B-41E3-9CAA-C41997EC4099}" type="presParOf" srcId="{202EB20D-6A98-447D-BD6F-337DAE4D018A}" destId="{DAAD98A4-C361-4D9C-B401-6A28F0AC7368}" srcOrd="1" destOrd="0" presId="urn:microsoft.com/office/officeart/2005/8/layout/hierarchy1"/>
    <dgm:cxn modelId="{9E0C39B6-C6BA-498B-9B79-8FDA3C2E45D2}" type="presParOf" srcId="{5CEBEA18-12A8-4807-A71C-92F9FD68CBFC}" destId="{BC253DE5-952C-4856-A9C5-D6E41A1B5276}" srcOrd="6" destOrd="0" presId="urn:microsoft.com/office/officeart/2005/8/layout/hierarchy1"/>
    <dgm:cxn modelId="{4687BB5B-9C9A-476E-BBC8-E3E844C0CBED}" type="presParOf" srcId="{BC253DE5-952C-4856-A9C5-D6E41A1B5276}" destId="{51F93BE1-E301-4BBA-B325-B934AE362ECF}" srcOrd="0" destOrd="0" presId="urn:microsoft.com/office/officeart/2005/8/layout/hierarchy1"/>
    <dgm:cxn modelId="{3024220D-8F28-4C33-B65B-84CF81B1E921}" type="presParOf" srcId="{51F93BE1-E301-4BBA-B325-B934AE362ECF}" destId="{7CFFDC95-2162-4F3B-A28C-FD3289F0C868}" srcOrd="0" destOrd="0" presId="urn:microsoft.com/office/officeart/2005/8/layout/hierarchy1"/>
    <dgm:cxn modelId="{D2BB96F4-FDDB-4F6D-90C8-982A07464AA3}" type="presParOf" srcId="{51F93BE1-E301-4BBA-B325-B934AE362ECF}" destId="{BDEEBC40-5563-43CF-A733-54CDA17C1633}" srcOrd="1" destOrd="0" presId="urn:microsoft.com/office/officeart/2005/8/layout/hierarchy1"/>
    <dgm:cxn modelId="{D6FDFFBD-371C-47C5-94D4-792FA2885117}" type="presParOf" srcId="{BC253DE5-952C-4856-A9C5-D6E41A1B5276}" destId="{352ED5C9-8C96-4563-92C9-246D4C03FB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5FF1-2013-446F-A523-3F6B7A27A5A0}">
      <dsp:nvSpPr>
        <dsp:cNvPr id="0" name=""/>
        <dsp:cNvSpPr/>
      </dsp:nvSpPr>
      <dsp:spPr>
        <a:xfrm>
          <a:off x="7166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248BF-A929-465A-B1EC-3A7C8EBCA210}">
      <dsp:nvSpPr>
        <dsp:cNvPr id="0" name=""/>
        <dsp:cNvSpPr/>
      </dsp:nvSpPr>
      <dsp:spPr>
        <a:xfrm>
          <a:off x="114259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Highest amounts in </a:t>
          </a:r>
          <a:r>
            <a:rPr lang="en-US" sz="1100" b="1" kern="1200" dirty="0" smtClean="0"/>
            <a:t>mast cells </a:t>
          </a:r>
          <a:r>
            <a:rPr lang="en-US" sz="1100" kern="1200" dirty="0" smtClean="0"/>
            <a:t> </a:t>
          </a:r>
          <a:endParaRPr lang="en-US" sz="1100" kern="1200" dirty="0"/>
        </a:p>
      </dsp:txBody>
      <dsp:txXfrm>
        <a:off x="132185" y="2010676"/>
        <a:ext cx="927984" cy="576184"/>
      </dsp:txXfrm>
    </dsp:sp>
    <dsp:sp modelId="{67FF6FB8-0131-4120-8004-25E562A03268}">
      <dsp:nvSpPr>
        <dsp:cNvPr id="0" name=""/>
        <dsp:cNvSpPr/>
      </dsp:nvSpPr>
      <dsp:spPr>
        <a:xfrm>
          <a:off x="1185189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BBE75-E406-42B1-A2B6-FDEC3036A9E0}">
      <dsp:nvSpPr>
        <dsp:cNvPr id="0" name=""/>
        <dsp:cNvSpPr/>
      </dsp:nvSpPr>
      <dsp:spPr>
        <a:xfrm>
          <a:off x="1292282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Basophils</a:t>
          </a:r>
          <a:endParaRPr lang="en-US" sz="1100" b="1" kern="1200" dirty="0"/>
        </a:p>
      </dsp:txBody>
      <dsp:txXfrm>
        <a:off x="1310208" y="2010676"/>
        <a:ext cx="927984" cy="576184"/>
      </dsp:txXfrm>
    </dsp:sp>
    <dsp:sp modelId="{22B1F465-0FBF-4CE1-A62C-4EC130D147AC}">
      <dsp:nvSpPr>
        <dsp:cNvPr id="0" name=""/>
        <dsp:cNvSpPr/>
      </dsp:nvSpPr>
      <dsp:spPr>
        <a:xfrm>
          <a:off x="2363212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42D97-67FF-4EB6-9804-938FFF5B53D2}">
      <dsp:nvSpPr>
        <dsp:cNvPr id="0" name=""/>
        <dsp:cNvSpPr/>
      </dsp:nvSpPr>
      <dsp:spPr>
        <a:xfrm>
          <a:off x="2470305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Skin</a:t>
          </a:r>
          <a:endParaRPr lang="en-US" sz="1100" kern="1200" dirty="0"/>
        </a:p>
      </dsp:txBody>
      <dsp:txXfrm>
        <a:off x="2488231" y="2010676"/>
        <a:ext cx="927984" cy="576184"/>
      </dsp:txXfrm>
    </dsp:sp>
    <dsp:sp modelId="{B8985ACF-2E1B-426D-80D0-A22C64283736}">
      <dsp:nvSpPr>
        <dsp:cNvPr id="0" name=""/>
        <dsp:cNvSpPr/>
      </dsp:nvSpPr>
      <dsp:spPr>
        <a:xfrm>
          <a:off x="3541235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C75C-BFD0-47F7-88C9-8FEFA5B3D736}">
      <dsp:nvSpPr>
        <dsp:cNvPr id="0" name=""/>
        <dsp:cNvSpPr/>
      </dsp:nvSpPr>
      <dsp:spPr>
        <a:xfrm>
          <a:off x="3648328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Lung</a:t>
          </a:r>
          <a:endParaRPr lang="en-US" sz="1100" kern="1200" dirty="0"/>
        </a:p>
      </dsp:txBody>
      <dsp:txXfrm>
        <a:off x="3666254" y="2010676"/>
        <a:ext cx="927984" cy="576184"/>
      </dsp:txXfrm>
    </dsp:sp>
    <dsp:sp modelId="{99B4C9A7-BEC4-4AF9-B843-EEDE0BDEC66B}">
      <dsp:nvSpPr>
        <dsp:cNvPr id="0" name=""/>
        <dsp:cNvSpPr/>
      </dsp:nvSpPr>
      <dsp:spPr>
        <a:xfrm>
          <a:off x="4719257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D0C72-E373-43C9-99D0-DB9EC4738D72}">
      <dsp:nvSpPr>
        <dsp:cNvPr id="0" name=""/>
        <dsp:cNvSpPr/>
      </dsp:nvSpPr>
      <dsp:spPr>
        <a:xfrm>
          <a:off x="4826350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Intestinal mucosa </a:t>
          </a:r>
          <a:endParaRPr lang="en-US" sz="1100" kern="1200" dirty="0"/>
        </a:p>
      </dsp:txBody>
      <dsp:txXfrm>
        <a:off x="4844276" y="2010676"/>
        <a:ext cx="927984" cy="576184"/>
      </dsp:txXfrm>
    </dsp:sp>
    <dsp:sp modelId="{844EF29C-4CB9-4B76-8F82-8C9634500FC5}">
      <dsp:nvSpPr>
        <dsp:cNvPr id="0" name=""/>
        <dsp:cNvSpPr/>
      </dsp:nvSpPr>
      <dsp:spPr>
        <a:xfrm>
          <a:off x="5897280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60612-915B-4C3D-A6AB-7D00B0C07295}">
      <dsp:nvSpPr>
        <dsp:cNvPr id="0" name=""/>
        <dsp:cNvSpPr/>
      </dsp:nvSpPr>
      <dsp:spPr>
        <a:xfrm>
          <a:off x="6004373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Stomach</a:t>
          </a:r>
          <a:endParaRPr lang="en-US" sz="1100" kern="1200" dirty="0"/>
        </a:p>
      </dsp:txBody>
      <dsp:txXfrm>
        <a:off x="6022299" y="2010676"/>
        <a:ext cx="927984" cy="576184"/>
      </dsp:txXfrm>
    </dsp:sp>
    <dsp:sp modelId="{7CFFDC95-2162-4F3B-A28C-FD3289F0C868}">
      <dsp:nvSpPr>
        <dsp:cNvPr id="0" name=""/>
        <dsp:cNvSpPr/>
      </dsp:nvSpPr>
      <dsp:spPr>
        <a:xfrm>
          <a:off x="7075303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EBC40-5563-43CF-A733-54CDA17C1633}">
      <dsp:nvSpPr>
        <dsp:cNvPr id="0" name=""/>
        <dsp:cNvSpPr/>
      </dsp:nvSpPr>
      <dsp:spPr>
        <a:xfrm>
          <a:off x="7182396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Brain</a:t>
          </a:r>
          <a:r>
            <a:rPr lang="en-US" sz="1100" kern="1200" dirty="0" smtClean="0"/>
            <a:t> </a:t>
          </a:r>
          <a:endParaRPr lang="en-US" sz="1100" kern="1200" dirty="0"/>
        </a:p>
      </dsp:txBody>
      <dsp:txXfrm>
        <a:off x="7200322" y="2010676"/>
        <a:ext cx="927984" cy="57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C1F232-C16D-5B4B-856F-4068FF2552C0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1A0555-42DA-8B48-BD28-7AD742940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0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CEE40F1-B2D8-034B-8D34-3B90BCE1BE99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014DA61-36E9-1743-B553-C27F1E647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21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09E0EA-503E-F24A-8A07-F8FE33E7D61F}" type="slidenum">
              <a:rPr lang="en-US">
                <a:latin typeface="Calibri" charset="0"/>
              </a:rPr>
              <a:pPr eaLnBrk="1" hangingPunct="1"/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04AEA5-7682-0241-B089-8C36C616A5F3}" type="slidenum">
              <a:rPr lang="en-US">
                <a:latin typeface="Calibri" charset="0"/>
              </a:rPr>
              <a:pPr eaLnBrk="1" hangingPunct="1"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F20748-7AAE-D645-80ED-511AAC34F38A}" type="slidenum">
              <a:rPr lang="en-US">
                <a:latin typeface="Calibri" charset="0"/>
              </a:rPr>
              <a:pPr eaLnBrk="1" hangingPunct="1"/>
              <a:t>26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41EF4A3-917F-2D4F-BF9E-4ABAC166CE6B}" type="slidenum">
              <a:rPr lang="en-US">
                <a:latin typeface="Calibri" charset="0"/>
              </a:rPr>
              <a:pPr eaLnBrk="1" hangingPunct="1"/>
              <a:t>34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50E0EF-F932-864B-9085-8A5597DDC63D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76749-6C16-5B43-87FA-1C7391BA4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3FB3E-6AF7-A14F-A7B9-5DFEBF337ACB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207C8-BAA5-1D40-A227-B3E564DAA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01B9EFDA-D1A7-A349-ABD8-8CABAA7DD9D7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98E0E18-3AD0-C94F-BADF-B85D41F6EF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DF105-7831-5744-A913-AF0503F5C341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4629A-D83C-A448-9928-7428BE4F3A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4266B-3339-7B41-9101-2BC4BE5FE039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F0FB7A58-237A-2848-963B-7D0C267510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788B-990B-D14A-A209-B50CBC672EB4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388C08-E78B-CD40-B05E-44F1E756E4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6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C1576-DC13-2A47-B4CF-EF110AE97D1B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6D2BE5-3C68-1E4D-A7B6-FC2AA1909F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4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B6A53-27D9-8A49-B5DD-FDDE18BE571B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EEAD5-71A0-E14C-A6A4-D7AC61D49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6AB46-287D-784C-978A-D929900B94E6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80CE1E-7A68-A441-98FA-946E7028C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A0F7C-430F-9841-83A9-942F8A0016CC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1309E-592F-A942-882C-DDA8223F5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209E86E2-B1BA-A046-98F6-C740796DA4D8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7FE8E0F6-65A5-5644-BCFD-29F3664D46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E0952E13-24D7-F440-8515-556F3E0F743E}" type="datetimeFigureOut">
              <a:rPr lang="en-US"/>
              <a:pPr/>
              <a:t>10/17/11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7920C4F-83E6-D84E-A5AE-1AA27CED5D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8" r:id="rId2"/>
    <p:sldLayoutId id="2147483983" r:id="rId3"/>
    <p:sldLayoutId id="2147483984" r:id="rId4"/>
    <p:sldLayoutId id="2147483985" r:id="rId5"/>
    <p:sldLayoutId id="2147483979" r:id="rId6"/>
    <p:sldLayoutId id="2147483986" r:id="rId7"/>
    <p:sldLayoutId id="2147483980" r:id="rId8"/>
    <p:sldLayoutId id="2147483987" r:id="rId9"/>
    <p:sldLayoutId id="2147483981" r:id="rId10"/>
    <p:sldLayoutId id="2147483988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924800" cy="3048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</a:rPr>
              <a:t>HISTAMINE </a:t>
            </a:r>
            <a:endParaRPr lang="en-US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9219" name="Subtitle 3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1384300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Loratadine  (Second generation)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600" b="1">
                <a:solidFill>
                  <a:srgbClr val="FF0000"/>
                </a:solidFill>
                <a:latin typeface="Arial Narrow" charset="0"/>
              </a:rPr>
              <a:t>		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600" b="1">
                <a:solidFill>
                  <a:srgbClr val="7030A0"/>
                </a:solidFill>
                <a:latin typeface="Arial Narrow" charset="0"/>
              </a:rPr>
              <a:t>Non-sedating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charset="0"/>
              </a:rPr>
              <a:t>Clinical uses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FF0000"/>
                </a:solidFill>
                <a:latin typeface="Arial Narrow" charset="0"/>
              </a:rPr>
              <a:t>Allergic conditions :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latin typeface="Arial Narrow" charset="0"/>
              </a:rPr>
              <a:t> allergic rhinitis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latin typeface="Arial Narrow" charset="0"/>
              </a:rPr>
              <a:t>Conjunctivitis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latin typeface="Arial Narrow" charset="0"/>
              </a:rPr>
              <a:t>Urticaria</a:t>
            </a:r>
          </a:p>
          <a:p>
            <a:pPr marL="342900" indent="-342900">
              <a:spcBef>
                <a:spcPct val="20000"/>
              </a:spcBef>
            </a:pPr>
            <a:endParaRPr lang="en-US" sz="2600" b="1">
              <a:latin typeface="Arial Narrow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600" b="1">
              <a:latin typeface="Arial Narrow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1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 antagonists</a:t>
            </a:r>
          </a:p>
        </p:txBody>
      </p:sp>
    </p:spTree>
  </p:cSld>
  <p:clrMapOvr>
    <a:masterClrMapping/>
  </p:clrMapOvr>
  <p:transition xmlns:p14="http://schemas.microsoft.com/office/powerpoint/2010/main" spd="med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523875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Cimetidine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>
                <a:latin typeface="Arial Narrow" charset="0"/>
              </a:rPr>
              <a:t>  Inhibitor of gastric acid secretion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>
                <a:latin typeface="Arial Narrow" charset="0"/>
              </a:rPr>
              <a:t>   </a:t>
            </a:r>
            <a:r>
              <a:rPr lang="en-US" sz="4000" b="1">
                <a:solidFill>
                  <a:srgbClr val="0070C0"/>
                </a:solidFill>
                <a:latin typeface="Arial Narrow" charset="0"/>
              </a:rPr>
              <a:t>Used in the treatment of :</a:t>
            </a:r>
          </a:p>
          <a:p>
            <a:pPr marL="342900" indent="-342900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  <a:latin typeface="Arial Narrow" charset="0"/>
              </a:rPr>
              <a:t>       peptic ulcers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 antagonists</a:t>
            </a:r>
          </a:p>
        </p:txBody>
      </p:sp>
    </p:spTree>
  </p:cSld>
  <p:clrMapOvr>
    <a:masterClrMapping/>
  </p:clrMapOvr>
  <p:transition xmlns:p14="http://schemas.microsoft.com/office/powerpoint/2010/main" spd="med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523875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BETAHISTINE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sz="2600" b="1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charset="0"/>
              </a:rPr>
              <a:t>    Used in treatment of 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b="1">
                <a:solidFill>
                  <a:srgbClr val="0070C0"/>
                </a:solidFill>
                <a:latin typeface="Arial Narrow" charset="0"/>
              </a:rPr>
              <a:t>           </a:t>
            </a:r>
            <a:r>
              <a:rPr lang="en-US" sz="2600" b="1">
                <a:solidFill>
                  <a:srgbClr val="FF0000"/>
                </a:solidFill>
                <a:latin typeface="Arial Narrow" charset="0"/>
              </a:rPr>
              <a:t>vertigo in middle ear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3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 antagonists</a:t>
            </a:r>
          </a:p>
        </p:txBody>
      </p:sp>
    </p:spTree>
  </p:cSld>
  <p:clrMapOvr>
    <a:masterClrMapping/>
  </p:clrMapOvr>
  <p:transition xmlns:p14="http://schemas.microsoft.com/office/powerpoint/2010/main" spd="med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ctrTitle"/>
          </p:nvPr>
        </p:nvSpPr>
        <p:spPr>
          <a:xfrm>
            <a:off x="2514600" y="990600"/>
            <a:ext cx="43434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ea typeface="+mj-ea"/>
              </a:rPr>
              <a:t>Eicosanoids</a:t>
            </a:r>
            <a:endParaRPr lang="en-US" sz="5400" b="1" dirty="0" smtClean="0">
              <a:ea typeface="+mj-ea"/>
            </a:endParaRP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590800"/>
            <a:ext cx="69230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3124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</a:rPr>
              <a:t> INHIBITORS OF EICOSANOIDS</a:t>
            </a:r>
            <a:endParaRPr lang="en-US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4"/>
          <p:cNvGrpSpPr>
            <a:grpSpLocks/>
          </p:cNvGrpSpPr>
          <p:nvPr/>
        </p:nvGrpSpPr>
        <p:grpSpPr bwMode="auto">
          <a:xfrm>
            <a:off x="655638" y="457200"/>
            <a:ext cx="7620000" cy="6135688"/>
            <a:chOff x="655637" y="457200"/>
            <a:chExt cx="7620000" cy="6135707"/>
          </a:xfrm>
        </p:grpSpPr>
        <p:sp>
          <p:nvSpPr>
            <p:cNvPr id="24585" name="Text Box 2"/>
            <p:cNvSpPr txBox="1">
              <a:spLocks noChangeArrowheads="1"/>
            </p:cNvSpPr>
            <p:nvPr/>
          </p:nvSpPr>
          <p:spPr bwMode="auto">
            <a:xfrm>
              <a:off x="3124200" y="457200"/>
              <a:ext cx="28654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Berlin Sans FB Demi" charset="0"/>
                </a:rPr>
                <a:t>Phospholipids</a:t>
              </a:r>
            </a:p>
          </p:txBody>
        </p:sp>
        <p:sp>
          <p:nvSpPr>
            <p:cNvPr id="24586" name="Text Box 3"/>
            <p:cNvSpPr txBox="1">
              <a:spLocks noChangeArrowheads="1"/>
            </p:cNvSpPr>
            <p:nvPr/>
          </p:nvSpPr>
          <p:spPr bwMode="auto">
            <a:xfrm>
              <a:off x="4237037" y="990600"/>
              <a:ext cx="2549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 u="sng">
                  <a:solidFill>
                    <a:srgbClr val="FF0000"/>
                  </a:solidFill>
                  <a:latin typeface="Berlin Sans FB Demi" charset="0"/>
                </a:rPr>
                <a:t>Phospholipase</a:t>
              </a:r>
              <a:r>
                <a:rPr lang="en-US" sz="2400" b="1">
                  <a:solidFill>
                    <a:srgbClr val="FF0000"/>
                  </a:solidFill>
                  <a:latin typeface="Berlin Sans FB Demi" charset="0"/>
                </a:rPr>
                <a:t> A</a:t>
              </a:r>
              <a:r>
                <a:rPr lang="en-US" sz="2400" b="1" baseline="-25000">
                  <a:solidFill>
                    <a:srgbClr val="FF0000"/>
                  </a:solidFill>
                  <a:latin typeface="Berlin Sans FB Demi" charset="0"/>
                </a:rPr>
                <a:t>2</a:t>
              </a:r>
              <a:endParaRPr lang="en-US" sz="2400" b="1">
                <a:solidFill>
                  <a:srgbClr val="FF0000"/>
                </a:solidFill>
                <a:latin typeface="Berlin Sans FB Demi" charset="0"/>
              </a:endParaRPr>
            </a:p>
          </p:txBody>
        </p:sp>
        <p:sp>
          <p:nvSpPr>
            <p:cNvPr id="24587" name="Text Box 4"/>
            <p:cNvSpPr txBox="1">
              <a:spLocks noChangeArrowheads="1"/>
            </p:cNvSpPr>
            <p:nvPr/>
          </p:nvSpPr>
          <p:spPr bwMode="auto">
            <a:xfrm>
              <a:off x="3230562" y="1665288"/>
              <a:ext cx="28841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Berlin Sans FB Demi" charset="0"/>
                </a:rPr>
                <a:t>Arachidonic Acid</a:t>
              </a:r>
            </a:p>
          </p:txBody>
        </p:sp>
        <p:sp>
          <p:nvSpPr>
            <p:cNvPr id="24588" name="Line 5"/>
            <p:cNvSpPr>
              <a:spLocks noChangeShapeType="1"/>
            </p:cNvSpPr>
            <p:nvPr/>
          </p:nvSpPr>
          <p:spPr bwMode="auto">
            <a:xfrm>
              <a:off x="3932237" y="838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Text Box 6"/>
            <p:cNvSpPr txBox="1">
              <a:spLocks noChangeArrowheads="1"/>
            </p:cNvSpPr>
            <p:nvPr/>
          </p:nvSpPr>
          <p:spPr bwMode="auto">
            <a:xfrm>
              <a:off x="4465637" y="3810000"/>
              <a:ext cx="3810000" cy="95410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Berlin Sans FB Demi" charset="0"/>
                </a:rPr>
                <a:t>Prostaglandins </a:t>
              </a:r>
            </a:p>
            <a:p>
              <a:pPr eaLnBrk="1" hangingPunct="1"/>
              <a:r>
                <a:rPr lang="en-US" sz="2800" b="1">
                  <a:latin typeface="Berlin Sans FB Demi" charset="0"/>
                </a:rPr>
                <a:t>PG</a:t>
              </a:r>
              <a:r>
                <a:rPr lang="en-US" sz="2800" b="1">
                  <a:solidFill>
                    <a:srgbClr val="0070C0"/>
                  </a:solidFill>
                  <a:latin typeface="Berlin Sans FB Demi" charset="0"/>
                </a:rPr>
                <a:t>E2</a:t>
              </a:r>
              <a:r>
                <a:rPr lang="en-US" sz="2800" b="1">
                  <a:latin typeface="Berlin Sans FB Demi" charset="0"/>
                </a:rPr>
                <a:t>, PG</a:t>
              </a:r>
              <a:r>
                <a:rPr lang="en-US" sz="2800" b="1">
                  <a:solidFill>
                    <a:srgbClr val="0070C0"/>
                  </a:solidFill>
                  <a:latin typeface="Berlin Sans FB Demi" charset="0"/>
                </a:rPr>
                <a:t>D2</a:t>
              </a:r>
              <a:r>
                <a:rPr lang="en-US" sz="2800" b="1">
                  <a:latin typeface="Berlin Sans FB Demi" charset="0"/>
                </a:rPr>
                <a:t>, PGF</a:t>
              </a:r>
              <a:r>
                <a:rPr lang="en-US" sz="2800" b="1">
                  <a:solidFill>
                    <a:srgbClr val="0070C0"/>
                  </a:solidFill>
                  <a:latin typeface="Berlin Sans FB Demi" charset="0"/>
                </a:rPr>
                <a:t>2</a:t>
              </a:r>
              <a:r>
                <a:rPr lang="en-US" sz="2800" b="1">
                  <a:solidFill>
                    <a:srgbClr val="0070C0"/>
                  </a:solidFill>
                  <a:latin typeface="Berlin Sans FB Demi" charset="0"/>
                  <a:sym typeface="Symbol" charset="0"/>
                </a:rPr>
                <a:t></a:t>
              </a:r>
              <a:r>
                <a:rPr lang="en-US" sz="2800" b="1">
                  <a:latin typeface="Berlin Sans FB Demi" charset="0"/>
                  <a:sym typeface="Symbol" charset="0"/>
                </a:rPr>
                <a:t> </a:t>
              </a:r>
              <a:endParaRPr lang="en-US" sz="2800" b="1">
                <a:latin typeface="Berlin Sans FB Demi" charset="0"/>
              </a:endParaRPr>
            </a:p>
          </p:txBody>
        </p:sp>
        <p:sp>
          <p:nvSpPr>
            <p:cNvPr id="24590" name="Text Box 7"/>
            <p:cNvSpPr txBox="1">
              <a:spLocks noChangeArrowheads="1"/>
            </p:cNvSpPr>
            <p:nvPr/>
          </p:nvSpPr>
          <p:spPr bwMode="auto">
            <a:xfrm>
              <a:off x="4618037" y="5638800"/>
              <a:ext cx="3346450" cy="95410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Berlin Sans FB Demi" charset="0"/>
                </a:rPr>
                <a:t>Thromboxane (TXA2)</a:t>
              </a:r>
            </a:p>
          </p:txBody>
        </p:sp>
        <p:sp>
          <p:nvSpPr>
            <p:cNvPr id="24591" name="Text Box 8"/>
            <p:cNvSpPr txBox="1">
              <a:spLocks noChangeArrowheads="1"/>
            </p:cNvSpPr>
            <p:nvPr/>
          </p:nvSpPr>
          <p:spPr bwMode="auto">
            <a:xfrm>
              <a:off x="4694237" y="4953000"/>
              <a:ext cx="3268844" cy="5232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7030A0"/>
                  </a:solidFill>
                  <a:latin typeface="Berlin Sans FB Demi" charset="0"/>
                </a:rPr>
                <a:t>Prostacyclin </a:t>
              </a:r>
              <a:r>
                <a:rPr lang="en-US" sz="2800" b="1">
                  <a:latin typeface="Berlin Sans FB Demi" charset="0"/>
                </a:rPr>
                <a:t>(</a:t>
              </a:r>
              <a:r>
                <a:rPr lang="en-US" sz="2800" b="1">
                  <a:solidFill>
                    <a:srgbClr val="0070C0"/>
                  </a:solidFill>
                  <a:latin typeface="Berlin Sans FB Demi" charset="0"/>
                </a:rPr>
                <a:t>PGI2)</a:t>
              </a:r>
            </a:p>
          </p:txBody>
        </p:sp>
        <p:sp>
          <p:nvSpPr>
            <p:cNvPr id="24592" name="Line 9"/>
            <p:cNvSpPr>
              <a:spLocks noChangeShapeType="1"/>
            </p:cNvSpPr>
            <p:nvPr/>
          </p:nvSpPr>
          <p:spPr bwMode="auto">
            <a:xfrm flipH="1">
              <a:off x="2332037" y="2209800"/>
              <a:ext cx="15240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Text Box 12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20361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 u="sng">
                  <a:solidFill>
                    <a:srgbClr val="FF0000"/>
                  </a:solidFill>
                  <a:latin typeface="Berlin Sans FB Demi" charset="0"/>
                </a:rPr>
                <a:t>COX1 &amp; COX2</a:t>
              </a:r>
            </a:p>
          </p:txBody>
        </p:sp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655637" y="3886200"/>
              <a:ext cx="27432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Berlin Sans FB Demi" charset="0"/>
                </a:rPr>
                <a:t>Leukotrienes</a:t>
              </a:r>
            </a:p>
            <a:p>
              <a:pPr eaLnBrk="1" hangingPunct="1"/>
              <a:r>
                <a:rPr lang="en-US" sz="2800" b="1">
                  <a:solidFill>
                    <a:srgbClr val="0070C0"/>
                  </a:solidFill>
                  <a:latin typeface="Berlin Sans FB Demi" charset="0"/>
                </a:rPr>
                <a:t>LTA4, B4, D4, C4</a:t>
              </a:r>
            </a:p>
          </p:txBody>
        </p:sp>
        <p:sp>
          <p:nvSpPr>
            <p:cNvPr id="24595" name="Line 14"/>
            <p:cNvSpPr>
              <a:spLocks noChangeShapeType="1"/>
            </p:cNvSpPr>
            <p:nvPr/>
          </p:nvSpPr>
          <p:spPr bwMode="auto">
            <a:xfrm>
              <a:off x="4618037" y="2133600"/>
              <a:ext cx="12954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Text Box 15"/>
            <p:cNvSpPr txBox="1">
              <a:spLocks noChangeArrowheads="1"/>
            </p:cNvSpPr>
            <p:nvPr/>
          </p:nvSpPr>
          <p:spPr bwMode="auto">
            <a:xfrm>
              <a:off x="808037" y="2590800"/>
              <a:ext cx="20521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 u="sng">
                  <a:solidFill>
                    <a:srgbClr val="FF0000"/>
                  </a:solidFill>
                  <a:latin typeface="Berlin Sans FB Demi" charset="0"/>
                </a:rPr>
                <a:t>Lipoxygenase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" y="228600"/>
            <a:ext cx="1752600" cy="7080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B050"/>
                </a:solidFill>
                <a:latin typeface="Berlin Sans FB Demi" charset="0"/>
              </a:rPr>
              <a:t>Drugs </a:t>
            </a:r>
            <a:endParaRPr lang="ar-EG" sz="4000" b="1">
              <a:solidFill>
                <a:srgbClr val="00B050"/>
              </a:solidFill>
              <a:latin typeface="Berlin Sans FB Demi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2438400"/>
            <a:ext cx="198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B050"/>
                </a:solidFill>
                <a:latin typeface="Berlin Sans FB Demi" charset="0"/>
              </a:rPr>
              <a:t>NSAIDs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" y="990600"/>
            <a:ext cx="295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B050"/>
                </a:solidFill>
                <a:latin typeface="Berlin Sans FB Demi" charset="0"/>
              </a:rPr>
              <a:t>Corticosteroids </a:t>
            </a:r>
            <a:endParaRPr lang="ar-EG" sz="3200" b="1">
              <a:solidFill>
                <a:srgbClr val="00B050"/>
              </a:solidFill>
              <a:latin typeface="Berlin Sans FB Demi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1981200"/>
            <a:ext cx="177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B050"/>
                </a:solidFill>
                <a:latin typeface="Berlin Sans FB Demi" charset="0"/>
              </a:rPr>
              <a:t>Zileuton </a:t>
            </a:r>
            <a:endParaRPr lang="ar-EG" sz="3200" b="1">
              <a:solidFill>
                <a:srgbClr val="00B050"/>
              </a:solidFill>
              <a:latin typeface="Berlin Sans FB Demi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05200" y="1219200"/>
            <a:ext cx="855663" cy="187325"/>
          </a:xfrm>
          <a:custGeom>
            <a:avLst/>
            <a:gdLst>
              <a:gd name="connsiteX0" fmla="*/ 0 w 854869"/>
              <a:gd name="connsiteY0" fmla="*/ 23812 h 188118"/>
              <a:gd name="connsiteX1" fmla="*/ 671512 w 854869"/>
              <a:gd name="connsiteY1" fmla="*/ 23812 h 188118"/>
              <a:gd name="connsiteX2" fmla="*/ 828675 w 854869"/>
              <a:gd name="connsiteY2" fmla="*/ 166687 h 188118"/>
              <a:gd name="connsiteX3" fmla="*/ 828675 w 854869"/>
              <a:gd name="connsiteY3" fmla="*/ 152399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869" h="188118">
                <a:moveTo>
                  <a:pt x="0" y="23812"/>
                </a:moveTo>
                <a:cubicBezTo>
                  <a:pt x="266700" y="11906"/>
                  <a:pt x="533400" y="0"/>
                  <a:pt x="671512" y="23812"/>
                </a:cubicBezTo>
                <a:cubicBezTo>
                  <a:pt x="809624" y="47624"/>
                  <a:pt x="802481" y="145256"/>
                  <a:pt x="828675" y="166687"/>
                </a:cubicBezTo>
                <a:cubicBezTo>
                  <a:pt x="854869" y="188118"/>
                  <a:pt x="841772" y="170258"/>
                  <a:pt x="828675" y="152399"/>
                </a:cubicBez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8" name="Freeform 27"/>
          <p:cNvSpPr/>
          <p:nvPr/>
        </p:nvSpPr>
        <p:spPr>
          <a:xfrm>
            <a:off x="1943100" y="2319338"/>
            <a:ext cx="941388" cy="395287"/>
          </a:xfrm>
          <a:custGeom>
            <a:avLst/>
            <a:gdLst>
              <a:gd name="connsiteX0" fmla="*/ 314325 w 940594"/>
              <a:gd name="connsiteY0" fmla="*/ 9525 h 395287"/>
              <a:gd name="connsiteX1" fmla="*/ 557213 w 940594"/>
              <a:gd name="connsiteY1" fmla="*/ 9525 h 395287"/>
              <a:gd name="connsiteX2" fmla="*/ 828675 w 940594"/>
              <a:gd name="connsiteY2" fmla="*/ 66675 h 395287"/>
              <a:gd name="connsiteX3" fmla="*/ 828675 w 940594"/>
              <a:gd name="connsiteY3" fmla="*/ 323850 h 395287"/>
              <a:gd name="connsiteX4" fmla="*/ 157163 w 940594"/>
              <a:gd name="connsiteY4" fmla="*/ 280987 h 395287"/>
              <a:gd name="connsiteX5" fmla="*/ 0 w 940594"/>
              <a:gd name="connsiteY5" fmla="*/ 395287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594" h="395287">
                <a:moveTo>
                  <a:pt x="314325" y="9525"/>
                </a:moveTo>
                <a:cubicBezTo>
                  <a:pt x="392906" y="4762"/>
                  <a:pt x="471488" y="0"/>
                  <a:pt x="557213" y="9525"/>
                </a:cubicBezTo>
                <a:cubicBezTo>
                  <a:pt x="642938" y="19050"/>
                  <a:pt x="783431" y="14288"/>
                  <a:pt x="828675" y="66675"/>
                </a:cubicBezTo>
                <a:cubicBezTo>
                  <a:pt x="873919" y="119063"/>
                  <a:pt x="940594" y="288131"/>
                  <a:pt x="828675" y="323850"/>
                </a:cubicBezTo>
                <a:cubicBezTo>
                  <a:pt x="716756" y="359569"/>
                  <a:pt x="295276" y="269081"/>
                  <a:pt x="157163" y="280987"/>
                </a:cubicBezTo>
                <a:cubicBezTo>
                  <a:pt x="19051" y="292893"/>
                  <a:pt x="9525" y="344090"/>
                  <a:pt x="0" y="395287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28600"/>
            <a:ext cx="9220200" cy="3429000"/>
          </a:xfrm>
        </p:spPr>
        <p:txBody>
          <a:bodyPr/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  <a:ea typeface="+mj-ea"/>
              </a:rPr>
              <a:t>        ACTIONS</a:t>
            </a:r>
            <a:endParaRPr lang="en-US" sz="72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Tw Cen MT" charset="0"/>
              </a:rPr>
              <a:t>Vascular smooth muscles:</a:t>
            </a:r>
            <a:endParaRPr lang="ar-EG">
              <a:latin typeface="Tw Cen MT" charset="0"/>
              <a:cs typeface="Arial" charset="0"/>
            </a:endParaRPr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4"/>
          </p:nvPr>
        </p:nvSpPr>
        <p:spPr>
          <a:xfrm>
            <a:off x="4953000" y="3962400"/>
            <a:ext cx="3733800" cy="1295400"/>
          </a:xfrm>
        </p:spPr>
        <p:txBody>
          <a:bodyPr/>
          <a:lstStyle/>
          <a:p>
            <a:pPr algn="l">
              <a:buFont typeface="Wingdings" charset="0"/>
              <a:buNone/>
            </a:pPr>
            <a:r>
              <a:rPr lang="en-US" b="1">
                <a:latin typeface="Tw Cen MT" charset="0"/>
              </a:rPr>
              <a:t>Potent vasoconstrictor.</a:t>
            </a:r>
            <a:endParaRPr lang="ar-EG">
              <a:latin typeface="Tw Cen MT" charset="0"/>
              <a:cs typeface="Arial" charset="0"/>
            </a:endParaRPr>
          </a:p>
        </p:txBody>
      </p:sp>
      <p:sp>
        <p:nvSpPr>
          <p:cNvPr id="2765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l"/>
            <a:r>
              <a:rPr lang="en-US" sz="3200">
                <a:solidFill>
                  <a:srgbClr val="002060"/>
                </a:solidFill>
                <a:latin typeface="Tw Cen MT" charset="0"/>
              </a:rPr>
              <a:t>PGE</a:t>
            </a:r>
            <a:r>
              <a:rPr lang="en-US" sz="3200" baseline="-25000">
                <a:solidFill>
                  <a:srgbClr val="002060"/>
                </a:solidFill>
                <a:latin typeface="Tw Cen MT" charset="0"/>
              </a:rPr>
              <a:t>2</a:t>
            </a:r>
            <a:r>
              <a:rPr lang="en-US" sz="3200">
                <a:solidFill>
                  <a:srgbClr val="002060"/>
                </a:solidFill>
                <a:latin typeface="Tw Cen MT" charset="0"/>
              </a:rPr>
              <a:t> and PGI</a:t>
            </a:r>
            <a:r>
              <a:rPr lang="en-US" sz="3200" baseline="-25000">
                <a:solidFill>
                  <a:srgbClr val="002060"/>
                </a:solidFill>
                <a:latin typeface="Tw Cen MT" charset="0"/>
              </a:rPr>
              <a:t>2</a:t>
            </a:r>
            <a:endParaRPr lang="ar-EG" sz="3200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algn="l"/>
            <a:r>
              <a:rPr lang="ar-EG" sz="3200">
                <a:solidFill>
                  <a:srgbClr val="002060"/>
                </a:solidFill>
                <a:latin typeface="Tw Cen MT" charset="0"/>
                <a:cs typeface="Arial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w Cen MT" charset="0"/>
              </a:rPr>
              <a:t> </a:t>
            </a:r>
            <a:r>
              <a:rPr lang="en-US" sz="3200">
                <a:solidFill>
                  <a:srgbClr val="7030A0"/>
                </a:solidFill>
                <a:latin typeface="Tw Cen MT" charset="0"/>
              </a:rPr>
              <a:t>Thromboxane A</a:t>
            </a:r>
            <a:r>
              <a:rPr lang="en-US" sz="3200" baseline="-25000">
                <a:solidFill>
                  <a:srgbClr val="7030A0"/>
                </a:solidFill>
                <a:latin typeface="Tw Cen MT" charset="0"/>
              </a:rPr>
              <a:t>2</a:t>
            </a:r>
            <a:endParaRPr lang="ar-EG" baseline="-25000">
              <a:solidFill>
                <a:srgbClr val="7030A0"/>
              </a:solidFill>
              <a:latin typeface="Tw Cen MT" charset="0"/>
              <a:cs typeface="Arial" charset="0"/>
            </a:endParaRPr>
          </a:p>
        </p:txBody>
      </p:sp>
      <p:pic>
        <p:nvPicPr>
          <p:cNvPr id="2765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819400"/>
            <a:ext cx="3200400" cy="1454150"/>
          </a:xfrm>
          <a:noFill/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33400" y="41148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0"/>
              <a:buNone/>
            </a:pPr>
            <a:r>
              <a:rPr lang="en-US" sz="2900" b="1">
                <a:latin typeface="Tw Cen MT" charset="0"/>
              </a:rPr>
              <a:t>Potent vasodilators .</a:t>
            </a:r>
            <a:endParaRPr lang="ar-EG" sz="2900">
              <a:latin typeface="Tw Cen MT" charset="0"/>
            </a:endParaRPr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2709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 build="p" animBg="1"/>
      <p:bldP spid="6" grpId="0" build="p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Tw Cen MT" charset="0"/>
              </a:rPr>
              <a:t>Blood:</a:t>
            </a:r>
            <a:endParaRPr lang="ar-EG" b="1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4953000"/>
            <a:ext cx="6400800" cy="1905000"/>
          </a:xfrm>
        </p:spPr>
        <p:txBody>
          <a:bodyPr/>
          <a:lstStyle/>
          <a:p>
            <a:pPr algn="l" rtl="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Berlin Sans FB Demi" charset="0"/>
              </a:rPr>
              <a:t> </a:t>
            </a:r>
            <a:r>
              <a:rPr lang="en-US">
                <a:solidFill>
                  <a:srgbClr val="00B0F0"/>
                </a:solidFill>
                <a:latin typeface="Berlin Sans FB Demi" charset="0"/>
              </a:rPr>
              <a:t>PGE</a:t>
            </a:r>
            <a:r>
              <a:rPr lang="en-US" baseline="-25000">
                <a:solidFill>
                  <a:srgbClr val="00B0F0"/>
                </a:solidFill>
                <a:latin typeface="Berlin Sans FB Demi" charset="0"/>
              </a:rPr>
              <a:t>2</a:t>
            </a:r>
            <a:r>
              <a:rPr lang="en-US">
                <a:solidFill>
                  <a:srgbClr val="00B0F0"/>
                </a:solidFill>
                <a:latin typeface="Berlin Sans FB Demi" charset="0"/>
              </a:rPr>
              <a:t> and PGI</a:t>
            </a:r>
            <a:r>
              <a:rPr lang="en-US" baseline="-25000">
                <a:solidFill>
                  <a:srgbClr val="00B0F0"/>
                </a:solidFill>
                <a:latin typeface="Berlin Sans FB Demi" charset="0"/>
              </a:rPr>
              <a:t>2</a:t>
            </a:r>
            <a:r>
              <a:rPr lang="en-US">
                <a:solidFill>
                  <a:srgbClr val="00B0F0"/>
                </a:solidFill>
                <a:latin typeface="Berlin Sans FB Demi" charset="0"/>
              </a:rPr>
              <a:t> </a:t>
            </a:r>
          </a:p>
          <a:p>
            <a:pPr algn="l" rtl="0">
              <a:buClr>
                <a:srgbClr val="002060"/>
              </a:buClr>
              <a:buSzPct val="100000"/>
              <a:buFont typeface="Wingdings" charset="0"/>
              <a:buNone/>
            </a:pPr>
            <a:r>
              <a:rPr lang="en-US" sz="3600">
                <a:solidFill>
                  <a:srgbClr val="002060"/>
                </a:solidFill>
                <a:latin typeface="Berlin Sans FB Demi" charset="0"/>
              </a:rPr>
              <a:t>inhibit platelet aggregation</a:t>
            </a:r>
          </a:p>
          <a:p>
            <a:pPr algn="l" rtl="0">
              <a:buClr>
                <a:srgbClr val="002060"/>
              </a:buClr>
              <a:buSzPct val="100000"/>
              <a:buFont typeface="Wingdings" charset="0"/>
              <a:buNone/>
            </a:pPr>
            <a:endParaRPr lang="ar-EG" sz="3600">
              <a:solidFill>
                <a:srgbClr val="002060"/>
              </a:solidFill>
              <a:latin typeface="Berlin Sans FB Demi" charset="0"/>
              <a:cs typeface="Arial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44475"/>
            <a:ext cx="570547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743200" cy="2432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7030A0"/>
                </a:solidFill>
                <a:latin typeface="Tw Cen MT" charset="0"/>
              </a:rPr>
              <a:t>TXA2</a:t>
            </a:r>
            <a:r>
              <a:rPr lang="en-US" sz="3600" b="1">
                <a:latin typeface="Tw Cen MT" charset="0"/>
              </a:rPr>
              <a:t> </a:t>
            </a:r>
          </a:p>
          <a:p>
            <a:pPr eaLnBrk="1" hangingPunct="1"/>
            <a:r>
              <a:rPr lang="en-US" sz="2900" b="1">
                <a:latin typeface="Tw Cen MT" charset="0"/>
              </a:rPr>
              <a:t>a potent inducer of </a:t>
            </a:r>
            <a:r>
              <a:rPr lang="en-US" sz="2900" b="1" u="sng">
                <a:latin typeface="Tw Cen MT" charset="0"/>
              </a:rPr>
              <a:t>platelet aggregation</a:t>
            </a:r>
            <a:r>
              <a:rPr lang="en-US" sz="2900" b="1">
                <a:latin typeface="Tw Cen MT" charset="0"/>
              </a:rPr>
              <a:t>.</a:t>
            </a:r>
          </a:p>
          <a:p>
            <a:pPr eaLnBrk="1" hangingPunct="1"/>
            <a:endParaRPr lang="ar-EG" sz="2900" b="1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</a:rPr>
              <a:t>Storage Sites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/>
          <p:cNvSpPr>
            <a:spLocks noGrp="1"/>
          </p:cNvSpPr>
          <p:nvPr>
            <p:ph type="body" idx="1"/>
          </p:nvPr>
        </p:nvSpPr>
        <p:spPr>
          <a:xfrm>
            <a:off x="762000" y="2971800"/>
            <a:ext cx="7123113" cy="2743200"/>
          </a:xfrm>
        </p:spPr>
        <p:txBody>
          <a:bodyPr/>
          <a:lstStyle/>
          <a:p>
            <a:pPr algn="l">
              <a:buFont typeface="Wingdings" charset="0"/>
              <a:buChar char="Ø"/>
            </a:pPr>
            <a:r>
              <a:rPr lang="en-US" b="1">
                <a:solidFill>
                  <a:srgbClr val="002060"/>
                </a:solidFill>
                <a:latin typeface="Tw Cen MT" charset="0"/>
              </a:rPr>
              <a:t>One of the chemical mediators in inflammatory reactions.</a:t>
            </a:r>
          </a:p>
          <a:p>
            <a:pPr algn="l"/>
            <a:endParaRPr lang="ar-EG" b="1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w Cen MT" charset="0"/>
              </a:rPr>
              <a:t>Inflammation:</a:t>
            </a:r>
            <a:r>
              <a:rPr lang="en-US" sz="4000">
                <a:solidFill>
                  <a:srgbClr val="002060"/>
                </a:solidFill>
                <a:latin typeface="Tw Cen MT" charset="0"/>
              </a:rPr>
              <a:t/>
            </a:r>
            <a:br>
              <a:rPr lang="en-US" sz="4000">
                <a:solidFill>
                  <a:srgbClr val="002060"/>
                </a:solidFill>
                <a:latin typeface="Tw Cen MT" charset="0"/>
              </a:rPr>
            </a:br>
            <a:endParaRPr lang="ar-EG" sz="4000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/>
          <p:cNvSpPr>
            <a:spLocks noGrp="1"/>
          </p:cNvSpPr>
          <p:nvPr>
            <p:ph type="body" idx="1"/>
          </p:nvPr>
        </p:nvSpPr>
        <p:spPr>
          <a:xfrm>
            <a:off x="533400" y="4572000"/>
            <a:ext cx="7391400" cy="2057400"/>
          </a:xfrm>
        </p:spPr>
        <p:txBody>
          <a:bodyPr/>
          <a:lstStyle/>
          <a:p>
            <a:pPr algn="l"/>
            <a:r>
              <a:rPr lang="en-US" b="1">
                <a:solidFill>
                  <a:srgbClr val="002060"/>
                </a:solidFill>
                <a:latin typeface="Tw Cen MT" charset="0"/>
              </a:rPr>
              <a:t>-</a:t>
            </a:r>
            <a:r>
              <a:rPr lang="en-US" b="1" u="sng">
                <a:solidFill>
                  <a:srgbClr val="FF0000"/>
                </a:solidFill>
                <a:latin typeface="Tw Cen MT" charset="0"/>
              </a:rPr>
              <a:t>PGF</a:t>
            </a:r>
            <a:r>
              <a:rPr lang="en-US" b="1" u="sng" baseline="-25000">
                <a:solidFill>
                  <a:srgbClr val="FF0000"/>
                </a:solidFill>
                <a:latin typeface="Tw Cen MT" charset="0"/>
              </a:rPr>
              <a:t>2</a:t>
            </a:r>
            <a:r>
              <a:rPr lang="en-US" b="1" u="sng" baseline="-25000">
                <a:solidFill>
                  <a:srgbClr val="FF0000"/>
                </a:solidFill>
                <a:latin typeface="Tw Cen MT" charset="0"/>
                <a:sym typeface="Symbol" charset="0"/>
              </a:rPr>
              <a:t>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 </a:t>
            </a:r>
          </a:p>
          <a:p>
            <a:pPr algn="l"/>
            <a:r>
              <a:rPr lang="en-US" b="1">
                <a:solidFill>
                  <a:srgbClr val="002060"/>
                </a:solidFill>
                <a:latin typeface="Tw Cen MT" charset="0"/>
              </a:rPr>
              <a:t>-</a:t>
            </a:r>
            <a:r>
              <a:rPr lang="en-US" b="1" u="sng">
                <a:solidFill>
                  <a:srgbClr val="0070C0"/>
                </a:solidFill>
                <a:latin typeface="Tw Cen MT" charset="0"/>
              </a:rPr>
              <a:t>LTs and thromboxane 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are potent bronchoconstrictors in man </a:t>
            </a:r>
            <a:r>
              <a:rPr lang="en-US" b="1">
                <a:solidFill>
                  <a:srgbClr val="002060"/>
                </a:solidFill>
                <a:latin typeface="ThiemeGulliver" charset="0"/>
              </a:rPr>
              <a:t>→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 allergic bronchospasm. </a:t>
            </a:r>
          </a:p>
          <a:p>
            <a:pPr algn="l"/>
            <a:endParaRPr lang="ar-EG" b="1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Tw Cen MT" charset="0"/>
              </a:rPr>
              <a:t>Bronchial smooth muscle:</a:t>
            </a:r>
            <a:endParaRPr lang="ar-EG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914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8150" y="2667000"/>
            <a:ext cx="362585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-</a:t>
            </a:r>
            <a:r>
              <a:rPr lang="en-US" sz="2800" b="1">
                <a:solidFill>
                  <a:srgbClr val="002060"/>
                </a:solidFill>
                <a:latin typeface="Tw Cen MT" charset="0"/>
              </a:rPr>
              <a:t>PGE</a:t>
            </a:r>
            <a:r>
              <a:rPr lang="en-US" sz="2800" b="1" baseline="-25000">
                <a:solidFill>
                  <a:srgbClr val="002060"/>
                </a:solidFill>
                <a:latin typeface="Tw Cen MT" charset="0"/>
              </a:rPr>
              <a:t>2</a:t>
            </a:r>
            <a:r>
              <a:rPr lang="en-US" sz="2800" b="1">
                <a:solidFill>
                  <a:srgbClr val="002060"/>
                </a:solidFill>
                <a:latin typeface="Tw Cen MT" charset="0"/>
              </a:rPr>
              <a:t> c</a:t>
            </a:r>
            <a:r>
              <a:rPr lang="en-US" sz="2800" b="1">
                <a:solidFill>
                  <a:srgbClr val="7030A0"/>
                </a:solidFill>
                <a:latin typeface="Tw Cen MT" charset="0"/>
              </a:rPr>
              <a:t>ause dilatation</a:t>
            </a:r>
            <a:r>
              <a:rPr lang="en-US" sz="2800" b="1">
                <a:solidFill>
                  <a:srgbClr val="FF0000"/>
                </a:solidFill>
                <a:latin typeface="Tw Cen MT" charset="0"/>
              </a:rPr>
              <a:t>.</a:t>
            </a:r>
          </a:p>
          <a:p>
            <a:pPr eaLnBrk="1" hangingPunct="1"/>
            <a:endParaRPr lang="ar-EG" sz="2800" b="1">
              <a:solidFill>
                <a:srgbClr val="FF0000"/>
              </a:solidFill>
              <a:latin typeface="Tw Cen MT" charset="0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67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29699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858000" cy="5334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Calibri" charset="0"/>
                <a:ea typeface="Times New Roman" charset="0"/>
                <a:cs typeface="Arial" charset="0"/>
              </a:rPr>
              <a:t>Uterine smooth muscle:</a:t>
            </a:r>
            <a:endParaRPr lang="ar-EG">
              <a:latin typeface="Tw Cen MT" charset="0"/>
              <a:ea typeface="Times New Roman" charset="0"/>
              <a:cs typeface="Arial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33400" y="3962400"/>
            <a:ext cx="8229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900" b="1">
                <a:solidFill>
                  <a:srgbClr val="0070C0"/>
                </a:solidFill>
                <a:latin typeface="Tw Cen MT" charset="0"/>
              </a:rPr>
              <a:t>PGE</a:t>
            </a:r>
            <a:r>
              <a:rPr lang="en-US" sz="2900" b="1" baseline="-25000">
                <a:solidFill>
                  <a:srgbClr val="0070C0"/>
                </a:solidFill>
                <a:latin typeface="Tw Cen MT" charset="0"/>
              </a:rPr>
              <a:t>2</a:t>
            </a:r>
            <a:r>
              <a:rPr lang="en-US" sz="2900" b="1">
                <a:solidFill>
                  <a:srgbClr val="0070C0"/>
                </a:solidFill>
                <a:latin typeface="Tw Cen MT" charset="0"/>
              </a:rPr>
              <a:t> and </a:t>
            </a:r>
            <a:r>
              <a:rPr lang="en-US" sz="2900" b="1">
                <a:solidFill>
                  <a:srgbClr val="FF0000"/>
                </a:solidFill>
                <a:latin typeface="Tw Cen MT" charset="0"/>
              </a:rPr>
              <a:t>PGF</a:t>
            </a:r>
            <a:r>
              <a:rPr lang="en-US" sz="2900" b="1" baseline="-25000">
                <a:solidFill>
                  <a:srgbClr val="FF0000"/>
                </a:solidFill>
                <a:latin typeface="Tw Cen MT" charset="0"/>
              </a:rPr>
              <a:t>2</a:t>
            </a:r>
            <a:r>
              <a:rPr lang="en-US" sz="2900" b="1" baseline="-25000">
                <a:solidFill>
                  <a:srgbClr val="FF0000"/>
                </a:solidFill>
                <a:latin typeface="Tw Cen MT" charset="0"/>
                <a:sym typeface="Symbol" charset="0"/>
              </a:rPr>
              <a:t></a:t>
            </a:r>
            <a:r>
              <a:rPr lang="en-US" sz="2900" b="1" baseline="-25000">
                <a:solidFill>
                  <a:srgbClr val="FF0000"/>
                </a:solidFill>
                <a:latin typeface="Tw Cen MT" charset="0"/>
              </a:rPr>
              <a:t> </a:t>
            </a:r>
            <a:r>
              <a:rPr lang="en-US" sz="2900" b="1">
                <a:solidFill>
                  <a:srgbClr val="0070C0"/>
                </a:solidFill>
                <a:latin typeface="Tw Cen MT" charset="0"/>
              </a:rPr>
              <a:t>→ Menstruation/ Dysmenorrhea/ L</a:t>
            </a:r>
            <a:r>
              <a:rPr lang="en-US" sz="2900" b="1">
                <a:solidFill>
                  <a:srgbClr val="0070C0"/>
                </a:solidFill>
                <a:latin typeface="Tw Cen MT" charset="0"/>
                <a:sym typeface="Symbol" charset="0"/>
              </a:rPr>
              <a:t>abor contractions</a:t>
            </a:r>
          </a:p>
          <a:p>
            <a:pPr eaLnBrk="0" hangingPunct="0"/>
            <a:endParaRPr lang="en-US" sz="2900" b="1">
              <a:latin typeface="Tw Cen MT" charset="0"/>
              <a:sym typeface="Symbol" charset="0"/>
            </a:endParaRPr>
          </a:p>
          <a:p>
            <a:pPr eaLnBrk="0" hangingPunct="0"/>
            <a:endParaRPr lang="en-US" sz="2900" b="1">
              <a:latin typeface="Tw Cen MT" charset="0"/>
              <a:sym typeface="Symbol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6576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522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idx="1"/>
          </p:nvPr>
        </p:nvSpPr>
        <p:spPr>
          <a:xfrm>
            <a:off x="609600" y="2895600"/>
            <a:ext cx="7123113" cy="1673225"/>
          </a:xfrm>
        </p:spPr>
        <p:txBody>
          <a:bodyPr/>
          <a:lstStyle/>
          <a:p>
            <a:pPr algn="l" rtl="0"/>
            <a:r>
              <a:rPr lang="en-US" b="1">
                <a:solidFill>
                  <a:srgbClr val="002060"/>
                </a:solidFill>
                <a:latin typeface="Tw Cen MT" charset="0"/>
              </a:rPr>
              <a:t>- </a:t>
            </a:r>
            <a:r>
              <a:rPr lang="en-US" b="1">
                <a:solidFill>
                  <a:srgbClr val="00B0F0"/>
                </a:solidFill>
                <a:latin typeface="Tw Cen MT" charset="0"/>
              </a:rPr>
              <a:t>PGE</a:t>
            </a:r>
            <a:r>
              <a:rPr lang="en-US" b="1" baseline="-25000">
                <a:solidFill>
                  <a:srgbClr val="00B0F0"/>
                </a:solidFill>
                <a:latin typeface="Tw Cen MT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and 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PGF</a:t>
            </a:r>
            <a:r>
              <a:rPr lang="en-US" b="1" baseline="-25000">
                <a:solidFill>
                  <a:srgbClr val="FF0000"/>
                </a:solidFill>
                <a:latin typeface="Tw Cen MT" charset="0"/>
              </a:rPr>
              <a:t>2</a:t>
            </a:r>
            <a:r>
              <a:rPr lang="en-US" b="1" baseline="-25000">
                <a:solidFill>
                  <a:srgbClr val="FF0000"/>
                </a:solidFill>
                <a:latin typeface="Tw Cen MT" charset="0"/>
                <a:sym typeface="Symbol" charset="0"/>
              </a:rPr>
              <a:t>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 and </a:t>
            </a:r>
            <a:r>
              <a:rPr lang="en-US" b="1">
                <a:solidFill>
                  <a:srgbClr val="00B0F0"/>
                </a:solidFill>
                <a:latin typeface="Tw Cen MT" charset="0"/>
              </a:rPr>
              <a:t>LTs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 </a:t>
            </a:r>
          </a:p>
          <a:p>
            <a:pPr algn="l" rtl="0"/>
            <a:endParaRPr lang="ar-EG" b="1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7620000" cy="99060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Tw Cen MT" charset="0"/>
              </a:rPr>
              <a:t>GIT smooth muscle:</a:t>
            </a:r>
            <a:endParaRPr lang="ar-EG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7909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990600" y="4648200"/>
            <a:ext cx="26463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Symbol" charset="0"/>
              <a:buChar char="­"/>
            </a:pPr>
            <a:r>
              <a:rPr lang="en-US" sz="5400" b="1">
                <a:solidFill>
                  <a:srgbClr val="002060"/>
                </a:solidFill>
                <a:sym typeface="Symbol" charset="0"/>
              </a:rPr>
              <a:t>GIT</a:t>
            </a:r>
          </a:p>
          <a:p>
            <a:pPr eaLnBrk="1" hangingPunct="1"/>
            <a:r>
              <a:rPr lang="en-US" sz="5400" b="1">
                <a:solidFill>
                  <a:srgbClr val="002060"/>
                </a:solidFill>
                <a:sym typeface="Symbol" charset="0"/>
              </a:rPr>
              <a:t>motility</a:t>
            </a:r>
            <a:endParaRPr lang="ar-EG" sz="5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7" grpId="0"/>
      <p:bldP spid="317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810000" cy="91440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Tw Cen MT" charset="0"/>
              </a:rPr>
              <a:t>GIT secretions:</a:t>
            </a:r>
            <a:endParaRPr lang="ar-EG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algn="l" rtl="0">
              <a:buFont typeface="Wingdings" charset="0"/>
              <a:buNone/>
            </a:pPr>
            <a:r>
              <a:rPr lang="en-US">
                <a:latin typeface="Tw Cen MT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PGE</a:t>
            </a:r>
            <a:r>
              <a:rPr lang="en-US" b="1" baseline="-25000">
                <a:solidFill>
                  <a:srgbClr val="002060"/>
                </a:solidFill>
                <a:latin typeface="Tw Cen MT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 , PGE</a:t>
            </a:r>
            <a:r>
              <a:rPr lang="en-US" b="1" baseline="-25000">
                <a:solidFill>
                  <a:srgbClr val="FF0000"/>
                </a:solidFill>
                <a:latin typeface="Tw Cen MT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  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PGI</a:t>
            </a:r>
            <a:r>
              <a:rPr lang="en-US" b="1" baseline="-25000">
                <a:solidFill>
                  <a:srgbClr val="002060"/>
                </a:solidFill>
                <a:latin typeface="Tw Cen MT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 </a:t>
            </a:r>
          </a:p>
          <a:p>
            <a:pPr algn="l" rtl="0">
              <a:buFont typeface="Wingdings" charset="0"/>
              <a:buNone/>
            </a:pPr>
            <a:r>
              <a:rPr lang="en-US" sz="4400" b="1">
                <a:latin typeface="Tw Cen MT" charset="0"/>
                <a:sym typeface="Symbol" charset="0"/>
              </a:rPr>
              <a:t>↓</a:t>
            </a:r>
            <a:r>
              <a:rPr lang="en-US" b="1" u="sng">
                <a:solidFill>
                  <a:srgbClr val="0070C0"/>
                </a:solidFill>
                <a:latin typeface="Tw Cen MT" charset="0"/>
              </a:rPr>
              <a:t>acid</a:t>
            </a:r>
            <a:r>
              <a:rPr lang="en-US" u="sng">
                <a:latin typeface="Tw Cen MT" charset="0"/>
              </a:rPr>
              <a:t> </a:t>
            </a:r>
            <a:r>
              <a:rPr lang="en-US">
                <a:latin typeface="Tw Cen MT" charset="0"/>
              </a:rPr>
              <a:t>and </a:t>
            </a:r>
            <a:r>
              <a:rPr lang="en-US" u="sng">
                <a:latin typeface="Tw Cen MT" charset="0"/>
              </a:rPr>
              <a:t>pepsinogen </a:t>
            </a:r>
            <a:r>
              <a:rPr lang="en-US">
                <a:latin typeface="Tw Cen MT" charset="0"/>
              </a:rPr>
              <a:t>secretion .</a:t>
            </a:r>
          </a:p>
          <a:p>
            <a:pPr algn="l" rtl="0">
              <a:buFont typeface="Wingdings" charset="0"/>
              <a:buNone/>
            </a:pPr>
            <a:r>
              <a:rPr lang="en-US" sz="4000" b="1">
                <a:latin typeface="Tw Cen MT" charset="0"/>
                <a:sym typeface="Symbol" charset="0"/>
              </a:rPr>
              <a:t></a:t>
            </a:r>
            <a:r>
              <a:rPr lang="en-US">
                <a:latin typeface="Tw Cen MT" charset="0"/>
                <a:sym typeface="Symbol" charset="0"/>
              </a:rPr>
              <a:t> </a:t>
            </a:r>
            <a:r>
              <a:rPr lang="en-US" b="1" u="sng">
                <a:solidFill>
                  <a:srgbClr val="0070C0"/>
                </a:solidFill>
                <a:latin typeface="Tw Cen MT" charset="0"/>
              </a:rPr>
              <a:t>mucin</a:t>
            </a:r>
            <a:r>
              <a:rPr lang="en-US">
                <a:latin typeface="Tw Cen MT" charset="0"/>
              </a:rPr>
              <a:t>, </a:t>
            </a:r>
            <a:r>
              <a:rPr lang="en-US" u="sng">
                <a:latin typeface="Tw Cen MT" charset="0"/>
              </a:rPr>
              <a:t>water</a:t>
            </a:r>
            <a:r>
              <a:rPr lang="en-US">
                <a:latin typeface="Tw Cen MT" charset="0"/>
              </a:rPr>
              <a:t> and </a:t>
            </a:r>
            <a:r>
              <a:rPr lang="en-US" u="sng">
                <a:latin typeface="Tw Cen MT" charset="0"/>
              </a:rPr>
              <a:t>bicarbonate</a:t>
            </a:r>
            <a:r>
              <a:rPr lang="en-US">
                <a:latin typeface="Tw Cen MT" charset="0"/>
              </a:rPr>
              <a:t>  &amp; </a:t>
            </a:r>
            <a:r>
              <a:rPr lang="en-US" u="sng">
                <a:latin typeface="Tw Cen MT" charset="0"/>
              </a:rPr>
              <a:t>Blood flow</a:t>
            </a:r>
            <a:r>
              <a:rPr lang="en-US">
                <a:latin typeface="Tw Cen MT" charset="0"/>
              </a:rPr>
              <a:t>.</a:t>
            </a:r>
          </a:p>
          <a:p>
            <a:pPr algn="l" rtl="0"/>
            <a:endParaRPr lang="ar-EG">
              <a:latin typeface="Tw Cen MT" charset="0"/>
              <a:cs typeface="Arial" charset="0"/>
            </a:endParaRPr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3181350" cy="25654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1"/>
          <p:cNvSpPr>
            <a:spLocks noGrp="1"/>
          </p:cNvSpPr>
          <p:nvPr>
            <p:ph type="body" idx="1"/>
          </p:nvPr>
        </p:nvSpPr>
        <p:spPr>
          <a:xfrm>
            <a:off x="533400" y="2743200"/>
            <a:ext cx="4648200" cy="1597025"/>
          </a:xfrm>
        </p:spPr>
        <p:txBody>
          <a:bodyPr/>
          <a:lstStyle/>
          <a:p>
            <a:pPr lvl="2" algn="l"/>
            <a:r>
              <a:rPr lang="en-US" sz="2900" b="1">
                <a:solidFill>
                  <a:schemeClr val="tx1"/>
                </a:solidFill>
                <a:latin typeface="Tw Cen MT" charset="0"/>
              </a:rPr>
              <a:t>PGE2 and PGI2 increase renal blood flow and diuresis.</a:t>
            </a:r>
          </a:p>
          <a:p>
            <a:pPr algn="l"/>
            <a:endParaRPr lang="ar-EG">
              <a:latin typeface="Tw Cen MT" charset="0"/>
              <a:cs typeface="Arial" charset="0"/>
            </a:endParaRPr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002060"/>
                </a:solidFill>
                <a:latin typeface="Tw Cen MT" charset="0"/>
              </a:rPr>
              <a:t>Kideny</a:t>
            </a:r>
            <a:endParaRPr lang="ar-EG" b="1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752600"/>
            <a:ext cx="42767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Tw Cen MT" charset="0"/>
              </a:rPr>
              <a:t>Central and peripheral nervous systems</a:t>
            </a:r>
            <a:endParaRPr lang="ar-EG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057400"/>
          </a:xfrm>
        </p:spPr>
        <p:txBody>
          <a:bodyPr/>
          <a:lstStyle/>
          <a:p>
            <a:pPr lvl="1" algn="l" rtl="0"/>
            <a:r>
              <a:rPr lang="en-US" sz="2800" b="1">
                <a:latin typeface="Tw Cen MT" charset="0"/>
              </a:rPr>
              <a:t>Fever:</a:t>
            </a:r>
            <a:r>
              <a:rPr lang="en-US" sz="2800">
                <a:latin typeface="Tw Cen MT" charset="0"/>
              </a:rPr>
              <a:t> PGE</a:t>
            </a:r>
            <a:r>
              <a:rPr lang="en-US" sz="2800" baseline="-25000">
                <a:latin typeface="Tw Cen MT" charset="0"/>
              </a:rPr>
              <a:t>1</a:t>
            </a:r>
            <a:r>
              <a:rPr lang="en-US" sz="2800">
                <a:latin typeface="Tw Cen MT" charset="0"/>
              </a:rPr>
              <a:t> and PGE</a:t>
            </a:r>
            <a:r>
              <a:rPr lang="en-US" sz="2800" baseline="-25000">
                <a:latin typeface="Tw Cen MT" charset="0"/>
              </a:rPr>
              <a:t>2</a:t>
            </a:r>
            <a:r>
              <a:rPr lang="en-US" sz="2800">
                <a:latin typeface="Tw Cen MT" charset="0"/>
              </a:rPr>
              <a:t> increase body temperature. </a:t>
            </a:r>
          </a:p>
          <a:p>
            <a:pPr algn="l" rtl="0"/>
            <a:endParaRPr lang="ar-EG">
              <a:latin typeface="Tw Cen MT" charset="0"/>
              <a:cs typeface="Arial" charset="0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0099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24733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839200" cy="3276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</a:rPr>
              <a:t>  CLINICAL  USES OF PGs</a:t>
            </a:r>
            <a:br>
              <a:rPr lang="en-US" b="1" dirty="0" smtClean="0">
                <a:solidFill>
                  <a:srgbClr val="FF0000"/>
                </a:solidFill>
                <a:ea typeface="+mj-ea"/>
              </a:rPr>
            </a:br>
            <a:r>
              <a:rPr lang="en-US" b="1" dirty="0" smtClean="0">
                <a:solidFill>
                  <a:srgbClr val="FF0000"/>
                </a:solidFill>
                <a:ea typeface="+mj-ea"/>
              </a:rPr>
              <a:t>                  ANALOGS</a:t>
            </a:r>
            <a:endParaRPr lang="en-US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6576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1295400"/>
          </a:xfrm>
        </p:spPr>
        <p:txBody>
          <a:bodyPr/>
          <a:lstStyle/>
          <a:p>
            <a:r>
              <a:rPr lang="en-US" sz="5400" b="1">
                <a:solidFill>
                  <a:srgbClr val="7030A0"/>
                </a:solidFill>
                <a:latin typeface="Tw Cen MT" charset="0"/>
              </a:rPr>
              <a:t>Carboprost</a:t>
            </a:r>
            <a:endParaRPr lang="ar-EG" sz="5400" b="1">
              <a:solidFill>
                <a:srgbClr val="7030A0"/>
              </a:solidFill>
              <a:latin typeface="Tw Cen MT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8458200" cy="3878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428750" indent="-5143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/>
            <a:r>
              <a:rPr lang="en-US" sz="4000" b="1" u="sng">
                <a:solidFill>
                  <a:srgbClr val="FF0000"/>
                </a:solidFill>
                <a:ea typeface="ＭＳ Ｐゴシック" charset="0"/>
              </a:rPr>
              <a:t>PGF</a:t>
            </a:r>
            <a:r>
              <a:rPr lang="en-US" sz="4000" b="1" u="sng" baseline="-25000">
                <a:solidFill>
                  <a:srgbClr val="FF0000"/>
                </a:solidFill>
                <a:ea typeface="ＭＳ Ｐゴシック" charset="0"/>
              </a:rPr>
              <a:t>2</a:t>
            </a:r>
            <a:r>
              <a:rPr lang="el-GR" sz="4000" b="1" u="sng" baseline="-250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α</a:t>
            </a:r>
            <a:r>
              <a:rPr lang="en-US" sz="4000" b="1" u="sng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( analog)</a:t>
            </a:r>
          </a:p>
          <a:p>
            <a:pPr lvl="1" eaLnBrk="1" hangingPunct="1"/>
            <a:endParaRPr lang="en-US" sz="4000" b="1" u="sng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 eaLnBrk="1" hangingPunct="1">
              <a:buFontTx/>
              <a:buAutoNum type="arabicParenR"/>
            </a:pPr>
            <a:r>
              <a:rPr lang="en-US" sz="3200" b="1">
                <a:solidFill>
                  <a:srgbClr val="0070C0"/>
                </a:solidFill>
                <a:ea typeface="ＭＳ Ｐゴシック" charset="0"/>
              </a:rPr>
              <a:t>Abortifacient:</a:t>
            </a:r>
          </a:p>
          <a:p>
            <a:pPr lvl="2" eaLnBrk="1" hangingPunct="1"/>
            <a:endParaRPr lang="en-US" sz="2900" b="1">
              <a:latin typeface="Tw Cen MT" charset="0"/>
              <a:ea typeface="ＭＳ Ｐゴシック" charset="0"/>
              <a:sym typeface="Symbol" charset="0"/>
            </a:endParaRPr>
          </a:p>
          <a:p>
            <a:pPr lvl="2" eaLnBrk="1" hangingPunct="1"/>
            <a:endParaRPr lang="en-US" sz="2900" b="1">
              <a:latin typeface="Tw Cen MT" charset="0"/>
              <a:ea typeface="ＭＳ Ｐゴシック" charset="0"/>
              <a:sym typeface="Symbol" charset="0"/>
            </a:endParaRPr>
          </a:p>
          <a:p>
            <a:pPr lvl="2" eaLnBrk="1" hangingPunct="1"/>
            <a:r>
              <a:rPr lang="en-US" sz="2900" b="1">
                <a:latin typeface="Tw Cen MT" charset="0"/>
                <a:ea typeface="ＭＳ Ｐゴシック" charset="0"/>
                <a:sym typeface="Symbol" charset="0"/>
              </a:rPr>
              <a:t>Trigger abortion in  first trimester.</a:t>
            </a:r>
          </a:p>
          <a:p>
            <a:pPr lvl="1" eaLnBrk="1" hangingPunct="1"/>
            <a:r>
              <a:rPr lang="en-US" sz="2900" b="1">
                <a:latin typeface="Tw Cen MT" charset="0"/>
                <a:ea typeface="ＭＳ Ｐゴシック" charset="0"/>
                <a:sym typeface="Symbol" charset="0"/>
              </a:rPr>
              <a:t> </a:t>
            </a:r>
            <a:endParaRPr lang="en-US">
              <a:ea typeface="ＭＳ Ｐゴシック" charset="0"/>
            </a:endParaRPr>
          </a:p>
          <a:p>
            <a:pPr eaLnBrk="1" hangingPunct="1"/>
            <a:endParaRPr lang="ar-E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657600"/>
            <a:ext cx="8458200" cy="1708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/>
            <a:r>
              <a:rPr lang="en-US" sz="2900" b="1">
                <a:solidFill>
                  <a:srgbClr val="0070C0"/>
                </a:solidFill>
                <a:latin typeface="Tw Cen MT" charset="0"/>
                <a:ea typeface="ＭＳ Ｐゴシック" charset="0"/>
                <a:sym typeface="Symbol" charset="0"/>
              </a:rPr>
              <a:t>2) For  postpartum haemorrhage</a:t>
            </a:r>
            <a:r>
              <a:rPr lang="en-US" sz="2900" b="1">
                <a:latin typeface="Tw Cen MT" charset="0"/>
                <a:ea typeface="ＭＳ Ｐゴシック" charset="0"/>
                <a:sym typeface="Symbol" charset="0"/>
              </a:rPr>
              <a:t> </a:t>
            </a:r>
          </a:p>
          <a:p>
            <a:pPr lvl="1" eaLnBrk="1" hangingPunct="1"/>
            <a:endParaRPr lang="en-US" sz="2900" b="1">
              <a:latin typeface="Tw Cen MT" charset="0"/>
              <a:ea typeface="ＭＳ Ｐゴシック" charset="0"/>
              <a:sym typeface="Symbol" charset="0"/>
            </a:endParaRPr>
          </a:p>
          <a:p>
            <a:pPr lvl="1" eaLnBrk="1" hangingPunct="1"/>
            <a:r>
              <a:rPr lang="en-US" sz="2900" b="1">
                <a:solidFill>
                  <a:srgbClr val="FF0000"/>
                </a:solidFill>
                <a:latin typeface="Tw Cen MT" charset="0"/>
                <a:ea typeface="ＭＳ Ｐゴシック" charset="0"/>
                <a:sym typeface="Symbol" charset="0"/>
              </a:rPr>
              <a:t>       </a:t>
            </a:r>
            <a:r>
              <a:rPr lang="en-US" sz="2900" b="1">
                <a:latin typeface="Tw Cen MT" charset="0"/>
                <a:ea typeface="ＭＳ Ｐゴシック" charset="0"/>
                <a:sym typeface="Symbol" charset="0"/>
              </a:rPr>
              <a:t>vasoconstriction + uterine muscle contraction  </a:t>
            </a:r>
          </a:p>
          <a:p>
            <a:pPr eaLnBrk="1" hangingPunct="1"/>
            <a:endParaRPr lang="ar-EG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0099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4339" name="Picture 2" descr="C:\Users\Administrator\Pictures\AnAn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2162" r="8609" b="2702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1520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52400"/>
            <a:ext cx="4502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RELEASE</a:t>
            </a:r>
            <a:endParaRPr 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1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7656513" cy="2514600"/>
          </a:xfrm>
        </p:spPr>
        <p:txBody>
          <a:bodyPr/>
          <a:lstStyle/>
          <a:p>
            <a:pPr algn="l" rtl="0"/>
            <a:r>
              <a:rPr lang="en-US" b="1">
                <a:solidFill>
                  <a:srgbClr val="002060"/>
                </a:solidFill>
                <a:latin typeface="Tw Cen MT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(PGF</a:t>
            </a:r>
            <a:r>
              <a:rPr lang="en-US" b="1" baseline="-25000">
                <a:solidFill>
                  <a:srgbClr val="FF0000"/>
                </a:solidFill>
                <a:latin typeface="Tw Cen MT" charset="0"/>
              </a:rPr>
              <a:t>2</a:t>
            </a:r>
            <a:r>
              <a:rPr lang="el-GR" b="1" baseline="-25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α</a:t>
            </a: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analog </a:t>
            </a:r>
            <a:r>
              <a:rPr lang="en-US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)</a:t>
            </a:r>
            <a:endParaRPr lang="en-US" b="1" baseline="-2500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rtl="0"/>
            <a:r>
              <a:rPr lang="en-US" b="1">
                <a:solidFill>
                  <a:srgbClr val="002060"/>
                </a:solidFill>
                <a:latin typeface="Tw Cen MT" charset="0"/>
              </a:rPr>
              <a:t> eye drops in </a:t>
            </a:r>
            <a:r>
              <a:rPr lang="en-US" b="1">
                <a:solidFill>
                  <a:srgbClr val="00B0F0"/>
                </a:solidFill>
                <a:latin typeface="Tw Cen MT" charset="0"/>
              </a:rPr>
              <a:t>open angle glaucoma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. </a:t>
            </a:r>
          </a:p>
          <a:p>
            <a:pPr algn="l" rtl="0"/>
            <a:r>
              <a:rPr lang="en-US" sz="3600" b="1">
                <a:solidFill>
                  <a:srgbClr val="002060"/>
                </a:solidFill>
                <a:latin typeface="Gill Sans Ultra Bold" charset="0"/>
              </a:rPr>
              <a:t>↓</a:t>
            </a:r>
            <a:r>
              <a:rPr lang="en-US" b="1">
                <a:solidFill>
                  <a:srgbClr val="002060"/>
                </a:solidFill>
                <a:latin typeface="JansonText-Roman" charset="0"/>
              </a:rPr>
              <a:t> IOP 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 by enhancing outflow of the aqueous humar. </a:t>
            </a:r>
          </a:p>
          <a:p>
            <a:pPr algn="l"/>
            <a:endParaRPr lang="ar-EG" b="1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7620000" cy="99060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Tw Cen MT" charset="0"/>
              </a:rPr>
              <a:t>Latanoprost</a:t>
            </a:r>
            <a:endParaRPr lang="ar-EG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743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20152700">
            <a:off x="5129213" y="2741613"/>
            <a:ext cx="1220787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ar-EG">
              <a:solidFill>
                <a:srgbClr val="FFFFFF"/>
              </a:solidFill>
              <a:latin typeface="Tw Cen MT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39939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7030A0"/>
                </a:solidFill>
                <a:latin typeface="Tw Cen MT" charset="0"/>
              </a:rPr>
              <a:t>Alprostadil</a:t>
            </a:r>
            <a:endParaRPr lang="ar-EG" sz="4800">
              <a:solidFill>
                <a:srgbClr val="7030A0"/>
              </a:solidFill>
              <a:latin typeface="Tw Cen MT" charset="0"/>
              <a:cs typeface="Arial" charset="0"/>
            </a:endParaRPr>
          </a:p>
        </p:txBody>
      </p:sp>
      <p:sp>
        <p:nvSpPr>
          <p:cNvPr id="4096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90800" cy="1981200"/>
          </a:xfrm>
          <a:ln>
            <a:headEnd/>
            <a:tailEnd/>
          </a:ln>
        </p:spPr>
        <p:txBody>
          <a:bodyPr/>
          <a:lstStyle/>
          <a:p>
            <a:pPr algn="l" rtl="0"/>
            <a:r>
              <a:rPr lang="en-US" sz="3200" b="1">
                <a:solidFill>
                  <a:srgbClr val="002060"/>
                </a:solidFill>
                <a:latin typeface="Tw Cen MT" charset="0"/>
                <a:ea typeface="ＭＳ Ｐゴシック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w Cen MT" charset="0"/>
                <a:ea typeface="ＭＳ Ｐゴシック" charset="0"/>
              </a:rPr>
              <a:t>(</a:t>
            </a:r>
            <a:r>
              <a:rPr lang="en-US" sz="3200" b="1">
                <a:solidFill>
                  <a:srgbClr val="FFFF00"/>
                </a:solidFill>
                <a:latin typeface="Tw Cen MT" charset="0"/>
                <a:ea typeface="ＭＳ Ｐゴシック" charset="0"/>
              </a:rPr>
              <a:t>PGE</a:t>
            </a:r>
            <a:r>
              <a:rPr lang="en-US" sz="3200" b="1" baseline="-25000">
                <a:solidFill>
                  <a:srgbClr val="FFFF00"/>
                </a:solidFill>
                <a:latin typeface="Tw Cen MT" charset="0"/>
                <a:ea typeface="ＭＳ Ｐゴシック" charset="0"/>
              </a:rPr>
              <a:t>1</a:t>
            </a:r>
            <a:r>
              <a:rPr lang="en-US" sz="3200" b="1">
                <a:solidFill>
                  <a:srgbClr val="FFFF00"/>
                </a:solidFill>
                <a:latin typeface="Tw Cen MT" charset="0"/>
                <a:ea typeface="ＭＳ Ｐゴシック" charset="0"/>
              </a:rPr>
              <a:t>analog</a:t>
            </a:r>
            <a:r>
              <a:rPr lang="en-US" sz="3200" b="1">
                <a:solidFill>
                  <a:srgbClr val="002060"/>
                </a:solidFill>
                <a:latin typeface="Tw Cen MT" charset="0"/>
                <a:ea typeface="ＭＳ Ｐゴシック" charset="0"/>
              </a:rPr>
              <a:t>)</a:t>
            </a:r>
            <a:endParaRPr lang="ar-EG" sz="3200">
              <a:solidFill>
                <a:srgbClr val="FFFFFF"/>
              </a:solidFill>
              <a:latin typeface="Tw Cen MT" charset="0"/>
              <a:ea typeface="ＭＳ Ｐゴシック" charset="0"/>
              <a:cs typeface="Arial" charset="0"/>
            </a:endParaRPr>
          </a:p>
        </p:txBody>
      </p:sp>
      <p:sp>
        <p:nvSpPr>
          <p:cNvPr id="40964" name="Content Placeholder 3"/>
          <p:cNvSpPr>
            <a:spLocks noGrp="1"/>
          </p:cNvSpPr>
          <p:nvPr>
            <p:ph sz="quarter" idx="1"/>
          </p:nvPr>
        </p:nvSpPr>
        <p:spPr>
          <a:xfrm>
            <a:off x="3200400" y="1752600"/>
            <a:ext cx="5715000" cy="1981200"/>
          </a:xfrm>
        </p:spPr>
        <p:txBody>
          <a:bodyPr/>
          <a:lstStyle/>
          <a:p>
            <a:pPr algn="l">
              <a:buFont typeface="Wingdings" charset="0"/>
              <a:buNone/>
            </a:pPr>
            <a:r>
              <a:rPr lang="en-US" b="1">
                <a:solidFill>
                  <a:srgbClr val="002060"/>
                </a:solidFill>
                <a:latin typeface="Tw Cen MT" charset="0"/>
              </a:rPr>
              <a:t>1- Injected in corpus cavernosum of       the penis for some forms of                 </a:t>
            </a:r>
            <a:r>
              <a:rPr lang="en-US" b="1">
                <a:solidFill>
                  <a:srgbClr val="0070C0"/>
                </a:solidFill>
                <a:latin typeface="Tw Cen MT" charset="0"/>
              </a:rPr>
              <a:t>male impotence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.</a:t>
            </a:r>
          </a:p>
          <a:p>
            <a:pPr algn="l">
              <a:buFont typeface="Wingdings" charset="0"/>
              <a:buNone/>
            </a:pPr>
            <a:endParaRPr lang="ar-EG" b="1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 animBg="1"/>
      <p:bldP spid="4096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1"/>
          <p:cNvSpPr>
            <a:spLocks noGrp="1"/>
          </p:cNvSpPr>
          <p:nvPr>
            <p:ph type="body" idx="1"/>
          </p:nvPr>
        </p:nvSpPr>
        <p:spPr>
          <a:xfrm>
            <a:off x="838200" y="3200400"/>
            <a:ext cx="7123113" cy="3048000"/>
          </a:xfrm>
        </p:spPr>
        <p:txBody>
          <a:bodyPr/>
          <a:lstStyle/>
          <a:p>
            <a:pPr algn="l"/>
            <a:r>
              <a:rPr lang="en-US" b="1">
                <a:solidFill>
                  <a:srgbClr val="002060"/>
                </a:solidFill>
                <a:latin typeface="Tw Cen MT" charset="0"/>
              </a:rPr>
              <a:t> </a:t>
            </a:r>
          </a:p>
          <a:p>
            <a:pPr algn="l"/>
            <a:endParaRPr lang="en-US" b="1">
              <a:solidFill>
                <a:srgbClr val="002060"/>
              </a:solidFill>
              <a:latin typeface="Tw Cen MT" charset="0"/>
            </a:endParaRPr>
          </a:p>
          <a:p>
            <a:pPr algn="l"/>
            <a:r>
              <a:rPr lang="en-US" b="1">
                <a:solidFill>
                  <a:srgbClr val="002060"/>
                </a:solidFill>
                <a:latin typeface="Tw Cen MT" charset="0"/>
              </a:rPr>
              <a:t>2- In congenital heart anomalies </a:t>
            </a:r>
          </a:p>
          <a:p>
            <a:pPr algn="l"/>
            <a:r>
              <a:rPr lang="en-US" b="1">
                <a:solidFill>
                  <a:srgbClr val="0070C0"/>
                </a:solidFill>
                <a:latin typeface="Tw Cen MT" charset="0"/>
              </a:rPr>
              <a:t>       to keep the patent ductus arteriosus until </a:t>
            </a:r>
            <a:r>
              <a:rPr lang="en-US" b="1">
                <a:solidFill>
                  <a:srgbClr val="002060"/>
                </a:solidFill>
                <a:latin typeface="Tw Cen MT" charset="0"/>
              </a:rPr>
              <a:t>		                     </a:t>
            </a:r>
            <a:r>
              <a:rPr lang="en-US" b="1">
                <a:solidFill>
                  <a:srgbClr val="0070C0"/>
                </a:solidFill>
                <a:latin typeface="Tw Cen MT" charset="0"/>
              </a:rPr>
              <a:t>surgery.  </a:t>
            </a:r>
          </a:p>
          <a:p>
            <a:pPr algn="l"/>
            <a:endParaRPr lang="ar-EG" b="1">
              <a:solidFill>
                <a:srgbClr val="002060"/>
              </a:solidFill>
              <a:latin typeface="Tw Cen MT" charset="0"/>
              <a:cs typeface="Arial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28600"/>
            <a:ext cx="24765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800" b="1">
                <a:solidFill>
                  <a:srgbClr val="7030A0"/>
                </a:solidFill>
                <a:latin typeface="Tw Cen MT" charset="0"/>
              </a:rPr>
              <a:t>Misoprostol</a:t>
            </a:r>
            <a:endParaRPr lang="ar-EG">
              <a:solidFill>
                <a:srgbClr val="7030A0"/>
              </a:solidFill>
              <a:latin typeface="Tw Cen MT" charset="0"/>
              <a:cs typeface="Arial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438400"/>
            <a:ext cx="7391400" cy="3352800"/>
          </a:xfrm>
        </p:spPr>
        <p:txBody>
          <a:bodyPr/>
          <a:lstStyle/>
          <a:p>
            <a:pPr lvl="1" algn="l" rtl="0"/>
            <a:r>
              <a:rPr lang="en-US" sz="2800" b="1">
                <a:latin typeface="Tw Cen MT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w Cen MT" charset="0"/>
              </a:rPr>
              <a:t>(PGE</a:t>
            </a:r>
            <a:r>
              <a:rPr lang="en-US" sz="2800" b="1" baseline="-25000">
                <a:solidFill>
                  <a:srgbClr val="FF0000"/>
                </a:solidFill>
                <a:latin typeface="Tw Cen MT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w Cen MT" charset="0"/>
              </a:rPr>
              <a:t> analog</a:t>
            </a:r>
            <a:r>
              <a:rPr lang="en-US" sz="2800" b="1">
                <a:latin typeface="Tw Cen MT" charset="0"/>
              </a:rPr>
              <a:t>) </a:t>
            </a:r>
          </a:p>
          <a:p>
            <a:pPr lvl="1" algn="l" rtl="0"/>
            <a:endParaRPr lang="en-US" sz="2800" b="1">
              <a:latin typeface="Tw Cen MT" charset="0"/>
            </a:endParaRPr>
          </a:p>
          <a:p>
            <a:pPr lvl="1" algn="l" rtl="0">
              <a:buFont typeface="Wingdings 2" charset="0"/>
              <a:buNone/>
            </a:pPr>
            <a:r>
              <a:rPr lang="en-US" sz="2800" b="1">
                <a:solidFill>
                  <a:srgbClr val="0070C0"/>
                </a:solidFill>
                <a:latin typeface="Tw Cen MT" charset="0"/>
              </a:rPr>
              <a:t>Peptic ulcer</a:t>
            </a:r>
            <a:endParaRPr lang="en-US" sz="3200" b="1">
              <a:solidFill>
                <a:srgbClr val="0070C0"/>
              </a:solidFill>
              <a:latin typeface="Tw Cen MT" charset="0"/>
            </a:endParaRPr>
          </a:p>
          <a:p>
            <a:pPr lvl="3" algn="l" rtl="0"/>
            <a:endParaRPr lang="en-US" sz="3200" b="1">
              <a:latin typeface="Tw Cen MT" charset="0"/>
            </a:endParaRPr>
          </a:p>
        </p:txBody>
      </p:sp>
      <p:pic>
        <p:nvPicPr>
          <p:cNvPr id="4301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733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001000" cy="2438400"/>
          </a:xfrm>
        </p:spPr>
        <p:txBody>
          <a:bodyPr/>
          <a:lstStyle/>
          <a:p>
            <a:r>
              <a:rPr lang="en-US" sz="9600" b="1">
                <a:solidFill>
                  <a:srgbClr val="FF0000"/>
                </a:solidFill>
                <a:latin typeface="Tw Cen MT" charset="0"/>
              </a:rPr>
              <a:t>Thank you</a:t>
            </a:r>
            <a:r>
              <a:rPr lang="en-US" sz="6000">
                <a:latin typeface="Tw Cen MT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5400" b="1">
                <a:latin typeface="Tw Cen MT" charset="0"/>
              </a:rPr>
              <a:t>Rlease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l" rtl="0">
              <a:buFont typeface="Wingdings" charset="0"/>
              <a:buChar char="v"/>
            </a:pPr>
            <a:r>
              <a:rPr lang="en-US">
                <a:latin typeface="Tw Cen MT" charset="0"/>
              </a:rPr>
              <a:t>Primary mechanism during allergic reactions IgE antibody interacts with antigen on the surface of mast cells </a:t>
            </a:r>
          </a:p>
          <a:p>
            <a:pPr algn="l" rtl="0">
              <a:buFont typeface="Wingdings" charset="0"/>
              <a:buChar char="v"/>
            </a:pPr>
            <a:endParaRPr lang="en-US">
              <a:latin typeface="Tw Cen MT" charset="0"/>
            </a:endParaRPr>
          </a:p>
          <a:p>
            <a:pPr algn="l" rtl="0">
              <a:buFont typeface="Wingdings" charset="0"/>
              <a:buChar char="v"/>
            </a:pPr>
            <a:r>
              <a:rPr lang="en-US">
                <a:latin typeface="Tw Cen MT" charset="0"/>
              </a:rPr>
              <a:t>Enzymes as trypsin or drugs as morphine liberate histamine without prior sensitization </a:t>
            </a:r>
          </a:p>
          <a:p>
            <a:pPr>
              <a:buFont typeface="Wingdings" charset="0"/>
              <a:buChar char="v"/>
            </a:pPr>
            <a:endParaRPr lang="en-US">
              <a:latin typeface="Tw Cen MT" charset="0"/>
            </a:endParaRPr>
          </a:p>
          <a:p>
            <a:pPr algn="l" rtl="0">
              <a:buFont typeface="Wingdings" charset="0"/>
              <a:buChar char="v"/>
            </a:pPr>
            <a:r>
              <a:rPr lang="en-US">
                <a:latin typeface="Tw Cen MT" charset="0"/>
              </a:rPr>
              <a:t>Inhibition of release with </a:t>
            </a:r>
            <a:r>
              <a:rPr lang="el-GR">
                <a:latin typeface="Times New Roman" charset="0"/>
                <a:cs typeface="Times New Roman" charset="0"/>
              </a:rPr>
              <a:t>β</a:t>
            </a:r>
            <a:r>
              <a:rPr lang="en-US" baseline="-25000">
                <a:latin typeface="Times New Roman" charset="0"/>
                <a:cs typeface="Times New Roman" charset="0"/>
              </a:rPr>
              <a:t>2</a:t>
            </a:r>
            <a:r>
              <a:rPr lang="en-US">
                <a:latin typeface="Times New Roman" charset="0"/>
                <a:cs typeface="Times New Roman" charset="0"/>
              </a:rPr>
              <a:t> agonists</a:t>
            </a:r>
            <a:endParaRPr lang="en-US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2743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</a:rPr>
              <a:t>SYNTHESIS &amp; INACTIVATIONTION</a:t>
            </a:r>
            <a:endParaRPr lang="en-US" b="1" dirty="0">
              <a:solidFill>
                <a:srgbClr val="FF00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C:\Users\Administrator\AppData\Local\Microsoft\Windows\Temporary Internet Files\Content.IE5\26HYVZA7\ch14f4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2000" r="3265" b="2000"/>
          <a:stretch>
            <a:fillRect/>
          </a:stretch>
        </p:blipFill>
        <p:spPr bwMode="auto">
          <a:xfrm>
            <a:off x="1676400" y="1447800"/>
            <a:ext cx="71802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6286500" y="4714875"/>
            <a:ext cx="500063" cy="400050"/>
          </a:xfrm>
          <a:prstGeom prst="rect">
            <a:avLst/>
          </a:prstGeom>
          <a:solidFill>
            <a:srgbClr val="0033CC"/>
          </a:solidFill>
          <a:ln w="28575">
            <a:solidFill>
              <a:srgbClr val="FF0000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charset="0"/>
              </a:rPr>
              <a:t>H 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286500" y="4200525"/>
            <a:ext cx="500063" cy="400050"/>
          </a:xfrm>
          <a:prstGeom prst="rect">
            <a:avLst/>
          </a:prstGeom>
          <a:solidFill>
            <a:srgbClr val="0033CC"/>
          </a:solidFill>
          <a:ln w="28575">
            <a:solidFill>
              <a:srgbClr val="FF0000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charset="0"/>
              </a:rPr>
              <a:t>H 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5638800"/>
            <a:ext cx="500063" cy="400050"/>
          </a:xfrm>
          <a:prstGeom prst="rect">
            <a:avLst/>
          </a:prstGeom>
          <a:solidFill>
            <a:srgbClr val="0033CC"/>
          </a:solidFill>
          <a:ln w="28575">
            <a:solidFill>
              <a:srgbClr val="FF0000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charset="0"/>
              </a:rPr>
              <a:t>H 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28625" y="428625"/>
            <a:ext cx="1857375" cy="523875"/>
          </a:xfrm>
          <a:prstGeom prst="rect">
            <a:avLst/>
          </a:prstGeom>
          <a:solidFill>
            <a:srgbClr val="2E31B8"/>
          </a:soli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  <a:ea typeface="+mn-ea"/>
                <a:cs typeface="Arial" pitchFamily="34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Bernard MT Condensed" pitchFamily="18" charset="0"/>
                <a:ea typeface="+mn-ea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  <a:ea typeface="+mn-ea"/>
                <a:cs typeface="Arial" pitchFamily="34" charset="0"/>
              </a:rPr>
              <a:t>istamine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57438" y="428625"/>
            <a:ext cx="1928812" cy="571500"/>
            <a:chOff x="2357422" y="428604"/>
            <a:chExt cx="1928826" cy="571504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2786050" y="428604"/>
              <a:ext cx="1500198" cy="523879"/>
            </a:xfrm>
            <a:prstGeom prst="rect">
              <a:avLst/>
            </a:prstGeom>
            <a:solidFill>
              <a:srgbClr val="2E31B8"/>
            </a:solidFill>
            <a:ln w="28575">
              <a:solidFill>
                <a:srgbClr val="6600FF"/>
              </a:solidFill>
            </a:ln>
            <a:effectLst>
              <a:outerShdw blurRad="50800" dist="50800" dir="5400000" sx="94000" sy="94000" algn="ctr" rotWithShape="0">
                <a:srgbClr val="66FFFF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Bernard MT Condensed" pitchFamily="18" charset="0"/>
                  <a:ea typeface="+mn-ea"/>
                  <a:cs typeface="Arial" pitchFamily="34" charset="0"/>
                </a:rPr>
                <a:t>Mediator</a:t>
              </a:r>
            </a:p>
          </p:txBody>
        </p:sp>
        <p:sp>
          <p:nvSpPr>
            <p:cNvPr id="14367" name="Right Arrow 14"/>
            <p:cNvSpPr>
              <a:spLocks noChangeArrowheads="1"/>
            </p:cNvSpPr>
            <p:nvPr/>
          </p:nvSpPr>
          <p:spPr bwMode="auto">
            <a:xfrm>
              <a:off x="2357422" y="428604"/>
              <a:ext cx="428628" cy="571504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8625" y="1000125"/>
            <a:ext cx="2643188" cy="1023938"/>
            <a:chOff x="428596" y="1000108"/>
            <a:chExt cx="2643206" cy="1023286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500034" y="1499853"/>
              <a:ext cx="2571768" cy="523541"/>
            </a:xfrm>
            <a:prstGeom prst="rect">
              <a:avLst/>
            </a:prstGeom>
            <a:solidFill>
              <a:srgbClr val="2E31B8"/>
            </a:solidFill>
            <a:ln w="28575">
              <a:solidFill>
                <a:srgbClr val="6600FF"/>
              </a:solidFill>
            </a:ln>
            <a:effectLst>
              <a:outerShdw blurRad="50800" dist="50800" dir="5400000" sx="94000" sy="94000" algn="ctr" rotWithShape="0">
                <a:srgbClr val="66FFFF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Bernard MT Condensed" pitchFamily="18" charset="0"/>
                  <a:ea typeface="+mn-ea"/>
                  <a:cs typeface="Arial" pitchFamily="34" charset="0"/>
                </a:rPr>
                <a:t>Neurotransmitter</a:t>
              </a:r>
            </a:p>
          </p:txBody>
        </p:sp>
        <p:sp>
          <p:nvSpPr>
            <p:cNvPr id="14365" name="Down Arrow 15"/>
            <p:cNvSpPr>
              <a:spLocks noChangeArrowheads="1"/>
            </p:cNvSpPr>
            <p:nvPr/>
          </p:nvSpPr>
          <p:spPr bwMode="auto">
            <a:xfrm>
              <a:off x="428596" y="1000108"/>
              <a:ext cx="571504" cy="500066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500063" y="2235200"/>
            <a:ext cx="785812" cy="522288"/>
          </a:xfrm>
          <a:prstGeom prst="rect">
            <a:avLst/>
          </a:prstGeom>
          <a:solidFill>
            <a:srgbClr val="2E31B8"/>
          </a:soli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  <a:ea typeface="+mn-ea"/>
                <a:cs typeface="Arial" pitchFamily="34" charset="0"/>
              </a:rPr>
              <a:t>CNS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00063" y="2905125"/>
            <a:ext cx="785812" cy="523875"/>
          </a:xfrm>
          <a:prstGeom prst="rect">
            <a:avLst/>
          </a:prstGeom>
          <a:solidFill>
            <a:srgbClr val="2E31B8"/>
          </a:soli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  <a:ea typeface="+mn-ea"/>
                <a:cs typeface="Arial" pitchFamily="34" charset="0"/>
              </a:rPr>
              <a:t>ANS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810000" y="5638800"/>
            <a:ext cx="357188" cy="428625"/>
            <a:chOff x="8143900" y="4357694"/>
            <a:chExt cx="357190" cy="428628"/>
          </a:xfrm>
        </p:grpSpPr>
        <p:sp>
          <p:nvSpPr>
            <p:cNvPr id="14362" name="Oval 30"/>
            <p:cNvSpPr>
              <a:spLocks noChangeArrowheads="1"/>
            </p:cNvSpPr>
            <p:nvPr/>
          </p:nvSpPr>
          <p:spPr bwMode="auto">
            <a:xfrm>
              <a:off x="8143900" y="4357694"/>
              <a:ext cx="357190" cy="4286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rtl="1"/>
              <a:endParaRPr lang="en-US" sz="2000" b="1">
                <a:latin typeface="Broadway" charset="0"/>
              </a:endParaRPr>
            </a:p>
          </p:txBody>
        </p:sp>
        <p:cxnSp>
          <p:nvCxnSpPr>
            <p:cNvPr id="14363" name="Straight Connector 32"/>
            <p:cNvCxnSpPr>
              <a:cxnSpLocks noChangeShapeType="1"/>
            </p:cNvCxnSpPr>
            <p:nvPr/>
          </p:nvCxnSpPr>
          <p:spPr bwMode="auto">
            <a:xfrm>
              <a:off x="8228720" y="4572008"/>
              <a:ext cx="214314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TextBox 38"/>
          <p:cNvSpPr txBox="1"/>
          <p:nvPr/>
        </p:nvSpPr>
        <p:spPr bwMode="auto">
          <a:xfrm>
            <a:off x="6286500" y="5229225"/>
            <a:ext cx="500063" cy="400050"/>
          </a:xfrm>
          <a:prstGeom prst="rect">
            <a:avLst/>
          </a:prstGeom>
          <a:solidFill>
            <a:srgbClr val="0033CC"/>
          </a:solidFill>
          <a:ln w="28575">
            <a:solidFill>
              <a:srgbClr val="FF0000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charset="0"/>
              </a:rPr>
              <a:t>H 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charset="0"/>
              </a:rPr>
              <a:t>3</a:t>
            </a: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643688" y="5429250"/>
            <a:ext cx="357187" cy="42862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rtl="1"/>
            <a:r>
              <a:rPr lang="en-US">
                <a:latin typeface="Broadway" charset="0"/>
              </a:rPr>
              <a:t>+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643688" y="4857750"/>
            <a:ext cx="357187" cy="42862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rtl="1"/>
            <a:r>
              <a:rPr lang="en-US">
                <a:latin typeface="Broadway" charset="0"/>
              </a:rPr>
              <a:t>+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643688" y="4357688"/>
            <a:ext cx="357187" cy="42862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rtl="1"/>
            <a:r>
              <a:rPr lang="en-US">
                <a:latin typeface="Broadway" charset="0"/>
              </a:rPr>
              <a:t>+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572000" y="4429125"/>
            <a:ext cx="785813" cy="92868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/>
            <a:endParaRPr lang="en-US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498975" y="4357688"/>
            <a:ext cx="928688" cy="1065212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/>
            <a:endParaRPr lang="en-US"/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7786688" y="4071938"/>
            <a:ext cx="1143000" cy="1785937"/>
            <a:chOff x="7786710" y="4071942"/>
            <a:chExt cx="1142976" cy="1785950"/>
          </a:xfrm>
        </p:grpSpPr>
        <p:pic>
          <p:nvPicPr>
            <p:cNvPr id="14360" name="Picture 2" descr="2009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1227" r="64999" b="19810"/>
            <a:stretch>
              <a:fillRect/>
            </a:stretch>
          </p:blipFill>
          <p:spPr bwMode="auto">
            <a:xfrm>
              <a:off x="7786710" y="4071942"/>
              <a:ext cx="1142976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 bwMode="auto">
            <a:xfrm>
              <a:off x="8143890" y="5029211"/>
              <a:ext cx="500052" cy="400053"/>
            </a:xfrm>
            <a:prstGeom prst="rect">
              <a:avLst/>
            </a:prstGeom>
            <a:solidFill>
              <a:srgbClr val="0033CC"/>
            </a:solidFill>
            <a:ln w="28575">
              <a:solidFill>
                <a:srgbClr val="FF0000"/>
              </a:solidFill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charset="0"/>
                </a:rPr>
                <a:t>H </a:t>
              </a:r>
              <a:r>
                <a:rPr lang="en-US" sz="20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charset="0"/>
                </a:rPr>
                <a:t>1</a:t>
              </a:r>
            </a:p>
          </p:txBody>
        </p:sp>
      </p:grpSp>
      <p:pic>
        <p:nvPicPr>
          <p:cNvPr id="1026" name="Picture 2" descr="2009_1"/>
          <p:cNvPicPr>
            <a:picLocks noChangeAspect="1" noChangeArrowheads="1"/>
          </p:cNvPicPr>
          <p:nvPr/>
        </p:nvPicPr>
        <p:blipFill>
          <a:blip r:embed="rId3" cstate="print"/>
          <a:srcRect l="41250" t="51886" r="23125" b="3302"/>
          <a:stretch>
            <a:fillRect/>
          </a:stretch>
        </p:blipFill>
        <p:spPr bwMode="auto">
          <a:xfrm>
            <a:off x="6929454" y="3286124"/>
            <a:ext cx="1357322" cy="13573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flipV="1">
            <a:off x="5300663" y="4886325"/>
            <a:ext cx="557212" cy="44450"/>
          </a:xfrm>
          <a:prstGeom prst="straightConnector1">
            <a:avLst/>
          </a:prstGeom>
          <a:noFill/>
          <a:ln w="57150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Arc 53"/>
          <p:cNvSpPr/>
          <p:nvPr/>
        </p:nvSpPr>
        <p:spPr bwMode="auto">
          <a:xfrm flipV="1">
            <a:off x="4186238" y="4929188"/>
            <a:ext cx="857250" cy="928687"/>
          </a:xfrm>
          <a:prstGeom prst="arc">
            <a:avLst>
              <a:gd name="adj1" fmla="val 16053524"/>
              <a:gd name="adj2" fmla="val 0"/>
            </a:avLst>
          </a:prstGeom>
          <a:noFill/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ea typeface="+mn-ea"/>
            </a:endParaRPr>
          </a:p>
        </p:txBody>
      </p:sp>
      <p:cxnSp>
        <p:nvCxnSpPr>
          <p:cNvPr id="56" name="Straight Arrow Connector 55"/>
          <p:cNvCxnSpPr>
            <a:cxnSpLocks noChangeShapeType="1"/>
            <a:stCxn id="54" idx="0"/>
          </p:cNvCxnSpPr>
          <p:nvPr/>
        </p:nvCxnSpPr>
        <p:spPr bwMode="auto">
          <a:xfrm rot="10800000" flipV="1">
            <a:off x="4043363" y="5857875"/>
            <a:ext cx="550862" cy="0"/>
          </a:xfrm>
          <a:prstGeom prst="straightConnector1">
            <a:avLst/>
          </a:prstGeom>
          <a:noFill/>
          <a:ln w="57150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500188" y="6286500"/>
            <a:ext cx="407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Arial Narrow" charset="0"/>
              </a:rPr>
              <a:t>-ve presynaptic autoregulation</a:t>
            </a:r>
          </a:p>
        </p:txBody>
      </p:sp>
    </p:spTree>
  </p:cSld>
  <p:clrMapOvr>
    <a:masterClrMapping/>
  </p:clrMapOvr>
  <p:transition xmlns:p14="http://schemas.microsoft.com/office/powerpoint/2010/main" spd="med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1" grpId="0" animBg="1"/>
      <p:bldP spid="1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14313" y="1887538"/>
          <a:ext cx="7215187" cy="3854533"/>
        </p:xfrm>
        <a:graphic>
          <a:graphicData uri="http://schemas.openxmlformats.org/drawingml/2006/table">
            <a:tbl>
              <a:tblPr/>
              <a:tblGrid>
                <a:gridCol w="1357312"/>
                <a:gridCol w="2143125"/>
                <a:gridCol w="3714750"/>
              </a:tblGrid>
              <a:tr h="7048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Receptor</a:t>
                      </a:r>
                      <a:br>
                        <a:rPr lang="en-US" sz="2000" dirty="0">
                          <a:latin typeface="Bernard MT Condensed" pitchFamily="18" charset="0"/>
                        </a:rPr>
                      </a:br>
                      <a:r>
                        <a:rPr lang="en-US" sz="2000" dirty="0">
                          <a:latin typeface="Bernard MT Condensed" pitchFamily="18" charset="0"/>
                        </a:rPr>
                        <a:t>Type</a:t>
                      </a: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Tissue Locations</a:t>
                      </a: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Biologic Effects</a:t>
                      </a: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7940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 smtClean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Bernard MT Condensed" pitchFamily="18" charset="0"/>
                        </a:rPr>
                        <a:t>1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800" dirty="0"/>
                        <a:t>smooth muscle, endothelial cells</a:t>
                      </a: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800" dirty="0" smtClean="0"/>
                        <a:t>acute allergic responses</a:t>
                      </a:r>
                      <a:endParaRPr lang="en-US" sz="1800" dirty="0"/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3548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2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800" dirty="0"/>
                        <a:t>gastric parietal cells</a:t>
                      </a: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800" dirty="0"/>
                        <a:t>secretion of gastric acid</a:t>
                      </a: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  <a:tr h="63548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3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800" dirty="0"/>
                        <a:t>central nervous system</a:t>
                      </a: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800" dirty="0"/>
                        <a:t>modulating neurotransmission</a:t>
                      </a: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</a:tr>
              <a:tr h="11992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4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fr-FR" sz="1800" dirty="0" err="1"/>
                        <a:t>mast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cells</a:t>
                      </a:r>
                      <a:r>
                        <a:rPr lang="fr-FR" sz="1800" dirty="0"/>
                        <a:t>, </a:t>
                      </a:r>
                      <a:r>
                        <a:rPr lang="fr-FR" sz="1800" dirty="0" err="1"/>
                        <a:t>eosinophils</a:t>
                      </a:r>
                      <a:r>
                        <a:rPr lang="fr-FR" sz="1800" dirty="0"/>
                        <a:t>, T </a:t>
                      </a:r>
                      <a:r>
                        <a:rPr lang="fr-FR" sz="1800" dirty="0" err="1" smtClean="0"/>
                        <a:t>cells</a:t>
                      </a:r>
                      <a:endParaRPr lang="fr-FR" sz="1800" dirty="0"/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800" dirty="0"/>
                        <a:t>regulating immune responses</a:t>
                      </a:r>
                    </a:p>
                  </a:txBody>
                  <a:tcPr marL="47625" marR="47625" marT="47622" marB="4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17" name="Down Arrow Callout 16"/>
          <p:cNvSpPr/>
          <p:nvPr/>
        </p:nvSpPr>
        <p:spPr bwMode="auto">
          <a:xfrm>
            <a:off x="214313" y="500063"/>
            <a:ext cx="2909887" cy="1357312"/>
          </a:xfrm>
          <a:prstGeom prst="downArrowCallout">
            <a:avLst/>
          </a:prstGeom>
          <a:solidFill>
            <a:schemeClr val="tx1"/>
          </a:solidFill>
          <a:ln w="381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88900" dir="5400000" sx="9000" sy="9000" algn="ctr" rotWithShape="0">
              <a:srgbClr val="66FFFF"/>
            </a:outerShdw>
          </a:effectLst>
        </p:spPr>
        <p:txBody>
          <a:bodyPr/>
          <a:lstStyle/>
          <a:p>
            <a:pPr algn="ctr" rtl="1">
              <a:defRPr/>
            </a:pPr>
            <a:endParaRPr lang="en-US" dirty="0">
              <a:solidFill>
                <a:schemeClr val="bg1"/>
              </a:solidFill>
              <a:ea typeface="+mn-ea"/>
            </a:endParaRPr>
          </a:p>
          <a:p>
            <a:pPr algn="ctr" rtl="1"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  <a:ea typeface="+mn-ea"/>
                <a:cs typeface="Arial" pitchFamily="34" charset="0"/>
              </a:rPr>
              <a:t>Histamine receptors</a:t>
            </a:r>
            <a:endParaRPr lang="en-US" dirty="0">
              <a:solidFill>
                <a:schemeClr val="bg1"/>
              </a:solidFill>
              <a:latin typeface="Bernard MT Condensed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153400" cy="25146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w Cen MT" charset="0"/>
              </a:rPr>
              <a:t>Histamine receptors antagonists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1816100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Diphenhydramin ( First generation)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600" b="1">
                <a:solidFill>
                  <a:srgbClr val="FF0000"/>
                </a:solidFill>
                <a:latin typeface="Arial Narrow" charset="0"/>
              </a:rPr>
              <a:t>		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 b="1">
                <a:solidFill>
                  <a:srgbClr val="FF0000"/>
                </a:solidFill>
                <a:latin typeface="Arial Narrow" charset="0"/>
              </a:rPr>
              <a:t>Clinical uses :</a:t>
            </a:r>
          </a:p>
          <a:p>
            <a:pPr marL="342900" indent="-342900">
              <a:spcBef>
                <a:spcPct val="20000"/>
              </a:spcBef>
            </a:pPr>
            <a:endParaRPr lang="en-US" sz="2600" b="1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charset="0"/>
              </a:rPr>
              <a:t>Insomnia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FF0000"/>
                </a:solidFill>
                <a:latin typeface="Arial Narrow" charset="0"/>
              </a:rPr>
              <a:t>Motion sickness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1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  <a:ea typeface="+mn-ea"/>
                <a:cs typeface="Arial" pitchFamily="34" charset="0"/>
              </a:rPr>
              <a:t> antagonists</a:t>
            </a:r>
          </a:p>
        </p:txBody>
      </p:sp>
    </p:spTree>
  </p:cSld>
  <p:clrMapOvr>
    <a:masterClrMapping/>
  </p:clrMapOvr>
  <p:transition xmlns:p14="http://schemas.microsoft.com/office/powerpoint/2010/main" spd="med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466</Words>
  <Application>Microsoft Macintosh PowerPoint</Application>
  <PresentationFormat>On-screen Show (4:3)</PresentationFormat>
  <Paragraphs>161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Tw Cen MT</vt:lpstr>
      <vt:lpstr>Wingdings</vt:lpstr>
      <vt:lpstr>Wingdings 2</vt:lpstr>
      <vt:lpstr>Calibri</vt:lpstr>
      <vt:lpstr>Times New Roman</vt:lpstr>
      <vt:lpstr>Bernard MT Condensed</vt:lpstr>
      <vt:lpstr>Broadway</vt:lpstr>
      <vt:lpstr>Arial Narrow</vt:lpstr>
      <vt:lpstr>Berlin Sans FB Demi</vt:lpstr>
      <vt:lpstr>Symbol</vt:lpstr>
      <vt:lpstr>ThiemeGulliver</vt:lpstr>
      <vt:lpstr>Gill Sans Ultra Bold</vt:lpstr>
      <vt:lpstr>JansonText-Roman</vt:lpstr>
      <vt:lpstr>Median</vt:lpstr>
      <vt:lpstr>HISTAMINE </vt:lpstr>
      <vt:lpstr>Storage Sites</vt:lpstr>
      <vt:lpstr>PowerPoint Presentation</vt:lpstr>
      <vt:lpstr>Rlease</vt:lpstr>
      <vt:lpstr>SYNTHESIS &amp; INACTIVATIONTION</vt:lpstr>
      <vt:lpstr>PowerPoint Presentation</vt:lpstr>
      <vt:lpstr>PowerPoint Presentation</vt:lpstr>
      <vt:lpstr>Histamine receptors antagonists</vt:lpstr>
      <vt:lpstr>PowerPoint Presentation</vt:lpstr>
      <vt:lpstr>PowerPoint Presentation</vt:lpstr>
      <vt:lpstr>PowerPoint Presentation</vt:lpstr>
      <vt:lpstr>PowerPoint Presentation</vt:lpstr>
      <vt:lpstr>Eicosanoids</vt:lpstr>
      <vt:lpstr>PowerPoint Presentation</vt:lpstr>
      <vt:lpstr> INHIBITORS OF EICOSANOIDS</vt:lpstr>
      <vt:lpstr>PowerPoint Presentation</vt:lpstr>
      <vt:lpstr>        ACTIONS</vt:lpstr>
      <vt:lpstr>Vascular smooth muscles:</vt:lpstr>
      <vt:lpstr>Blood:</vt:lpstr>
      <vt:lpstr>Inflammation: </vt:lpstr>
      <vt:lpstr>Bronchial smooth muscle:</vt:lpstr>
      <vt:lpstr>Uterine smooth muscle:</vt:lpstr>
      <vt:lpstr>GIT smooth muscle:</vt:lpstr>
      <vt:lpstr>GIT secretions:</vt:lpstr>
      <vt:lpstr>Kideny</vt:lpstr>
      <vt:lpstr>Central and peripheral nervous systems</vt:lpstr>
      <vt:lpstr>  CLINICAL  USES OF PGs                   ANALOGS</vt:lpstr>
      <vt:lpstr>Carboprost</vt:lpstr>
      <vt:lpstr>PowerPoint Presentation</vt:lpstr>
      <vt:lpstr>Latanoprost</vt:lpstr>
      <vt:lpstr>Alprostadil</vt:lpstr>
      <vt:lpstr>PowerPoint Presentation</vt:lpstr>
      <vt:lpstr>Misoprostol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Nonsteroidal Antiinflammatory Drugs (NSAIDs)</dc:title>
  <dc:creator>Cheryl Tajon</dc:creator>
  <cp:lastModifiedBy>User</cp:lastModifiedBy>
  <cp:revision>166</cp:revision>
  <dcterms:created xsi:type="dcterms:W3CDTF">2008-08-18T18:55:12Z</dcterms:created>
  <dcterms:modified xsi:type="dcterms:W3CDTF">2011-10-17T11:18:09Z</dcterms:modified>
</cp:coreProperties>
</file>