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  <p:sldMasterId id="2147483660" r:id="rId3"/>
    <p:sldMasterId id="2147483663" r:id="rId4"/>
    <p:sldMasterId id="2147483665" r:id="rId5"/>
  </p:sldMasterIdLst>
  <p:notesMasterIdLst>
    <p:notesMasterId r:id="rId56"/>
  </p:notesMasterIdLst>
  <p:handoutMasterIdLst>
    <p:handoutMasterId r:id="rId57"/>
  </p:handoutMasterIdLst>
  <p:sldIdLst>
    <p:sldId id="541" r:id="rId6"/>
    <p:sldId id="542" r:id="rId7"/>
    <p:sldId id="549" r:id="rId8"/>
    <p:sldId id="550" r:id="rId9"/>
    <p:sldId id="551" r:id="rId10"/>
    <p:sldId id="552" r:id="rId11"/>
    <p:sldId id="553" r:id="rId12"/>
    <p:sldId id="554" r:id="rId13"/>
    <p:sldId id="555" r:id="rId14"/>
    <p:sldId id="556" r:id="rId15"/>
    <p:sldId id="557" r:id="rId16"/>
    <p:sldId id="558" r:id="rId17"/>
    <p:sldId id="559" r:id="rId18"/>
    <p:sldId id="560" r:id="rId19"/>
    <p:sldId id="561" r:id="rId20"/>
    <p:sldId id="562" r:id="rId21"/>
    <p:sldId id="563" r:id="rId22"/>
    <p:sldId id="564" r:id="rId23"/>
    <p:sldId id="565" r:id="rId24"/>
    <p:sldId id="566" r:id="rId25"/>
    <p:sldId id="567" r:id="rId26"/>
    <p:sldId id="568" r:id="rId27"/>
    <p:sldId id="570" r:id="rId28"/>
    <p:sldId id="571" r:id="rId29"/>
    <p:sldId id="572" r:id="rId30"/>
    <p:sldId id="575" r:id="rId31"/>
    <p:sldId id="576" r:id="rId32"/>
    <p:sldId id="577" r:id="rId33"/>
    <p:sldId id="578" r:id="rId34"/>
    <p:sldId id="579" r:id="rId35"/>
    <p:sldId id="580" r:id="rId36"/>
    <p:sldId id="581" r:id="rId37"/>
    <p:sldId id="584" r:id="rId38"/>
    <p:sldId id="590" r:id="rId39"/>
    <p:sldId id="596" r:id="rId40"/>
    <p:sldId id="597" r:id="rId41"/>
    <p:sldId id="598" r:id="rId42"/>
    <p:sldId id="599" r:id="rId43"/>
    <p:sldId id="600" r:id="rId44"/>
    <p:sldId id="601" r:id="rId45"/>
    <p:sldId id="602" r:id="rId46"/>
    <p:sldId id="603" r:id="rId47"/>
    <p:sldId id="604" r:id="rId48"/>
    <p:sldId id="605" r:id="rId49"/>
    <p:sldId id="606" r:id="rId50"/>
    <p:sldId id="607" r:id="rId51"/>
    <p:sldId id="608" r:id="rId52"/>
    <p:sldId id="609" r:id="rId53"/>
    <p:sldId id="610" r:id="rId54"/>
    <p:sldId id="611" r:id="rId55"/>
  </p:sldIdLst>
  <p:sldSz cx="10287000" cy="6858000" type="35mm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FFFF00"/>
    <a:srgbClr val="FF3300"/>
    <a:srgbClr val="009999"/>
    <a:srgbClr val="009900"/>
    <a:srgbClr val="DC8300"/>
    <a:srgbClr val="FF99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1" autoAdjust="0"/>
    <p:restoredTop sz="94549" autoAdjust="0"/>
  </p:normalViewPr>
  <p:slideViewPr>
    <p:cSldViewPr>
      <p:cViewPr varScale="1">
        <p:scale>
          <a:sx n="99" d="100"/>
          <a:sy n="99" d="100"/>
        </p:scale>
        <p:origin x="-1824" y="-96"/>
      </p:cViewPr>
      <p:guideLst>
        <p:guide orient="horz" pos="2160"/>
        <p:guide pos="32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FAD93BE4-1718-7B42-A75C-36E6D4D5CD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4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7109C245-A593-2B4C-9852-FC137729FF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03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21C944-7382-914F-9ECC-8789F07850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22808-A844-A44B-8A24-B97833DBEB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4697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A23EF-4D1E-9843-A433-AE86AC2F95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9819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926583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56596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25316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510983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427325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38632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358713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563146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D05ED-069B-0F4E-9564-6C6EB2C40B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074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011573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099240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633735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23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3792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379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37926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3792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3792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C822872-74D7-AA4E-9EAD-AF7FCC050E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BF802-B4C7-F841-BCD0-2F25F07B75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0751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C6D69-4B1F-734E-A3B5-64A39F56B7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126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B777B-007E-6E47-A34B-9440E8B11C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0803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68AE2-96A3-4F48-963E-DD47E3045A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1277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8A80E-CD5E-264A-8A09-D759452362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1898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00849-6841-A14A-878A-6A77A96890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2187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DBC53-D293-394D-B8C4-142AEE523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9894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7C370-D902-DC45-AF15-277D782F63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4087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18628-54E0-9D4D-BE66-AEBF87D6F2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009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5669D-6A0D-B841-90BF-1CB0E991B9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4336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2E452-6E1F-F741-A772-AFFAF9F9F7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0198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971929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11785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76700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618636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371714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8880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1E7A4-D154-2C43-9D21-EE7467DF74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52124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4957665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0325103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4909984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7726993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3884229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51892-DB58-2D4D-88CF-8A46F90F08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412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7B137-17E7-134C-A437-FD3C13257A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529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D42FF-993C-A746-8171-BACD1FF5DE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91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451F1-2FC5-AF44-BF5D-5DB8F9BD49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184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DAC18-9FD0-8B48-9369-1D5127C157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56CA8-CFA6-DA43-B49D-E4B8752CB0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8228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3F79A-FA73-C944-8505-F64F4A6796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616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B0CAB-547E-3D44-A80F-9A46B9A1DB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791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5449F-64DB-8441-B5F4-ACF469124F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008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29A1D-A86D-1740-B306-21BC360ABD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007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6D76D-B5F0-934C-8F3A-47E1261DDF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408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E499E-EAA1-8541-9040-77493F7F7A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2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17A5D-F7ED-FA4E-A40C-A5C1DE75E0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0937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6037F-8B24-214F-A3EE-D39F2C6795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6664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883B7-0668-334F-95A8-7BEC732780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3550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7721A-F14C-BD4F-8F06-1C68EAACC2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60204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2273581-F88E-BC45-8BD4-2495D1938CC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xmlns:p14="http://schemas.microsoft.com/office/powerpoint/2010/main"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291845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369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6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36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36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C4E7A1D-4814-8946-9C25-8343D11672C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xmlns:p14="http://schemas.microsoft.com/office/powerpoint/2010/main"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8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38810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7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57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57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3504B52-6E74-5C43-8FA4-DB3F7ED7894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ChangeArrowheads="1"/>
          </p:cNvSpPr>
          <p:nvPr/>
        </p:nvSpPr>
        <p:spPr bwMode="auto">
          <a:xfrm>
            <a:off x="2857500" y="914400"/>
            <a:ext cx="71993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l"/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Protein Structure</a:t>
            </a:r>
          </a:p>
          <a:p>
            <a:pPr algn="l"/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(Foundation Block)</a:t>
            </a:r>
          </a:p>
        </p:txBody>
      </p:sp>
      <p:sp>
        <p:nvSpPr>
          <p:cNvPr id="394243" name="Text Box 3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4244" name="Text Box 4"/>
          <p:cNvSpPr txBox="1">
            <a:spLocks noChangeArrowheads="1"/>
          </p:cNvSpPr>
          <p:nvPr/>
        </p:nvSpPr>
        <p:spPr bwMode="auto">
          <a:xfrm>
            <a:off x="1409700" y="2592388"/>
            <a:ext cx="8124825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3200" b="1">
                <a:solidFill>
                  <a:srgbClr val="FF9900"/>
                </a:solidFill>
              </a:rPr>
              <a:t>What are proteins?</a:t>
            </a:r>
          </a:p>
          <a:p>
            <a:pPr algn="l">
              <a:buFontTx/>
              <a:buChar char="•"/>
            </a:pPr>
            <a:r>
              <a:rPr lang="en-US" sz="3200" b="1"/>
              <a:t>Four levels of structure (primary, secondary, tertiary, quaternary)</a:t>
            </a:r>
          </a:p>
          <a:p>
            <a:pPr algn="l">
              <a:buFontTx/>
              <a:buChar char="•"/>
            </a:pPr>
            <a:r>
              <a:rPr lang="en-US" sz="3200" b="1">
                <a:solidFill>
                  <a:srgbClr val="FF9900"/>
                </a:solidFill>
              </a:rPr>
              <a:t>Protein folding and stability</a:t>
            </a:r>
          </a:p>
          <a:p>
            <a:pPr algn="l">
              <a:buFontTx/>
              <a:buChar char="•"/>
            </a:pPr>
            <a:r>
              <a:rPr lang="en-US" sz="3200" b="1"/>
              <a:t>Protein denaturation</a:t>
            </a:r>
          </a:p>
          <a:p>
            <a:pPr algn="l">
              <a:buFontTx/>
              <a:buChar char="•"/>
            </a:pPr>
            <a:r>
              <a:rPr lang="en-US" sz="3200" b="1">
                <a:solidFill>
                  <a:srgbClr val="FF9900"/>
                </a:solidFill>
              </a:rPr>
              <a:t>Protein misfolding and diseases</a:t>
            </a:r>
          </a:p>
          <a:p>
            <a:pPr algn="l">
              <a:buFontTx/>
              <a:buChar char="•"/>
            </a:pPr>
            <a:r>
              <a:rPr lang="en-US" sz="3200" b="1"/>
              <a:t>Structure-function relationship</a:t>
            </a:r>
          </a:p>
        </p:txBody>
      </p:sp>
      <p:sp>
        <p:nvSpPr>
          <p:cNvPr id="394245" name="Text Box 5"/>
          <p:cNvSpPr txBox="1">
            <a:spLocks noChangeArrowheads="1"/>
          </p:cNvSpPr>
          <p:nvPr/>
        </p:nvSpPr>
        <p:spPr bwMode="auto">
          <a:xfrm>
            <a:off x="3086100" y="1790700"/>
            <a:ext cx="7013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				Dr. Usman Ghani</a:t>
            </a:r>
          </a:p>
        </p:txBody>
      </p:sp>
      <p:pic>
        <p:nvPicPr>
          <p:cNvPr id="394246" name="Picture 6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8" t="15173" r="21277" b="19072"/>
          <a:stretch>
            <a:fillRect/>
          </a:stretch>
        </p:blipFill>
        <p:spPr bwMode="auto">
          <a:xfrm>
            <a:off x="647700" y="1087438"/>
            <a:ext cx="1371600" cy="1274762"/>
          </a:xfrm>
          <a:prstGeom prst="rect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4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4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4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4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4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4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4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4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4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4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4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4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4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4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4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4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4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4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polyproline helix</a:t>
            </a:r>
          </a:p>
        </p:txBody>
      </p:sp>
      <p:sp>
        <p:nvSpPr>
          <p:cNvPr id="409603" name="Text Box 3"/>
          <p:cNvSpPr txBox="1">
            <a:spLocks noChangeArrowheads="1"/>
          </p:cNvSpPr>
          <p:nvPr/>
        </p:nvSpPr>
        <p:spPr bwMode="auto">
          <a:xfrm rot="-5400000">
            <a:off x="-123030" y="4768056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227</a:t>
            </a:r>
            <a:endParaRPr lang="en-US" sz="1000">
              <a:latin typeface="Times" charset="0"/>
            </a:endParaRPr>
          </a:p>
        </p:txBody>
      </p:sp>
      <p:pic>
        <p:nvPicPr>
          <p:cNvPr id="4096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2088" y="419100"/>
            <a:ext cx="2282825" cy="51054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905000"/>
            <a:ext cx="8229600" cy="28956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 dirty="0">
                <a:solidFill>
                  <a:srgbClr val="FF9900"/>
                </a:solidFill>
                <a:latin typeface="Palatino" charset="0"/>
              </a:rPr>
              <a:t>Two or more polypeptide chains </a:t>
            </a:r>
            <a:r>
              <a:rPr lang="en-US" sz="3600" dirty="0" smtClean="0">
                <a:solidFill>
                  <a:srgbClr val="FF9900"/>
                </a:solidFill>
                <a:latin typeface="Palatino" charset="0"/>
              </a:rPr>
              <a:t>form </a:t>
            </a:r>
            <a:r>
              <a:rPr lang="en-US" sz="3600" dirty="0">
                <a:solidFill>
                  <a:srgbClr val="FF9900"/>
                </a:solidFill>
                <a:latin typeface="Palatino" charset="0"/>
              </a:rPr>
              <a:t>hydrogen bonding with each other</a:t>
            </a:r>
          </a:p>
          <a:p>
            <a:pPr algn="just">
              <a:buClr>
                <a:srgbClr val="33CC33"/>
              </a:buClr>
            </a:pPr>
            <a:r>
              <a:rPr lang="en-US" sz="3600" dirty="0">
                <a:latin typeface="Palatino" charset="0"/>
              </a:rPr>
              <a:t>Also called </a:t>
            </a:r>
            <a:r>
              <a:rPr lang="en-US" sz="3600" dirty="0">
                <a:solidFill>
                  <a:srgbClr val="FFFF00"/>
                </a:solidFill>
                <a:latin typeface="Palatino" charset="0"/>
              </a:rPr>
              <a:t>pleated </a:t>
            </a:r>
            <a:r>
              <a:rPr lang="en-US" sz="3600" dirty="0" smtClean="0">
                <a:solidFill>
                  <a:srgbClr val="FFFF00"/>
                </a:solidFill>
                <a:latin typeface="Palatino" charset="0"/>
              </a:rPr>
              <a:t>sheets</a:t>
            </a:r>
            <a:endParaRPr lang="en-US" sz="3600" dirty="0" smtClean="0"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 sz="3600" dirty="0" smtClean="0">
                <a:latin typeface="Palatino" charset="0"/>
              </a:rPr>
              <a:t>They appear </a:t>
            </a:r>
            <a:r>
              <a:rPr lang="en-US" sz="3600" dirty="0">
                <a:latin typeface="Palatino" charset="0"/>
              </a:rPr>
              <a:t>as folded structures with edges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5334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b</a:t>
            </a:r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Sheets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 two-stranded </a:t>
            </a:r>
            <a:r>
              <a:rPr lang="en-US">
                <a:latin typeface="Symbol" charset="0"/>
              </a:rPr>
              <a:t>b</a:t>
            </a:r>
            <a:r>
              <a:rPr lang="en-US"/>
              <a:t> antiparallel pleated sheet drawn to emphasize its pleated appearance</a:t>
            </a:r>
          </a:p>
        </p:txBody>
      </p:sp>
      <p:sp>
        <p:nvSpPr>
          <p:cNvPr id="411651" name="Text Box 3"/>
          <p:cNvSpPr txBox="1">
            <a:spLocks noChangeArrowheads="1"/>
          </p:cNvSpPr>
          <p:nvPr/>
        </p:nvSpPr>
        <p:spPr bwMode="auto">
          <a:xfrm rot="-5400000">
            <a:off x="-123030" y="4774406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228</a:t>
            </a:r>
            <a:endParaRPr lang="en-US" sz="1000">
              <a:latin typeface="Times" charset="0"/>
            </a:endParaRPr>
          </a:p>
        </p:txBody>
      </p:sp>
      <p:pic>
        <p:nvPicPr>
          <p:cNvPr id="4116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419100"/>
            <a:ext cx="5462587" cy="51054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12674" name="Rectangle 2"/>
          <p:cNvSpPr>
            <a:spLocks noChangeArrowheads="1"/>
          </p:cNvSpPr>
          <p:nvPr/>
        </p:nvSpPr>
        <p:spPr bwMode="auto">
          <a:xfrm rot="-5400000">
            <a:off x="-29369" y="4880769"/>
            <a:ext cx="6524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65</a:t>
            </a:r>
          </a:p>
        </p:txBody>
      </p:sp>
      <p:pic>
        <p:nvPicPr>
          <p:cNvPr id="412675" name="Picture 3" descr="Protei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76" b="30000"/>
          <a:stretch>
            <a:fillRect/>
          </a:stretch>
        </p:blipFill>
        <p:spPr bwMode="auto">
          <a:xfrm>
            <a:off x="571500" y="1163638"/>
            <a:ext cx="9144000" cy="362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905000"/>
            <a:ext cx="8229600" cy="2895600"/>
          </a:xfrm>
        </p:spPr>
        <p:txBody>
          <a:bodyPr/>
          <a:lstStyle/>
          <a:p>
            <a:pPr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Two or more hydrogen-bonded polypeptide chains run in opposite direction</a:t>
            </a:r>
          </a:p>
          <a:p>
            <a:pPr>
              <a:buClr>
                <a:srgbClr val="33CC33"/>
              </a:buClr>
            </a:pPr>
            <a:r>
              <a:rPr lang="en-US" sz="3600">
                <a:latin typeface="Palatino" charset="0"/>
              </a:rPr>
              <a:t>Hydrogen bonding is more stable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5334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Antiparallel </a:t>
            </a:r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b</a:t>
            </a:r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sheets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3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3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3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3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3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69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Symbol" charset="0"/>
              </a:rPr>
              <a:t>b</a:t>
            </a:r>
            <a:r>
              <a:rPr lang="en-US"/>
              <a:t> pleated sheets. (</a:t>
            </a:r>
            <a:r>
              <a:rPr lang="en-US" i="1"/>
              <a:t>a</a:t>
            </a:r>
            <a:r>
              <a:rPr lang="en-US"/>
              <a:t>) The antiparallel </a:t>
            </a:r>
            <a:r>
              <a:rPr lang="en-US">
                <a:latin typeface="Symbol" charset="0"/>
              </a:rPr>
              <a:t>b</a:t>
            </a:r>
            <a:r>
              <a:rPr lang="en-US"/>
              <a:t> pleated sheets</a:t>
            </a:r>
          </a:p>
        </p:txBody>
      </p:sp>
      <p:sp>
        <p:nvSpPr>
          <p:cNvPr id="414723" name="Text Box 3"/>
          <p:cNvSpPr txBox="1">
            <a:spLocks noChangeArrowheads="1"/>
          </p:cNvSpPr>
          <p:nvPr/>
        </p:nvSpPr>
        <p:spPr bwMode="auto">
          <a:xfrm rot="-5400000">
            <a:off x="-123031" y="4769644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227</a:t>
            </a:r>
            <a:endParaRPr lang="en-US" sz="1000">
              <a:latin typeface="Times" charset="0"/>
            </a:endParaRPr>
          </a:p>
        </p:txBody>
      </p:sp>
      <p:pic>
        <p:nvPicPr>
          <p:cNvPr id="4147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941388"/>
            <a:ext cx="8743950" cy="405923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905000"/>
            <a:ext cx="8229600" cy="2895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Two or more hydrogen-bonded polypeptide chains run in the same direction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en-US" sz="3600">
                <a:latin typeface="Palatino" charset="0"/>
              </a:rPr>
              <a:t>Hydrogen bonding is less stable (distorted)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5334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Parallel </a:t>
            </a:r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b</a:t>
            </a:r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sheets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5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5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5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5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5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5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Symbol" charset="0"/>
              </a:rPr>
              <a:t>b</a:t>
            </a:r>
            <a:r>
              <a:rPr lang="en-US"/>
              <a:t> pleated sheets. (</a:t>
            </a:r>
            <a:r>
              <a:rPr lang="en-US" i="1"/>
              <a:t>b</a:t>
            </a:r>
            <a:r>
              <a:rPr lang="en-US"/>
              <a:t>) The parallel </a:t>
            </a:r>
            <a:r>
              <a:rPr lang="en-US">
                <a:latin typeface="Symbol" charset="0"/>
              </a:rPr>
              <a:t>b</a:t>
            </a:r>
            <a:r>
              <a:rPr lang="en-US"/>
              <a:t> pleated sheets.</a:t>
            </a:r>
          </a:p>
        </p:txBody>
      </p:sp>
      <p:pic>
        <p:nvPicPr>
          <p:cNvPr id="416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858838"/>
            <a:ext cx="8743950" cy="4225925"/>
          </a:xfrm>
        </p:spPr>
      </p:pic>
      <p:sp>
        <p:nvSpPr>
          <p:cNvPr id="416772" name="Text Box 4"/>
          <p:cNvSpPr txBox="1">
            <a:spLocks noChangeArrowheads="1"/>
          </p:cNvSpPr>
          <p:nvPr/>
        </p:nvSpPr>
        <p:spPr bwMode="auto">
          <a:xfrm rot="-5400000">
            <a:off x="-123031" y="4769644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227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447800"/>
            <a:ext cx="8229600" cy="47244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A fibrous protein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600">
                <a:latin typeface="Palatino" charset="0"/>
              </a:rPr>
              <a:t>Part of connective tissues: bone, teeth, cartilage, tendon, skin, blood vessels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Contains three left-handed helix chains </a:t>
            </a:r>
            <a:r>
              <a:rPr lang="en-US" sz="3600">
                <a:solidFill>
                  <a:srgbClr val="FFFF00"/>
                </a:solidFill>
                <a:latin typeface="Palatino" charset="0"/>
              </a:rPr>
              <a:t>(not </a:t>
            </a:r>
            <a:r>
              <a:rPr lang="en-US" sz="3600">
                <a:solidFill>
                  <a:srgbClr val="FFFF00"/>
                </a:solidFill>
                <a:latin typeface="Symbol" charset="0"/>
              </a:rPr>
              <a:t>a</a:t>
            </a:r>
            <a:r>
              <a:rPr lang="en-US" sz="3600">
                <a:solidFill>
                  <a:srgbClr val="FFFF00"/>
                </a:solidFill>
                <a:latin typeface="Palatino" charset="0"/>
              </a:rPr>
              <a:t> helix)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600">
                <a:latin typeface="Palatino" charset="0"/>
              </a:rPr>
              <a:t>Three residues per turn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Parallel chains wind around each other to form right-handed rope-like twist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5334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Collagen – a triple helix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7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7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7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7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7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7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7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7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7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7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7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7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7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7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7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triple helix of collagen	</a:t>
            </a:r>
          </a:p>
        </p:txBody>
      </p:sp>
      <p:sp>
        <p:nvSpPr>
          <p:cNvPr id="418819" name="Text Box 3"/>
          <p:cNvSpPr txBox="1">
            <a:spLocks noChangeArrowheads="1"/>
          </p:cNvSpPr>
          <p:nvPr/>
        </p:nvSpPr>
        <p:spPr bwMode="auto">
          <a:xfrm rot="-5400000">
            <a:off x="-123031" y="4756944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235</a:t>
            </a:r>
            <a:endParaRPr lang="en-US" sz="1000">
              <a:latin typeface="Times" charset="0"/>
            </a:endParaRPr>
          </a:p>
        </p:txBody>
      </p:sp>
      <p:pic>
        <p:nvPicPr>
          <p:cNvPr id="4188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4175" y="419100"/>
            <a:ext cx="1900238" cy="51054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600200"/>
            <a:ext cx="8229600" cy="46482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500">
                <a:latin typeface="Palatino" charset="0"/>
              </a:rPr>
              <a:t>Proteins are polymers of amino acids joined together by peptide bonds</a:t>
            </a:r>
          </a:p>
          <a:p>
            <a:pPr algn="just">
              <a:buClr>
                <a:srgbClr val="33CC33"/>
              </a:buClr>
            </a:pPr>
            <a:endParaRPr lang="en-US" sz="3500">
              <a:latin typeface="Palatino" charset="0"/>
            </a:endParaRP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3048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What are proteins?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5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5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5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6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990600"/>
            <a:ext cx="8229600" cy="51816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Rich in proline amino acid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Proline prevents collagen chains to form </a:t>
            </a:r>
            <a:r>
              <a:rPr lang="en-US" sz="3600">
                <a:latin typeface="Symbol" charset="0"/>
              </a:rPr>
              <a:t>a</a:t>
            </a:r>
            <a:r>
              <a:rPr lang="en-US" sz="3600">
                <a:latin typeface="Palatino" charset="0"/>
              </a:rPr>
              <a:t> helix because: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solidFill>
                  <a:srgbClr val="FF9900"/>
                </a:solidFill>
                <a:latin typeface="Palatino" charset="0"/>
              </a:rPr>
              <a:t>It does not have back bone N–H group (it is cyclic)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latin typeface="Palatino" charset="0"/>
              </a:rPr>
              <a:t>Therefore hydrogen bonding within the helix is not possible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9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9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9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polyproline helix</a:t>
            </a:r>
          </a:p>
        </p:txBody>
      </p:sp>
      <p:sp>
        <p:nvSpPr>
          <p:cNvPr id="420867" name="Text Box 3"/>
          <p:cNvSpPr txBox="1">
            <a:spLocks noChangeArrowheads="1"/>
          </p:cNvSpPr>
          <p:nvPr/>
        </p:nvSpPr>
        <p:spPr bwMode="auto">
          <a:xfrm rot="-5400000">
            <a:off x="-123030" y="4768056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227</a:t>
            </a:r>
            <a:endParaRPr lang="en-US" sz="1000">
              <a:latin typeface="Times" charset="0"/>
            </a:endParaRPr>
          </a:p>
        </p:txBody>
      </p:sp>
      <p:pic>
        <p:nvPicPr>
          <p:cNvPr id="4208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2088" y="419100"/>
            <a:ext cx="2282825" cy="51054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990600"/>
            <a:ext cx="8229600" cy="51816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FF00"/>
                </a:solidFill>
                <a:latin typeface="Palatino" charset="0"/>
              </a:rPr>
              <a:t>Non-standard amino acids in collagen: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solidFill>
                  <a:srgbClr val="FF9900"/>
                </a:solidFill>
                <a:latin typeface="Palatino" charset="0"/>
              </a:rPr>
              <a:t>Proline is converted to 4-hydroxyprolyl residue by</a:t>
            </a:r>
            <a:r>
              <a:rPr lang="en-US" sz="3500">
                <a:latin typeface="Palatino" charset="0"/>
              </a:rPr>
              <a:t> </a:t>
            </a:r>
            <a:r>
              <a:rPr lang="en-US" sz="3500">
                <a:solidFill>
                  <a:srgbClr val="FFFF00"/>
                </a:solidFill>
                <a:latin typeface="Palatino" charset="0"/>
              </a:rPr>
              <a:t>prolyl hydroxylase</a:t>
            </a:r>
            <a:r>
              <a:rPr lang="en-US" sz="3500">
                <a:latin typeface="Palatino" charset="0"/>
              </a:rPr>
              <a:t> </a:t>
            </a:r>
            <a:r>
              <a:rPr lang="en-US" sz="3500">
                <a:solidFill>
                  <a:srgbClr val="FF9900"/>
                </a:solidFill>
                <a:latin typeface="Palatino" charset="0"/>
              </a:rPr>
              <a:t>enzyme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latin typeface="Palatino" charset="0"/>
              </a:rPr>
              <a:t>The enzyme requires vitamin C for its function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1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1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1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1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1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1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1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1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1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5562600"/>
            <a:ext cx="8743950" cy="1066800"/>
          </a:xfrm>
        </p:spPr>
        <p:txBody>
          <a:bodyPr/>
          <a:lstStyle/>
          <a:p>
            <a:pPr algn="ctr"/>
            <a:r>
              <a:rPr lang="en-US"/>
              <a:t>Electron micrograph of collagen fibrils from skin	</a:t>
            </a:r>
          </a:p>
        </p:txBody>
      </p:sp>
      <p:pic>
        <p:nvPicPr>
          <p:cNvPr id="424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7938" y="419100"/>
            <a:ext cx="5191125" cy="5105400"/>
          </a:xfrm>
        </p:spPr>
      </p:pic>
      <p:sp>
        <p:nvSpPr>
          <p:cNvPr id="424964" name="Text Box 4"/>
          <p:cNvSpPr txBox="1">
            <a:spLocks noChangeArrowheads="1"/>
          </p:cNvSpPr>
          <p:nvPr/>
        </p:nvSpPr>
        <p:spPr bwMode="auto">
          <a:xfrm rot="-5400000">
            <a:off x="-123031" y="474106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237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Banded appearance of collagen fibrils</a:t>
            </a:r>
          </a:p>
        </p:txBody>
      </p:sp>
      <p:sp>
        <p:nvSpPr>
          <p:cNvPr id="425987" name="Text Box 3"/>
          <p:cNvSpPr txBox="1">
            <a:spLocks noChangeArrowheads="1"/>
          </p:cNvSpPr>
          <p:nvPr/>
        </p:nvSpPr>
        <p:spPr bwMode="auto">
          <a:xfrm rot="-5400000">
            <a:off x="-123031" y="4775994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237</a:t>
            </a:r>
            <a:endParaRPr lang="en-US" sz="1000">
              <a:latin typeface="Times" charset="0"/>
            </a:endParaRPr>
          </a:p>
        </p:txBody>
      </p:sp>
      <p:pic>
        <p:nvPicPr>
          <p:cNvPr id="4259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9713" y="419100"/>
            <a:ext cx="4725987" cy="51054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905000"/>
            <a:ext cx="8229600" cy="38862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FF00"/>
                </a:solidFill>
                <a:latin typeface="Palatino" charset="0"/>
              </a:rPr>
              <a:t>Scurvy:</a:t>
            </a:r>
            <a:r>
              <a:rPr lang="en-US" sz="3600">
                <a:solidFill>
                  <a:srgbClr val="FF9900"/>
                </a:solidFill>
                <a:latin typeface="Palatino" charset="0"/>
              </a:rPr>
              <a:t> due to vitamin C deficiency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FF00"/>
                </a:solidFill>
                <a:latin typeface="Palatino" charset="0"/>
              </a:rPr>
              <a:t>Lathyrism:</a:t>
            </a:r>
            <a:r>
              <a:rPr lang="en-US" sz="3600">
                <a:latin typeface="Palatino" charset="0"/>
              </a:rPr>
              <a:t> inhibition of lysyl oxidase</a:t>
            </a:r>
          </a:p>
          <a:p>
            <a:pPr>
              <a:buClr>
                <a:srgbClr val="33CC33"/>
              </a:buClr>
            </a:pPr>
            <a:r>
              <a:rPr lang="en-US" sz="3600">
                <a:solidFill>
                  <a:srgbClr val="FFFF00"/>
                </a:solidFill>
                <a:latin typeface="Palatino" charset="0"/>
              </a:rPr>
              <a:t>Ehlers-Danlos syndromes:</a:t>
            </a:r>
            <a:r>
              <a:rPr lang="en-US" sz="3600">
                <a:latin typeface="Palatino" charset="0"/>
              </a:rPr>
              <a:t> hyperextensibility of joints and skin</a:t>
            </a:r>
          </a:p>
          <a:p>
            <a:pPr>
              <a:buClr>
                <a:srgbClr val="33CC33"/>
              </a:buClr>
            </a:pPr>
            <a:r>
              <a:rPr lang="en-US" sz="3600">
                <a:solidFill>
                  <a:srgbClr val="FFFF00"/>
                </a:solidFill>
                <a:latin typeface="Palatino" charset="0"/>
              </a:rPr>
              <a:t>Mutations in collagen gene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5334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Collagen diseases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7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7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7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7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7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7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7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7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7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7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7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7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6002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DC8300"/>
                </a:solidFill>
                <a:latin typeface="Palatino" charset="0"/>
              </a:rPr>
              <a:t>Turns (reverse turns)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Loops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DC8300"/>
                </a:solidFill>
                <a:latin typeface="Symbol" charset="0"/>
              </a:rPr>
              <a:t>b</a:t>
            </a:r>
            <a:r>
              <a:rPr lang="en-US" sz="3600">
                <a:solidFill>
                  <a:srgbClr val="DC8300"/>
                </a:solidFill>
                <a:latin typeface="Palatino" charset="0"/>
              </a:rPr>
              <a:t> bends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Random coils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4572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Other secondary structures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0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0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0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066800"/>
            <a:ext cx="8229600" cy="48006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FF00"/>
                </a:solidFill>
                <a:latin typeface="Palatino" charset="0"/>
              </a:rPr>
              <a:t>Supersecondary structures or motifs:</a:t>
            </a:r>
          </a:p>
          <a:p>
            <a:pPr lvl="1">
              <a:buClr>
                <a:srgbClr val="33CC33"/>
              </a:buClr>
            </a:pPr>
            <a:r>
              <a:rPr lang="en-US" sz="3500">
                <a:solidFill>
                  <a:srgbClr val="FFFF00"/>
                </a:solidFill>
                <a:latin typeface="Symbol" charset="0"/>
              </a:rPr>
              <a:t>bab</a:t>
            </a:r>
            <a:r>
              <a:rPr lang="en-US" sz="3500">
                <a:solidFill>
                  <a:srgbClr val="FFFF00"/>
                </a:solidFill>
                <a:latin typeface="Palatino" charset="0"/>
              </a:rPr>
              <a:t> motif: </a:t>
            </a:r>
            <a:r>
              <a:rPr lang="en-US" sz="3500">
                <a:latin typeface="Symbol" charset="0"/>
              </a:rPr>
              <a:t>a</a:t>
            </a:r>
            <a:r>
              <a:rPr lang="en-US" sz="3500">
                <a:latin typeface="Palatino" charset="0"/>
              </a:rPr>
              <a:t> helix connects two </a:t>
            </a:r>
            <a:r>
              <a:rPr lang="en-US" sz="3500">
                <a:latin typeface="Symbol" charset="0"/>
              </a:rPr>
              <a:t>b</a:t>
            </a:r>
            <a:r>
              <a:rPr lang="en-US" sz="3500">
                <a:latin typeface="Palatino" charset="0"/>
              </a:rPr>
              <a:t> sheets</a:t>
            </a:r>
          </a:p>
          <a:p>
            <a:pPr lvl="1">
              <a:buClr>
                <a:srgbClr val="33CC33"/>
              </a:buClr>
            </a:pPr>
            <a:r>
              <a:rPr lang="en-US" sz="3500">
                <a:solidFill>
                  <a:srgbClr val="FFFF00"/>
                </a:solidFill>
                <a:latin typeface="Symbol" charset="0"/>
              </a:rPr>
              <a:t>b</a:t>
            </a:r>
            <a:r>
              <a:rPr lang="en-US" sz="3500">
                <a:solidFill>
                  <a:srgbClr val="FFFF00"/>
                </a:solidFill>
                <a:latin typeface="Palatino" charset="0"/>
              </a:rPr>
              <a:t> hairpin: </a:t>
            </a:r>
            <a:r>
              <a:rPr lang="en-US" sz="3500">
                <a:latin typeface="Palatino" charset="0"/>
              </a:rPr>
              <a:t>reverse turns connect antiparallel </a:t>
            </a:r>
            <a:r>
              <a:rPr lang="en-US" sz="3500">
                <a:latin typeface="Symbol" charset="0"/>
              </a:rPr>
              <a:t>b</a:t>
            </a:r>
            <a:r>
              <a:rPr lang="en-US" sz="3500">
                <a:latin typeface="Palatino" charset="0"/>
              </a:rPr>
              <a:t> sheets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solidFill>
                  <a:srgbClr val="FFFF00"/>
                </a:solidFill>
                <a:latin typeface="Symbol" charset="0"/>
              </a:rPr>
              <a:t>aa</a:t>
            </a:r>
            <a:r>
              <a:rPr lang="en-US" sz="3500">
                <a:solidFill>
                  <a:srgbClr val="FFFF00"/>
                </a:solidFill>
                <a:latin typeface="Palatino" charset="0"/>
              </a:rPr>
              <a:t> motif: </a:t>
            </a:r>
            <a:r>
              <a:rPr lang="en-US" sz="3500">
                <a:latin typeface="Palatino" charset="0"/>
              </a:rPr>
              <a:t>two </a:t>
            </a:r>
            <a:r>
              <a:rPr lang="en-US" sz="3500">
                <a:latin typeface="Symbol" charset="0"/>
              </a:rPr>
              <a:t>a</a:t>
            </a:r>
            <a:r>
              <a:rPr lang="en-US" sz="3500">
                <a:latin typeface="Palatino" charset="0"/>
              </a:rPr>
              <a:t> helices together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solidFill>
                  <a:srgbClr val="FFFF00"/>
                </a:solidFill>
                <a:latin typeface="Symbol" charset="0"/>
              </a:rPr>
              <a:t>b</a:t>
            </a:r>
            <a:r>
              <a:rPr lang="en-US" sz="3500">
                <a:solidFill>
                  <a:srgbClr val="FFFF00"/>
                </a:solidFill>
                <a:latin typeface="Palatino" charset="0"/>
              </a:rPr>
              <a:t> barrels: </a:t>
            </a:r>
            <a:r>
              <a:rPr lang="en-US" sz="3500">
                <a:latin typeface="Palatino" charset="0"/>
              </a:rPr>
              <a:t>rolls of </a:t>
            </a:r>
            <a:r>
              <a:rPr lang="en-US" sz="3500">
                <a:latin typeface="Symbol" charset="0"/>
              </a:rPr>
              <a:t>b</a:t>
            </a:r>
            <a:r>
              <a:rPr lang="en-US" sz="3500">
                <a:latin typeface="Palatino" charset="0"/>
              </a:rPr>
              <a:t> sheets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1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1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1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1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1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1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1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1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1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1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1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1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1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1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1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Schematic diagrams of supersecondary structures</a:t>
            </a:r>
          </a:p>
        </p:txBody>
      </p:sp>
      <p:sp>
        <p:nvSpPr>
          <p:cNvPr id="432131" name="Text Box 3"/>
          <p:cNvSpPr txBox="1">
            <a:spLocks noChangeArrowheads="1"/>
          </p:cNvSpPr>
          <p:nvPr/>
        </p:nvSpPr>
        <p:spPr bwMode="auto">
          <a:xfrm rot="-5400000">
            <a:off x="-123031" y="474106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249</a:t>
            </a:r>
            <a:endParaRPr lang="en-US" sz="1000">
              <a:latin typeface="Times" charset="0"/>
            </a:endParaRPr>
          </a:p>
        </p:txBody>
      </p:sp>
      <p:pic>
        <p:nvPicPr>
          <p:cNvPr id="43213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1150938"/>
            <a:ext cx="8743950" cy="3640137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 </a:t>
            </a:r>
            <a:r>
              <a:rPr lang="en-US">
                <a:latin typeface="Symbol" charset="0"/>
              </a:rPr>
              <a:t>b</a:t>
            </a:r>
            <a:r>
              <a:rPr lang="en-US"/>
              <a:t> barrel</a:t>
            </a:r>
            <a:endParaRPr lang="en-US">
              <a:latin typeface="ArialMT" charset="0"/>
            </a:endParaRPr>
          </a:p>
        </p:txBody>
      </p:sp>
      <p:sp>
        <p:nvSpPr>
          <p:cNvPr id="433155" name="Text Box 3"/>
          <p:cNvSpPr txBox="1">
            <a:spLocks noChangeArrowheads="1"/>
          </p:cNvSpPr>
          <p:nvPr/>
        </p:nvSpPr>
        <p:spPr bwMode="auto">
          <a:xfrm rot="-5400000">
            <a:off x="-123031" y="4744244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252</a:t>
            </a:r>
            <a:endParaRPr lang="en-US" sz="1000">
              <a:latin typeface="Times" charset="0"/>
            </a:endParaRPr>
          </a:p>
        </p:txBody>
      </p:sp>
      <p:pic>
        <p:nvPicPr>
          <p:cNvPr id="4331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30588" y="419100"/>
            <a:ext cx="3424237" cy="5105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524000"/>
            <a:ext cx="8229600" cy="49530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>
                <a:solidFill>
                  <a:srgbClr val="FF9900"/>
                </a:solidFill>
                <a:latin typeface="Palatino" charset="0"/>
              </a:rPr>
              <a:t>It is the linear sequence of amino acids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3048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Primary Structure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2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2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2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6002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DC8300"/>
                </a:solidFill>
                <a:latin typeface="Palatino" charset="0"/>
              </a:rPr>
              <a:t>It is the three-dimensional structure of an entire polypeptide chain including side chains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It is the folding of secondary structure (</a:t>
            </a:r>
            <a:r>
              <a:rPr lang="en-US" sz="3600">
                <a:latin typeface="Symbol" charset="0"/>
              </a:rPr>
              <a:t>a</a:t>
            </a:r>
            <a:r>
              <a:rPr lang="en-US" sz="3600">
                <a:latin typeface="Palatino" charset="0"/>
              </a:rPr>
              <a:t> helix and </a:t>
            </a:r>
            <a:r>
              <a:rPr lang="en-US" sz="3600">
                <a:latin typeface="Symbol" charset="0"/>
              </a:rPr>
              <a:t>b</a:t>
            </a:r>
            <a:r>
              <a:rPr lang="en-US" sz="3600">
                <a:latin typeface="Palatino" charset="0"/>
              </a:rPr>
              <a:t> sheets) and side chains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Helices and sheets can be combined to form tertiary structure</a:t>
            </a:r>
            <a:endParaRPr lang="en-US" sz="3600">
              <a:solidFill>
                <a:srgbClr val="DC8300"/>
              </a:solidFill>
              <a:latin typeface="Palatino" charset="0"/>
            </a:endParaRPr>
          </a:p>
          <a:p>
            <a:pPr algn="just">
              <a:buClr>
                <a:srgbClr val="33CC33"/>
              </a:buClr>
              <a:buFont typeface="Wingdings" charset="0"/>
              <a:buNone/>
            </a:pPr>
            <a:endParaRPr lang="en-US" sz="3600">
              <a:latin typeface="Palatino" charset="0"/>
            </a:endParaRP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4572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Tertiary Structure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4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4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4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4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4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4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4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4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4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7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35202" name="Text Box 2"/>
          <p:cNvSpPr txBox="1">
            <a:spLocks noChangeArrowheads="1"/>
          </p:cNvSpPr>
          <p:nvPr/>
        </p:nvSpPr>
        <p:spPr bwMode="auto">
          <a:xfrm rot="-5400000">
            <a:off x="-123030" y="4764881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229</a:t>
            </a:r>
            <a:endParaRPr lang="en-US" sz="1000">
              <a:latin typeface="Times" charset="0"/>
            </a:endParaRPr>
          </a:p>
        </p:txBody>
      </p:sp>
      <p:pic>
        <p:nvPicPr>
          <p:cNvPr id="435203" name="Picture 3" descr="Protei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00" r="60558"/>
          <a:stretch>
            <a:fillRect/>
          </a:stretch>
        </p:blipFill>
        <p:spPr bwMode="auto">
          <a:xfrm>
            <a:off x="2781300" y="838200"/>
            <a:ext cx="444182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Bovine carboxypeptidase A</a:t>
            </a:r>
            <a:endParaRPr lang="en-US">
              <a:latin typeface="ArialMT" charset="0"/>
            </a:endParaRPr>
          </a:p>
        </p:txBody>
      </p:sp>
      <p:sp>
        <p:nvSpPr>
          <p:cNvPr id="436227" name="Text Box 3"/>
          <p:cNvSpPr txBox="1">
            <a:spLocks noChangeArrowheads="1"/>
          </p:cNvSpPr>
          <p:nvPr/>
        </p:nvSpPr>
        <p:spPr bwMode="auto">
          <a:xfrm rot="-5400000">
            <a:off x="-123030" y="4764881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229</a:t>
            </a:r>
            <a:endParaRPr lang="en-US" sz="1000">
              <a:latin typeface="Times" charset="0"/>
            </a:endParaRPr>
          </a:p>
        </p:txBody>
      </p:sp>
      <p:pic>
        <p:nvPicPr>
          <p:cNvPr id="4362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2050" y="419100"/>
            <a:ext cx="5422900" cy="51054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Human carbonic anhydrase</a:t>
            </a:r>
          </a:p>
        </p:txBody>
      </p:sp>
      <p:sp>
        <p:nvSpPr>
          <p:cNvPr id="439299" name="Text Box 3"/>
          <p:cNvSpPr txBox="1">
            <a:spLocks noChangeArrowheads="1"/>
          </p:cNvSpPr>
          <p:nvPr/>
        </p:nvSpPr>
        <p:spPr bwMode="auto">
          <a:xfrm rot="-5400000">
            <a:off x="-123031" y="474741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245</a:t>
            </a:r>
            <a:endParaRPr lang="en-US" sz="1000">
              <a:latin typeface="Times" charset="0"/>
            </a:endParaRPr>
          </a:p>
        </p:txBody>
      </p:sp>
      <p:pic>
        <p:nvPicPr>
          <p:cNvPr id="4393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4213" y="419100"/>
            <a:ext cx="6378575" cy="51054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tabLst>
                <a:tab pos="1828800" algn="l"/>
                <a:tab pos="2282825" algn="l"/>
              </a:tabLst>
            </a:pPr>
            <a:r>
              <a:rPr lang="en-US"/>
              <a:t>Structure of the 247-residue enzyme triose phosphate isomerase (TIM) from chicken muscle</a:t>
            </a:r>
          </a:p>
        </p:txBody>
      </p:sp>
      <p:sp>
        <p:nvSpPr>
          <p:cNvPr id="445443" name="Text Box 3"/>
          <p:cNvSpPr txBox="1">
            <a:spLocks noChangeArrowheads="1"/>
          </p:cNvSpPr>
          <p:nvPr/>
        </p:nvSpPr>
        <p:spPr bwMode="auto">
          <a:xfrm rot="-5400000">
            <a:off x="-123030" y="4736306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253</a:t>
            </a:r>
            <a:endParaRPr lang="en-US" sz="1000">
              <a:latin typeface="Times" charset="0"/>
            </a:endParaRPr>
          </a:p>
        </p:txBody>
      </p:sp>
      <p:pic>
        <p:nvPicPr>
          <p:cNvPr id="4454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1011238"/>
            <a:ext cx="8743950" cy="3921125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0668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FF00"/>
                </a:solidFill>
                <a:latin typeface="Palatino" charset="0"/>
              </a:rPr>
              <a:t>Domains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solidFill>
                  <a:srgbClr val="FF9900"/>
                </a:solidFill>
                <a:latin typeface="Palatino" charset="0"/>
              </a:rPr>
              <a:t>Polypeptide chains (&gt;200 amino acids) fold into two or more clusters known as domains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latin typeface="Palatino" charset="0"/>
              </a:rPr>
              <a:t>Domains are units that look like globular proteins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solidFill>
                  <a:srgbClr val="FF9900"/>
                </a:solidFill>
                <a:latin typeface="Palatino" charset="0"/>
              </a:rPr>
              <a:t>Domains are parts of protein subunits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1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1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1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1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1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1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1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1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1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1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1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1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562600"/>
            <a:ext cx="8915400" cy="1066800"/>
          </a:xfrm>
        </p:spPr>
        <p:txBody>
          <a:bodyPr/>
          <a:lstStyle/>
          <a:p>
            <a:pPr algn="ctr"/>
            <a:r>
              <a:rPr lang="en-US"/>
              <a:t>One subunit of the enzyme glyceraldehyde-3-phosphate dehydrogenase from </a:t>
            </a:r>
            <a:r>
              <a:rPr lang="en-US" i="1"/>
              <a:t>Bacillus stearothermophilus</a:t>
            </a:r>
            <a:endParaRPr lang="en-US"/>
          </a:p>
        </p:txBody>
      </p:sp>
      <p:sp>
        <p:nvSpPr>
          <p:cNvPr id="452611" name="Text Box 3"/>
          <p:cNvSpPr txBox="1">
            <a:spLocks noChangeArrowheads="1"/>
          </p:cNvSpPr>
          <p:nvPr/>
        </p:nvSpPr>
        <p:spPr bwMode="auto">
          <a:xfrm rot="-5400000">
            <a:off x="-123030" y="4749006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248</a:t>
            </a:r>
            <a:endParaRPr lang="en-US" sz="1000">
              <a:latin typeface="Times" charset="0"/>
            </a:endParaRPr>
          </a:p>
        </p:txBody>
      </p:sp>
      <p:pic>
        <p:nvPicPr>
          <p:cNvPr id="4526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9250" y="419100"/>
            <a:ext cx="4506913" cy="51054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two-structurally similar domains of rhodanese</a:t>
            </a:r>
          </a:p>
        </p:txBody>
      </p:sp>
      <p:sp>
        <p:nvSpPr>
          <p:cNvPr id="453635" name="Text Box 3"/>
          <p:cNvSpPr txBox="1">
            <a:spLocks noChangeArrowheads="1"/>
          </p:cNvSpPr>
          <p:nvPr/>
        </p:nvSpPr>
        <p:spPr bwMode="auto">
          <a:xfrm rot="-5400000">
            <a:off x="-140494" y="474741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314</a:t>
            </a:r>
            <a:endParaRPr lang="en-US" sz="1000">
              <a:latin typeface="Times" charset="0"/>
            </a:endParaRPr>
          </a:p>
        </p:txBody>
      </p:sp>
      <p:pic>
        <p:nvPicPr>
          <p:cNvPr id="4536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1362075"/>
            <a:ext cx="8743950" cy="321945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One subunit with three domains</a:t>
            </a:r>
          </a:p>
        </p:txBody>
      </p:sp>
      <p:sp>
        <p:nvSpPr>
          <p:cNvPr id="454659" name="Text Box 3"/>
          <p:cNvSpPr txBox="1">
            <a:spLocks noChangeArrowheads="1"/>
          </p:cNvSpPr>
          <p:nvPr/>
        </p:nvSpPr>
        <p:spPr bwMode="auto">
          <a:xfrm rot="-5400000">
            <a:off x="-126205" y="4761706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294</a:t>
            </a:r>
            <a:endParaRPr lang="en-US" sz="1000">
              <a:latin typeface="Times" charset="0"/>
            </a:endParaRPr>
          </a:p>
        </p:txBody>
      </p:sp>
      <p:pic>
        <p:nvPicPr>
          <p:cNvPr id="4546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8988" y="419100"/>
            <a:ext cx="6169025" cy="51054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6002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DC8300"/>
                </a:solidFill>
                <a:latin typeface="Palatino" charset="0"/>
              </a:rPr>
              <a:t>Many proteins contain two or more polypeptide chains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Each chain forms a three-dimensional structure called </a:t>
            </a:r>
            <a:r>
              <a:rPr lang="en-US" sz="3600">
                <a:solidFill>
                  <a:srgbClr val="FFFF00"/>
                </a:solidFill>
                <a:latin typeface="Palatino" charset="0"/>
              </a:rPr>
              <a:t>subunit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It is the 3D arrangement of different subunits of a protein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4572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Quaternary Structure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5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5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5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5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5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5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5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5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5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03458" name="Text Box 2"/>
          <p:cNvSpPr txBox="1">
            <a:spLocks noChangeArrowheads="1"/>
          </p:cNvSpPr>
          <p:nvPr/>
        </p:nvSpPr>
        <p:spPr bwMode="auto">
          <a:xfrm rot="-5400000">
            <a:off x="-121443" y="4761706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65</a:t>
            </a:r>
            <a:endParaRPr lang="en-US" sz="1000">
              <a:latin typeface="Times" charset="0"/>
            </a:endParaRPr>
          </a:p>
        </p:txBody>
      </p:sp>
      <p:pic>
        <p:nvPicPr>
          <p:cNvPr id="403459" name="Picture 3" descr="Protei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00"/>
          <a:stretch>
            <a:fillRect/>
          </a:stretch>
        </p:blipFill>
        <p:spPr bwMode="auto">
          <a:xfrm>
            <a:off x="381000" y="1905000"/>
            <a:ext cx="9639300" cy="19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56706" name="Rectangle 2"/>
          <p:cNvSpPr>
            <a:spLocks noChangeArrowheads="1"/>
          </p:cNvSpPr>
          <p:nvPr/>
        </p:nvSpPr>
        <p:spPr bwMode="auto">
          <a:xfrm rot="-5400000">
            <a:off x="-34131" y="4877594"/>
            <a:ext cx="6524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67</a:t>
            </a:r>
          </a:p>
        </p:txBody>
      </p:sp>
      <p:pic>
        <p:nvPicPr>
          <p:cNvPr id="456707" name="Picture 3" descr="Protei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0" t="70000"/>
          <a:stretch>
            <a:fillRect/>
          </a:stretch>
        </p:blipFill>
        <p:spPr bwMode="auto">
          <a:xfrm>
            <a:off x="1562100" y="838200"/>
            <a:ext cx="6705600" cy="483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754" name="Picture 2" descr="Protei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6" b="29601"/>
          <a:stretch>
            <a:fillRect/>
          </a:stretch>
        </p:blipFill>
        <p:spPr bwMode="auto">
          <a:xfrm>
            <a:off x="436563" y="457200"/>
            <a:ext cx="516413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8755" name="Picture 3" descr="Protei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0" t="70399" r="2640"/>
          <a:stretch>
            <a:fillRect/>
          </a:stretch>
        </p:blipFill>
        <p:spPr bwMode="auto">
          <a:xfrm>
            <a:off x="5524500" y="3262313"/>
            <a:ext cx="4343400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8756" name="Picture 4" descr="Protei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 t="70399" r="61290" b="2888"/>
          <a:stretch>
            <a:fillRect/>
          </a:stretch>
        </p:blipFill>
        <p:spPr bwMode="auto">
          <a:xfrm>
            <a:off x="6108700" y="228600"/>
            <a:ext cx="2921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52500" y="1066800"/>
            <a:ext cx="8610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FF00"/>
                </a:solidFill>
                <a:latin typeface="Palatino" charset="0"/>
              </a:rPr>
              <a:t>Hemoglobin is a globular protein</a:t>
            </a:r>
          </a:p>
          <a:p>
            <a:pPr lvl="1" algn="just"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A multisubunit protein is called </a:t>
            </a:r>
            <a:r>
              <a:rPr lang="en-US" sz="3600">
                <a:solidFill>
                  <a:srgbClr val="FFFF00"/>
                </a:solidFill>
                <a:latin typeface="Palatino" charset="0"/>
              </a:rPr>
              <a:t>oligomer</a:t>
            </a:r>
          </a:p>
          <a:p>
            <a:pPr lvl="1">
              <a:buClr>
                <a:srgbClr val="33CC33"/>
              </a:buClr>
            </a:pPr>
            <a:r>
              <a:rPr lang="en-US" sz="3600">
                <a:latin typeface="Palatino" charset="0"/>
              </a:rPr>
              <a:t>Composed of </a:t>
            </a:r>
            <a:r>
              <a:rPr lang="en-US" sz="3600">
                <a:latin typeface="Symbol" charset="0"/>
              </a:rPr>
              <a:t>a</a:t>
            </a:r>
            <a:r>
              <a:rPr lang="en-US" sz="3600" baseline="-25000">
                <a:latin typeface="Palatino" charset="0"/>
              </a:rPr>
              <a:t>2</a:t>
            </a:r>
            <a:r>
              <a:rPr lang="en-US" sz="3600">
                <a:latin typeface="Symbol" charset="0"/>
              </a:rPr>
              <a:t>b</a:t>
            </a:r>
            <a:r>
              <a:rPr lang="en-US" sz="3600" baseline="-25000">
                <a:latin typeface="Palatino" charset="0"/>
              </a:rPr>
              <a:t>2</a:t>
            </a:r>
            <a:r>
              <a:rPr lang="en-US" sz="3600">
                <a:latin typeface="Palatino" charset="0"/>
              </a:rPr>
              <a:t> subunits (4 subunits)</a:t>
            </a:r>
          </a:p>
          <a:p>
            <a:pPr lvl="1" algn="just"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Two same subunits are called </a:t>
            </a:r>
            <a:r>
              <a:rPr lang="en-US" sz="3600">
                <a:solidFill>
                  <a:srgbClr val="FFFF00"/>
                </a:solidFill>
                <a:latin typeface="Palatino" charset="0"/>
              </a:rPr>
              <a:t>protomers</a:t>
            </a:r>
            <a:endParaRPr lang="en-US" sz="3600"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9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9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9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9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9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9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9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9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9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quaternary structure of hemoglobin</a:t>
            </a:r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 rot="-5400000">
            <a:off x="-123030" y="4752181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266</a:t>
            </a:r>
            <a:endParaRPr lang="en-US" sz="1000">
              <a:latin typeface="Times" charset="0"/>
            </a:endParaRPr>
          </a:p>
        </p:txBody>
      </p:sp>
      <p:pic>
        <p:nvPicPr>
          <p:cNvPr id="4608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1131888"/>
            <a:ext cx="8743950" cy="3603625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6002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DC8300"/>
                </a:solidFill>
                <a:latin typeface="Palatino" charset="0"/>
              </a:rPr>
              <a:t>Forces that stabilize proteins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Protein denaturation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4572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Protein folding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6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600200"/>
            <a:ext cx="8229600" cy="50292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FF00"/>
                </a:solidFill>
                <a:latin typeface="Palatino" charset="0"/>
              </a:rPr>
              <a:t>Hydrophobic effect: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latin typeface="Palatino" charset="0"/>
              </a:rPr>
              <a:t>Nonpolar groups to minimize their contacts with water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latin typeface="Palatino" charset="0"/>
              </a:rPr>
              <a:t>Nonpolar side chains are in the interior of a protein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FF00"/>
                </a:solidFill>
                <a:latin typeface="Palatino" charset="0"/>
              </a:rPr>
              <a:t>Hydrogen bonding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4572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Forces that stabilize protein structure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2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2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2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2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2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2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2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2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2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2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2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2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0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066800"/>
            <a:ext cx="8229600" cy="5029200"/>
          </a:xfrm>
        </p:spPr>
        <p:txBody>
          <a:bodyPr/>
          <a:lstStyle/>
          <a:p>
            <a:pPr>
              <a:buClr>
                <a:srgbClr val="33CC33"/>
              </a:buClr>
            </a:pPr>
            <a:r>
              <a:rPr lang="en-US" sz="3600">
                <a:solidFill>
                  <a:srgbClr val="FFFF00"/>
                </a:solidFill>
                <a:latin typeface="Palatino" charset="0"/>
              </a:rPr>
              <a:t>Electrostatic interactions (ion pairing):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latin typeface="Palatino" charset="0"/>
              </a:rPr>
              <a:t>Between positive and negative charges</a:t>
            </a:r>
          </a:p>
          <a:p>
            <a:pPr>
              <a:buClr>
                <a:srgbClr val="33CC33"/>
              </a:buClr>
            </a:pPr>
            <a:r>
              <a:rPr lang="en-US" sz="3600">
                <a:solidFill>
                  <a:srgbClr val="FFFF00"/>
                </a:solidFill>
                <a:latin typeface="Palatino" charset="0"/>
              </a:rPr>
              <a:t>van der Waals forces (weak polar forces):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latin typeface="Palatino" charset="0"/>
              </a:rPr>
              <a:t>Weak electrostatic interactions between neutral molecules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3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3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3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3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3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3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3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3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3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3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3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3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3716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en-US" sz="3200">
                <a:solidFill>
                  <a:srgbClr val="FFFF00"/>
                </a:solidFill>
                <a:latin typeface="Palatino" charset="0"/>
              </a:rPr>
              <a:t>Denaturation:</a:t>
            </a:r>
            <a:r>
              <a:rPr lang="en-US" sz="3200">
                <a:solidFill>
                  <a:srgbClr val="DC8300"/>
                </a:solidFill>
                <a:latin typeface="Palatino" charset="0"/>
              </a:rPr>
              <a:t> </a:t>
            </a:r>
            <a:r>
              <a:rPr lang="en-US" sz="3200">
                <a:latin typeface="Palatino" charset="0"/>
              </a:rPr>
              <a:t>A process in which a protein looses its native structure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200">
                <a:solidFill>
                  <a:srgbClr val="FFFF00"/>
                </a:solidFill>
                <a:latin typeface="Palatino" charset="0"/>
              </a:rPr>
              <a:t>Factors that cause denaturation: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100">
                <a:solidFill>
                  <a:srgbClr val="FFFF00"/>
                </a:solidFill>
                <a:latin typeface="Palatino" charset="0"/>
              </a:rPr>
              <a:t>Heat:</a:t>
            </a:r>
            <a:r>
              <a:rPr lang="en-US" sz="3100">
                <a:latin typeface="Palatino" charset="0"/>
              </a:rPr>
              <a:t> disrupts hydrogen bonding</a:t>
            </a:r>
          </a:p>
          <a:p>
            <a:pPr lvl="1">
              <a:lnSpc>
                <a:spcPct val="90000"/>
              </a:lnSpc>
              <a:buClr>
                <a:srgbClr val="33CC33"/>
              </a:buClr>
            </a:pPr>
            <a:r>
              <a:rPr lang="en-US" sz="3100">
                <a:solidFill>
                  <a:srgbClr val="FFFF00"/>
                </a:solidFill>
                <a:latin typeface="Palatino" charset="0"/>
              </a:rPr>
              <a:t>Change in pH:</a:t>
            </a:r>
            <a:r>
              <a:rPr lang="en-US" sz="3100">
                <a:latin typeface="Palatino" charset="0"/>
              </a:rPr>
              <a:t> alters ionization states of aa</a:t>
            </a:r>
          </a:p>
          <a:p>
            <a:pPr lvl="1">
              <a:lnSpc>
                <a:spcPct val="90000"/>
              </a:lnSpc>
              <a:buClr>
                <a:srgbClr val="33CC33"/>
              </a:buClr>
            </a:pPr>
            <a:r>
              <a:rPr lang="en-US" sz="3100">
                <a:solidFill>
                  <a:srgbClr val="FFFF00"/>
                </a:solidFill>
                <a:latin typeface="Palatino" charset="0"/>
              </a:rPr>
              <a:t>Detergents:</a:t>
            </a:r>
            <a:r>
              <a:rPr lang="en-US" sz="3100">
                <a:latin typeface="Palatino" charset="0"/>
              </a:rPr>
              <a:t> interfere with hydrophobic interactions</a:t>
            </a:r>
          </a:p>
          <a:p>
            <a:pPr lvl="1">
              <a:lnSpc>
                <a:spcPct val="90000"/>
              </a:lnSpc>
              <a:buClr>
                <a:srgbClr val="33CC33"/>
              </a:buClr>
            </a:pPr>
            <a:r>
              <a:rPr lang="en-US" sz="3100">
                <a:solidFill>
                  <a:srgbClr val="FFFF00"/>
                </a:solidFill>
                <a:latin typeface="Palatino" charset="0"/>
              </a:rPr>
              <a:t>Chaotropic agents: </a:t>
            </a:r>
            <a:r>
              <a:rPr lang="en-US" sz="3100">
                <a:latin typeface="Palatino" charset="0"/>
              </a:rPr>
              <a:t>ions or small organic molecules that disrupt hydrophobic interactions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4572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Protein denaturation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4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4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4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4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4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4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4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4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4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4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4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4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4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4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4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8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371600"/>
            <a:ext cx="8229600" cy="5029200"/>
          </a:xfrm>
        </p:spPr>
        <p:txBody>
          <a:bodyPr/>
          <a:lstStyle/>
          <a:p>
            <a:pPr>
              <a:buClr>
                <a:srgbClr val="33CC33"/>
              </a:buClr>
            </a:pPr>
            <a:r>
              <a:rPr lang="en-US" sz="3200">
                <a:solidFill>
                  <a:srgbClr val="FF9900"/>
                </a:solidFill>
                <a:latin typeface="Palatino" charset="0"/>
              </a:rPr>
              <a:t>Every protein must fold to achieve its normal conformation and function</a:t>
            </a:r>
          </a:p>
          <a:p>
            <a:pPr>
              <a:buClr>
                <a:srgbClr val="33CC33"/>
              </a:buClr>
            </a:pPr>
            <a:r>
              <a:rPr lang="en-US" sz="3200">
                <a:latin typeface="Palatino" charset="0"/>
              </a:rPr>
              <a:t>Abnormal folding of proteins leads to a number of diseases in humans</a:t>
            </a:r>
          </a:p>
          <a:p>
            <a:pPr>
              <a:buClr>
                <a:srgbClr val="33CC33"/>
              </a:buClr>
              <a:buFont typeface="Wingdings" charset="0"/>
              <a:buNone/>
            </a:pPr>
            <a:r>
              <a:rPr lang="en-US" sz="3200">
                <a:solidFill>
                  <a:srgbClr val="FFFF00"/>
                </a:solidFill>
                <a:latin typeface="Palatino" charset="0"/>
              </a:rPr>
              <a:t>Alzheimer</a:t>
            </a:r>
            <a:r>
              <a:rPr lang="ja-JP" altLang="en-US" sz="3200">
                <a:solidFill>
                  <a:srgbClr val="FFFF00"/>
                </a:solidFill>
                <a:latin typeface="Arial"/>
              </a:rPr>
              <a:t>’</a:t>
            </a:r>
            <a:r>
              <a:rPr lang="en-US" sz="3200">
                <a:solidFill>
                  <a:srgbClr val="FFFF00"/>
                </a:solidFill>
                <a:latin typeface="Palatino" charset="0"/>
              </a:rPr>
              <a:t>s disease:</a:t>
            </a:r>
            <a:endParaRPr lang="en-US" sz="3200">
              <a:latin typeface="Palatino" charset="0"/>
            </a:endParaRPr>
          </a:p>
          <a:p>
            <a:pPr>
              <a:buClr>
                <a:srgbClr val="33CC33"/>
              </a:buClr>
            </a:pPr>
            <a:r>
              <a:rPr lang="en-US" sz="3200">
                <a:latin typeface="Symbol" charset="0"/>
              </a:rPr>
              <a:t>b</a:t>
            </a:r>
            <a:r>
              <a:rPr lang="en-US" sz="3200">
                <a:latin typeface="Palatino" charset="0"/>
              </a:rPr>
              <a:t> amyloid protein is a misfolded protein</a:t>
            </a:r>
          </a:p>
          <a:p>
            <a:pPr>
              <a:buClr>
                <a:srgbClr val="33CC33"/>
              </a:buClr>
            </a:pPr>
            <a:r>
              <a:rPr lang="en-US" sz="3200">
                <a:latin typeface="Palatino" charset="0"/>
              </a:rPr>
              <a:t>It forms fibrous deposits or plaques in the brains of Alzheimer</a:t>
            </a:r>
            <a:r>
              <a:rPr lang="ja-JP" altLang="en-US" sz="3200">
                <a:latin typeface="Arial"/>
              </a:rPr>
              <a:t>’</a:t>
            </a:r>
            <a:r>
              <a:rPr lang="en-US" sz="3200">
                <a:latin typeface="Palatino" charset="0"/>
              </a:rPr>
              <a:t>s patients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4572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Protein misfolding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5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5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5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5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5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5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5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5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5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5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5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5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5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5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5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066800"/>
            <a:ext cx="8229600" cy="4724400"/>
          </a:xfrm>
        </p:spPr>
        <p:txBody>
          <a:bodyPr/>
          <a:lstStyle/>
          <a:p>
            <a:pPr>
              <a:buClr>
                <a:srgbClr val="33CC33"/>
              </a:buClr>
              <a:buFont typeface="Wingdings" charset="0"/>
              <a:buNone/>
            </a:pPr>
            <a:r>
              <a:rPr lang="en-US" sz="3200">
                <a:solidFill>
                  <a:srgbClr val="FFFF00"/>
                </a:solidFill>
                <a:latin typeface="Palatino" charset="0"/>
              </a:rPr>
              <a:t>Creutzfeldt-Jacob or prion disease:</a:t>
            </a:r>
          </a:p>
          <a:p>
            <a:pPr>
              <a:buClr>
                <a:srgbClr val="33CC33"/>
              </a:buClr>
            </a:pPr>
            <a:r>
              <a:rPr lang="en-US" sz="3200">
                <a:latin typeface="Palatino" charset="0"/>
              </a:rPr>
              <a:t>Piron protein is present in normal brain tissue</a:t>
            </a:r>
          </a:p>
          <a:p>
            <a:pPr>
              <a:buClr>
                <a:srgbClr val="33CC33"/>
              </a:buClr>
            </a:pPr>
            <a:r>
              <a:rPr lang="en-US" sz="3200">
                <a:latin typeface="Palatino" charset="0"/>
              </a:rPr>
              <a:t>In diseased brains, the same protein is misfolded</a:t>
            </a:r>
          </a:p>
          <a:p>
            <a:pPr>
              <a:buClr>
                <a:srgbClr val="33CC33"/>
              </a:buClr>
            </a:pPr>
            <a:r>
              <a:rPr lang="en-US" sz="3200">
                <a:latin typeface="Palatino" charset="0"/>
              </a:rPr>
              <a:t>Therefore it forms insoluble fibrous aggregates that damage brain cells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6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6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6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6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6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6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6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6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6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6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6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6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Primary structure of proinsulin</a:t>
            </a:r>
          </a:p>
        </p:txBody>
      </p:sp>
      <p:sp>
        <p:nvSpPr>
          <p:cNvPr id="404483" name="Text Box 3"/>
          <p:cNvSpPr txBox="1">
            <a:spLocks noChangeArrowheads="1"/>
          </p:cNvSpPr>
          <p:nvPr/>
        </p:nvSpPr>
        <p:spPr bwMode="auto">
          <a:xfrm rot="-5400000">
            <a:off x="-123031" y="4750594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278</a:t>
            </a:r>
            <a:endParaRPr lang="en-US" sz="1000">
              <a:latin typeface="Times" charset="0"/>
            </a:endParaRPr>
          </a:p>
        </p:txBody>
      </p:sp>
      <p:pic>
        <p:nvPicPr>
          <p:cNvPr id="40448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7363" y="419100"/>
            <a:ext cx="4232275" cy="51054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ChangeArrowheads="1"/>
          </p:cNvSpPr>
          <p:nvPr/>
        </p:nvSpPr>
        <p:spPr bwMode="auto">
          <a:xfrm>
            <a:off x="1457325" y="2438400"/>
            <a:ext cx="69754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6038" tIns="46038" rIns="46038" bIns="46038" anchor="b"/>
          <a:lstStyle/>
          <a:p>
            <a:pPr>
              <a:lnSpc>
                <a:spcPct val="80000"/>
              </a:lnSpc>
            </a:pPr>
            <a:r>
              <a:rPr lang="en-US" sz="8800">
                <a:solidFill>
                  <a:srgbClr val="FFFF00"/>
                </a:solidFill>
                <a:latin typeface="Edwardian Script ITC" charset="0"/>
              </a:rPr>
              <a:t>That’s all folks!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7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828800"/>
            <a:ext cx="8229600" cy="28956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It is the local three-dimensional arrangement of a polypeptide backbone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Excluding the conformations (3D arrangements) of its side chains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4572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Secondary Structure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5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5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5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5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5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5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143000"/>
            <a:ext cx="8229600" cy="44958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Symbol" charset="0"/>
              </a:rPr>
              <a:t>a</a:t>
            </a: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 helix is right-handed</a:t>
            </a:r>
          </a:p>
          <a:p>
            <a:pPr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It has 3.6 residues (amino acids) per turn</a:t>
            </a:r>
          </a:p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The helix is stabilized by hydrogen bonding</a:t>
            </a:r>
          </a:p>
          <a:p>
            <a:pPr lvl="1" algn="just">
              <a:buClr>
                <a:srgbClr val="33CC33"/>
              </a:buClr>
            </a:pPr>
            <a:r>
              <a:rPr lang="en-US" sz="3100" dirty="0">
                <a:solidFill>
                  <a:srgbClr val="FF9900"/>
                </a:solidFill>
                <a:latin typeface="Palatino" charset="0"/>
              </a:rPr>
              <a:t>Between carboxylic group and 4</a:t>
            </a:r>
            <a:r>
              <a:rPr lang="en-US" sz="3100" baseline="30000" dirty="0">
                <a:solidFill>
                  <a:srgbClr val="FF9900"/>
                </a:solidFill>
                <a:latin typeface="Palatino" charset="0"/>
              </a:rPr>
              <a:t>th</a:t>
            </a:r>
            <a:r>
              <a:rPr lang="en-US" sz="3100" dirty="0">
                <a:solidFill>
                  <a:srgbClr val="FF9900"/>
                </a:solidFill>
                <a:latin typeface="Palatino" charset="0"/>
              </a:rPr>
              <a:t> N–H group</a:t>
            </a:r>
          </a:p>
          <a:p>
            <a:pPr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The amino acid side chains point outward and downward from the helix</a:t>
            </a:r>
          </a:p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The core of the helix is tightly packed; its atoms are in van der Waals contact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1524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a</a:t>
            </a:r>
            <a:r>
              <a:rPr lang="en-US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Helix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6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6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6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6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6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6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6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6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6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6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6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6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6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6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6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6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6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6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right-handed </a:t>
            </a:r>
            <a:r>
              <a:rPr lang="en-US">
                <a:latin typeface="Symbol" charset="0"/>
              </a:rPr>
              <a:t>a</a:t>
            </a:r>
            <a:r>
              <a:rPr lang="en-US"/>
              <a:t> helix</a:t>
            </a:r>
          </a:p>
        </p:txBody>
      </p:sp>
      <p:sp>
        <p:nvSpPr>
          <p:cNvPr id="407555" name="Text Box 3"/>
          <p:cNvSpPr txBox="1">
            <a:spLocks noChangeArrowheads="1"/>
          </p:cNvSpPr>
          <p:nvPr/>
        </p:nvSpPr>
        <p:spPr bwMode="auto">
          <a:xfrm rot="-5400000">
            <a:off x="-123030" y="4771231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224</a:t>
            </a:r>
            <a:endParaRPr lang="en-US" sz="1000">
              <a:latin typeface="Times" charset="0"/>
            </a:endParaRPr>
          </a:p>
        </p:txBody>
      </p:sp>
      <p:pic>
        <p:nvPicPr>
          <p:cNvPr id="4075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3675" y="419100"/>
            <a:ext cx="2278063" cy="51054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08578" name="Rectangle 2"/>
          <p:cNvSpPr>
            <a:spLocks noChangeArrowheads="1"/>
          </p:cNvSpPr>
          <p:nvPr/>
        </p:nvSpPr>
        <p:spPr bwMode="auto">
          <a:xfrm rot="-5400000">
            <a:off x="-29369" y="4880769"/>
            <a:ext cx="6524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65</a:t>
            </a:r>
          </a:p>
        </p:txBody>
      </p:sp>
      <p:pic>
        <p:nvPicPr>
          <p:cNvPr id="408579" name="Picture 3" descr="Protei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0" b="55600"/>
          <a:stretch>
            <a:fillRect/>
          </a:stretch>
        </p:blipFill>
        <p:spPr bwMode="auto">
          <a:xfrm>
            <a:off x="800100" y="1130300"/>
            <a:ext cx="8915400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oet_template">
  <a:themeElements>
    <a:clrScheme name="voe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et_template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voe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1_Generic">
      <a:majorFont>
        <a:latin typeface="Arial Narrow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voet_template">
  <a:themeElements>
    <a:clrScheme name="2_voe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oet_template">
      <a:majorFont>
        <a:latin typeface="Arial"/>
        <a:ea typeface="ＭＳ Ｐゴシック"/>
        <a:cs typeface="Arial"/>
      </a:majorFont>
      <a:minorFont>
        <a:latin typeface="Time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2_voe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ＭＳ Ｐゴシック"/>
        <a:cs typeface="Arial"/>
      </a:majorFont>
      <a:minorFont>
        <a:latin typeface="Times New Roman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3380</TotalTime>
  <Words>1222</Words>
  <Application>Microsoft Macintosh PowerPoint</Application>
  <PresentationFormat>35mm Slides</PresentationFormat>
  <Paragraphs>198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Generic</vt:lpstr>
      <vt:lpstr>voet_template</vt:lpstr>
      <vt:lpstr>1_Generic</vt:lpstr>
      <vt:lpstr>2_voet_template</vt:lpstr>
      <vt:lpstr>1_Default Design</vt:lpstr>
      <vt:lpstr>PowerPoint Presentation</vt:lpstr>
      <vt:lpstr>What are proteins?</vt:lpstr>
      <vt:lpstr>Primary Structure</vt:lpstr>
      <vt:lpstr>PowerPoint Presentation</vt:lpstr>
      <vt:lpstr>Primary structure of proinsulin</vt:lpstr>
      <vt:lpstr>Secondary Structure</vt:lpstr>
      <vt:lpstr>a Helix</vt:lpstr>
      <vt:lpstr>The right-handed a helix</vt:lpstr>
      <vt:lpstr>PowerPoint Presentation</vt:lpstr>
      <vt:lpstr>The polyproline helix</vt:lpstr>
      <vt:lpstr>b Sheets</vt:lpstr>
      <vt:lpstr>A two-stranded b antiparallel pleated sheet drawn to emphasize its pleated appearance</vt:lpstr>
      <vt:lpstr>PowerPoint Presentation</vt:lpstr>
      <vt:lpstr>Antiparallel b sheets</vt:lpstr>
      <vt:lpstr>b pleated sheets. (a) The antiparallel b pleated sheets</vt:lpstr>
      <vt:lpstr>Parallel b sheets</vt:lpstr>
      <vt:lpstr>b pleated sheets. (b) The parallel b pleated sheets.</vt:lpstr>
      <vt:lpstr>Collagen – a triple helix</vt:lpstr>
      <vt:lpstr>The triple helix of collagen </vt:lpstr>
      <vt:lpstr>PowerPoint Presentation</vt:lpstr>
      <vt:lpstr>The polyproline helix</vt:lpstr>
      <vt:lpstr>PowerPoint Presentation</vt:lpstr>
      <vt:lpstr>Electron micrograph of collagen fibrils from skin </vt:lpstr>
      <vt:lpstr>Banded appearance of collagen fibrils</vt:lpstr>
      <vt:lpstr>Collagen diseases</vt:lpstr>
      <vt:lpstr>Other secondary structures</vt:lpstr>
      <vt:lpstr>PowerPoint Presentation</vt:lpstr>
      <vt:lpstr>Schematic diagrams of supersecondary structures</vt:lpstr>
      <vt:lpstr>A b barrel</vt:lpstr>
      <vt:lpstr>Tertiary Structure</vt:lpstr>
      <vt:lpstr>PowerPoint Presentation</vt:lpstr>
      <vt:lpstr>Bovine carboxypeptidase A</vt:lpstr>
      <vt:lpstr>Human carbonic anhydrase</vt:lpstr>
      <vt:lpstr>Structure of the 247-residue enzyme triose phosphate isomerase (TIM) from chicken muscle</vt:lpstr>
      <vt:lpstr>PowerPoint Presentation</vt:lpstr>
      <vt:lpstr>One subunit of the enzyme glyceraldehyde-3-phosphate dehydrogenase from Bacillus stearothermophilus</vt:lpstr>
      <vt:lpstr>The two-structurally similar domains of rhodanese</vt:lpstr>
      <vt:lpstr>One subunit with three domains</vt:lpstr>
      <vt:lpstr>Quaternary Structure</vt:lpstr>
      <vt:lpstr>PowerPoint Presentation</vt:lpstr>
      <vt:lpstr>PowerPoint Presentation</vt:lpstr>
      <vt:lpstr>PowerPoint Presentation</vt:lpstr>
      <vt:lpstr>The quaternary structure of hemoglobin</vt:lpstr>
      <vt:lpstr>Protein folding</vt:lpstr>
      <vt:lpstr>Forces that stabilize protein structure</vt:lpstr>
      <vt:lpstr>PowerPoint Presentation</vt:lpstr>
      <vt:lpstr>Protein denaturation</vt:lpstr>
      <vt:lpstr>Protein misfolding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</dc:title>
  <dc:creator>Usman Ghani</dc:creator>
  <cp:lastModifiedBy>UG</cp:lastModifiedBy>
  <cp:revision>297</cp:revision>
  <cp:lastPrinted>1601-01-01T00:00:00Z</cp:lastPrinted>
  <dcterms:created xsi:type="dcterms:W3CDTF">2001-02-07T02:23:56Z</dcterms:created>
  <dcterms:modified xsi:type="dcterms:W3CDTF">2011-09-24T17:27:59Z</dcterms:modified>
</cp:coreProperties>
</file>