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56" r:id="rId3"/>
  </p:sldMasterIdLst>
  <p:notesMasterIdLst>
    <p:notesMasterId r:id="rId28"/>
  </p:notesMasterIdLst>
  <p:handoutMasterIdLst>
    <p:handoutMasterId r:id="rId29"/>
  </p:handoutMasterIdLst>
  <p:sldIdLst>
    <p:sldId id="449" r:id="rId4"/>
    <p:sldId id="483" r:id="rId5"/>
    <p:sldId id="484" r:id="rId6"/>
    <p:sldId id="453" r:id="rId7"/>
    <p:sldId id="450" r:id="rId8"/>
    <p:sldId id="454" r:id="rId9"/>
    <p:sldId id="455" r:id="rId10"/>
    <p:sldId id="456" r:id="rId11"/>
    <p:sldId id="457" r:id="rId12"/>
    <p:sldId id="458" r:id="rId13"/>
    <p:sldId id="485" r:id="rId14"/>
    <p:sldId id="459" r:id="rId15"/>
    <p:sldId id="460" r:id="rId16"/>
    <p:sldId id="461" r:id="rId17"/>
    <p:sldId id="463" r:id="rId18"/>
    <p:sldId id="464" r:id="rId19"/>
    <p:sldId id="465" r:id="rId20"/>
    <p:sldId id="466" r:id="rId21"/>
    <p:sldId id="467" r:id="rId22"/>
    <p:sldId id="468" r:id="rId23"/>
    <p:sldId id="469" r:id="rId24"/>
    <p:sldId id="471" r:id="rId25"/>
    <p:sldId id="472" r:id="rId26"/>
    <p:sldId id="473" r:id="rId27"/>
  </p:sldIdLst>
  <p:sldSz cx="10287000" cy="6858000" type="35mm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FF00"/>
    <a:srgbClr val="FF3300"/>
    <a:srgbClr val="009999"/>
    <a:srgbClr val="009900"/>
    <a:srgbClr val="DC8300"/>
    <a:srgbClr val="FF99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17" autoAdjust="0"/>
  </p:normalViewPr>
  <p:slideViewPr>
    <p:cSldViewPr>
      <p:cViewPr varScale="1">
        <p:scale>
          <a:sx n="102" d="100"/>
          <a:sy n="102" d="100"/>
        </p:scale>
        <p:origin x="-1920" y="-104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C64A56AA-18D0-A341-93A8-1661E03BF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4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6988046B-CFCE-3C42-9898-41F3A298BB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E8EDC7-4906-4B4F-9232-6D088C4A8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0495B-5B1D-FE46-AE98-C38E41050D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379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F8EB6-E636-4442-BDD4-BCD1B5C47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5829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02298687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95765613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31068582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83945811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6000201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33936988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9866395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9285369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2BF4A-951A-AD45-BDB5-74514B5B9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2426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55498659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7705116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40982643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82238192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07142028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47622048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58042291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6843805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696783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21503961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0B1EA-3B3F-D14F-A8C5-6C8E67BDB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9557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7051663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3297230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8128832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8120555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F759D-0DCE-5344-91C1-F29C33E64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6579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D2AFC-1AE5-7243-AB67-E373C5FEC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7150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FF177-79A8-DB4E-8F7E-8B610C278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664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73102-4C59-FD45-9B36-300FB22AD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286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F676-231E-EF42-8208-4D4DA6615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713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FBF71-A465-4A4D-B237-C60C6F8F7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756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EC6D647-99D8-C44C-9C10-018CC8CC963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xmlns:p14="http://schemas.microsoft.com/office/powerpoint/2010/main"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xmlns:p14="http://schemas.microsoft.com/office/powerpoint/2010/main" spd="slow">
    <p:fade thruBlk="1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295941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xmlns:p14="http://schemas.microsoft.com/office/powerpoint/2010/main" spd="slow">
    <p:fade thruBlk="1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36576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Inhibition </a:t>
            </a:r>
            <a:r>
              <a:rPr lang="en-US" sz="3300" dirty="0" smtClean="0">
                <a:latin typeface="Palatino" charset="0"/>
              </a:rPr>
              <a:t>is a </a:t>
            </a:r>
            <a:r>
              <a:rPr lang="en-US" sz="3300" dirty="0">
                <a:latin typeface="Palatino" charset="0"/>
              </a:rPr>
              <a:t>process by which the enzyme activity is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regulated</a:t>
            </a:r>
            <a:r>
              <a:rPr lang="en-US" sz="3300" dirty="0">
                <a:latin typeface="Palatino" charset="0"/>
              </a:rPr>
              <a:t> or </a:t>
            </a:r>
            <a:r>
              <a:rPr lang="en-US" sz="3300" dirty="0" smtClean="0">
                <a:solidFill>
                  <a:srgbClr val="FFFF00"/>
                </a:solidFill>
                <a:latin typeface="Palatino" charset="0"/>
              </a:rPr>
              <a:t>controlled </a:t>
            </a:r>
            <a:r>
              <a:rPr lang="en-US" sz="3300" dirty="0" smtClean="0">
                <a:latin typeface="Palatino" charset="0"/>
              </a:rPr>
              <a:t>or</a:t>
            </a:r>
            <a:r>
              <a:rPr lang="en-US" sz="3300" dirty="0" smtClean="0">
                <a:solidFill>
                  <a:srgbClr val="FFFF00"/>
                </a:solidFill>
                <a:latin typeface="Palatino" charset="0"/>
              </a:rPr>
              <a:t> stopped</a:t>
            </a: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To inhibit means to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stop</a:t>
            </a:r>
            <a:r>
              <a:rPr lang="en-US" sz="3300" dirty="0">
                <a:latin typeface="Palatino" charset="0"/>
              </a:rPr>
              <a:t> enzyme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activity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4958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T</a:t>
            </a:r>
            <a:r>
              <a:rPr lang="en-US" sz="2900" dirty="0" smtClean="0">
                <a:latin typeface="Palatino" charset="0"/>
              </a:rPr>
              <a:t>he </a:t>
            </a:r>
            <a:r>
              <a:rPr lang="en-US" sz="2900" dirty="0">
                <a:latin typeface="Palatino" charset="0"/>
              </a:rPr>
              <a:t>inhibitor does not have structural similarity to the substrate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solidFill>
                  <a:srgbClr val="FF9900"/>
                </a:solidFill>
                <a:latin typeface="Palatino" charset="0"/>
              </a:rPr>
              <a:t>The inhibitor binds to the enzyme at a site away from the substrate binding site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No competition exists between the inhibitor and the substrate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solidFill>
                  <a:srgbClr val="FF9900"/>
                </a:solidFill>
                <a:latin typeface="Palatino" charset="0"/>
              </a:rPr>
              <a:t>The inhibitor can bind to a free enzyme or to an enzyme-substrate complex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In both cases the complex is catalytically inactive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Noncompetitive 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4572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Noncompetitive inhibition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 rot="-5400000">
            <a:off x="-119062" y="4735513"/>
            <a:ext cx="83661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484</a:t>
            </a:r>
            <a:endParaRPr lang="en-US" sz="1000">
              <a:latin typeface="Times" charset="0"/>
            </a:endParaRPr>
          </a:p>
        </p:txBody>
      </p:sp>
      <p:pic>
        <p:nvPicPr>
          <p:cNvPr id="327686" name="Picture 6" descr="Noncompeti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976313"/>
            <a:ext cx="6805613" cy="397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3429000"/>
          </a:xfrm>
        </p:spPr>
        <p:txBody>
          <a:bodyPr/>
          <a:lstStyle/>
          <a:p>
            <a:pPr algn="ctr">
              <a:buClr>
                <a:srgbClr val="33CC33"/>
              </a:buClr>
              <a:buFont typeface="Wingdings" charset="0"/>
              <a:buNone/>
            </a:pPr>
            <a:r>
              <a:rPr lang="en-US" sz="3300">
                <a:solidFill>
                  <a:srgbClr val="FF9900"/>
                </a:solidFill>
                <a:latin typeface="Palatino" charset="0"/>
              </a:rPr>
              <a:t>ES + I </a:t>
            </a:r>
            <a:r>
              <a:rPr lang="en-US" sz="3300">
                <a:solidFill>
                  <a:srgbClr val="FF9900"/>
                </a:solidFill>
                <a:latin typeface="Palatino" charset="0"/>
                <a:sym typeface="Symbol" charset="0"/>
              </a:rPr>
              <a:t> ESI (inactive)</a:t>
            </a:r>
            <a:endParaRPr lang="en-US" sz="3300">
              <a:solidFill>
                <a:srgbClr val="FF9900"/>
              </a:solidFill>
              <a:latin typeface="Palatino" charset="0"/>
              <a:sym typeface="Wingdings" charset="0"/>
            </a:endParaRPr>
          </a:p>
          <a:p>
            <a:pPr algn="ctr">
              <a:buClr>
                <a:srgbClr val="33CC33"/>
              </a:buClr>
              <a:buFont typeface="Wingdings" charset="0"/>
              <a:buNone/>
            </a:pPr>
            <a:r>
              <a:rPr lang="en-US" sz="3300">
                <a:solidFill>
                  <a:srgbClr val="FF9900"/>
                </a:solidFill>
                <a:latin typeface="Palatino" charset="0"/>
                <a:sym typeface="Wingdings" charset="0"/>
              </a:rPr>
              <a:t>E + I </a:t>
            </a:r>
            <a:r>
              <a:rPr lang="en-US" sz="3300">
                <a:solidFill>
                  <a:srgbClr val="FF9900"/>
                </a:solidFill>
                <a:latin typeface="Palatino" charset="0"/>
                <a:sym typeface="Symbol" charset="0"/>
              </a:rPr>
              <a:t> EI (inactive)</a:t>
            </a:r>
          </a:p>
          <a:p>
            <a:pPr>
              <a:buClr>
                <a:srgbClr val="33CC33"/>
              </a:buClr>
            </a:pPr>
            <a:r>
              <a:rPr lang="en-US" sz="3300">
                <a:latin typeface="Palatino" charset="0"/>
                <a:sym typeface="Symbol" charset="0"/>
              </a:rPr>
              <a:t>The value of V</a:t>
            </a:r>
            <a:r>
              <a:rPr lang="en-US" sz="3300" baseline="-25000">
                <a:latin typeface="Palatino" charset="0"/>
                <a:sym typeface="Symbol" charset="0"/>
              </a:rPr>
              <a:t>max</a:t>
            </a:r>
            <a:r>
              <a:rPr lang="en-US" sz="3300">
                <a:latin typeface="Palatino" charset="0"/>
                <a:sym typeface="Symbol" charset="0"/>
              </a:rPr>
              <a:t> is decreased by the inhibitor</a:t>
            </a:r>
          </a:p>
          <a:p>
            <a:pPr>
              <a:buClr>
                <a:srgbClr val="33CC33"/>
              </a:buClr>
            </a:pPr>
            <a:r>
              <a:rPr lang="en-US" sz="3300" i="1">
                <a:latin typeface="Palatino" charset="0"/>
                <a:sym typeface="Symbol" charset="0"/>
              </a:rPr>
              <a:t>K</a:t>
            </a:r>
            <a:r>
              <a:rPr lang="en-US" sz="3300" i="1" baseline="-25000">
                <a:latin typeface="Palatino" charset="0"/>
                <a:sym typeface="Symbol" charset="0"/>
              </a:rPr>
              <a:t>m</a:t>
            </a:r>
            <a:r>
              <a:rPr lang="en-US" sz="3300">
                <a:latin typeface="Palatino" charset="0"/>
                <a:sym typeface="Symbol" charset="0"/>
              </a:rPr>
              <a:t> is unchanged because the affinity of S for E is unchanged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495800"/>
          </a:xfrm>
        </p:spPr>
        <p:txBody>
          <a:bodyPr/>
          <a:lstStyle/>
          <a:p>
            <a:pPr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</a:t>
            </a:r>
            <a:r>
              <a:rPr lang="en-US" sz="3300" dirty="0" smtClean="0">
                <a:latin typeface="Palatino" charset="0"/>
              </a:rPr>
              <a:t>he inhibitor binds to ES </a:t>
            </a:r>
            <a:r>
              <a:rPr lang="en-US" sz="3300" dirty="0">
                <a:latin typeface="Palatino" charset="0"/>
              </a:rPr>
              <a:t>complex to </a:t>
            </a:r>
            <a:r>
              <a:rPr lang="en-US" sz="3300" dirty="0" smtClean="0">
                <a:latin typeface="Palatino" charset="0"/>
              </a:rPr>
              <a:t>form ESI complex</a:t>
            </a:r>
            <a:endParaRPr lang="en-US" sz="3300" dirty="0">
              <a:solidFill>
                <a:srgbClr val="FF9900"/>
              </a:solidFill>
              <a:latin typeface="Palatino" charset="0"/>
            </a:endParaRPr>
          </a:p>
          <a:p>
            <a:pPr algn="ctr">
              <a:buClr>
                <a:srgbClr val="33CC33"/>
              </a:buClr>
              <a:buFont typeface="Wingdings" charset="0"/>
              <a:buNone/>
            </a:pPr>
            <a:endParaRPr lang="en-US" sz="3300" dirty="0" smtClean="0">
              <a:solidFill>
                <a:srgbClr val="FF9900"/>
              </a:solidFill>
              <a:latin typeface="Palatino" charset="0"/>
            </a:endParaRPr>
          </a:p>
          <a:p>
            <a:pPr algn="ctr">
              <a:buClr>
                <a:srgbClr val="33CC33"/>
              </a:buClr>
              <a:buFont typeface="Wingdings" charset="0"/>
              <a:buNone/>
            </a:pPr>
            <a:r>
              <a:rPr lang="en-US" sz="3300" dirty="0" smtClean="0">
                <a:solidFill>
                  <a:srgbClr val="FF9900"/>
                </a:solidFill>
                <a:latin typeface="Palatino" charset="0"/>
              </a:rPr>
              <a:t>ES </a:t>
            </a: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ESI</a:t>
            </a:r>
          </a:p>
          <a:p>
            <a:pPr marL="0" indent="0">
              <a:buClr>
                <a:srgbClr val="33CC33"/>
              </a:buClr>
              <a:buNone/>
            </a:pPr>
            <a:endParaRPr lang="en-US" sz="3300" dirty="0">
              <a:solidFill>
                <a:srgbClr val="FF9900"/>
              </a:solidFill>
              <a:latin typeface="Palatino" charset="0"/>
              <a:sym typeface="Wingdings" charset="0"/>
            </a:endParaRPr>
          </a:p>
          <a:p>
            <a:pPr>
              <a:buClr>
                <a:srgbClr val="33CC33"/>
              </a:buClr>
            </a:pPr>
            <a:r>
              <a:rPr lang="en-US" sz="3300" dirty="0" smtClean="0">
                <a:solidFill>
                  <a:srgbClr val="FF9900"/>
                </a:solidFill>
                <a:latin typeface="Palatino" charset="0"/>
                <a:sym typeface="Wingdings" charset="0"/>
              </a:rPr>
              <a:t>Both </a:t>
            </a:r>
            <a:r>
              <a:rPr lang="en-US" sz="3300" dirty="0" err="1">
                <a:solidFill>
                  <a:srgbClr val="FF9900"/>
                </a:solidFill>
                <a:latin typeface="Palatino" charset="0"/>
                <a:sym typeface="Wingdings" charset="0"/>
              </a:rPr>
              <a:t>V</a:t>
            </a:r>
            <a:r>
              <a:rPr lang="en-US" sz="3300" baseline="-25000" dirty="0" err="1">
                <a:solidFill>
                  <a:srgbClr val="FF9900"/>
                </a:solidFill>
                <a:latin typeface="Palatino" charset="0"/>
                <a:sym typeface="Wingdings" charset="0"/>
              </a:rPr>
              <a:t>max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 and K</a:t>
            </a:r>
            <a:r>
              <a:rPr lang="en-US" sz="3300" baseline="-25000" dirty="0">
                <a:solidFill>
                  <a:srgbClr val="FF9900"/>
                </a:solidFill>
                <a:latin typeface="Palatino" charset="0"/>
                <a:sym typeface="Wingdings" charset="0"/>
              </a:rPr>
              <a:t>m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 are changed in uncompetitive inhibition</a:t>
            </a:r>
          </a:p>
          <a:p>
            <a:pPr algn="ctr">
              <a:buClr>
                <a:srgbClr val="33CC33"/>
              </a:buClr>
              <a:buFont typeface="Wingdings" charset="0"/>
              <a:buNone/>
            </a:pPr>
            <a:endParaRPr lang="en-US" sz="3300" dirty="0">
              <a:latin typeface="Palatino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Uncompetitive 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Figure 14-13</a:t>
            </a:r>
            <a:r>
              <a:rPr lang="en-US">
                <a:solidFill>
                  <a:schemeClr val="tx1"/>
                </a:solidFill>
              </a:rPr>
              <a:t>	Lineweaver–Burk plot of a simple Michaelis–Menten enzyme in the presence of uncompetitive inhibitor.</a:t>
            </a:r>
          </a:p>
        </p:txBody>
      </p:sp>
      <p:pic>
        <p:nvPicPr>
          <p:cNvPr id="278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1525" y="547688"/>
            <a:ext cx="8743950" cy="4848225"/>
          </a:xfrm>
        </p:spPr>
      </p:pic>
      <p:sp>
        <p:nvSpPr>
          <p:cNvPr id="278532" name="Text Box 4"/>
          <p:cNvSpPr txBox="1">
            <a:spLocks noChangeArrowheads="1"/>
          </p:cNvSpPr>
          <p:nvPr/>
        </p:nvSpPr>
        <p:spPr bwMode="auto">
          <a:xfrm rot="-5400000">
            <a:off x="-119063" y="4737101"/>
            <a:ext cx="8366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485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114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Regulatory enzymes usually catalyze the first or an early reaction in a metabolic pathway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They catalyze a rate limiting reaction that controls the overall pathway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They may also catalyze a reaction unique to that pathway known as committed step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Regulation of enzyme activity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457200"/>
            <a:ext cx="8229600" cy="5867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Feedback inhibition: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When the </a:t>
            </a:r>
            <a:r>
              <a:rPr lang="en-US" sz="3200" dirty="0" smtClean="0">
                <a:latin typeface="Palatino" charset="0"/>
              </a:rPr>
              <a:t>end-product </a:t>
            </a:r>
            <a:r>
              <a:rPr lang="en-US" sz="3200" dirty="0">
                <a:latin typeface="Palatino" charset="0"/>
              </a:rPr>
              <a:t>of a metabolic pathway exceeds its </a:t>
            </a:r>
            <a:r>
              <a:rPr lang="en-US" sz="3200" dirty="0" smtClean="0">
                <a:latin typeface="Palatino" charset="0"/>
              </a:rPr>
              <a:t>conc. </a:t>
            </a:r>
            <a:r>
              <a:rPr lang="en-US" sz="3200" dirty="0">
                <a:latin typeface="Palatino" charset="0"/>
              </a:rPr>
              <a:t>limit, it inhibits the regulatory enzyme to normalize the pathway (feedback inhibition)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Feed positive activation: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When the </a:t>
            </a:r>
            <a:r>
              <a:rPr lang="en-US" sz="3200" dirty="0" smtClean="0">
                <a:latin typeface="Palatino" charset="0"/>
              </a:rPr>
              <a:t>end-product </a:t>
            </a:r>
            <a:r>
              <a:rPr lang="en-US" sz="3200" dirty="0">
                <a:latin typeface="Palatino" charset="0"/>
              </a:rPr>
              <a:t>of a metabolic pathway is below its </a:t>
            </a:r>
            <a:r>
              <a:rPr lang="en-US" sz="3200" dirty="0" smtClean="0">
                <a:latin typeface="Palatino" charset="0"/>
              </a:rPr>
              <a:t>conc. </a:t>
            </a:r>
            <a:r>
              <a:rPr lang="en-US" sz="3200" dirty="0">
                <a:latin typeface="Palatino" charset="0"/>
              </a:rPr>
              <a:t>limit, it activates the regulatory enzyme to normalize the pathway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524000"/>
            <a:ext cx="8229600" cy="4495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Allosteric enzyme regulation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E</a:t>
            </a:r>
            <a:r>
              <a:rPr lang="en-US" sz="3000" dirty="0" smtClean="0">
                <a:latin typeface="Palatino" charset="0"/>
              </a:rPr>
              <a:t>nzymes </a:t>
            </a:r>
            <a:r>
              <a:rPr lang="en-US" sz="3000" dirty="0">
                <a:latin typeface="Palatino" charset="0"/>
              </a:rPr>
              <a:t>in metabolic pathways </a:t>
            </a:r>
            <a:r>
              <a:rPr lang="en-US" sz="3000" dirty="0" smtClean="0">
                <a:latin typeface="Palatino" charset="0"/>
              </a:rPr>
              <a:t>are regulated by certain compounds (ligand)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These ligands do not bind </a:t>
            </a:r>
            <a:r>
              <a:rPr lang="en-US" sz="3000" dirty="0">
                <a:latin typeface="Palatino" charset="0"/>
              </a:rPr>
              <a:t>to </a:t>
            </a:r>
            <a:r>
              <a:rPr lang="en-US" sz="3000" dirty="0" smtClean="0">
                <a:latin typeface="Palatino" charset="0"/>
              </a:rPr>
              <a:t>active site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They bind to other site (regulatory site) on the enzyme </a:t>
            </a:r>
            <a:r>
              <a:rPr lang="en-US" sz="3000" dirty="0" smtClean="0">
                <a:solidFill>
                  <a:srgbClr val="FFFF00"/>
                </a:solidFill>
                <a:latin typeface="Palatino" charset="0"/>
              </a:rPr>
              <a:t>(allosteric enzymes)</a:t>
            </a:r>
            <a:endParaRPr lang="en-US" sz="3000" dirty="0">
              <a:solidFill>
                <a:srgbClr val="FFFF00"/>
              </a:solidFill>
              <a:latin typeface="Palatino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The term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allosteric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 came from Greek word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 err="1">
                <a:solidFill>
                  <a:srgbClr val="FF9900"/>
                </a:solidFill>
                <a:latin typeface="Palatino" charset="0"/>
              </a:rPr>
              <a:t>allos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 meaning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other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endParaRPr lang="en-US" sz="3000" dirty="0">
              <a:solidFill>
                <a:srgbClr val="FF9900"/>
              </a:solidFill>
              <a:latin typeface="Palatino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Types of regulation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90600"/>
            <a:ext cx="8229600" cy="5257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Cooperative binding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B</a:t>
            </a:r>
            <a:r>
              <a:rPr lang="en-US" sz="3200" dirty="0" smtClean="0">
                <a:latin typeface="Palatino" charset="0"/>
              </a:rPr>
              <a:t>inding </a:t>
            </a:r>
            <a:r>
              <a:rPr lang="en-US" sz="3200" dirty="0">
                <a:latin typeface="Palatino" charset="0"/>
              </a:rPr>
              <a:t>of a ligand to a regulatory site affects binding of the same or of another ligand to the </a:t>
            </a:r>
            <a:r>
              <a:rPr lang="en-US" sz="3200" dirty="0" smtClean="0">
                <a:latin typeface="Palatino" charset="0"/>
              </a:rPr>
              <a:t>enzyme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 smtClean="0">
                <a:latin typeface="Palatino" charset="0"/>
              </a:rPr>
              <a:t>This is called </a:t>
            </a:r>
            <a:r>
              <a:rPr lang="en-US" sz="3200" dirty="0" smtClean="0">
                <a:solidFill>
                  <a:srgbClr val="FFFF00"/>
                </a:solidFill>
                <a:latin typeface="Palatino" charset="0"/>
              </a:rPr>
              <a:t>cooperative </a:t>
            </a:r>
            <a:r>
              <a:rPr lang="en-US" sz="3200" dirty="0">
                <a:solidFill>
                  <a:srgbClr val="FFFF00"/>
                </a:solidFill>
                <a:latin typeface="Palatino" charset="0"/>
              </a:rPr>
              <a:t>binding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90600"/>
            <a:ext cx="8229600" cy="4191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Binding of </a:t>
            </a:r>
            <a:r>
              <a:rPr lang="en-US" sz="3200" dirty="0" smtClean="0">
                <a:latin typeface="Palatino" charset="0"/>
              </a:rPr>
              <a:t>a ligand </a:t>
            </a:r>
            <a:r>
              <a:rPr lang="en-US" sz="3200" dirty="0">
                <a:latin typeface="Palatino" charset="0"/>
              </a:rPr>
              <a:t>causes a change in the </a:t>
            </a:r>
            <a:r>
              <a:rPr lang="en-US" sz="3200" dirty="0" smtClean="0">
                <a:latin typeface="Palatino" charset="0"/>
              </a:rPr>
              <a:t>active site of enzyme</a:t>
            </a:r>
            <a:endParaRPr lang="en-US" sz="32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This causes a change in the binding affinity of enzyme for the substrate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6096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An enzyme without inhibitor</a:t>
            </a:r>
          </a:p>
        </p:txBody>
      </p:sp>
      <p:pic>
        <p:nvPicPr>
          <p:cNvPr id="3072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0575" y="419100"/>
            <a:ext cx="8704263" cy="5105400"/>
          </a:xfrm>
        </p:spPr>
      </p:pic>
      <p:sp>
        <p:nvSpPr>
          <p:cNvPr id="307204" name="Text Box 4"/>
          <p:cNvSpPr txBox="1">
            <a:spLocks noChangeArrowheads="1"/>
          </p:cNvSpPr>
          <p:nvPr/>
        </p:nvSpPr>
        <p:spPr bwMode="auto">
          <a:xfrm rot="-5400000">
            <a:off x="-123031" y="4706144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838200"/>
            <a:ext cx="8229600" cy="4953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The effect of a </a:t>
            </a:r>
            <a:r>
              <a:rPr lang="en-US" sz="3200" dirty="0" smtClean="0">
                <a:latin typeface="Palatino" charset="0"/>
              </a:rPr>
              <a:t>ligand </a:t>
            </a:r>
            <a:r>
              <a:rPr lang="en-US" sz="3200" dirty="0">
                <a:latin typeface="Palatino" charset="0"/>
              </a:rPr>
              <a:t>may be positive (activation) or negative (inhibition)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33CC33"/>
                </a:solidFill>
                <a:latin typeface="Palatino" charset="0"/>
              </a:rPr>
              <a:t>Positive: increased E, S affinity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33CC33"/>
                </a:solidFill>
                <a:latin typeface="Palatino" charset="0"/>
              </a:rPr>
              <a:t>Negative decreased E, S affinity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Most allosteric enzymes are oligomers (two or more polypeptide chains or subunits)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The subunits are known as </a:t>
            </a:r>
            <a:r>
              <a:rPr lang="en-US" sz="3200" dirty="0" err="1">
                <a:solidFill>
                  <a:srgbClr val="33CC33"/>
                </a:solidFill>
                <a:latin typeface="Palatino" charset="0"/>
              </a:rPr>
              <a:t>protomers</a:t>
            </a:r>
            <a:endParaRPr lang="en-US" sz="2900" dirty="0">
              <a:solidFill>
                <a:srgbClr val="33CC33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762000"/>
            <a:ext cx="8229600" cy="5486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Two types of interactions occur in allosteric enzymes: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err="1">
                <a:solidFill>
                  <a:srgbClr val="33CC33"/>
                </a:solidFill>
                <a:latin typeface="Palatino" charset="0"/>
              </a:rPr>
              <a:t>Homotropic</a:t>
            </a:r>
            <a:endParaRPr lang="en-US" sz="3000" dirty="0">
              <a:solidFill>
                <a:srgbClr val="33CC33"/>
              </a:solidFill>
              <a:latin typeface="Palatino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000" dirty="0" err="1">
                <a:solidFill>
                  <a:srgbClr val="33CC33"/>
                </a:solidFill>
                <a:latin typeface="Palatino" charset="0"/>
              </a:rPr>
              <a:t>Heterotropic</a:t>
            </a:r>
            <a:endParaRPr lang="en-US" sz="3000" dirty="0">
              <a:solidFill>
                <a:srgbClr val="33CC33"/>
              </a:solidFill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 err="1">
                <a:solidFill>
                  <a:srgbClr val="FF9900"/>
                </a:solidFill>
                <a:latin typeface="Palatino" charset="0"/>
              </a:rPr>
              <a:t>Homotropic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: Effect of one ligand on the binding of the same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ligand</a:t>
            </a:r>
          </a:p>
          <a:p>
            <a:pPr algn="just">
              <a:buClr>
                <a:srgbClr val="33CC33"/>
              </a:buClr>
            </a:pP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A regulatory 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enzyme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controlled 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by its own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substrate</a:t>
            </a:r>
            <a:endParaRPr lang="en-US" sz="3200" dirty="0">
              <a:solidFill>
                <a:srgbClr val="FF9900"/>
              </a:solidFill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 err="1">
                <a:latin typeface="Palatino" charset="0"/>
              </a:rPr>
              <a:t>Heterotropic</a:t>
            </a:r>
            <a:r>
              <a:rPr lang="en-US" sz="3200" dirty="0">
                <a:latin typeface="Palatino" charset="0"/>
              </a:rPr>
              <a:t>: Effect of one ligand on the binding of a different ligand 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Enzymatic diagnosis and prognosis of diseases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Enzymes are used clinically in three ways: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As indicators of enzyme activity or conc. in body fluids (serum, urine) in the diagnosis/prognosis of diseases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As analytical reagents in measuring activity of other enzymes or compounds in body fluids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As therapeutic agents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The most commonly used body fluids for measuring enzyme activity are </a:t>
            </a:r>
            <a:r>
              <a:rPr lang="en-US" sz="3200">
                <a:solidFill>
                  <a:srgbClr val="33CC33"/>
                </a:solidFill>
                <a:latin typeface="Palatino" charset="0"/>
              </a:rPr>
              <a:t>serum </a:t>
            </a:r>
            <a:r>
              <a:rPr lang="en-US" sz="3200">
                <a:latin typeface="Palatino" charset="0"/>
              </a:rPr>
              <a:t>and</a:t>
            </a:r>
            <a:r>
              <a:rPr lang="en-US" sz="3200">
                <a:solidFill>
                  <a:srgbClr val="33CC33"/>
                </a:solidFill>
                <a:latin typeface="Palatino" charset="0"/>
              </a:rPr>
              <a:t> plasma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There are: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Palatino" charset="0"/>
              </a:rPr>
              <a:t>Plasma-specific enzymes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Palatino" charset="0"/>
              </a:rPr>
              <a:t>Nonplasma-specific enzymes</a:t>
            </a:r>
          </a:p>
          <a:p>
            <a:pPr algn="just">
              <a:buClr>
                <a:srgbClr val="33CC33"/>
              </a:buClr>
            </a:pPr>
            <a:endParaRPr lang="en-US" sz="3300">
              <a:solidFill>
                <a:srgbClr val="33CC33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6096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Serum markers in the diagnosis of diseases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2438400"/>
            <a:ext cx="8229600" cy="2819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Heart disease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FF9900"/>
                </a:solidFill>
                <a:latin typeface="Palatino" charset="0"/>
              </a:rPr>
              <a:t>Pancreatic diseases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Liver diseases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715000"/>
            <a:ext cx="8743950" cy="5334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An enzyme with inhibitor </a:t>
            </a:r>
          </a:p>
        </p:txBody>
      </p:sp>
      <p:pic>
        <p:nvPicPr>
          <p:cNvPr id="3082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1525" y="561975"/>
            <a:ext cx="8743950" cy="4818063"/>
          </a:xfrm>
        </p:spPr>
      </p:pic>
      <p:sp>
        <p:nvSpPr>
          <p:cNvPr id="308228" name="Text Box 4"/>
          <p:cNvSpPr txBox="1">
            <a:spLocks noChangeArrowheads="1"/>
          </p:cNvSpPr>
          <p:nvPr/>
        </p:nvSpPr>
        <p:spPr bwMode="auto">
          <a:xfrm rot="-5400000">
            <a:off x="-121444" y="4706144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36576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i="1" dirty="0">
                <a:latin typeface="Palatino" charset="0"/>
              </a:rPr>
              <a:t>K</a:t>
            </a:r>
            <a:r>
              <a:rPr lang="en-US" sz="3300" baseline="-25000" dirty="0">
                <a:latin typeface="Palatino" charset="0"/>
              </a:rPr>
              <a:t>i</a:t>
            </a:r>
            <a:r>
              <a:rPr lang="en-US" sz="3300" dirty="0">
                <a:latin typeface="Palatino" charset="0"/>
              </a:rPr>
              <a:t> is a measure of the affinity of inhibitor </a:t>
            </a:r>
            <a:r>
              <a:rPr lang="en-US" sz="3300" dirty="0" smtClean="0">
                <a:latin typeface="Palatino" charset="0"/>
              </a:rPr>
              <a:t>for enzyme</a:t>
            </a:r>
          </a:p>
          <a:p>
            <a:pPr algn="just">
              <a:buClr>
                <a:srgbClr val="33CC33"/>
              </a:buClr>
            </a:pPr>
            <a:endParaRPr lang="en-US" sz="3300" dirty="0" smtClean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Also called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dissociation constant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K</a:t>
            </a:r>
            <a:r>
              <a:rPr lang="en-US" sz="4400" b="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i</a:t>
            </a:r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 (Inhibitor constant)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600200"/>
            <a:ext cx="8229600" cy="4800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>
                <a:latin typeface="Palatino" charset="0"/>
              </a:rPr>
              <a:t>There are three types of enzyme inhibition: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33CC33"/>
                </a:solidFill>
                <a:latin typeface="Palatino" charset="0"/>
              </a:rPr>
              <a:t>Competitive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33CC33"/>
                </a:solidFill>
                <a:latin typeface="Palatino" charset="0"/>
              </a:rPr>
              <a:t>Noncompetitive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33CC33"/>
                </a:solidFill>
                <a:latin typeface="Palatino" charset="0"/>
              </a:rPr>
              <a:t>Uncompetitive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419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</a:t>
            </a:r>
            <a:r>
              <a:rPr lang="en-US" sz="3300" dirty="0" smtClean="0">
                <a:latin typeface="Palatino" charset="0"/>
              </a:rPr>
              <a:t>he </a:t>
            </a:r>
            <a:r>
              <a:rPr lang="en-US" sz="3300" dirty="0">
                <a:latin typeface="Palatino" charset="0"/>
              </a:rPr>
              <a:t>inhibitor is a structural analogue (similar) that competes with the substrate for binding </a:t>
            </a:r>
            <a:r>
              <a:rPr lang="en-US" sz="3300" dirty="0" smtClean="0">
                <a:latin typeface="Palatino" charset="0"/>
              </a:rPr>
              <a:t>to </a:t>
            </a:r>
            <a:r>
              <a:rPr lang="en-US" sz="3300" dirty="0">
                <a:latin typeface="Palatino" charset="0"/>
              </a:rPr>
              <a:t>the active site of </a:t>
            </a:r>
            <a:r>
              <a:rPr lang="en-US" sz="3300" dirty="0" smtClean="0">
                <a:latin typeface="Palatino" charset="0"/>
              </a:rPr>
              <a:t>enzyme</a:t>
            </a: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Two reactions </a:t>
            </a:r>
            <a:r>
              <a:rPr lang="en-US" sz="3300" dirty="0">
                <a:latin typeface="Palatino" charset="0"/>
              </a:rPr>
              <a:t>are possible: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endParaRPr lang="en-US" sz="3300" dirty="0">
              <a:latin typeface="Palatino" charset="0"/>
            </a:endParaRP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E + S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ES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 E + P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and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E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EI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Competitive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4572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Competitive inhibition</a:t>
            </a:r>
          </a:p>
        </p:txBody>
      </p:sp>
      <p:pic>
        <p:nvPicPr>
          <p:cNvPr id="272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0288" y="419100"/>
            <a:ext cx="8226425" cy="5105400"/>
          </a:xfrm>
        </p:spPr>
      </p:pic>
      <p:sp>
        <p:nvSpPr>
          <p:cNvPr id="272388" name="Text Box 4"/>
          <p:cNvSpPr txBox="1">
            <a:spLocks noChangeArrowheads="1"/>
          </p:cNvSpPr>
          <p:nvPr/>
        </p:nvSpPr>
        <p:spPr bwMode="auto">
          <a:xfrm rot="-5400000">
            <a:off x="-119062" y="4735513"/>
            <a:ext cx="83661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484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Lineweaver–Burk plot of the competitively inhibited Michaelis–Menten enzyme</a:t>
            </a:r>
          </a:p>
        </p:txBody>
      </p:sp>
      <p:pic>
        <p:nvPicPr>
          <p:cNvPr id="273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3500" y="419100"/>
            <a:ext cx="7618413" cy="5105400"/>
          </a:xfrm>
        </p:spPr>
      </p:pic>
      <p:sp>
        <p:nvSpPr>
          <p:cNvPr id="273412" name="Text Box 4"/>
          <p:cNvSpPr txBox="1">
            <a:spLocks noChangeArrowheads="1"/>
          </p:cNvSpPr>
          <p:nvPr/>
        </p:nvSpPr>
        <p:spPr bwMode="auto">
          <a:xfrm rot="-5400000">
            <a:off x="-119063" y="4737101"/>
            <a:ext cx="8366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484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50292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 competitive inhibition, </a:t>
            </a:r>
            <a:r>
              <a:rPr lang="en-US" sz="3300" dirty="0" err="1">
                <a:latin typeface="Palatino" charset="0"/>
              </a:rPr>
              <a:t>V</a:t>
            </a:r>
            <a:r>
              <a:rPr lang="en-US" sz="3300" baseline="-25000" dirty="0" err="1">
                <a:latin typeface="Palatino" charset="0"/>
              </a:rPr>
              <a:t>max</a:t>
            </a:r>
            <a:r>
              <a:rPr lang="en-US" sz="3300" dirty="0">
                <a:latin typeface="Palatino" charset="0"/>
              </a:rPr>
              <a:t> is unchanged in the presence and the absence of inhibitor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The value of </a:t>
            </a:r>
            <a:r>
              <a:rPr lang="en-US" sz="3300" i="1" dirty="0">
                <a:solidFill>
                  <a:srgbClr val="FF9900"/>
                </a:solidFill>
                <a:latin typeface="Palatino" charset="0"/>
              </a:rPr>
              <a:t>K</a:t>
            </a:r>
            <a:r>
              <a:rPr lang="en-US" sz="3300" baseline="-25000" dirty="0">
                <a:solidFill>
                  <a:srgbClr val="FF9900"/>
                </a:solidFill>
                <a:latin typeface="Palatino" charset="0"/>
              </a:rPr>
              <a:t>m</a:t>
            </a: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 is increased because S and I compete for binding at the same site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 higher [</a:t>
            </a:r>
            <a:r>
              <a:rPr lang="en-US" sz="3300" dirty="0" smtClean="0">
                <a:latin typeface="Palatino" charset="0"/>
              </a:rPr>
              <a:t>S] </a:t>
            </a:r>
            <a:r>
              <a:rPr lang="en-US" sz="3300" dirty="0">
                <a:latin typeface="Palatino" charset="0"/>
              </a:rPr>
              <a:t>is required to achieve half-maximal velocity</a:t>
            </a: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build="p" autoUpdateAnimBg="0"/>
    </p:bldLst>
  </p:timing>
</p:sld>
</file>

<file path=ppt/theme/theme1.xml><?xml version="1.0" encoding="utf-8"?>
<a:theme xmlns:a="http://schemas.openxmlformats.org/drawingml/2006/main" name="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et_template">
  <a:themeElements>
    <a:clrScheme name="2_voe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oet_template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2_voe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oet_template">
  <a:themeElements>
    <a:clrScheme name="3_voe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oet_template">
      <a:majorFont>
        <a:latin typeface="Arial"/>
        <a:ea typeface="ＭＳ Ｐゴシック"/>
        <a:cs typeface="Arial"/>
      </a:majorFont>
      <a:minorFont>
        <a:latin typeface="Time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3_voe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2977</TotalTime>
  <Words>780</Words>
  <Application>Microsoft Macintosh PowerPoint</Application>
  <PresentationFormat>35mm Slides</PresentationFormat>
  <Paragraphs>106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Times New Roman</vt:lpstr>
      <vt:lpstr>Arial Narrow</vt:lpstr>
      <vt:lpstr>Arial</vt:lpstr>
      <vt:lpstr>Wingdings</vt:lpstr>
      <vt:lpstr>Times</vt:lpstr>
      <vt:lpstr>Palatino</vt:lpstr>
      <vt:lpstr>Symbol</vt:lpstr>
      <vt:lpstr>Generic</vt:lpstr>
      <vt:lpstr>2_voet_template</vt:lpstr>
      <vt:lpstr>3_voet_template</vt:lpstr>
      <vt:lpstr>Enzyme inhibition</vt:lpstr>
      <vt:lpstr>An enzyme without inhibitor</vt:lpstr>
      <vt:lpstr>An enzyme with inhibitor </vt:lpstr>
      <vt:lpstr>Ki (Inhibitor constant)</vt:lpstr>
      <vt:lpstr>Enzyme inhibition</vt:lpstr>
      <vt:lpstr>Competitive inhibition</vt:lpstr>
      <vt:lpstr>Competitive inhibition</vt:lpstr>
      <vt:lpstr>Lineweaver–Burk plot of the competitively inhibited Michaelis–Menten enzyme</vt:lpstr>
      <vt:lpstr>PowerPoint Presentation</vt:lpstr>
      <vt:lpstr>Noncompetitive  inhibition</vt:lpstr>
      <vt:lpstr>Noncompetitive inhibition</vt:lpstr>
      <vt:lpstr>PowerPoint Presentation</vt:lpstr>
      <vt:lpstr>Uncompetitive  inhibition</vt:lpstr>
      <vt:lpstr>Figure 14-13 Lineweaver–Burk plot of a simple Michaelis–Menten enzyme in the presence of uncompetitive inhibitor.</vt:lpstr>
      <vt:lpstr>Regulation of enzyme activity</vt:lpstr>
      <vt:lpstr>PowerPoint Presentation</vt:lpstr>
      <vt:lpstr>Types of regulation</vt:lpstr>
      <vt:lpstr>PowerPoint Presentation</vt:lpstr>
      <vt:lpstr>PowerPoint Presentation</vt:lpstr>
      <vt:lpstr>PowerPoint Presentation</vt:lpstr>
      <vt:lpstr>PowerPoint Presentation</vt:lpstr>
      <vt:lpstr>Enzymatic diagnosis and prognosis of diseases</vt:lpstr>
      <vt:lpstr>PowerPoint Presentation</vt:lpstr>
      <vt:lpstr>Serum markers in the diagnosis of diseases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UG</cp:lastModifiedBy>
  <cp:revision>289</cp:revision>
  <cp:lastPrinted>1601-01-01T00:00:00Z</cp:lastPrinted>
  <dcterms:created xsi:type="dcterms:W3CDTF">2001-02-07T02:23:56Z</dcterms:created>
  <dcterms:modified xsi:type="dcterms:W3CDTF">2011-10-04T08:42:14Z</dcterms:modified>
</cp:coreProperties>
</file>