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59" r:id="rId3"/>
    <p:sldMasterId id="2147483660" r:id="rId4"/>
    <p:sldMasterId id="2147483661" r:id="rId5"/>
    <p:sldMasterId id="2147483663" r:id="rId6"/>
    <p:sldMasterId id="2147483667" r:id="rId7"/>
    <p:sldMasterId id="2147483668" r:id="rId8"/>
  </p:sldMasterIdLst>
  <p:notesMasterIdLst>
    <p:notesMasterId r:id="rId50"/>
  </p:notesMasterIdLst>
  <p:handoutMasterIdLst>
    <p:handoutMasterId r:id="rId51"/>
  </p:handoutMasterIdLst>
  <p:sldIdLst>
    <p:sldId id="556" r:id="rId9"/>
    <p:sldId id="535" r:id="rId10"/>
    <p:sldId id="534" r:id="rId11"/>
    <p:sldId id="521" r:id="rId12"/>
    <p:sldId id="545" r:id="rId13"/>
    <p:sldId id="509" r:id="rId14"/>
    <p:sldId id="560" r:id="rId15"/>
    <p:sldId id="515" r:id="rId16"/>
    <p:sldId id="550" r:id="rId17"/>
    <p:sldId id="477" r:id="rId18"/>
    <p:sldId id="478" r:id="rId19"/>
    <p:sldId id="479" r:id="rId20"/>
    <p:sldId id="480" r:id="rId21"/>
    <p:sldId id="481" r:id="rId22"/>
    <p:sldId id="482" r:id="rId23"/>
    <p:sldId id="483" r:id="rId24"/>
    <p:sldId id="484" r:id="rId25"/>
    <p:sldId id="485" r:id="rId26"/>
    <p:sldId id="486" r:id="rId27"/>
    <p:sldId id="551" r:id="rId28"/>
    <p:sldId id="565" r:id="rId29"/>
    <p:sldId id="566" r:id="rId30"/>
    <p:sldId id="568" r:id="rId31"/>
    <p:sldId id="571" r:id="rId32"/>
    <p:sldId id="572" r:id="rId33"/>
    <p:sldId id="575" r:id="rId34"/>
    <p:sldId id="583" r:id="rId35"/>
    <p:sldId id="592" r:id="rId36"/>
    <p:sldId id="593" r:id="rId37"/>
    <p:sldId id="594" r:id="rId38"/>
    <p:sldId id="596" r:id="rId39"/>
    <p:sldId id="628" r:id="rId40"/>
    <p:sldId id="627" r:id="rId41"/>
    <p:sldId id="597" r:id="rId42"/>
    <p:sldId id="598" r:id="rId43"/>
    <p:sldId id="605" r:id="rId44"/>
    <p:sldId id="608" r:id="rId45"/>
    <p:sldId id="611" r:id="rId46"/>
    <p:sldId id="613" r:id="rId47"/>
    <p:sldId id="616" r:id="rId48"/>
    <p:sldId id="617" r:id="rId49"/>
  </p:sldIdLst>
  <p:sldSz cx="10287000" cy="6858000" type="35mm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33"/>
    <a:srgbClr val="FFFF00"/>
    <a:srgbClr val="FF3300"/>
    <a:srgbClr val="009999"/>
    <a:srgbClr val="009900"/>
    <a:srgbClr val="E62C00"/>
    <a:srgbClr val="C285FF"/>
    <a:srgbClr val="E0C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7" autoAdjust="0"/>
    <p:restoredTop sz="94575" autoAdjust="0"/>
  </p:normalViewPr>
  <p:slideViewPr>
    <p:cSldViewPr>
      <p:cViewPr varScale="1">
        <p:scale>
          <a:sx n="97" d="100"/>
          <a:sy n="97" d="100"/>
        </p:scale>
        <p:origin x="-1976" y="-104"/>
      </p:cViewPr>
      <p:guideLst>
        <p:guide orient="horz" pos="2160"/>
        <p:guide pos="321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4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Relationship Id="rId46" Type="http://schemas.openxmlformats.org/officeDocument/2006/relationships/slide" Target="slides/slide38.xml"/><Relationship Id="rId47" Type="http://schemas.openxmlformats.org/officeDocument/2006/relationships/slide" Target="slides/slide39.xml"/><Relationship Id="rId48" Type="http://schemas.openxmlformats.org/officeDocument/2006/relationships/slide" Target="slides/slide40.xml"/><Relationship Id="rId49" Type="http://schemas.openxmlformats.org/officeDocument/2006/relationships/slide" Target="slides/slide4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" Target="slides/slide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A904824E-A179-174C-9D01-B0B10AE152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39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4C00CF8B-E700-354D-9270-C86FDCD1B5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52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Palatino Linotype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Palatino Linotype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Palatino Linotype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Palatino Linotype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Palatino Linotype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4D7D55-5185-E347-AD9B-EE2E396CECE2}" type="slidenum">
              <a:rPr lang="en-US"/>
              <a:pPr/>
              <a:t>4</a:t>
            </a:fld>
            <a:endParaRPr lang="en-US"/>
          </a:p>
        </p:txBody>
      </p:sp>
      <p:sp>
        <p:nvSpPr>
          <p:cNvPr id="3676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 eaLnBrk="0" hangingPunct="0"/>
            <a:r>
              <a:rPr lang="en-US" sz="1200">
                <a:latin typeface="Times New Roman" charset="0"/>
              </a:rPr>
              <a:t>5</a:t>
            </a:r>
          </a:p>
        </p:txBody>
      </p:sp>
      <p:sp>
        <p:nvSpPr>
          <p:cNvPr id="3676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76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7622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866775" y="692150"/>
            <a:ext cx="5124450" cy="3416300"/>
          </a:xfrm>
          <a:ln w="12700"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7623" name="Rectangle 7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C997D1-580E-5749-BE7E-7603284206A1}" type="slidenum">
              <a:rPr lang="en-US"/>
              <a:pPr/>
              <a:t>5</a:t>
            </a:fld>
            <a:endParaRPr lang="en-US"/>
          </a:p>
        </p:txBody>
      </p:sp>
      <p:sp>
        <p:nvSpPr>
          <p:cNvPr id="4177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77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 eaLnBrk="0" hangingPunct="0"/>
            <a:r>
              <a:rPr lang="en-US" sz="1200">
                <a:latin typeface="Times New Roman" charset="0"/>
              </a:rPr>
              <a:t>9</a:t>
            </a:r>
          </a:p>
        </p:txBody>
      </p:sp>
      <p:sp>
        <p:nvSpPr>
          <p:cNvPr id="4177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77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7798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866775" y="692150"/>
            <a:ext cx="5124450" cy="3416300"/>
          </a:xfrm>
          <a:ln w="12700"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7799" name="Rectangle 7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413F81-0DC0-DD4A-AC12-38BDBA45C64D}" type="slidenum">
              <a:rPr lang="en-US"/>
              <a:pPr/>
              <a:t>20</a:t>
            </a:fld>
            <a:endParaRPr lang="en-US"/>
          </a:p>
        </p:txBody>
      </p:sp>
      <p:sp>
        <p:nvSpPr>
          <p:cNvPr id="4331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315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 eaLnBrk="0" hangingPunct="0"/>
            <a:r>
              <a:rPr lang="en-US" sz="1200">
                <a:latin typeface="Times New Roman" charset="0"/>
              </a:rPr>
              <a:t>5</a:t>
            </a:r>
          </a:p>
        </p:txBody>
      </p:sp>
      <p:sp>
        <p:nvSpPr>
          <p:cNvPr id="4331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31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3158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866775" y="692150"/>
            <a:ext cx="5124450" cy="3416300"/>
          </a:xfrm>
          <a:ln w="12700"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3159" name="Rectangle 7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33D724-0A69-9748-9474-30B6A81BB698}" type="slidenum">
              <a:rPr lang="en-US"/>
              <a:pPr/>
              <a:t>37</a:t>
            </a:fld>
            <a:endParaRPr lang="en-US"/>
          </a:p>
        </p:txBody>
      </p:sp>
      <p:sp>
        <p:nvSpPr>
          <p:cNvPr id="51200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4DA8A5D-2AC6-A840-A0F7-A113F8A1F9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050E2-ED57-AC44-B3E8-F50BAE17C6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36616"/>
      </p:ext>
    </p:extLst>
  </p:cSld>
  <p:clrMapOvr>
    <a:masterClrMapping/>
  </p:clrMapOvr>
  <p:transition xmlns:p14="http://schemas.microsoft.com/office/powerpoint/2010/main"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E3E02-97E0-E74A-BD0D-5F8E781C62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90577"/>
      </p:ext>
    </p:extLst>
  </p:cSld>
  <p:clrMapOvr>
    <a:masterClrMapping/>
  </p:clrMapOvr>
  <p:transition xmlns:p14="http://schemas.microsoft.com/office/powerpoint/2010/main"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9BFA3-F0EC-6145-8AC1-1AF7E0ED1F7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738578"/>
      </p:ext>
    </p:extLst>
  </p:cSld>
  <p:clrMapOvr>
    <a:masterClrMapping/>
  </p:clrMapOvr>
  <p:transition xmlns:p14="http://schemas.microsoft.com/office/powerpoint/2010/main"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D24C2-B1B0-114D-A9B6-9879DC7BA63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139956"/>
      </p:ext>
    </p:extLst>
  </p:cSld>
  <p:clrMapOvr>
    <a:masterClrMapping/>
  </p:clrMapOvr>
  <p:transition xmlns:p14="http://schemas.microsoft.com/office/powerpoint/2010/main"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5DD01-58DF-C744-B358-4B1DB1C2FD7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563922"/>
      </p:ext>
    </p:extLst>
  </p:cSld>
  <p:clrMapOvr>
    <a:masterClrMapping/>
  </p:clrMapOvr>
  <p:transition xmlns:p14="http://schemas.microsoft.com/office/powerpoint/2010/main"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60979-8BF3-6C46-9580-D04E0B6CA6D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460981"/>
      </p:ext>
    </p:extLst>
  </p:cSld>
  <p:clrMapOvr>
    <a:masterClrMapping/>
  </p:clrMapOvr>
  <p:transition xmlns:p14="http://schemas.microsoft.com/office/powerpoint/2010/main"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2C594-0461-E245-8603-E809D80239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563628"/>
      </p:ext>
    </p:extLst>
  </p:cSld>
  <p:clrMapOvr>
    <a:masterClrMapping/>
  </p:clrMapOvr>
  <p:transition xmlns:p14="http://schemas.microsoft.com/office/powerpoint/2010/main"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7C211-4AAC-8B42-8839-F32235D4F99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892262"/>
      </p:ext>
    </p:extLst>
  </p:cSld>
  <p:clrMapOvr>
    <a:masterClrMapping/>
  </p:clrMapOvr>
  <p:transition xmlns:p14="http://schemas.microsoft.com/office/powerpoint/2010/main"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B92F9-B0E1-C84B-9C40-400B56AD9A1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847939"/>
      </p:ext>
    </p:extLst>
  </p:cSld>
  <p:clrMapOvr>
    <a:masterClrMapping/>
  </p:clrMapOvr>
  <p:transition xmlns:p14="http://schemas.microsoft.com/office/powerpoint/2010/main"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37116-0189-CA49-A200-35566B67622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130700"/>
      </p:ext>
    </p:extLst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995B9-DF7E-2C47-A863-32638E450C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65267"/>
      </p:ext>
    </p:extLst>
  </p:cSld>
  <p:clrMapOvr>
    <a:masterClrMapping/>
  </p:clrMapOvr>
  <p:transition xmlns:p14="http://schemas.microsoft.com/office/powerpoint/2010/main"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8BBD3-141A-AC4B-8F2D-2E7082F17EC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873624"/>
      </p:ext>
    </p:extLst>
  </p:cSld>
  <p:clrMapOvr>
    <a:masterClrMapping/>
  </p:clrMapOvr>
  <p:transition xmlns:p14="http://schemas.microsoft.com/office/powerpoint/2010/main"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B5481-C813-AC40-990A-43C633D6B35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880741"/>
      </p:ext>
    </p:extLst>
  </p:cSld>
  <p:clrMapOvr>
    <a:masterClrMapping/>
  </p:clrMapOvr>
  <p:transition xmlns:p14="http://schemas.microsoft.com/office/powerpoint/2010/main"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9946D-0C90-A34B-B249-C5F8531ED7B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193722"/>
      </p:ext>
    </p:extLst>
  </p:cSld>
  <p:clrMapOvr>
    <a:masterClrMapping/>
  </p:clrMapOvr>
  <p:transition xmlns:p14="http://schemas.microsoft.com/office/powerpoint/2010/main"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525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2350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fld id="{975DCCC7-4887-FC4B-964C-2BE3DD226D1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61546"/>
      </p:ext>
    </p:extLst>
  </p:cSld>
  <p:clrMapOvr>
    <a:masterClrMapping/>
  </p:clrMapOvr>
  <p:transition xmlns:p14="http://schemas.microsoft.com/office/powerpoint/2010/main"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D5F4E-15EA-E646-B256-F8BA0CDF09F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410203"/>
      </p:ext>
    </p:extLst>
  </p:cSld>
  <p:clrMapOvr>
    <a:masterClrMapping/>
  </p:clrMapOvr>
  <p:transition xmlns:p14="http://schemas.microsoft.com/office/powerpoint/2010/main"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CEA45-1345-1646-B1D1-FF2FDB8136A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984494"/>
      </p:ext>
    </p:extLst>
  </p:cSld>
  <p:clrMapOvr>
    <a:masterClrMapping/>
  </p:clrMapOvr>
  <p:transition xmlns:p14="http://schemas.microsoft.com/office/powerpoint/2010/main"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DD485-D443-694F-B4FA-50F1CC30DAA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426012"/>
      </p:ext>
    </p:extLst>
  </p:cSld>
  <p:clrMapOvr>
    <a:masterClrMapping/>
  </p:clrMapOvr>
  <p:transition xmlns:p14="http://schemas.microsoft.com/office/powerpoint/2010/main"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B5D67-26DC-9943-AC81-E578883C7B9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647509"/>
      </p:ext>
    </p:extLst>
  </p:cSld>
  <p:clrMapOvr>
    <a:masterClrMapping/>
  </p:clrMapOvr>
  <p:transition xmlns:p14="http://schemas.microsoft.com/office/powerpoint/2010/main"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565CC-1099-254B-A8D2-D06EB6E339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608221"/>
      </p:ext>
    </p:extLst>
  </p:cSld>
  <p:clrMapOvr>
    <a:masterClrMapping/>
  </p:clrMapOvr>
  <p:transition xmlns:p14="http://schemas.microsoft.com/office/powerpoint/2010/main"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D1209-9CEA-E247-B47B-CE236F9606D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127638"/>
      </p:ext>
    </p:extLst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AE53C-C51F-CE4A-B8C1-F38AB677BE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78332"/>
      </p:ext>
    </p:extLst>
  </p:cSld>
  <p:clrMapOvr>
    <a:masterClrMapping/>
  </p:clrMapOvr>
  <p:transition xmlns:p14="http://schemas.microsoft.com/office/powerpoint/2010/main"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F5EEC-A69C-6149-91E4-36287EC6E3F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911667"/>
      </p:ext>
    </p:extLst>
  </p:cSld>
  <p:clrMapOvr>
    <a:masterClrMapping/>
  </p:clrMapOvr>
  <p:transition xmlns:p14="http://schemas.microsoft.com/office/powerpoint/2010/main"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A4978-4EE3-D44F-9FAE-333F56786C2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079691"/>
      </p:ext>
    </p:extLst>
  </p:cSld>
  <p:clrMapOvr>
    <a:masterClrMapping/>
  </p:clrMapOvr>
  <p:transition xmlns:p14="http://schemas.microsoft.com/office/powerpoint/2010/main"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21655-81F4-6249-BA3E-2E92F21FE4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978953"/>
      </p:ext>
    </p:extLst>
  </p:cSld>
  <p:clrMapOvr>
    <a:masterClrMapping/>
  </p:clrMapOvr>
  <p:transition xmlns:p14="http://schemas.microsoft.com/office/powerpoint/2010/main"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5FC4E-176D-0048-B8F2-7DBFF880F87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708362"/>
      </p:ext>
    </p:extLst>
  </p:cSld>
  <p:clrMapOvr>
    <a:masterClrMapping/>
  </p:clrMapOvr>
  <p:transition xmlns:p14="http://schemas.microsoft.com/office/powerpoint/2010/main"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0DDB3-26D7-7941-A0C8-BD61FAF4F1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43457"/>
      </p:ext>
    </p:extLst>
  </p:cSld>
  <p:clrMapOvr>
    <a:masterClrMapping/>
  </p:clrMapOvr>
  <p:transition xmlns:p14="http://schemas.microsoft.com/office/powerpoint/2010/main"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61462136"/>
      </p:ext>
    </p:extLst>
  </p:cSld>
  <p:clrMapOvr>
    <a:masterClrMapping/>
  </p:clrMapOvr>
  <p:transition xmlns:p14="http://schemas.microsoft.com/office/powerpoint/2010/main"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312405965"/>
      </p:ext>
    </p:extLst>
  </p:cSld>
  <p:clrMapOvr>
    <a:masterClrMapping/>
  </p:clrMapOvr>
  <p:transition xmlns:p14="http://schemas.microsoft.com/office/powerpoint/2010/main"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69777081"/>
      </p:ext>
    </p:extLst>
  </p:cSld>
  <p:clrMapOvr>
    <a:masterClrMapping/>
  </p:clrMapOvr>
  <p:transition xmlns:p14="http://schemas.microsoft.com/office/powerpoint/2010/main"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186989568"/>
      </p:ext>
    </p:extLst>
  </p:cSld>
  <p:clrMapOvr>
    <a:masterClrMapping/>
  </p:clrMapOvr>
  <p:transition xmlns:p14="http://schemas.microsoft.com/office/powerpoint/2010/main"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368621137"/>
      </p:ext>
    </p:extLst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11E62-6D66-C54F-8D1C-84794A659B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08355"/>
      </p:ext>
    </p:extLst>
  </p:cSld>
  <p:clrMapOvr>
    <a:masterClrMapping/>
  </p:clrMapOvr>
  <p:transition xmlns:p14="http://schemas.microsoft.com/office/powerpoint/2010/main"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907111335"/>
      </p:ext>
    </p:extLst>
  </p:cSld>
  <p:clrMapOvr>
    <a:masterClrMapping/>
  </p:clrMapOvr>
  <p:transition xmlns:p14="http://schemas.microsoft.com/office/powerpoint/2010/main"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819205517"/>
      </p:ext>
    </p:extLst>
  </p:cSld>
  <p:clrMapOvr>
    <a:masterClrMapping/>
  </p:clrMapOvr>
  <p:transition xmlns:p14="http://schemas.microsoft.com/office/powerpoint/2010/main"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416033341"/>
      </p:ext>
    </p:extLst>
  </p:cSld>
  <p:clrMapOvr>
    <a:masterClrMapping/>
  </p:clrMapOvr>
  <p:transition xmlns:p14="http://schemas.microsoft.com/office/powerpoint/2010/main"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69903141"/>
      </p:ext>
    </p:extLst>
  </p:cSld>
  <p:clrMapOvr>
    <a:masterClrMapping/>
  </p:clrMapOvr>
  <p:transition xmlns:p14="http://schemas.microsoft.com/office/powerpoint/2010/main"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443621135"/>
      </p:ext>
    </p:extLst>
  </p:cSld>
  <p:clrMapOvr>
    <a:masterClrMapping/>
  </p:clrMapOvr>
  <p:transition xmlns:p14="http://schemas.microsoft.com/office/powerpoint/2010/main"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966495216"/>
      </p:ext>
    </p:extLst>
  </p:cSld>
  <p:clrMapOvr>
    <a:masterClrMapping/>
  </p:clrMapOvr>
  <p:transition xmlns:p14="http://schemas.microsoft.com/office/powerpoint/2010/main"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7731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45773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5773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57734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57735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57736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8D468AD-FF4F-6B4A-99F8-D4E2D9C7B9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CD5C9-25B0-774A-9767-7E4DF75FEB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73228"/>
      </p:ext>
    </p:extLst>
  </p:cSld>
  <p:clrMapOvr>
    <a:masterClrMapping/>
  </p:clrMapOvr>
  <p:transition xmlns:p14="http://schemas.microsoft.com/office/powerpoint/2010/main"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514F3-B1D6-0448-8298-2160B56FCD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30841"/>
      </p:ext>
    </p:extLst>
  </p:cSld>
  <p:clrMapOvr>
    <a:masterClrMapping/>
  </p:clrMapOvr>
  <p:transition xmlns:p14="http://schemas.microsoft.com/office/powerpoint/2010/main"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0C293-D7F1-C84A-A83A-EA67EC991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19863"/>
      </p:ext>
    </p:extLst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45BA2-7E37-8F4A-A449-EF4D4AE441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9869"/>
      </p:ext>
    </p:extLst>
  </p:cSld>
  <p:clrMapOvr>
    <a:masterClrMapping/>
  </p:clrMapOvr>
  <p:transition xmlns:p14="http://schemas.microsoft.com/office/powerpoint/2010/main"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F0075-089F-D54F-A517-37FFAE3D7C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40433"/>
      </p:ext>
    </p:extLst>
  </p:cSld>
  <p:clrMapOvr>
    <a:masterClrMapping/>
  </p:clrMapOvr>
  <p:transition xmlns:p14="http://schemas.microsoft.com/office/powerpoint/2010/main"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105D8-EC6D-1245-A475-F7ABB14749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55362"/>
      </p:ext>
    </p:extLst>
  </p:cSld>
  <p:clrMapOvr>
    <a:masterClrMapping/>
  </p:clrMapOvr>
  <p:transition xmlns:p14="http://schemas.microsoft.com/office/powerpoint/2010/main"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7DDFB-05C2-954B-B57A-E9F66A26C7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76496"/>
      </p:ext>
    </p:extLst>
  </p:cSld>
  <p:clrMapOvr>
    <a:masterClrMapping/>
  </p:clrMapOvr>
  <p:transition xmlns:p14="http://schemas.microsoft.com/office/powerpoint/2010/main"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8C6EA-9844-964B-82AA-64B0BAF81A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31414"/>
      </p:ext>
    </p:extLst>
  </p:cSld>
  <p:clrMapOvr>
    <a:masterClrMapping/>
  </p:clrMapOvr>
  <p:transition xmlns:p14="http://schemas.microsoft.com/office/powerpoint/2010/main"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C56E3-1F12-7948-8178-D455476019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32160"/>
      </p:ext>
    </p:extLst>
  </p:cSld>
  <p:clrMapOvr>
    <a:masterClrMapping/>
  </p:clrMapOvr>
  <p:transition xmlns:p14="http://schemas.microsoft.com/office/powerpoint/2010/main"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4EE84-EF12-4542-B906-0834099C9E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29823"/>
      </p:ext>
    </p:extLst>
  </p:cSld>
  <p:clrMapOvr>
    <a:masterClrMapping/>
  </p:clrMapOvr>
  <p:transition xmlns:p14="http://schemas.microsoft.com/office/powerpoint/2010/main"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7C6D8-EE66-6D48-8B4A-51BDE96DAA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93674"/>
      </p:ext>
    </p:extLst>
  </p:cSld>
  <p:clrMapOvr>
    <a:masterClrMapping/>
  </p:clrMapOvr>
  <p:transition xmlns:p14="http://schemas.microsoft.com/office/powerpoint/2010/main"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363315530"/>
      </p:ext>
    </p:extLst>
  </p:cSld>
  <p:clrMapOvr>
    <a:masterClrMapping/>
  </p:clrMapOvr>
  <p:transition xmlns:p14="http://schemas.microsoft.com/office/powerpoint/2010/main"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318727468"/>
      </p:ext>
    </p:extLst>
  </p:cSld>
  <p:clrMapOvr>
    <a:masterClrMapping/>
  </p:clrMapOvr>
  <p:transition xmlns:p14="http://schemas.microsoft.com/office/powerpoint/2010/main"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041462541"/>
      </p:ext>
    </p:extLst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8B076-AE6D-8243-8A7D-7EE5D374B7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64769"/>
      </p:ext>
    </p:extLst>
  </p:cSld>
  <p:clrMapOvr>
    <a:masterClrMapping/>
  </p:clrMapOvr>
  <p:transition xmlns:p14="http://schemas.microsoft.com/office/powerpoint/2010/main"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318202560"/>
      </p:ext>
    </p:extLst>
  </p:cSld>
  <p:clrMapOvr>
    <a:masterClrMapping/>
  </p:clrMapOvr>
  <p:transition xmlns:p14="http://schemas.microsoft.com/office/powerpoint/2010/main"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14534006"/>
      </p:ext>
    </p:extLst>
  </p:cSld>
  <p:clrMapOvr>
    <a:masterClrMapping/>
  </p:clrMapOvr>
  <p:transition xmlns:p14="http://schemas.microsoft.com/office/powerpoint/2010/main"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50999460"/>
      </p:ext>
    </p:extLst>
  </p:cSld>
  <p:clrMapOvr>
    <a:masterClrMapping/>
  </p:clrMapOvr>
  <p:transition xmlns:p14="http://schemas.microsoft.com/office/powerpoint/2010/main"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223504945"/>
      </p:ext>
    </p:extLst>
  </p:cSld>
  <p:clrMapOvr>
    <a:masterClrMapping/>
  </p:clrMapOvr>
  <p:transition xmlns:p14="http://schemas.microsoft.com/office/powerpoint/2010/main"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211627296"/>
      </p:ext>
    </p:extLst>
  </p:cSld>
  <p:clrMapOvr>
    <a:masterClrMapping/>
  </p:clrMapOvr>
  <p:transition xmlns:p14="http://schemas.microsoft.com/office/powerpoint/2010/main"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138697099"/>
      </p:ext>
    </p:extLst>
  </p:cSld>
  <p:clrMapOvr>
    <a:masterClrMapping/>
  </p:clrMapOvr>
  <p:transition xmlns:p14="http://schemas.microsoft.com/office/powerpoint/2010/main"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281861308"/>
      </p:ext>
    </p:extLst>
  </p:cSld>
  <p:clrMapOvr>
    <a:masterClrMapping/>
  </p:clrMapOvr>
  <p:transition xmlns:p14="http://schemas.microsoft.com/office/powerpoint/2010/main"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005121551"/>
      </p:ext>
    </p:extLst>
  </p:cSld>
  <p:clrMapOvr>
    <a:masterClrMapping/>
  </p:clrMapOvr>
  <p:transition xmlns:p14="http://schemas.microsoft.com/office/powerpoint/2010/main"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13343742"/>
      </p:ext>
    </p:extLst>
  </p:cSld>
  <p:clrMapOvr>
    <a:masterClrMapping/>
  </p:clrMapOvr>
  <p:transition xmlns:p14="http://schemas.microsoft.com/office/powerpoint/2010/main"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995367104"/>
      </p:ext>
    </p:extLst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87641-AF4C-DD4F-928D-797B262DEC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36638"/>
      </p:ext>
    </p:extLst>
  </p:cSld>
  <p:clrMapOvr>
    <a:masterClrMapping/>
  </p:clrMapOvr>
  <p:transition xmlns:p14="http://schemas.microsoft.com/office/powerpoint/2010/main" spd="slow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75445043"/>
      </p:ext>
    </p:extLst>
  </p:cSld>
  <p:clrMapOvr>
    <a:masterClrMapping/>
  </p:clrMapOvr>
  <p:transition xmlns:p14="http://schemas.microsoft.com/office/powerpoint/2010/main"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057997476"/>
      </p:ext>
    </p:extLst>
  </p:cSld>
  <p:clrMapOvr>
    <a:masterClrMapping/>
  </p:clrMapOvr>
  <p:transition xmlns:p14="http://schemas.microsoft.com/office/powerpoint/2010/main"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732518816"/>
      </p:ext>
    </p:extLst>
  </p:cSld>
  <p:clrMapOvr>
    <a:masterClrMapping/>
  </p:clrMapOvr>
  <p:transition xmlns:p14="http://schemas.microsoft.com/office/powerpoint/2010/main"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820422961"/>
      </p:ext>
    </p:extLst>
  </p:cSld>
  <p:clrMapOvr>
    <a:masterClrMapping/>
  </p:clrMapOvr>
  <p:transition xmlns:p14="http://schemas.microsoft.com/office/powerpoint/2010/main"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713117575"/>
      </p:ext>
    </p:extLst>
  </p:cSld>
  <p:clrMapOvr>
    <a:masterClrMapping/>
  </p:clrMapOvr>
  <p:transition xmlns:p14="http://schemas.microsoft.com/office/powerpoint/2010/main"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576561593"/>
      </p:ext>
    </p:extLst>
  </p:cSld>
  <p:clrMapOvr>
    <a:masterClrMapping/>
  </p:clrMapOvr>
  <p:transition xmlns:p14="http://schemas.microsoft.com/office/powerpoint/2010/main"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050060755"/>
      </p:ext>
    </p:extLst>
  </p:cSld>
  <p:clrMapOvr>
    <a:masterClrMapping/>
  </p:clrMapOvr>
  <p:transition xmlns:p14="http://schemas.microsoft.com/office/powerpoint/2010/main"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79742598"/>
      </p:ext>
    </p:extLst>
  </p:cSld>
  <p:clrMapOvr>
    <a:masterClrMapping/>
  </p:clrMapOvr>
  <p:transition xmlns:p14="http://schemas.microsoft.com/office/powerpoint/2010/main"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989993324"/>
      </p:ext>
    </p:extLst>
  </p:cSld>
  <p:clrMapOvr>
    <a:masterClrMapping/>
  </p:clrMapOvr>
  <p:transition xmlns:p14="http://schemas.microsoft.com/office/powerpoint/2010/main"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951425392"/>
      </p:ext>
    </p:extLst>
  </p:cSld>
  <p:clrMapOvr>
    <a:masterClrMapping/>
  </p:clrMapOvr>
  <p:transition xmlns:p14="http://schemas.microsoft.com/office/powerpoint/2010/main"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D0D29-1E31-B945-808A-8FA8E5264F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80605"/>
      </p:ext>
    </p:extLst>
  </p:cSld>
  <p:clrMapOvr>
    <a:masterClrMapping/>
  </p:clrMapOvr>
  <p:transition xmlns:p14="http://schemas.microsoft.com/office/powerpoint/2010/main" spd="slow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60576204"/>
      </p:ext>
    </p:extLst>
  </p:cSld>
  <p:clrMapOvr>
    <a:masterClrMapping/>
  </p:clrMapOvr>
  <p:transition xmlns:p14="http://schemas.microsoft.com/office/powerpoint/2010/main" spd="slow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213885883"/>
      </p:ext>
    </p:extLst>
  </p:cSld>
  <p:clrMapOvr>
    <a:masterClrMapping/>
  </p:clrMapOvr>
  <p:transition xmlns:p14="http://schemas.microsoft.com/office/powerpoint/2010/main" spd="slow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752514716"/>
      </p:ext>
    </p:extLst>
  </p:cSld>
  <p:clrMapOvr>
    <a:masterClrMapping/>
  </p:clrMapOvr>
  <p:transition xmlns:p14="http://schemas.microsoft.com/office/powerpoint/2010/main"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430645199"/>
      </p:ext>
    </p:extLst>
  </p:cSld>
  <p:clrMapOvr>
    <a:masterClrMapping/>
  </p:clrMapOvr>
  <p:transition xmlns:p14="http://schemas.microsoft.com/office/powerpoint/2010/main" spd="slow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281492971"/>
      </p:ext>
    </p:extLst>
  </p:cSld>
  <p:clrMapOvr>
    <a:masterClrMapping/>
  </p:clrMapOvr>
  <p:transition xmlns:p14="http://schemas.microsoft.com/office/powerpoint/2010/main" spd="slow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716200553"/>
      </p:ext>
    </p:extLst>
  </p:cSld>
  <p:clrMapOvr>
    <a:masterClrMapping/>
  </p:clrMapOvr>
  <p:transition xmlns:p14="http://schemas.microsoft.com/office/powerpoint/2010/main"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632635493"/>
      </p:ext>
    </p:extLst>
  </p:cSld>
  <p:clrMapOvr>
    <a:masterClrMapping/>
  </p:clrMapOvr>
  <p:transition xmlns:p14="http://schemas.microsoft.com/office/powerpoint/2010/main"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792101792"/>
      </p:ext>
    </p:extLst>
  </p:cSld>
  <p:clrMapOvr>
    <a:masterClrMapping/>
  </p:clrMapOvr>
  <p:transition xmlns:p14="http://schemas.microsoft.com/office/powerpoint/2010/main" spd="slow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604800932"/>
      </p:ext>
    </p:extLst>
  </p:cSld>
  <p:clrMapOvr>
    <a:masterClrMapping/>
  </p:clrMapOvr>
  <p:transition xmlns:p14="http://schemas.microsoft.com/office/powerpoint/2010/main" spd="slow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520419959"/>
      </p:ext>
    </p:extLst>
  </p:cSld>
  <p:clrMapOvr>
    <a:masterClrMapping/>
  </p:clrMapOvr>
  <p:transition xmlns:p14="http://schemas.microsoft.com/office/powerpoint/2010/main"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6E632-1FB9-0748-BF91-C9DE3F374C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39091"/>
      </p:ext>
    </p:extLst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A7AEA09-6DFA-154A-A32D-664E1210581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 xmlns:p14="http://schemas.microsoft.com/office/powerpoint/2010/main" spd="slow"/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84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284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284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27B7E34-3927-7F4B-89A3-D86378A7435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755" r:id="rId12"/>
  </p:sldLayoutIdLst>
  <p:transition xmlns:p14="http://schemas.microsoft.com/office/powerpoint/2010/main" spd="slow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20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320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320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A42FAB7-9330-8B4A-BCB5-7F9F3D062F8D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xmlns:p14="http://schemas.microsoft.com/office/powerpoint/2010/main" spd="slow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403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440325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xmlns:p14="http://schemas.microsoft.com/office/powerpoint/2010/main" spd="slow"/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5670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67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567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567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2845DC96-6D6F-5448-A716-B5FD6C7B2F1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xmlns:p14="http://schemas.microsoft.com/office/powerpoint/2010/main" spd="slow"/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Palatino Linotype" charset="0"/>
          <a:ea typeface="ＭＳ Ｐゴシック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Palatino Linotype" charset="0"/>
          <a:ea typeface="ＭＳ Ｐゴシック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Palatino Linotype" charset="0"/>
          <a:ea typeface="ＭＳ Ｐゴシック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Palatino Linotype" charset="0"/>
          <a:ea typeface="ＭＳ Ｐゴシック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Palatino Linotype" charset="0"/>
          <a:ea typeface="ＭＳ Ｐゴシック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Palatino Linotype" charset="0"/>
          <a:ea typeface="ＭＳ Ｐゴシック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Palatino Linotype" charset="0"/>
          <a:ea typeface="ＭＳ Ｐゴシック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Palatino Linotype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38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n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463877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xmlns:p14="http://schemas.microsoft.com/office/powerpoint/2010/main" spd="slow"/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Palatino Linotype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Palatino Linotype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Palatino Linotype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Palatino Linotype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Palatino Linotype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Palatino Linotype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Palatino Linotype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Palatino Linotype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459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494597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xmlns:p14="http://schemas.microsoft.com/office/powerpoint/2010/main" spd="slow"/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3760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537605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 xmlns:p14="http://schemas.microsoft.com/office/powerpoint/2010/main" spd="slow"/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562600"/>
            <a:ext cx="8743950" cy="5334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Replication of DNA</a:t>
            </a:r>
          </a:p>
        </p:txBody>
      </p:sp>
      <p:pic>
        <p:nvPicPr>
          <p:cNvPr id="4413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8288" y="419100"/>
            <a:ext cx="4672012" cy="5105400"/>
          </a:xfrm>
        </p:spPr>
      </p:pic>
      <p:sp>
        <p:nvSpPr>
          <p:cNvPr id="441348" name="Text Box 4"/>
          <p:cNvSpPr txBox="1">
            <a:spLocks noChangeArrowheads="1"/>
          </p:cNvSpPr>
          <p:nvPr/>
        </p:nvSpPr>
        <p:spPr bwMode="auto">
          <a:xfrm rot="-5400000">
            <a:off x="-123030" y="4761706"/>
            <a:ext cx="836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1137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058" name="Group 2"/>
          <p:cNvGrpSpPr>
            <a:grpSpLocks/>
          </p:cNvGrpSpPr>
          <p:nvPr/>
        </p:nvGrpSpPr>
        <p:grpSpPr bwMode="auto">
          <a:xfrm>
            <a:off x="514350" y="1219200"/>
            <a:ext cx="8682038" cy="3871913"/>
            <a:chOff x="288" y="768"/>
            <a:chExt cx="4862" cy="2439"/>
          </a:xfrm>
        </p:grpSpPr>
        <p:sp>
          <p:nvSpPr>
            <p:cNvPr id="301059" name="Rectangle 3"/>
            <p:cNvSpPr>
              <a:spLocks noChangeArrowheads="1"/>
            </p:cNvSpPr>
            <p:nvPr/>
          </p:nvSpPr>
          <p:spPr bwMode="auto">
            <a:xfrm>
              <a:off x="288" y="2919"/>
              <a:ext cx="48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US" b="1">
                  <a:solidFill>
                    <a:srgbClr val="C285FF"/>
                  </a:solidFill>
                  <a:latin typeface="Helvetica" charset="0"/>
                </a:rPr>
                <a:t>SS</a:t>
              </a:r>
              <a:r>
                <a:rPr lang="en-US" b="1">
                  <a:latin typeface="Helvetica" charset="0"/>
                </a:rPr>
                <a:t> binding proteins prevent single strands from rewinding</a:t>
              </a:r>
            </a:p>
          </p:txBody>
        </p:sp>
        <p:grpSp>
          <p:nvGrpSpPr>
            <p:cNvPr id="301060" name="Group 4"/>
            <p:cNvGrpSpPr>
              <a:grpSpLocks/>
            </p:cNvGrpSpPr>
            <p:nvPr/>
          </p:nvGrpSpPr>
          <p:grpSpPr bwMode="auto">
            <a:xfrm>
              <a:off x="3448" y="768"/>
              <a:ext cx="355" cy="1383"/>
              <a:chOff x="3967" y="1413"/>
              <a:chExt cx="264" cy="1028"/>
            </a:xfrm>
          </p:grpSpPr>
          <p:sp>
            <p:nvSpPr>
              <p:cNvPr id="301061" name="Freeform 5"/>
              <p:cNvSpPr>
                <a:spLocks noChangeAspect="1"/>
              </p:cNvSpPr>
              <p:nvPr/>
            </p:nvSpPr>
            <p:spPr bwMode="auto">
              <a:xfrm>
                <a:off x="3967" y="1552"/>
                <a:ext cx="121" cy="122"/>
              </a:xfrm>
              <a:custGeom>
                <a:avLst/>
                <a:gdLst>
                  <a:gd name="T0" fmla="*/ 26 w 81"/>
                  <a:gd name="T1" fmla="*/ 79 h 81"/>
                  <a:gd name="T2" fmla="*/ 9 w 81"/>
                  <a:gd name="T3" fmla="*/ 64 h 81"/>
                  <a:gd name="T4" fmla="*/ 0 w 81"/>
                  <a:gd name="T5" fmla="*/ 44 h 81"/>
                  <a:gd name="T6" fmla="*/ 6 w 81"/>
                  <a:gd name="T7" fmla="*/ 19 h 81"/>
                  <a:gd name="T8" fmla="*/ 6 w 81"/>
                  <a:gd name="T9" fmla="*/ 19 h 81"/>
                  <a:gd name="T10" fmla="*/ 24 w 81"/>
                  <a:gd name="T11" fmla="*/ 2 h 81"/>
                  <a:gd name="T12" fmla="*/ 46 w 81"/>
                  <a:gd name="T13" fmla="*/ 0 h 81"/>
                  <a:gd name="T14" fmla="*/ 68 w 81"/>
                  <a:gd name="T15" fmla="*/ 8 h 81"/>
                  <a:gd name="T16" fmla="*/ 68 w 81"/>
                  <a:gd name="T17" fmla="*/ 8 h 81"/>
                  <a:gd name="T18" fmla="*/ 72 w 81"/>
                  <a:gd name="T19" fmla="*/ 11 h 81"/>
                  <a:gd name="T20" fmla="*/ 79 w 81"/>
                  <a:gd name="T21" fmla="*/ 16 h 81"/>
                  <a:gd name="T22" fmla="*/ 81 w 81"/>
                  <a:gd name="T23" fmla="*/ 21 h 81"/>
                  <a:gd name="T24" fmla="*/ 81 w 81"/>
                  <a:gd name="T25" fmla="*/ 21 h 81"/>
                  <a:gd name="T26" fmla="*/ 71 w 81"/>
                  <a:gd name="T27" fmla="*/ 39 h 81"/>
                  <a:gd name="T28" fmla="*/ 55 w 81"/>
                  <a:gd name="T29" fmla="*/ 67 h 81"/>
                  <a:gd name="T30" fmla="*/ 47 w 81"/>
                  <a:gd name="T31" fmla="*/ 81 h 81"/>
                  <a:gd name="T32" fmla="*/ 47 w 81"/>
                  <a:gd name="T33" fmla="*/ 81 h 81"/>
                  <a:gd name="T34" fmla="*/ 26 w 81"/>
                  <a:gd name="T35" fmla="*/ 7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1" h="81">
                    <a:moveTo>
                      <a:pt x="26" y="79"/>
                    </a:moveTo>
                    <a:lnTo>
                      <a:pt x="9" y="64"/>
                    </a:lnTo>
                    <a:lnTo>
                      <a:pt x="0" y="44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24" y="2"/>
                    </a:lnTo>
                    <a:lnTo>
                      <a:pt x="46" y="0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72" y="11"/>
                    </a:lnTo>
                    <a:lnTo>
                      <a:pt x="79" y="16"/>
                    </a:lnTo>
                    <a:lnTo>
                      <a:pt x="81" y="21"/>
                    </a:lnTo>
                    <a:lnTo>
                      <a:pt x="81" y="21"/>
                    </a:lnTo>
                    <a:lnTo>
                      <a:pt x="71" y="39"/>
                    </a:lnTo>
                    <a:lnTo>
                      <a:pt x="55" y="67"/>
                    </a:lnTo>
                    <a:lnTo>
                      <a:pt x="47" y="81"/>
                    </a:lnTo>
                    <a:lnTo>
                      <a:pt x="47" y="81"/>
                    </a:lnTo>
                    <a:lnTo>
                      <a:pt x="26" y="79"/>
                    </a:lnTo>
                    <a:close/>
                  </a:path>
                </a:pathLst>
              </a:custGeom>
              <a:solidFill>
                <a:srgbClr val="D39FC6"/>
              </a:solidFill>
              <a:ln w="19050" cmpd="sng">
                <a:solidFill>
                  <a:srgbClr val="C785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62" name="Freeform 6"/>
              <p:cNvSpPr>
                <a:spLocks noChangeAspect="1"/>
              </p:cNvSpPr>
              <p:nvPr/>
            </p:nvSpPr>
            <p:spPr bwMode="auto">
              <a:xfrm>
                <a:off x="4097" y="1413"/>
                <a:ext cx="128" cy="118"/>
              </a:xfrm>
              <a:custGeom>
                <a:avLst/>
                <a:gdLst>
                  <a:gd name="T0" fmla="*/ 8 w 85"/>
                  <a:gd name="T1" fmla="*/ 67 h 79"/>
                  <a:gd name="T2" fmla="*/ 0 w 85"/>
                  <a:gd name="T3" fmla="*/ 45 h 79"/>
                  <a:gd name="T4" fmla="*/ 3 w 85"/>
                  <a:gd name="T5" fmla="*/ 23 h 79"/>
                  <a:gd name="T6" fmla="*/ 21 w 85"/>
                  <a:gd name="T7" fmla="*/ 5 h 79"/>
                  <a:gd name="T8" fmla="*/ 21 w 85"/>
                  <a:gd name="T9" fmla="*/ 5 h 79"/>
                  <a:gd name="T10" fmla="*/ 46 w 85"/>
                  <a:gd name="T11" fmla="*/ 0 h 79"/>
                  <a:gd name="T12" fmla="*/ 65 w 85"/>
                  <a:gd name="T13" fmla="*/ 9 h 79"/>
                  <a:gd name="T14" fmla="*/ 80 w 85"/>
                  <a:gd name="T15" fmla="*/ 27 h 79"/>
                  <a:gd name="T16" fmla="*/ 80 w 85"/>
                  <a:gd name="T17" fmla="*/ 27 h 79"/>
                  <a:gd name="T18" fmla="*/ 82 w 85"/>
                  <a:gd name="T19" fmla="*/ 31 h 79"/>
                  <a:gd name="T20" fmla="*/ 85 w 85"/>
                  <a:gd name="T21" fmla="*/ 39 h 79"/>
                  <a:gd name="T22" fmla="*/ 85 w 85"/>
                  <a:gd name="T23" fmla="*/ 45 h 79"/>
                  <a:gd name="T24" fmla="*/ 85 w 85"/>
                  <a:gd name="T25" fmla="*/ 45 h 79"/>
                  <a:gd name="T26" fmla="*/ 66 w 85"/>
                  <a:gd name="T27" fmla="*/ 55 h 79"/>
                  <a:gd name="T28" fmla="*/ 39 w 85"/>
                  <a:gd name="T29" fmla="*/ 71 h 79"/>
                  <a:gd name="T30" fmla="*/ 24 w 85"/>
                  <a:gd name="T31" fmla="*/ 79 h 79"/>
                  <a:gd name="T32" fmla="*/ 24 w 85"/>
                  <a:gd name="T33" fmla="*/ 79 h 79"/>
                  <a:gd name="T34" fmla="*/ 8 w 85"/>
                  <a:gd name="T35" fmla="*/ 6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5" h="79">
                    <a:moveTo>
                      <a:pt x="8" y="67"/>
                    </a:moveTo>
                    <a:lnTo>
                      <a:pt x="0" y="45"/>
                    </a:lnTo>
                    <a:lnTo>
                      <a:pt x="3" y="23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46" y="0"/>
                    </a:lnTo>
                    <a:lnTo>
                      <a:pt x="65" y="9"/>
                    </a:lnTo>
                    <a:lnTo>
                      <a:pt x="80" y="27"/>
                    </a:lnTo>
                    <a:lnTo>
                      <a:pt x="80" y="27"/>
                    </a:lnTo>
                    <a:lnTo>
                      <a:pt x="82" y="31"/>
                    </a:lnTo>
                    <a:lnTo>
                      <a:pt x="85" y="39"/>
                    </a:lnTo>
                    <a:lnTo>
                      <a:pt x="85" y="45"/>
                    </a:lnTo>
                    <a:lnTo>
                      <a:pt x="85" y="45"/>
                    </a:lnTo>
                    <a:lnTo>
                      <a:pt x="66" y="55"/>
                    </a:lnTo>
                    <a:lnTo>
                      <a:pt x="39" y="71"/>
                    </a:lnTo>
                    <a:lnTo>
                      <a:pt x="24" y="79"/>
                    </a:lnTo>
                    <a:lnTo>
                      <a:pt x="24" y="79"/>
                    </a:lnTo>
                    <a:lnTo>
                      <a:pt x="8" y="67"/>
                    </a:lnTo>
                    <a:close/>
                  </a:path>
                </a:pathLst>
              </a:custGeom>
              <a:solidFill>
                <a:srgbClr val="D39FC6"/>
              </a:solidFill>
              <a:ln w="19050" cmpd="sng">
                <a:solidFill>
                  <a:srgbClr val="C785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63" name="Freeform 7"/>
              <p:cNvSpPr>
                <a:spLocks noChangeAspect="1"/>
              </p:cNvSpPr>
              <p:nvPr/>
            </p:nvSpPr>
            <p:spPr bwMode="auto">
              <a:xfrm>
                <a:off x="3973" y="2180"/>
                <a:ext cx="121" cy="121"/>
              </a:xfrm>
              <a:custGeom>
                <a:avLst/>
                <a:gdLst>
                  <a:gd name="T0" fmla="*/ 26 w 81"/>
                  <a:gd name="T1" fmla="*/ 2 h 81"/>
                  <a:gd name="T2" fmla="*/ 8 w 81"/>
                  <a:gd name="T3" fmla="*/ 17 h 81"/>
                  <a:gd name="T4" fmla="*/ 0 w 81"/>
                  <a:gd name="T5" fmla="*/ 37 h 81"/>
                  <a:gd name="T6" fmla="*/ 5 w 81"/>
                  <a:gd name="T7" fmla="*/ 61 h 81"/>
                  <a:gd name="T8" fmla="*/ 5 w 81"/>
                  <a:gd name="T9" fmla="*/ 61 h 81"/>
                  <a:gd name="T10" fmla="*/ 24 w 81"/>
                  <a:gd name="T11" fmla="*/ 79 h 81"/>
                  <a:gd name="T12" fmla="*/ 46 w 81"/>
                  <a:gd name="T13" fmla="*/ 81 h 81"/>
                  <a:gd name="T14" fmla="*/ 67 w 81"/>
                  <a:gd name="T15" fmla="*/ 73 h 81"/>
                  <a:gd name="T16" fmla="*/ 67 w 81"/>
                  <a:gd name="T17" fmla="*/ 73 h 81"/>
                  <a:gd name="T18" fmla="*/ 71 w 81"/>
                  <a:gd name="T19" fmla="*/ 70 h 81"/>
                  <a:gd name="T20" fmla="*/ 78 w 81"/>
                  <a:gd name="T21" fmla="*/ 65 h 81"/>
                  <a:gd name="T22" fmla="*/ 81 w 81"/>
                  <a:gd name="T23" fmla="*/ 60 h 81"/>
                  <a:gd name="T24" fmla="*/ 81 w 81"/>
                  <a:gd name="T25" fmla="*/ 60 h 81"/>
                  <a:gd name="T26" fmla="*/ 70 w 81"/>
                  <a:gd name="T27" fmla="*/ 42 h 81"/>
                  <a:gd name="T28" fmla="*/ 54 w 81"/>
                  <a:gd name="T29" fmla="*/ 14 h 81"/>
                  <a:gd name="T30" fmla="*/ 46 w 81"/>
                  <a:gd name="T31" fmla="*/ 0 h 81"/>
                  <a:gd name="T32" fmla="*/ 46 w 81"/>
                  <a:gd name="T33" fmla="*/ 0 h 81"/>
                  <a:gd name="T34" fmla="*/ 26 w 81"/>
                  <a:gd name="T35" fmla="*/ 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1" h="81">
                    <a:moveTo>
                      <a:pt x="26" y="2"/>
                    </a:moveTo>
                    <a:lnTo>
                      <a:pt x="8" y="17"/>
                    </a:lnTo>
                    <a:lnTo>
                      <a:pt x="0" y="37"/>
                    </a:lnTo>
                    <a:lnTo>
                      <a:pt x="5" y="61"/>
                    </a:lnTo>
                    <a:lnTo>
                      <a:pt x="5" y="61"/>
                    </a:lnTo>
                    <a:lnTo>
                      <a:pt x="24" y="79"/>
                    </a:lnTo>
                    <a:lnTo>
                      <a:pt x="46" y="81"/>
                    </a:lnTo>
                    <a:lnTo>
                      <a:pt x="67" y="73"/>
                    </a:lnTo>
                    <a:lnTo>
                      <a:pt x="67" y="73"/>
                    </a:lnTo>
                    <a:lnTo>
                      <a:pt x="71" y="70"/>
                    </a:lnTo>
                    <a:lnTo>
                      <a:pt x="78" y="65"/>
                    </a:lnTo>
                    <a:lnTo>
                      <a:pt x="81" y="60"/>
                    </a:lnTo>
                    <a:lnTo>
                      <a:pt x="81" y="60"/>
                    </a:lnTo>
                    <a:lnTo>
                      <a:pt x="70" y="42"/>
                    </a:lnTo>
                    <a:lnTo>
                      <a:pt x="54" y="14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D39FC6"/>
              </a:solidFill>
              <a:ln w="19050" cmpd="sng">
                <a:solidFill>
                  <a:srgbClr val="C785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64" name="Freeform 8"/>
              <p:cNvSpPr>
                <a:spLocks noChangeAspect="1"/>
              </p:cNvSpPr>
              <p:nvPr/>
            </p:nvSpPr>
            <p:spPr bwMode="auto">
              <a:xfrm>
                <a:off x="4103" y="2322"/>
                <a:ext cx="128" cy="119"/>
              </a:xfrm>
              <a:custGeom>
                <a:avLst/>
                <a:gdLst>
                  <a:gd name="T0" fmla="*/ 7 w 85"/>
                  <a:gd name="T1" fmla="*/ 12 h 79"/>
                  <a:gd name="T2" fmla="*/ 0 w 85"/>
                  <a:gd name="T3" fmla="*/ 34 h 79"/>
                  <a:gd name="T4" fmla="*/ 3 w 85"/>
                  <a:gd name="T5" fmla="*/ 56 h 79"/>
                  <a:gd name="T6" fmla="*/ 20 w 85"/>
                  <a:gd name="T7" fmla="*/ 74 h 79"/>
                  <a:gd name="T8" fmla="*/ 20 w 85"/>
                  <a:gd name="T9" fmla="*/ 74 h 79"/>
                  <a:gd name="T10" fmla="*/ 45 w 85"/>
                  <a:gd name="T11" fmla="*/ 79 h 79"/>
                  <a:gd name="T12" fmla="*/ 65 w 85"/>
                  <a:gd name="T13" fmla="*/ 69 h 79"/>
                  <a:gd name="T14" fmla="*/ 79 w 85"/>
                  <a:gd name="T15" fmla="*/ 52 h 79"/>
                  <a:gd name="T16" fmla="*/ 79 w 85"/>
                  <a:gd name="T17" fmla="*/ 52 h 79"/>
                  <a:gd name="T18" fmla="*/ 81 w 85"/>
                  <a:gd name="T19" fmla="*/ 48 h 79"/>
                  <a:gd name="T20" fmla="*/ 85 w 85"/>
                  <a:gd name="T21" fmla="*/ 39 h 79"/>
                  <a:gd name="T22" fmla="*/ 84 w 85"/>
                  <a:gd name="T23" fmla="*/ 34 h 79"/>
                  <a:gd name="T24" fmla="*/ 84 w 85"/>
                  <a:gd name="T25" fmla="*/ 34 h 79"/>
                  <a:gd name="T26" fmla="*/ 66 w 85"/>
                  <a:gd name="T27" fmla="*/ 24 h 79"/>
                  <a:gd name="T28" fmla="*/ 38 w 85"/>
                  <a:gd name="T29" fmla="*/ 8 h 79"/>
                  <a:gd name="T30" fmla="*/ 23 w 85"/>
                  <a:gd name="T31" fmla="*/ 0 h 79"/>
                  <a:gd name="T32" fmla="*/ 23 w 85"/>
                  <a:gd name="T33" fmla="*/ 0 h 79"/>
                  <a:gd name="T34" fmla="*/ 7 w 85"/>
                  <a:gd name="T35" fmla="*/ 1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5" h="79">
                    <a:moveTo>
                      <a:pt x="7" y="12"/>
                    </a:moveTo>
                    <a:lnTo>
                      <a:pt x="0" y="34"/>
                    </a:lnTo>
                    <a:lnTo>
                      <a:pt x="3" y="56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45" y="79"/>
                    </a:lnTo>
                    <a:lnTo>
                      <a:pt x="65" y="69"/>
                    </a:lnTo>
                    <a:lnTo>
                      <a:pt x="79" y="52"/>
                    </a:lnTo>
                    <a:lnTo>
                      <a:pt x="79" y="52"/>
                    </a:lnTo>
                    <a:lnTo>
                      <a:pt x="81" y="48"/>
                    </a:lnTo>
                    <a:lnTo>
                      <a:pt x="85" y="39"/>
                    </a:lnTo>
                    <a:lnTo>
                      <a:pt x="84" y="34"/>
                    </a:lnTo>
                    <a:lnTo>
                      <a:pt x="84" y="34"/>
                    </a:lnTo>
                    <a:lnTo>
                      <a:pt x="66" y="24"/>
                    </a:lnTo>
                    <a:lnTo>
                      <a:pt x="38" y="8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D39FC6"/>
              </a:solidFill>
              <a:ln w="19050" cmpd="sng">
                <a:solidFill>
                  <a:srgbClr val="C785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1065" name="Text Box 9"/>
          <p:cNvSpPr txBox="1">
            <a:spLocks noChangeArrowheads="1"/>
          </p:cNvSpPr>
          <p:nvPr/>
        </p:nvSpPr>
        <p:spPr bwMode="auto">
          <a:xfrm>
            <a:off x="523875" y="3762375"/>
            <a:ext cx="82359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b="1">
                <a:solidFill>
                  <a:srgbClr val="E0C1FF"/>
                </a:solidFill>
                <a:latin typeface="Helvetica" charset="0"/>
              </a:rPr>
              <a:t>Helicase</a:t>
            </a:r>
            <a:r>
              <a:rPr lang="en-US" b="1">
                <a:latin typeface="Helvetica" charset="0"/>
              </a:rPr>
              <a:t> protein binds to DNA sequences called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b="1">
                <a:latin typeface="Helvetica" charset="0"/>
              </a:rPr>
              <a:t>origins and unwinds DNA strands</a:t>
            </a:r>
          </a:p>
        </p:txBody>
      </p:sp>
      <p:grpSp>
        <p:nvGrpSpPr>
          <p:cNvPr id="301066" name="Group 10"/>
          <p:cNvGrpSpPr>
            <a:grpSpLocks/>
          </p:cNvGrpSpPr>
          <p:nvPr/>
        </p:nvGrpSpPr>
        <p:grpSpPr bwMode="auto">
          <a:xfrm>
            <a:off x="5775325" y="1874838"/>
            <a:ext cx="814388" cy="919162"/>
            <a:chOff x="3561" y="1713"/>
            <a:chExt cx="339" cy="431"/>
          </a:xfrm>
        </p:grpSpPr>
        <p:sp>
          <p:nvSpPr>
            <p:cNvPr id="301067" name="Freeform 11"/>
            <p:cNvSpPr>
              <a:spLocks noChangeAspect="1"/>
            </p:cNvSpPr>
            <p:nvPr/>
          </p:nvSpPr>
          <p:spPr bwMode="auto">
            <a:xfrm>
              <a:off x="3561" y="1713"/>
              <a:ext cx="339" cy="431"/>
            </a:xfrm>
            <a:custGeom>
              <a:avLst/>
              <a:gdLst>
                <a:gd name="T0" fmla="*/ 113 w 226"/>
                <a:gd name="T1" fmla="*/ 0 h 288"/>
                <a:gd name="T2" fmla="*/ 133 w 226"/>
                <a:gd name="T3" fmla="*/ 2 h 288"/>
                <a:gd name="T4" fmla="*/ 152 w 226"/>
                <a:gd name="T5" fmla="*/ 9 h 288"/>
                <a:gd name="T6" fmla="*/ 170 w 226"/>
                <a:gd name="T7" fmla="*/ 20 h 288"/>
                <a:gd name="T8" fmla="*/ 186 w 226"/>
                <a:gd name="T9" fmla="*/ 34 h 288"/>
                <a:gd name="T10" fmla="*/ 199 w 226"/>
                <a:gd name="T11" fmla="*/ 51 h 288"/>
                <a:gd name="T12" fmla="*/ 210 w 226"/>
                <a:gd name="T13" fmla="*/ 71 h 288"/>
                <a:gd name="T14" fmla="*/ 219 w 226"/>
                <a:gd name="T15" fmla="*/ 94 h 288"/>
                <a:gd name="T16" fmla="*/ 224 w 226"/>
                <a:gd name="T17" fmla="*/ 118 h 288"/>
                <a:gd name="T18" fmla="*/ 226 w 226"/>
                <a:gd name="T19" fmla="*/ 144 h 288"/>
                <a:gd name="T20" fmla="*/ 226 w 226"/>
                <a:gd name="T21" fmla="*/ 144 h 288"/>
                <a:gd name="T22" fmla="*/ 224 w 226"/>
                <a:gd name="T23" fmla="*/ 170 h 288"/>
                <a:gd name="T24" fmla="*/ 219 w 226"/>
                <a:gd name="T25" fmla="*/ 194 h 288"/>
                <a:gd name="T26" fmla="*/ 210 w 226"/>
                <a:gd name="T27" fmla="*/ 216 h 288"/>
                <a:gd name="T28" fmla="*/ 199 w 226"/>
                <a:gd name="T29" fmla="*/ 237 h 288"/>
                <a:gd name="T30" fmla="*/ 186 w 226"/>
                <a:gd name="T31" fmla="*/ 254 h 288"/>
                <a:gd name="T32" fmla="*/ 170 w 226"/>
                <a:gd name="T33" fmla="*/ 268 h 288"/>
                <a:gd name="T34" fmla="*/ 152 w 226"/>
                <a:gd name="T35" fmla="*/ 279 h 288"/>
                <a:gd name="T36" fmla="*/ 133 w 226"/>
                <a:gd name="T37" fmla="*/ 286 h 288"/>
                <a:gd name="T38" fmla="*/ 113 w 226"/>
                <a:gd name="T39" fmla="*/ 288 h 288"/>
                <a:gd name="T40" fmla="*/ 113 w 226"/>
                <a:gd name="T41" fmla="*/ 288 h 288"/>
                <a:gd name="T42" fmla="*/ 93 w 226"/>
                <a:gd name="T43" fmla="*/ 286 h 288"/>
                <a:gd name="T44" fmla="*/ 73 w 226"/>
                <a:gd name="T45" fmla="*/ 279 h 288"/>
                <a:gd name="T46" fmla="*/ 56 w 226"/>
                <a:gd name="T47" fmla="*/ 268 h 288"/>
                <a:gd name="T48" fmla="*/ 40 w 226"/>
                <a:gd name="T49" fmla="*/ 254 h 288"/>
                <a:gd name="T50" fmla="*/ 27 w 226"/>
                <a:gd name="T51" fmla="*/ 237 h 288"/>
                <a:gd name="T52" fmla="*/ 15 w 226"/>
                <a:gd name="T53" fmla="*/ 216 h 288"/>
                <a:gd name="T54" fmla="*/ 7 w 226"/>
                <a:gd name="T55" fmla="*/ 194 h 288"/>
                <a:gd name="T56" fmla="*/ 2 w 226"/>
                <a:gd name="T57" fmla="*/ 170 h 288"/>
                <a:gd name="T58" fmla="*/ 0 w 226"/>
                <a:gd name="T59" fmla="*/ 144 h 288"/>
                <a:gd name="T60" fmla="*/ 0 w 226"/>
                <a:gd name="T61" fmla="*/ 144 h 288"/>
                <a:gd name="T62" fmla="*/ 2 w 226"/>
                <a:gd name="T63" fmla="*/ 118 h 288"/>
                <a:gd name="T64" fmla="*/ 7 w 226"/>
                <a:gd name="T65" fmla="*/ 94 h 288"/>
                <a:gd name="T66" fmla="*/ 15 w 226"/>
                <a:gd name="T67" fmla="*/ 71 h 288"/>
                <a:gd name="T68" fmla="*/ 27 w 226"/>
                <a:gd name="T69" fmla="*/ 51 h 288"/>
                <a:gd name="T70" fmla="*/ 40 w 226"/>
                <a:gd name="T71" fmla="*/ 34 h 288"/>
                <a:gd name="T72" fmla="*/ 56 w 226"/>
                <a:gd name="T73" fmla="*/ 20 h 288"/>
                <a:gd name="T74" fmla="*/ 73 w 226"/>
                <a:gd name="T75" fmla="*/ 9 h 288"/>
                <a:gd name="T76" fmla="*/ 93 w 226"/>
                <a:gd name="T77" fmla="*/ 2 h 288"/>
                <a:gd name="T78" fmla="*/ 113 w 226"/>
                <a:gd name="T79" fmla="*/ 0 h 288"/>
                <a:gd name="T80" fmla="*/ 113 w 226"/>
                <a:gd name="T81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288">
                  <a:moveTo>
                    <a:pt x="113" y="0"/>
                  </a:moveTo>
                  <a:lnTo>
                    <a:pt x="133" y="2"/>
                  </a:lnTo>
                  <a:lnTo>
                    <a:pt x="152" y="9"/>
                  </a:lnTo>
                  <a:lnTo>
                    <a:pt x="170" y="20"/>
                  </a:lnTo>
                  <a:lnTo>
                    <a:pt x="186" y="34"/>
                  </a:lnTo>
                  <a:lnTo>
                    <a:pt x="199" y="51"/>
                  </a:lnTo>
                  <a:lnTo>
                    <a:pt x="210" y="71"/>
                  </a:lnTo>
                  <a:lnTo>
                    <a:pt x="219" y="94"/>
                  </a:lnTo>
                  <a:lnTo>
                    <a:pt x="224" y="118"/>
                  </a:lnTo>
                  <a:lnTo>
                    <a:pt x="226" y="144"/>
                  </a:lnTo>
                  <a:lnTo>
                    <a:pt x="226" y="144"/>
                  </a:lnTo>
                  <a:lnTo>
                    <a:pt x="224" y="170"/>
                  </a:lnTo>
                  <a:lnTo>
                    <a:pt x="219" y="194"/>
                  </a:lnTo>
                  <a:lnTo>
                    <a:pt x="210" y="216"/>
                  </a:lnTo>
                  <a:lnTo>
                    <a:pt x="199" y="237"/>
                  </a:lnTo>
                  <a:lnTo>
                    <a:pt x="186" y="254"/>
                  </a:lnTo>
                  <a:lnTo>
                    <a:pt x="170" y="268"/>
                  </a:lnTo>
                  <a:lnTo>
                    <a:pt x="152" y="279"/>
                  </a:lnTo>
                  <a:lnTo>
                    <a:pt x="133" y="286"/>
                  </a:lnTo>
                  <a:lnTo>
                    <a:pt x="113" y="288"/>
                  </a:lnTo>
                  <a:lnTo>
                    <a:pt x="113" y="288"/>
                  </a:lnTo>
                  <a:lnTo>
                    <a:pt x="93" y="286"/>
                  </a:lnTo>
                  <a:lnTo>
                    <a:pt x="73" y="279"/>
                  </a:lnTo>
                  <a:lnTo>
                    <a:pt x="56" y="268"/>
                  </a:lnTo>
                  <a:lnTo>
                    <a:pt x="40" y="254"/>
                  </a:lnTo>
                  <a:lnTo>
                    <a:pt x="27" y="237"/>
                  </a:lnTo>
                  <a:lnTo>
                    <a:pt x="15" y="216"/>
                  </a:lnTo>
                  <a:lnTo>
                    <a:pt x="7" y="194"/>
                  </a:lnTo>
                  <a:lnTo>
                    <a:pt x="2" y="170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2" y="118"/>
                  </a:lnTo>
                  <a:lnTo>
                    <a:pt x="7" y="94"/>
                  </a:lnTo>
                  <a:lnTo>
                    <a:pt x="15" y="71"/>
                  </a:lnTo>
                  <a:lnTo>
                    <a:pt x="27" y="51"/>
                  </a:lnTo>
                  <a:lnTo>
                    <a:pt x="40" y="34"/>
                  </a:lnTo>
                  <a:lnTo>
                    <a:pt x="56" y="20"/>
                  </a:lnTo>
                  <a:lnTo>
                    <a:pt x="73" y="9"/>
                  </a:lnTo>
                  <a:lnTo>
                    <a:pt x="93" y="2"/>
                  </a:lnTo>
                  <a:lnTo>
                    <a:pt x="113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AD4E4"/>
            </a:solidFill>
            <a:ln w="19050" cmpd="sng">
              <a:solidFill>
                <a:srgbClr val="DEB7D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68" name="Freeform 12"/>
            <p:cNvSpPr>
              <a:spLocks noChangeAspect="1"/>
            </p:cNvSpPr>
            <p:nvPr/>
          </p:nvSpPr>
          <p:spPr bwMode="auto">
            <a:xfrm>
              <a:off x="3749" y="1830"/>
              <a:ext cx="67" cy="202"/>
            </a:xfrm>
            <a:custGeom>
              <a:avLst/>
              <a:gdLst>
                <a:gd name="T0" fmla="*/ 37 w 45"/>
                <a:gd name="T1" fmla="*/ 108 h 135"/>
                <a:gd name="T2" fmla="*/ 27 w 45"/>
                <a:gd name="T3" fmla="*/ 96 h 135"/>
                <a:gd name="T4" fmla="*/ 19 w 45"/>
                <a:gd name="T5" fmla="*/ 83 h 135"/>
                <a:gd name="T6" fmla="*/ 15 w 45"/>
                <a:gd name="T7" fmla="*/ 66 h 135"/>
                <a:gd name="T8" fmla="*/ 15 w 45"/>
                <a:gd name="T9" fmla="*/ 66 h 135"/>
                <a:gd name="T10" fmla="*/ 19 w 45"/>
                <a:gd name="T11" fmla="*/ 51 h 135"/>
                <a:gd name="T12" fmla="*/ 27 w 45"/>
                <a:gd name="T13" fmla="*/ 38 h 135"/>
                <a:gd name="T14" fmla="*/ 37 w 45"/>
                <a:gd name="T15" fmla="*/ 27 h 135"/>
                <a:gd name="T16" fmla="*/ 37 w 45"/>
                <a:gd name="T17" fmla="*/ 27 h 135"/>
                <a:gd name="T18" fmla="*/ 42 w 45"/>
                <a:gd name="T19" fmla="*/ 19 h 135"/>
                <a:gd name="T20" fmla="*/ 43 w 45"/>
                <a:gd name="T21" fmla="*/ 9 h 135"/>
                <a:gd name="T22" fmla="*/ 45 w 45"/>
                <a:gd name="T23" fmla="*/ 0 h 135"/>
                <a:gd name="T24" fmla="*/ 45 w 45"/>
                <a:gd name="T25" fmla="*/ 0 h 135"/>
                <a:gd name="T26" fmla="*/ 43 w 45"/>
                <a:gd name="T27" fmla="*/ 7 h 135"/>
                <a:gd name="T28" fmla="*/ 43 w 45"/>
                <a:gd name="T29" fmla="*/ 9 h 135"/>
                <a:gd name="T30" fmla="*/ 45 w 45"/>
                <a:gd name="T31" fmla="*/ 0 h 135"/>
                <a:gd name="T32" fmla="*/ 45 w 45"/>
                <a:gd name="T33" fmla="*/ 0 h 135"/>
                <a:gd name="T34" fmla="*/ 45 w 45"/>
                <a:gd name="T35" fmla="*/ 0 h 135"/>
                <a:gd name="T36" fmla="*/ 45 w 45"/>
                <a:gd name="T37" fmla="*/ 0 h 135"/>
                <a:gd name="T38" fmla="*/ 45 w 45"/>
                <a:gd name="T39" fmla="*/ 0 h 135"/>
                <a:gd name="T40" fmla="*/ 45 w 45"/>
                <a:gd name="T41" fmla="*/ 0 h 135"/>
                <a:gd name="T42" fmla="*/ 42 w 45"/>
                <a:gd name="T43" fmla="*/ 8 h 135"/>
                <a:gd name="T44" fmla="*/ 39 w 45"/>
                <a:gd name="T45" fmla="*/ 17 h 135"/>
                <a:gd name="T46" fmla="*/ 34 w 45"/>
                <a:gd name="T47" fmla="*/ 24 h 135"/>
                <a:gd name="T48" fmla="*/ 34 w 45"/>
                <a:gd name="T49" fmla="*/ 24 h 135"/>
                <a:gd name="T50" fmla="*/ 17 w 45"/>
                <a:gd name="T51" fmla="*/ 36 h 135"/>
                <a:gd name="T52" fmla="*/ 4 w 45"/>
                <a:gd name="T53" fmla="*/ 52 h 135"/>
                <a:gd name="T54" fmla="*/ 0 w 45"/>
                <a:gd name="T55" fmla="*/ 71 h 135"/>
                <a:gd name="T56" fmla="*/ 0 w 45"/>
                <a:gd name="T57" fmla="*/ 71 h 135"/>
                <a:gd name="T58" fmla="*/ 0 w 45"/>
                <a:gd name="T59" fmla="*/ 71 h 135"/>
                <a:gd name="T60" fmla="*/ 0 w 45"/>
                <a:gd name="T61" fmla="*/ 71 h 135"/>
                <a:gd name="T62" fmla="*/ 0 w 45"/>
                <a:gd name="T63" fmla="*/ 72 h 135"/>
                <a:gd name="T64" fmla="*/ 0 w 45"/>
                <a:gd name="T65" fmla="*/ 72 h 135"/>
                <a:gd name="T66" fmla="*/ 7 w 45"/>
                <a:gd name="T67" fmla="*/ 87 h 135"/>
                <a:gd name="T68" fmla="*/ 20 w 45"/>
                <a:gd name="T69" fmla="*/ 100 h 135"/>
                <a:gd name="T70" fmla="*/ 34 w 45"/>
                <a:gd name="T71" fmla="*/ 111 h 135"/>
                <a:gd name="T72" fmla="*/ 34 w 45"/>
                <a:gd name="T73" fmla="*/ 111 h 135"/>
                <a:gd name="T74" fmla="*/ 39 w 45"/>
                <a:gd name="T75" fmla="*/ 118 h 135"/>
                <a:gd name="T76" fmla="*/ 42 w 45"/>
                <a:gd name="T77" fmla="*/ 126 h 135"/>
                <a:gd name="T78" fmla="*/ 45 w 45"/>
                <a:gd name="T79" fmla="*/ 135 h 135"/>
                <a:gd name="T80" fmla="*/ 45 w 45"/>
                <a:gd name="T81" fmla="*/ 135 h 135"/>
                <a:gd name="T82" fmla="*/ 45 w 45"/>
                <a:gd name="T83" fmla="*/ 135 h 135"/>
                <a:gd name="T84" fmla="*/ 45 w 45"/>
                <a:gd name="T85" fmla="*/ 135 h 135"/>
                <a:gd name="T86" fmla="*/ 45 w 45"/>
                <a:gd name="T87" fmla="*/ 135 h 135"/>
                <a:gd name="T88" fmla="*/ 37 w 45"/>
                <a:gd name="T89" fmla="*/ 10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" h="135">
                  <a:moveTo>
                    <a:pt x="37" y="108"/>
                  </a:moveTo>
                  <a:lnTo>
                    <a:pt x="27" y="96"/>
                  </a:lnTo>
                  <a:lnTo>
                    <a:pt x="19" y="83"/>
                  </a:lnTo>
                  <a:lnTo>
                    <a:pt x="15" y="66"/>
                  </a:lnTo>
                  <a:lnTo>
                    <a:pt x="15" y="66"/>
                  </a:lnTo>
                  <a:lnTo>
                    <a:pt x="19" y="51"/>
                  </a:lnTo>
                  <a:lnTo>
                    <a:pt x="27" y="38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42" y="19"/>
                  </a:lnTo>
                  <a:lnTo>
                    <a:pt x="43" y="9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3" y="7"/>
                  </a:lnTo>
                  <a:lnTo>
                    <a:pt x="43" y="9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2" y="8"/>
                  </a:lnTo>
                  <a:lnTo>
                    <a:pt x="39" y="17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17" y="36"/>
                  </a:lnTo>
                  <a:lnTo>
                    <a:pt x="4" y="52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7" y="87"/>
                  </a:lnTo>
                  <a:lnTo>
                    <a:pt x="20" y="100"/>
                  </a:lnTo>
                  <a:lnTo>
                    <a:pt x="34" y="111"/>
                  </a:lnTo>
                  <a:lnTo>
                    <a:pt x="34" y="111"/>
                  </a:lnTo>
                  <a:lnTo>
                    <a:pt x="39" y="118"/>
                  </a:lnTo>
                  <a:lnTo>
                    <a:pt x="42" y="126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37" y="108"/>
                  </a:lnTo>
                  <a:close/>
                </a:path>
              </a:pathLst>
            </a:custGeom>
            <a:solidFill>
              <a:srgbClr val="E0BCD6"/>
            </a:solidFill>
            <a:ln w="38100" cmpd="sng">
              <a:solidFill>
                <a:srgbClr val="DEB7D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69" name="Freeform 13"/>
            <p:cNvSpPr>
              <a:spLocks noChangeAspect="1"/>
            </p:cNvSpPr>
            <p:nvPr/>
          </p:nvSpPr>
          <p:spPr bwMode="auto">
            <a:xfrm>
              <a:off x="3599" y="1732"/>
              <a:ext cx="138" cy="113"/>
            </a:xfrm>
            <a:custGeom>
              <a:avLst/>
              <a:gdLst>
                <a:gd name="T0" fmla="*/ 0 w 92"/>
                <a:gd name="T1" fmla="*/ 75 h 75"/>
                <a:gd name="T2" fmla="*/ 16 w 92"/>
                <a:gd name="T3" fmla="*/ 54 h 75"/>
                <a:gd name="T4" fmla="*/ 35 w 92"/>
                <a:gd name="T5" fmla="*/ 36 h 75"/>
                <a:gd name="T6" fmla="*/ 57 w 92"/>
                <a:gd name="T7" fmla="*/ 22 h 75"/>
                <a:gd name="T8" fmla="*/ 82 w 92"/>
                <a:gd name="T9" fmla="*/ 14 h 75"/>
                <a:gd name="T10" fmla="*/ 82 w 92"/>
                <a:gd name="T11" fmla="*/ 14 h 75"/>
                <a:gd name="T12" fmla="*/ 87 w 92"/>
                <a:gd name="T13" fmla="*/ 11 h 75"/>
                <a:gd name="T14" fmla="*/ 90 w 92"/>
                <a:gd name="T15" fmla="*/ 7 h 75"/>
                <a:gd name="T16" fmla="*/ 92 w 92"/>
                <a:gd name="T17" fmla="*/ 4 h 75"/>
                <a:gd name="T18" fmla="*/ 92 w 92"/>
                <a:gd name="T19" fmla="*/ 4 h 75"/>
                <a:gd name="T20" fmla="*/ 87 w 92"/>
                <a:gd name="T21" fmla="*/ 0 h 75"/>
                <a:gd name="T22" fmla="*/ 79 w 92"/>
                <a:gd name="T23" fmla="*/ 0 h 75"/>
                <a:gd name="T24" fmla="*/ 73 w 92"/>
                <a:gd name="T25" fmla="*/ 0 h 75"/>
                <a:gd name="T26" fmla="*/ 73 w 92"/>
                <a:gd name="T27" fmla="*/ 0 h 75"/>
                <a:gd name="T28" fmla="*/ 47 w 92"/>
                <a:gd name="T29" fmla="*/ 11 h 75"/>
                <a:gd name="T30" fmla="*/ 26 w 92"/>
                <a:gd name="T31" fmla="*/ 29 h 75"/>
                <a:gd name="T32" fmla="*/ 10 w 92"/>
                <a:gd name="T33" fmla="*/ 52 h 75"/>
                <a:gd name="T34" fmla="*/ 0 w 92"/>
                <a:gd name="T35" fmla="*/ 75 h 75"/>
                <a:gd name="T36" fmla="*/ 0 w 92"/>
                <a:gd name="T37" fmla="*/ 75 h 75"/>
                <a:gd name="T38" fmla="*/ 0 w 92"/>
                <a:gd name="T39" fmla="*/ 75 h 75"/>
                <a:gd name="T40" fmla="*/ 0 w 92"/>
                <a:gd name="T41" fmla="*/ 75 h 75"/>
                <a:gd name="T42" fmla="*/ 0 w 92"/>
                <a:gd name="T43" fmla="*/ 75 h 75"/>
                <a:gd name="T44" fmla="*/ 0 w 92"/>
                <a:gd name="T45" fmla="*/ 75 h 75"/>
                <a:gd name="T46" fmla="*/ 0 w 92"/>
                <a:gd name="T47" fmla="*/ 75 h 75"/>
                <a:gd name="T48" fmla="*/ 0 w 92"/>
                <a:gd name="T49" fmla="*/ 75 h 75"/>
                <a:gd name="T50" fmla="*/ 0 w 92"/>
                <a:gd name="T51" fmla="*/ 75 h 75"/>
                <a:gd name="T52" fmla="*/ 0 w 92"/>
                <a:gd name="T5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2" h="75">
                  <a:moveTo>
                    <a:pt x="0" y="75"/>
                  </a:moveTo>
                  <a:lnTo>
                    <a:pt x="16" y="54"/>
                  </a:lnTo>
                  <a:lnTo>
                    <a:pt x="35" y="36"/>
                  </a:lnTo>
                  <a:lnTo>
                    <a:pt x="57" y="22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7" y="11"/>
                  </a:lnTo>
                  <a:lnTo>
                    <a:pt x="90" y="7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87" y="0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47" y="11"/>
                  </a:lnTo>
                  <a:lnTo>
                    <a:pt x="26" y="29"/>
                  </a:lnTo>
                  <a:lnTo>
                    <a:pt x="10" y="52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070" name="Freeform 14"/>
            <p:cNvSpPr>
              <a:spLocks noChangeAspect="1"/>
            </p:cNvSpPr>
            <p:nvPr/>
          </p:nvSpPr>
          <p:spPr bwMode="auto">
            <a:xfrm>
              <a:off x="3735" y="1824"/>
              <a:ext cx="77" cy="202"/>
            </a:xfrm>
            <a:custGeom>
              <a:avLst/>
              <a:gdLst>
                <a:gd name="T0" fmla="*/ 50 w 51"/>
                <a:gd name="T1" fmla="*/ 0 h 135"/>
                <a:gd name="T2" fmla="*/ 47 w 51"/>
                <a:gd name="T3" fmla="*/ 8 h 135"/>
                <a:gd name="T4" fmla="*/ 46 w 51"/>
                <a:gd name="T5" fmla="*/ 10 h 135"/>
                <a:gd name="T6" fmla="*/ 50 w 51"/>
                <a:gd name="T7" fmla="*/ 0 h 135"/>
                <a:gd name="T8" fmla="*/ 50 w 51"/>
                <a:gd name="T9" fmla="*/ 0 h 135"/>
                <a:gd name="T10" fmla="*/ 50 w 51"/>
                <a:gd name="T11" fmla="*/ 0 h 135"/>
                <a:gd name="T12" fmla="*/ 50 w 51"/>
                <a:gd name="T13" fmla="*/ 0 h 135"/>
                <a:gd name="T14" fmla="*/ 46 w 51"/>
                <a:gd name="T15" fmla="*/ 9 h 135"/>
                <a:gd name="T16" fmla="*/ 41 w 51"/>
                <a:gd name="T17" fmla="*/ 17 h 135"/>
                <a:gd name="T18" fmla="*/ 34 w 51"/>
                <a:gd name="T19" fmla="*/ 24 h 135"/>
                <a:gd name="T20" fmla="*/ 18 w 51"/>
                <a:gd name="T21" fmla="*/ 37 h 135"/>
                <a:gd name="T22" fmla="*/ 4 w 51"/>
                <a:gd name="T23" fmla="*/ 52 h 135"/>
                <a:gd name="T24" fmla="*/ 0 w 51"/>
                <a:gd name="T25" fmla="*/ 72 h 135"/>
                <a:gd name="T26" fmla="*/ 0 w 51"/>
                <a:gd name="T27" fmla="*/ 72 h 135"/>
                <a:gd name="T28" fmla="*/ 0 w 51"/>
                <a:gd name="T29" fmla="*/ 72 h 135"/>
                <a:gd name="T30" fmla="*/ 0 w 51"/>
                <a:gd name="T31" fmla="*/ 72 h 135"/>
                <a:gd name="T32" fmla="*/ 7 w 51"/>
                <a:gd name="T33" fmla="*/ 88 h 135"/>
                <a:gd name="T34" fmla="*/ 20 w 51"/>
                <a:gd name="T35" fmla="*/ 100 h 135"/>
                <a:gd name="T36" fmla="*/ 34 w 51"/>
                <a:gd name="T37" fmla="*/ 111 h 135"/>
                <a:gd name="T38" fmla="*/ 41 w 51"/>
                <a:gd name="T39" fmla="*/ 119 h 135"/>
                <a:gd name="T40" fmla="*/ 46 w 51"/>
                <a:gd name="T41" fmla="*/ 127 h 135"/>
                <a:gd name="T42" fmla="*/ 51 w 51"/>
                <a:gd name="T43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1" h="135">
                  <a:moveTo>
                    <a:pt x="50" y="0"/>
                  </a:moveTo>
                  <a:lnTo>
                    <a:pt x="47" y="8"/>
                  </a:lnTo>
                  <a:lnTo>
                    <a:pt x="46" y="1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6" y="9"/>
                  </a:lnTo>
                  <a:lnTo>
                    <a:pt x="41" y="17"/>
                  </a:lnTo>
                  <a:lnTo>
                    <a:pt x="34" y="24"/>
                  </a:lnTo>
                  <a:lnTo>
                    <a:pt x="18" y="37"/>
                  </a:lnTo>
                  <a:lnTo>
                    <a:pt x="4" y="5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7" y="88"/>
                  </a:lnTo>
                  <a:lnTo>
                    <a:pt x="20" y="100"/>
                  </a:lnTo>
                  <a:lnTo>
                    <a:pt x="34" y="111"/>
                  </a:lnTo>
                  <a:lnTo>
                    <a:pt x="41" y="119"/>
                  </a:lnTo>
                  <a:lnTo>
                    <a:pt x="46" y="127"/>
                  </a:lnTo>
                  <a:lnTo>
                    <a:pt x="51" y="135"/>
                  </a:lnTo>
                </a:path>
              </a:pathLst>
            </a:custGeom>
            <a:noFill/>
            <a:ln w="19050" cmpd="sng">
              <a:solidFill>
                <a:srgbClr val="C8A3C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1071" name="Group 15"/>
          <p:cNvGrpSpPr>
            <a:grpSpLocks/>
          </p:cNvGrpSpPr>
          <p:nvPr/>
        </p:nvGrpSpPr>
        <p:grpSpPr bwMode="auto">
          <a:xfrm>
            <a:off x="1114425" y="1095375"/>
            <a:ext cx="7461250" cy="2282825"/>
            <a:chOff x="1868" y="1348"/>
            <a:chExt cx="3104" cy="1070"/>
          </a:xfrm>
        </p:grpSpPr>
        <p:grpSp>
          <p:nvGrpSpPr>
            <p:cNvPr id="301072" name="Group 16"/>
            <p:cNvGrpSpPr>
              <a:grpSpLocks/>
            </p:cNvGrpSpPr>
            <p:nvPr/>
          </p:nvGrpSpPr>
          <p:grpSpPr bwMode="auto">
            <a:xfrm>
              <a:off x="3845" y="1496"/>
              <a:ext cx="499" cy="876"/>
              <a:chOff x="3845" y="1496"/>
              <a:chExt cx="499" cy="876"/>
            </a:xfrm>
          </p:grpSpPr>
          <p:sp>
            <p:nvSpPr>
              <p:cNvPr id="301073" name="Freeform 17"/>
              <p:cNvSpPr>
                <a:spLocks noChangeAspect="1"/>
              </p:cNvSpPr>
              <p:nvPr/>
            </p:nvSpPr>
            <p:spPr bwMode="auto">
              <a:xfrm>
                <a:off x="4322" y="2296"/>
                <a:ext cx="22" cy="76"/>
              </a:xfrm>
              <a:custGeom>
                <a:avLst/>
                <a:gdLst>
                  <a:gd name="T0" fmla="*/ 0 w 15"/>
                  <a:gd name="T1" fmla="*/ 50 h 51"/>
                  <a:gd name="T2" fmla="*/ 8 w 15"/>
                  <a:gd name="T3" fmla="*/ 51 h 51"/>
                  <a:gd name="T4" fmla="*/ 15 w 15"/>
                  <a:gd name="T5" fmla="*/ 1 h 51"/>
                  <a:gd name="T6" fmla="*/ 7 w 15"/>
                  <a:gd name="T7" fmla="*/ 0 h 51"/>
                  <a:gd name="T8" fmla="*/ 0 w 15"/>
                  <a:gd name="T9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1">
                    <a:moveTo>
                      <a:pt x="0" y="50"/>
                    </a:moveTo>
                    <a:lnTo>
                      <a:pt x="8" y="51"/>
                    </a:lnTo>
                    <a:lnTo>
                      <a:pt x="15" y="1"/>
                    </a:lnTo>
                    <a:lnTo>
                      <a:pt x="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74" name="Freeform 18"/>
              <p:cNvSpPr>
                <a:spLocks noChangeAspect="1"/>
              </p:cNvSpPr>
              <p:nvPr/>
            </p:nvSpPr>
            <p:spPr bwMode="auto">
              <a:xfrm>
                <a:off x="3845" y="1841"/>
                <a:ext cx="21" cy="78"/>
              </a:xfrm>
              <a:custGeom>
                <a:avLst/>
                <a:gdLst>
                  <a:gd name="T0" fmla="*/ 0 w 14"/>
                  <a:gd name="T1" fmla="*/ 0 h 52"/>
                  <a:gd name="T2" fmla="*/ 6 w 14"/>
                  <a:gd name="T3" fmla="*/ 52 h 52"/>
                  <a:gd name="T4" fmla="*/ 14 w 14"/>
                  <a:gd name="T5" fmla="*/ 51 h 52"/>
                  <a:gd name="T6" fmla="*/ 7 w 14"/>
                  <a:gd name="T7" fmla="*/ 0 h 52"/>
                  <a:gd name="T8" fmla="*/ 0 w 14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2">
                    <a:moveTo>
                      <a:pt x="0" y="0"/>
                    </a:moveTo>
                    <a:lnTo>
                      <a:pt x="6" y="52"/>
                    </a:lnTo>
                    <a:lnTo>
                      <a:pt x="14" y="51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75" name="Freeform 19"/>
              <p:cNvSpPr>
                <a:spLocks noChangeAspect="1"/>
              </p:cNvSpPr>
              <p:nvPr/>
            </p:nvSpPr>
            <p:spPr bwMode="auto">
              <a:xfrm>
                <a:off x="3914" y="1819"/>
                <a:ext cx="46" cy="73"/>
              </a:xfrm>
              <a:custGeom>
                <a:avLst/>
                <a:gdLst>
                  <a:gd name="T0" fmla="*/ 0 w 31"/>
                  <a:gd name="T1" fmla="*/ 3 h 49"/>
                  <a:gd name="T2" fmla="*/ 24 w 31"/>
                  <a:gd name="T3" fmla="*/ 49 h 49"/>
                  <a:gd name="T4" fmla="*/ 31 w 31"/>
                  <a:gd name="T5" fmla="*/ 46 h 49"/>
                  <a:gd name="T6" fmla="*/ 8 w 31"/>
                  <a:gd name="T7" fmla="*/ 0 h 49"/>
                  <a:gd name="T8" fmla="*/ 0 w 31"/>
                  <a:gd name="T9" fmla="*/ 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49">
                    <a:moveTo>
                      <a:pt x="0" y="3"/>
                    </a:moveTo>
                    <a:lnTo>
                      <a:pt x="24" y="49"/>
                    </a:lnTo>
                    <a:lnTo>
                      <a:pt x="31" y="46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76" name="Freeform 20"/>
              <p:cNvSpPr>
                <a:spLocks noChangeAspect="1"/>
              </p:cNvSpPr>
              <p:nvPr/>
            </p:nvSpPr>
            <p:spPr bwMode="auto">
              <a:xfrm>
                <a:off x="3976" y="1781"/>
                <a:ext cx="60" cy="65"/>
              </a:xfrm>
              <a:custGeom>
                <a:avLst/>
                <a:gdLst>
                  <a:gd name="T0" fmla="*/ 0 w 40"/>
                  <a:gd name="T1" fmla="*/ 5 h 43"/>
                  <a:gd name="T2" fmla="*/ 35 w 40"/>
                  <a:gd name="T3" fmla="*/ 43 h 43"/>
                  <a:gd name="T4" fmla="*/ 40 w 40"/>
                  <a:gd name="T5" fmla="*/ 38 h 43"/>
                  <a:gd name="T6" fmla="*/ 6 w 40"/>
                  <a:gd name="T7" fmla="*/ 0 h 43"/>
                  <a:gd name="T8" fmla="*/ 0 w 40"/>
                  <a:gd name="T9" fmla="*/ 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3">
                    <a:moveTo>
                      <a:pt x="0" y="5"/>
                    </a:moveTo>
                    <a:lnTo>
                      <a:pt x="35" y="43"/>
                    </a:lnTo>
                    <a:lnTo>
                      <a:pt x="40" y="38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77" name="Freeform 21"/>
              <p:cNvSpPr>
                <a:spLocks noChangeAspect="1"/>
              </p:cNvSpPr>
              <p:nvPr/>
            </p:nvSpPr>
            <p:spPr bwMode="auto">
              <a:xfrm>
                <a:off x="4024" y="1729"/>
                <a:ext cx="71" cy="54"/>
              </a:xfrm>
              <a:custGeom>
                <a:avLst/>
                <a:gdLst>
                  <a:gd name="T0" fmla="*/ 0 w 47"/>
                  <a:gd name="T1" fmla="*/ 6 h 36"/>
                  <a:gd name="T2" fmla="*/ 43 w 47"/>
                  <a:gd name="T3" fmla="*/ 36 h 36"/>
                  <a:gd name="T4" fmla="*/ 47 w 47"/>
                  <a:gd name="T5" fmla="*/ 30 h 36"/>
                  <a:gd name="T6" fmla="*/ 5 w 47"/>
                  <a:gd name="T7" fmla="*/ 0 h 36"/>
                  <a:gd name="T8" fmla="*/ 0 w 47"/>
                  <a:gd name="T9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6">
                    <a:moveTo>
                      <a:pt x="0" y="6"/>
                    </a:moveTo>
                    <a:lnTo>
                      <a:pt x="43" y="36"/>
                    </a:lnTo>
                    <a:lnTo>
                      <a:pt x="47" y="30"/>
                    </a:lnTo>
                    <a:lnTo>
                      <a:pt x="5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78" name="Freeform 22"/>
              <p:cNvSpPr>
                <a:spLocks noChangeAspect="1"/>
              </p:cNvSpPr>
              <p:nvPr/>
            </p:nvSpPr>
            <p:spPr bwMode="auto">
              <a:xfrm>
                <a:off x="4065" y="1664"/>
                <a:ext cx="73" cy="50"/>
              </a:xfrm>
              <a:custGeom>
                <a:avLst/>
                <a:gdLst>
                  <a:gd name="T0" fmla="*/ 0 w 49"/>
                  <a:gd name="T1" fmla="*/ 7 h 33"/>
                  <a:gd name="T2" fmla="*/ 45 w 49"/>
                  <a:gd name="T3" fmla="*/ 33 h 33"/>
                  <a:gd name="T4" fmla="*/ 49 w 49"/>
                  <a:gd name="T5" fmla="*/ 27 h 33"/>
                  <a:gd name="T6" fmla="*/ 5 w 49"/>
                  <a:gd name="T7" fmla="*/ 0 h 33"/>
                  <a:gd name="T8" fmla="*/ 0 w 49"/>
                  <a:gd name="T9" fmla="*/ 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33">
                    <a:moveTo>
                      <a:pt x="0" y="7"/>
                    </a:moveTo>
                    <a:lnTo>
                      <a:pt x="45" y="33"/>
                    </a:lnTo>
                    <a:lnTo>
                      <a:pt x="49" y="27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79" name="Freeform 23"/>
              <p:cNvSpPr>
                <a:spLocks noChangeAspect="1"/>
              </p:cNvSpPr>
              <p:nvPr/>
            </p:nvSpPr>
            <p:spPr bwMode="auto">
              <a:xfrm>
                <a:off x="4107" y="1597"/>
                <a:ext cx="66" cy="55"/>
              </a:xfrm>
              <a:custGeom>
                <a:avLst/>
                <a:gdLst>
                  <a:gd name="T0" fmla="*/ 0 w 44"/>
                  <a:gd name="T1" fmla="*/ 7 h 37"/>
                  <a:gd name="T2" fmla="*/ 39 w 44"/>
                  <a:gd name="T3" fmla="*/ 37 h 37"/>
                  <a:gd name="T4" fmla="*/ 44 w 44"/>
                  <a:gd name="T5" fmla="*/ 30 h 37"/>
                  <a:gd name="T6" fmla="*/ 5 w 44"/>
                  <a:gd name="T7" fmla="*/ 0 h 37"/>
                  <a:gd name="T8" fmla="*/ 0 w 44"/>
                  <a:gd name="T9" fmla="*/ 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7">
                    <a:moveTo>
                      <a:pt x="0" y="7"/>
                    </a:moveTo>
                    <a:lnTo>
                      <a:pt x="39" y="37"/>
                    </a:lnTo>
                    <a:lnTo>
                      <a:pt x="44" y="30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80" name="Freeform 24"/>
              <p:cNvSpPr>
                <a:spLocks noChangeAspect="1"/>
              </p:cNvSpPr>
              <p:nvPr/>
            </p:nvSpPr>
            <p:spPr bwMode="auto">
              <a:xfrm>
                <a:off x="4165" y="1532"/>
                <a:ext cx="52" cy="68"/>
              </a:xfrm>
              <a:custGeom>
                <a:avLst/>
                <a:gdLst>
                  <a:gd name="T0" fmla="*/ 0 w 35"/>
                  <a:gd name="T1" fmla="*/ 5 h 45"/>
                  <a:gd name="T2" fmla="*/ 29 w 35"/>
                  <a:gd name="T3" fmla="*/ 45 h 45"/>
                  <a:gd name="T4" fmla="*/ 35 w 35"/>
                  <a:gd name="T5" fmla="*/ 40 h 45"/>
                  <a:gd name="T6" fmla="*/ 6 w 35"/>
                  <a:gd name="T7" fmla="*/ 0 h 45"/>
                  <a:gd name="T8" fmla="*/ 0 w 35"/>
                  <a:gd name="T9" fmla="*/ 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5">
                    <a:moveTo>
                      <a:pt x="0" y="5"/>
                    </a:moveTo>
                    <a:lnTo>
                      <a:pt x="29" y="45"/>
                    </a:lnTo>
                    <a:lnTo>
                      <a:pt x="35" y="4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81" name="Freeform 25"/>
              <p:cNvSpPr>
                <a:spLocks noChangeAspect="1"/>
              </p:cNvSpPr>
              <p:nvPr/>
            </p:nvSpPr>
            <p:spPr bwMode="auto">
              <a:xfrm>
                <a:off x="4242" y="1496"/>
                <a:ext cx="33" cy="72"/>
              </a:xfrm>
              <a:custGeom>
                <a:avLst/>
                <a:gdLst>
                  <a:gd name="T0" fmla="*/ 0 w 22"/>
                  <a:gd name="T1" fmla="*/ 2 h 48"/>
                  <a:gd name="T2" fmla="*/ 15 w 22"/>
                  <a:gd name="T3" fmla="*/ 48 h 48"/>
                  <a:gd name="T4" fmla="*/ 22 w 22"/>
                  <a:gd name="T5" fmla="*/ 46 h 48"/>
                  <a:gd name="T6" fmla="*/ 7 w 22"/>
                  <a:gd name="T7" fmla="*/ 0 h 48"/>
                  <a:gd name="T8" fmla="*/ 0 w 22"/>
                  <a:gd name="T9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8">
                    <a:moveTo>
                      <a:pt x="0" y="2"/>
                    </a:moveTo>
                    <a:lnTo>
                      <a:pt x="15" y="48"/>
                    </a:lnTo>
                    <a:lnTo>
                      <a:pt x="22" y="46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82" name="Freeform 26"/>
              <p:cNvSpPr>
                <a:spLocks noChangeAspect="1"/>
              </p:cNvSpPr>
              <p:nvPr/>
            </p:nvSpPr>
            <p:spPr bwMode="auto">
              <a:xfrm>
                <a:off x="3845" y="1927"/>
                <a:ext cx="21" cy="78"/>
              </a:xfrm>
              <a:custGeom>
                <a:avLst/>
                <a:gdLst>
                  <a:gd name="T0" fmla="*/ 0 w 14"/>
                  <a:gd name="T1" fmla="*/ 51 h 52"/>
                  <a:gd name="T2" fmla="*/ 7 w 14"/>
                  <a:gd name="T3" fmla="*/ 52 h 52"/>
                  <a:gd name="T4" fmla="*/ 14 w 14"/>
                  <a:gd name="T5" fmla="*/ 1 h 52"/>
                  <a:gd name="T6" fmla="*/ 6 w 14"/>
                  <a:gd name="T7" fmla="*/ 0 h 52"/>
                  <a:gd name="T8" fmla="*/ 0 w 14"/>
                  <a:gd name="T9" fmla="*/ 5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2">
                    <a:moveTo>
                      <a:pt x="0" y="51"/>
                    </a:moveTo>
                    <a:lnTo>
                      <a:pt x="7" y="52"/>
                    </a:lnTo>
                    <a:lnTo>
                      <a:pt x="14" y="1"/>
                    </a:lnTo>
                    <a:lnTo>
                      <a:pt x="6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83" name="Freeform 27"/>
              <p:cNvSpPr>
                <a:spLocks noChangeAspect="1"/>
              </p:cNvSpPr>
              <p:nvPr/>
            </p:nvSpPr>
            <p:spPr bwMode="auto">
              <a:xfrm>
                <a:off x="3914" y="1952"/>
                <a:ext cx="46" cy="75"/>
              </a:xfrm>
              <a:custGeom>
                <a:avLst/>
                <a:gdLst>
                  <a:gd name="T0" fmla="*/ 0 w 31"/>
                  <a:gd name="T1" fmla="*/ 46 h 50"/>
                  <a:gd name="T2" fmla="*/ 8 w 31"/>
                  <a:gd name="T3" fmla="*/ 50 h 50"/>
                  <a:gd name="T4" fmla="*/ 31 w 31"/>
                  <a:gd name="T5" fmla="*/ 4 h 50"/>
                  <a:gd name="T6" fmla="*/ 24 w 31"/>
                  <a:gd name="T7" fmla="*/ 0 h 50"/>
                  <a:gd name="T8" fmla="*/ 0 w 31"/>
                  <a:gd name="T9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50">
                    <a:moveTo>
                      <a:pt x="0" y="46"/>
                    </a:moveTo>
                    <a:lnTo>
                      <a:pt x="8" y="50"/>
                    </a:lnTo>
                    <a:lnTo>
                      <a:pt x="31" y="4"/>
                    </a:lnTo>
                    <a:lnTo>
                      <a:pt x="24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84" name="Freeform 28"/>
              <p:cNvSpPr>
                <a:spLocks noChangeAspect="1"/>
              </p:cNvSpPr>
              <p:nvPr/>
            </p:nvSpPr>
            <p:spPr bwMode="auto">
              <a:xfrm>
                <a:off x="3976" y="2000"/>
                <a:ext cx="60" cy="65"/>
              </a:xfrm>
              <a:custGeom>
                <a:avLst/>
                <a:gdLst>
                  <a:gd name="T0" fmla="*/ 0 w 40"/>
                  <a:gd name="T1" fmla="*/ 38 h 43"/>
                  <a:gd name="T2" fmla="*/ 6 w 40"/>
                  <a:gd name="T3" fmla="*/ 43 h 43"/>
                  <a:gd name="T4" fmla="*/ 40 w 40"/>
                  <a:gd name="T5" fmla="*/ 5 h 43"/>
                  <a:gd name="T6" fmla="*/ 35 w 40"/>
                  <a:gd name="T7" fmla="*/ 0 h 43"/>
                  <a:gd name="T8" fmla="*/ 0 w 40"/>
                  <a:gd name="T9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3">
                    <a:moveTo>
                      <a:pt x="0" y="38"/>
                    </a:moveTo>
                    <a:lnTo>
                      <a:pt x="6" y="43"/>
                    </a:lnTo>
                    <a:lnTo>
                      <a:pt x="40" y="5"/>
                    </a:lnTo>
                    <a:lnTo>
                      <a:pt x="35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85" name="Freeform 29"/>
              <p:cNvSpPr>
                <a:spLocks noChangeAspect="1"/>
              </p:cNvSpPr>
              <p:nvPr/>
            </p:nvSpPr>
            <p:spPr bwMode="auto">
              <a:xfrm>
                <a:off x="4024" y="2063"/>
                <a:ext cx="71" cy="53"/>
              </a:xfrm>
              <a:custGeom>
                <a:avLst/>
                <a:gdLst>
                  <a:gd name="T0" fmla="*/ 0 w 47"/>
                  <a:gd name="T1" fmla="*/ 29 h 35"/>
                  <a:gd name="T2" fmla="*/ 5 w 47"/>
                  <a:gd name="T3" fmla="*/ 35 h 35"/>
                  <a:gd name="T4" fmla="*/ 47 w 47"/>
                  <a:gd name="T5" fmla="*/ 6 h 35"/>
                  <a:gd name="T6" fmla="*/ 43 w 47"/>
                  <a:gd name="T7" fmla="*/ 0 h 35"/>
                  <a:gd name="T8" fmla="*/ 0 w 47"/>
                  <a:gd name="T9" fmla="*/ 2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5">
                    <a:moveTo>
                      <a:pt x="0" y="29"/>
                    </a:moveTo>
                    <a:lnTo>
                      <a:pt x="5" y="35"/>
                    </a:lnTo>
                    <a:lnTo>
                      <a:pt x="47" y="6"/>
                    </a:lnTo>
                    <a:lnTo>
                      <a:pt x="43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86" name="Freeform 30"/>
              <p:cNvSpPr>
                <a:spLocks noChangeAspect="1"/>
              </p:cNvSpPr>
              <p:nvPr/>
            </p:nvSpPr>
            <p:spPr bwMode="auto">
              <a:xfrm>
                <a:off x="4065" y="2131"/>
                <a:ext cx="73" cy="49"/>
              </a:xfrm>
              <a:custGeom>
                <a:avLst/>
                <a:gdLst>
                  <a:gd name="T0" fmla="*/ 0 w 49"/>
                  <a:gd name="T1" fmla="*/ 27 h 33"/>
                  <a:gd name="T2" fmla="*/ 5 w 49"/>
                  <a:gd name="T3" fmla="*/ 33 h 33"/>
                  <a:gd name="T4" fmla="*/ 49 w 49"/>
                  <a:gd name="T5" fmla="*/ 7 h 33"/>
                  <a:gd name="T6" fmla="*/ 45 w 49"/>
                  <a:gd name="T7" fmla="*/ 0 h 33"/>
                  <a:gd name="T8" fmla="*/ 0 w 49"/>
                  <a:gd name="T9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33">
                    <a:moveTo>
                      <a:pt x="0" y="27"/>
                    </a:moveTo>
                    <a:lnTo>
                      <a:pt x="5" y="33"/>
                    </a:lnTo>
                    <a:lnTo>
                      <a:pt x="49" y="7"/>
                    </a:lnTo>
                    <a:lnTo>
                      <a:pt x="45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87" name="Freeform 31"/>
              <p:cNvSpPr>
                <a:spLocks noChangeAspect="1"/>
              </p:cNvSpPr>
              <p:nvPr/>
            </p:nvSpPr>
            <p:spPr bwMode="auto">
              <a:xfrm>
                <a:off x="4107" y="2194"/>
                <a:ext cx="66" cy="55"/>
              </a:xfrm>
              <a:custGeom>
                <a:avLst/>
                <a:gdLst>
                  <a:gd name="T0" fmla="*/ 0 w 44"/>
                  <a:gd name="T1" fmla="*/ 31 h 37"/>
                  <a:gd name="T2" fmla="*/ 5 w 44"/>
                  <a:gd name="T3" fmla="*/ 37 h 37"/>
                  <a:gd name="T4" fmla="*/ 44 w 44"/>
                  <a:gd name="T5" fmla="*/ 6 h 37"/>
                  <a:gd name="T6" fmla="*/ 39 w 44"/>
                  <a:gd name="T7" fmla="*/ 0 h 37"/>
                  <a:gd name="T8" fmla="*/ 0 w 44"/>
                  <a:gd name="T9" fmla="*/ 3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7">
                    <a:moveTo>
                      <a:pt x="0" y="31"/>
                    </a:moveTo>
                    <a:lnTo>
                      <a:pt x="5" y="37"/>
                    </a:lnTo>
                    <a:lnTo>
                      <a:pt x="44" y="6"/>
                    </a:lnTo>
                    <a:lnTo>
                      <a:pt x="39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88" name="Freeform 32"/>
              <p:cNvSpPr>
                <a:spLocks noChangeAspect="1"/>
              </p:cNvSpPr>
              <p:nvPr/>
            </p:nvSpPr>
            <p:spPr bwMode="auto">
              <a:xfrm>
                <a:off x="4165" y="2248"/>
                <a:ext cx="52" cy="66"/>
              </a:xfrm>
              <a:custGeom>
                <a:avLst/>
                <a:gdLst>
                  <a:gd name="T0" fmla="*/ 0 w 35"/>
                  <a:gd name="T1" fmla="*/ 39 h 44"/>
                  <a:gd name="T2" fmla="*/ 6 w 35"/>
                  <a:gd name="T3" fmla="*/ 44 h 44"/>
                  <a:gd name="T4" fmla="*/ 35 w 35"/>
                  <a:gd name="T5" fmla="*/ 4 h 44"/>
                  <a:gd name="T6" fmla="*/ 29 w 35"/>
                  <a:gd name="T7" fmla="*/ 0 h 44"/>
                  <a:gd name="T8" fmla="*/ 0 w 35"/>
                  <a:gd name="T9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4">
                    <a:moveTo>
                      <a:pt x="0" y="39"/>
                    </a:moveTo>
                    <a:lnTo>
                      <a:pt x="6" y="44"/>
                    </a:lnTo>
                    <a:lnTo>
                      <a:pt x="35" y="4"/>
                    </a:lnTo>
                    <a:lnTo>
                      <a:pt x="29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89" name="Freeform 33"/>
              <p:cNvSpPr>
                <a:spLocks noChangeAspect="1"/>
              </p:cNvSpPr>
              <p:nvPr/>
            </p:nvSpPr>
            <p:spPr bwMode="auto">
              <a:xfrm>
                <a:off x="4242" y="2276"/>
                <a:ext cx="33" cy="74"/>
              </a:xfrm>
              <a:custGeom>
                <a:avLst/>
                <a:gdLst>
                  <a:gd name="T0" fmla="*/ 0 w 22"/>
                  <a:gd name="T1" fmla="*/ 47 h 49"/>
                  <a:gd name="T2" fmla="*/ 7 w 22"/>
                  <a:gd name="T3" fmla="*/ 49 h 49"/>
                  <a:gd name="T4" fmla="*/ 22 w 22"/>
                  <a:gd name="T5" fmla="*/ 3 h 49"/>
                  <a:gd name="T6" fmla="*/ 15 w 22"/>
                  <a:gd name="T7" fmla="*/ 0 h 49"/>
                  <a:gd name="T8" fmla="*/ 0 w 22"/>
                  <a:gd name="T9" fmla="*/ 4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9">
                    <a:moveTo>
                      <a:pt x="0" y="47"/>
                    </a:moveTo>
                    <a:lnTo>
                      <a:pt x="7" y="49"/>
                    </a:lnTo>
                    <a:lnTo>
                      <a:pt x="22" y="3"/>
                    </a:lnTo>
                    <a:lnTo>
                      <a:pt x="15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1090" name="Group 34"/>
            <p:cNvGrpSpPr>
              <a:grpSpLocks/>
            </p:cNvGrpSpPr>
            <p:nvPr/>
          </p:nvGrpSpPr>
          <p:grpSpPr bwMode="auto">
            <a:xfrm>
              <a:off x="4329" y="1474"/>
              <a:ext cx="514" cy="75"/>
              <a:chOff x="4329" y="1474"/>
              <a:chExt cx="514" cy="75"/>
            </a:xfrm>
          </p:grpSpPr>
          <p:sp>
            <p:nvSpPr>
              <p:cNvPr id="301091" name="Rectangle 35"/>
              <p:cNvSpPr>
                <a:spLocks noChangeAspect="1" noChangeArrowheads="1"/>
              </p:cNvSpPr>
              <p:nvPr/>
            </p:nvSpPr>
            <p:spPr bwMode="auto">
              <a:xfrm>
                <a:off x="4329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92" name="Rectangle 36"/>
              <p:cNvSpPr>
                <a:spLocks noChangeAspect="1" noChangeArrowheads="1"/>
              </p:cNvSpPr>
              <p:nvPr/>
            </p:nvSpPr>
            <p:spPr bwMode="auto">
              <a:xfrm>
                <a:off x="4401" y="1474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93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4472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94" name="Rectangle 38"/>
              <p:cNvSpPr>
                <a:spLocks noChangeAspect="1" noChangeArrowheads="1"/>
              </p:cNvSpPr>
              <p:nvPr/>
            </p:nvSpPr>
            <p:spPr bwMode="auto">
              <a:xfrm>
                <a:off x="4544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95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4615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96" name="Rectangle 40"/>
              <p:cNvSpPr>
                <a:spLocks noChangeAspect="1" noChangeArrowheads="1"/>
              </p:cNvSpPr>
              <p:nvPr/>
            </p:nvSpPr>
            <p:spPr bwMode="auto">
              <a:xfrm>
                <a:off x="4687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97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4759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98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4831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1099" name="Group 43"/>
            <p:cNvGrpSpPr>
              <a:grpSpLocks/>
            </p:cNvGrpSpPr>
            <p:nvPr/>
          </p:nvGrpSpPr>
          <p:grpSpPr bwMode="auto">
            <a:xfrm>
              <a:off x="4401" y="2299"/>
              <a:ext cx="442" cy="75"/>
              <a:chOff x="4401" y="2299"/>
              <a:chExt cx="442" cy="75"/>
            </a:xfrm>
          </p:grpSpPr>
          <p:sp>
            <p:nvSpPr>
              <p:cNvPr id="301100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4401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01" name="Rectangle 45"/>
              <p:cNvSpPr>
                <a:spLocks noChangeAspect="1" noChangeArrowheads="1"/>
              </p:cNvSpPr>
              <p:nvPr/>
            </p:nvSpPr>
            <p:spPr bwMode="auto">
              <a:xfrm>
                <a:off x="4472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02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4544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03" name="Rectangle 47"/>
              <p:cNvSpPr>
                <a:spLocks noChangeAspect="1" noChangeArrowheads="1"/>
              </p:cNvSpPr>
              <p:nvPr/>
            </p:nvSpPr>
            <p:spPr bwMode="auto">
              <a:xfrm>
                <a:off x="4615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04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4687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05" name="Rectangle 49"/>
              <p:cNvSpPr>
                <a:spLocks noChangeAspect="1" noChangeArrowheads="1"/>
              </p:cNvSpPr>
              <p:nvPr/>
            </p:nvSpPr>
            <p:spPr bwMode="auto">
              <a:xfrm>
                <a:off x="4759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06" name="Rectangle 50"/>
              <p:cNvSpPr>
                <a:spLocks noChangeAspect="1" noChangeArrowheads="1"/>
              </p:cNvSpPr>
              <p:nvPr/>
            </p:nvSpPr>
            <p:spPr bwMode="auto">
              <a:xfrm>
                <a:off x="4831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1107" name="Group 51"/>
            <p:cNvGrpSpPr>
              <a:grpSpLocks/>
            </p:cNvGrpSpPr>
            <p:nvPr/>
          </p:nvGrpSpPr>
          <p:grpSpPr bwMode="auto">
            <a:xfrm>
              <a:off x="2091" y="1850"/>
              <a:ext cx="1680" cy="146"/>
              <a:chOff x="2091" y="1850"/>
              <a:chExt cx="1680" cy="146"/>
            </a:xfrm>
          </p:grpSpPr>
          <p:sp>
            <p:nvSpPr>
              <p:cNvPr id="301108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3617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09" name="Rectangle 53"/>
              <p:cNvSpPr>
                <a:spLocks noChangeAspect="1" noChangeArrowheads="1"/>
              </p:cNvSpPr>
              <p:nvPr/>
            </p:nvSpPr>
            <p:spPr bwMode="auto">
              <a:xfrm>
                <a:off x="3545" y="1850"/>
                <a:ext cx="10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10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3473" y="1850"/>
                <a:ext cx="10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11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3399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12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3327" y="1850"/>
                <a:ext cx="11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13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3254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14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3182" y="1850"/>
                <a:ext cx="10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15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3109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16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3037" y="1850"/>
                <a:ext cx="10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17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2963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18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2891" y="1850"/>
                <a:ext cx="11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19" name="Rectangle 63"/>
              <p:cNvSpPr>
                <a:spLocks noChangeAspect="1" noChangeArrowheads="1"/>
              </p:cNvSpPr>
              <p:nvPr/>
            </p:nvSpPr>
            <p:spPr bwMode="auto">
              <a:xfrm>
                <a:off x="2818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20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2746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21" name="Rectangle 65"/>
              <p:cNvSpPr>
                <a:spLocks noChangeAspect="1" noChangeArrowheads="1"/>
              </p:cNvSpPr>
              <p:nvPr/>
            </p:nvSpPr>
            <p:spPr bwMode="auto">
              <a:xfrm>
                <a:off x="2672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22" name="Rectangle 66"/>
              <p:cNvSpPr>
                <a:spLocks noChangeAspect="1" noChangeArrowheads="1"/>
              </p:cNvSpPr>
              <p:nvPr/>
            </p:nvSpPr>
            <p:spPr bwMode="auto">
              <a:xfrm>
                <a:off x="2601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23" name="Rectangle 67"/>
              <p:cNvSpPr>
                <a:spLocks noChangeAspect="1" noChangeArrowheads="1"/>
              </p:cNvSpPr>
              <p:nvPr/>
            </p:nvSpPr>
            <p:spPr bwMode="auto">
              <a:xfrm>
                <a:off x="2527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24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2455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25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2382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26" name="Rectangle 70"/>
              <p:cNvSpPr>
                <a:spLocks noChangeAspect="1" noChangeArrowheads="1"/>
              </p:cNvSpPr>
              <p:nvPr/>
            </p:nvSpPr>
            <p:spPr bwMode="auto">
              <a:xfrm>
                <a:off x="2310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27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2236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28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2164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29" name="Rectangle 73"/>
              <p:cNvSpPr>
                <a:spLocks noChangeAspect="1" noChangeArrowheads="1"/>
              </p:cNvSpPr>
              <p:nvPr/>
            </p:nvSpPr>
            <p:spPr bwMode="auto">
              <a:xfrm>
                <a:off x="2091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30" name="Rectangle 74"/>
              <p:cNvSpPr>
                <a:spLocks noChangeAspect="1" noChangeArrowheads="1"/>
              </p:cNvSpPr>
              <p:nvPr/>
            </p:nvSpPr>
            <p:spPr bwMode="auto">
              <a:xfrm>
                <a:off x="3689" y="1850"/>
                <a:ext cx="10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31" name="Rectangle 75"/>
              <p:cNvSpPr>
                <a:spLocks noChangeAspect="1" noChangeArrowheads="1"/>
              </p:cNvSpPr>
              <p:nvPr/>
            </p:nvSpPr>
            <p:spPr bwMode="auto">
              <a:xfrm>
                <a:off x="3759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1132" name="Text Box 76"/>
            <p:cNvSpPr txBox="1">
              <a:spLocks noChangeAspect="1" noChangeArrowheads="1"/>
            </p:cNvSpPr>
            <p:nvPr/>
          </p:nvSpPr>
          <p:spPr bwMode="auto">
            <a:xfrm>
              <a:off x="1900" y="1721"/>
              <a:ext cx="150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1133" name="Text Box 77"/>
            <p:cNvSpPr txBox="1">
              <a:spLocks noChangeAspect="1" noChangeArrowheads="1"/>
            </p:cNvSpPr>
            <p:nvPr/>
          </p:nvSpPr>
          <p:spPr bwMode="auto">
            <a:xfrm>
              <a:off x="1868" y="1869"/>
              <a:ext cx="174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1134" name="Text Box 78"/>
            <p:cNvSpPr txBox="1">
              <a:spLocks noChangeAspect="1" noChangeArrowheads="1"/>
            </p:cNvSpPr>
            <p:nvPr/>
          </p:nvSpPr>
          <p:spPr bwMode="auto">
            <a:xfrm>
              <a:off x="4797" y="2246"/>
              <a:ext cx="175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1135" name="Text Box 79"/>
            <p:cNvSpPr txBox="1">
              <a:spLocks noChangeAspect="1" noChangeArrowheads="1"/>
            </p:cNvSpPr>
            <p:nvPr/>
          </p:nvSpPr>
          <p:spPr bwMode="auto">
            <a:xfrm>
              <a:off x="4797" y="1348"/>
              <a:ext cx="175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1136" name="Freeform 80"/>
            <p:cNvSpPr>
              <a:spLocks noChangeAspect="1"/>
            </p:cNvSpPr>
            <p:nvPr/>
          </p:nvSpPr>
          <p:spPr bwMode="auto">
            <a:xfrm>
              <a:off x="2058" y="1976"/>
              <a:ext cx="2796" cy="414"/>
            </a:xfrm>
            <a:custGeom>
              <a:avLst/>
              <a:gdLst>
                <a:gd name="T0" fmla="*/ 1672 w 2796"/>
                <a:gd name="T1" fmla="*/ 1 h 414"/>
                <a:gd name="T2" fmla="*/ 1635 w 2796"/>
                <a:gd name="T3" fmla="*/ 1 h 414"/>
                <a:gd name="T4" fmla="*/ 1569 w 2796"/>
                <a:gd name="T5" fmla="*/ 1 h 414"/>
                <a:gd name="T6" fmla="*/ 1479 w 2796"/>
                <a:gd name="T7" fmla="*/ 1 h 414"/>
                <a:gd name="T8" fmla="*/ 1370 w 2796"/>
                <a:gd name="T9" fmla="*/ 1 h 414"/>
                <a:gd name="T10" fmla="*/ 1245 w 2796"/>
                <a:gd name="T11" fmla="*/ 1 h 414"/>
                <a:gd name="T12" fmla="*/ 1108 w 2796"/>
                <a:gd name="T13" fmla="*/ 1 h 414"/>
                <a:gd name="T14" fmla="*/ 964 w 2796"/>
                <a:gd name="T15" fmla="*/ 1 h 414"/>
                <a:gd name="T16" fmla="*/ 815 w 2796"/>
                <a:gd name="T17" fmla="*/ 1 h 414"/>
                <a:gd name="T18" fmla="*/ 668 w 2796"/>
                <a:gd name="T19" fmla="*/ 1 h 414"/>
                <a:gd name="T20" fmla="*/ 526 w 2796"/>
                <a:gd name="T21" fmla="*/ 1 h 414"/>
                <a:gd name="T22" fmla="*/ 393 w 2796"/>
                <a:gd name="T23" fmla="*/ 1 h 414"/>
                <a:gd name="T24" fmla="*/ 271 w 2796"/>
                <a:gd name="T25" fmla="*/ 1 h 414"/>
                <a:gd name="T26" fmla="*/ 168 w 2796"/>
                <a:gd name="T27" fmla="*/ 1 h 414"/>
                <a:gd name="T28" fmla="*/ 85 w 2796"/>
                <a:gd name="T29" fmla="*/ 1 h 414"/>
                <a:gd name="T30" fmla="*/ 28 w 2796"/>
                <a:gd name="T31" fmla="*/ 1 h 414"/>
                <a:gd name="T32" fmla="*/ 1 w 2796"/>
                <a:gd name="T33" fmla="*/ 1 h 414"/>
                <a:gd name="T34" fmla="*/ 0 w 2796"/>
                <a:gd name="T35" fmla="*/ 36 h 414"/>
                <a:gd name="T36" fmla="*/ 1681 w 2796"/>
                <a:gd name="T37" fmla="*/ 36 h 414"/>
                <a:gd name="T38" fmla="*/ 1683 w 2796"/>
                <a:gd name="T39" fmla="*/ 36 h 414"/>
                <a:gd name="T40" fmla="*/ 1735 w 2796"/>
                <a:gd name="T41" fmla="*/ 36 h 414"/>
                <a:gd name="T42" fmla="*/ 1845 w 2796"/>
                <a:gd name="T43" fmla="*/ 61 h 414"/>
                <a:gd name="T44" fmla="*/ 1945 w 2796"/>
                <a:gd name="T45" fmla="*/ 144 h 414"/>
                <a:gd name="T46" fmla="*/ 1974 w 2796"/>
                <a:gd name="T47" fmla="*/ 192 h 414"/>
                <a:gd name="T48" fmla="*/ 2001 w 2796"/>
                <a:gd name="T49" fmla="*/ 237 h 414"/>
                <a:gd name="T50" fmla="*/ 2050 w 2796"/>
                <a:gd name="T51" fmla="*/ 313 h 414"/>
                <a:gd name="T52" fmla="*/ 2113 w 2796"/>
                <a:gd name="T53" fmla="*/ 372 h 414"/>
                <a:gd name="T54" fmla="*/ 2205 w 2796"/>
                <a:gd name="T55" fmla="*/ 405 h 414"/>
                <a:gd name="T56" fmla="*/ 2287 w 2796"/>
                <a:gd name="T57" fmla="*/ 412 h 414"/>
                <a:gd name="T58" fmla="*/ 2347 w 2796"/>
                <a:gd name="T59" fmla="*/ 412 h 414"/>
                <a:gd name="T60" fmla="*/ 2483 w 2796"/>
                <a:gd name="T61" fmla="*/ 412 h 414"/>
                <a:gd name="T62" fmla="*/ 2641 w 2796"/>
                <a:gd name="T63" fmla="*/ 412 h 414"/>
                <a:gd name="T64" fmla="*/ 2758 w 2796"/>
                <a:gd name="T65" fmla="*/ 412 h 414"/>
                <a:gd name="T66" fmla="*/ 2796 w 2796"/>
                <a:gd name="T67" fmla="*/ 414 h 414"/>
                <a:gd name="T68" fmla="*/ 2777 w 2796"/>
                <a:gd name="T69" fmla="*/ 378 h 414"/>
                <a:gd name="T70" fmla="*/ 2687 w 2796"/>
                <a:gd name="T71" fmla="*/ 378 h 414"/>
                <a:gd name="T72" fmla="*/ 2536 w 2796"/>
                <a:gd name="T73" fmla="*/ 378 h 414"/>
                <a:gd name="T74" fmla="*/ 2386 w 2796"/>
                <a:gd name="T75" fmla="*/ 378 h 414"/>
                <a:gd name="T76" fmla="*/ 2296 w 2796"/>
                <a:gd name="T77" fmla="*/ 378 h 414"/>
                <a:gd name="T78" fmla="*/ 2245 w 2796"/>
                <a:gd name="T79" fmla="*/ 376 h 414"/>
                <a:gd name="T80" fmla="*/ 2148 w 2796"/>
                <a:gd name="T81" fmla="*/ 351 h 414"/>
                <a:gd name="T82" fmla="*/ 2082 w 2796"/>
                <a:gd name="T83" fmla="*/ 298 h 414"/>
                <a:gd name="T84" fmla="*/ 2031 w 2796"/>
                <a:gd name="T85" fmla="*/ 222 h 414"/>
                <a:gd name="T86" fmla="*/ 2004 w 2796"/>
                <a:gd name="T87" fmla="*/ 174 h 414"/>
                <a:gd name="T88" fmla="*/ 1975 w 2796"/>
                <a:gd name="T89" fmla="*/ 126 h 414"/>
                <a:gd name="T90" fmla="*/ 1876 w 2796"/>
                <a:gd name="T91" fmla="*/ 37 h 414"/>
                <a:gd name="T92" fmla="*/ 1765 w 2796"/>
                <a:gd name="T93" fmla="*/ 4 h 414"/>
                <a:gd name="T94" fmla="*/ 1689 w 2796"/>
                <a:gd name="T95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96" h="414">
                  <a:moveTo>
                    <a:pt x="1680" y="1"/>
                  </a:moveTo>
                  <a:lnTo>
                    <a:pt x="1678" y="1"/>
                  </a:lnTo>
                  <a:lnTo>
                    <a:pt x="1672" y="1"/>
                  </a:lnTo>
                  <a:lnTo>
                    <a:pt x="1664" y="1"/>
                  </a:lnTo>
                  <a:lnTo>
                    <a:pt x="1650" y="1"/>
                  </a:lnTo>
                  <a:lnTo>
                    <a:pt x="1635" y="1"/>
                  </a:lnTo>
                  <a:lnTo>
                    <a:pt x="1616" y="1"/>
                  </a:lnTo>
                  <a:lnTo>
                    <a:pt x="1593" y="1"/>
                  </a:lnTo>
                  <a:lnTo>
                    <a:pt x="1569" y="1"/>
                  </a:lnTo>
                  <a:lnTo>
                    <a:pt x="1542" y="1"/>
                  </a:lnTo>
                  <a:lnTo>
                    <a:pt x="1512" y="1"/>
                  </a:lnTo>
                  <a:lnTo>
                    <a:pt x="1479" y="1"/>
                  </a:lnTo>
                  <a:lnTo>
                    <a:pt x="1445" y="1"/>
                  </a:lnTo>
                  <a:lnTo>
                    <a:pt x="1409" y="1"/>
                  </a:lnTo>
                  <a:lnTo>
                    <a:pt x="1370" y="1"/>
                  </a:lnTo>
                  <a:lnTo>
                    <a:pt x="1331" y="1"/>
                  </a:lnTo>
                  <a:lnTo>
                    <a:pt x="1289" y="1"/>
                  </a:lnTo>
                  <a:lnTo>
                    <a:pt x="1245" y="1"/>
                  </a:lnTo>
                  <a:lnTo>
                    <a:pt x="1200" y="1"/>
                  </a:lnTo>
                  <a:lnTo>
                    <a:pt x="1154" y="1"/>
                  </a:lnTo>
                  <a:lnTo>
                    <a:pt x="1108" y="1"/>
                  </a:lnTo>
                  <a:lnTo>
                    <a:pt x="1060" y="1"/>
                  </a:lnTo>
                  <a:lnTo>
                    <a:pt x="1012" y="1"/>
                  </a:lnTo>
                  <a:lnTo>
                    <a:pt x="964" y="1"/>
                  </a:lnTo>
                  <a:lnTo>
                    <a:pt x="914" y="1"/>
                  </a:lnTo>
                  <a:lnTo>
                    <a:pt x="865" y="1"/>
                  </a:lnTo>
                  <a:lnTo>
                    <a:pt x="815" y="1"/>
                  </a:lnTo>
                  <a:lnTo>
                    <a:pt x="766" y="1"/>
                  </a:lnTo>
                  <a:lnTo>
                    <a:pt x="716" y="1"/>
                  </a:lnTo>
                  <a:lnTo>
                    <a:pt x="668" y="1"/>
                  </a:lnTo>
                  <a:lnTo>
                    <a:pt x="619" y="1"/>
                  </a:lnTo>
                  <a:lnTo>
                    <a:pt x="572" y="1"/>
                  </a:lnTo>
                  <a:lnTo>
                    <a:pt x="526" y="1"/>
                  </a:lnTo>
                  <a:lnTo>
                    <a:pt x="480" y="1"/>
                  </a:lnTo>
                  <a:lnTo>
                    <a:pt x="436" y="1"/>
                  </a:lnTo>
                  <a:lnTo>
                    <a:pt x="393" y="1"/>
                  </a:lnTo>
                  <a:lnTo>
                    <a:pt x="351" y="1"/>
                  </a:lnTo>
                  <a:lnTo>
                    <a:pt x="310" y="1"/>
                  </a:lnTo>
                  <a:lnTo>
                    <a:pt x="271" y="1"/>
                  </a:lnTo>
                  <a:lnTo>
                    <a:pt x="235" y="1"/>
                  </a:lnTo>
                  <a:lnTo>
                    <a:pt x="201" y="1"/>
                  </a:lnTo>
                  <a:lnTo>
                    <a:pt x="168" y="1"/>
                  </a:lnTo>
                  <a:lnTo>
                    <a:pt x="138" y="1"/>
                  </a:lnTo>
                  <a:lnTo>
                    <a:pt x="111" y="1"/>
                  </a:lnTo>
                  <a:lnTo>
                    <a:pt x="85" y="1"/>
                  </a:lnTo>
                  <a:lnTo>
                    <a:pt x="64" y="1"/>
                  </a:lnTo>
                  <a:lnTo>
                    <a:pt x="45" y="1"/>
                  </a:lnTo>
                  <a:lnTo>
                    <a:pt x="28" y="1"/>
                  </a:lnTo>
                  <a:lnTo>
                    <a:pt x="16" y="1"/>
                  </a:lnTo>
                  <a:lnTo>
                    <a:pt x="7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6"/>
                  </a:lnTo>
                  <a:lnTo>
                    <a:pt x="1681" y="36"/>
                  </a:lnTo>
                  <a:lnTo>
                    <a:pt x="1681" y="36"/>
                  </a:lnTo>
                  <a:lnTo>
                    <a:pt x="1681" y="36"/>
                  </a:lnTo>
                  <a:lnTo>
                    <a:pt x="1681" y="36"/>
                  </a:lnTo>
                  <a:lnTo>
                    <a:pt x="1683" y="36"/>
                  </a:lnTo>
                  <a:lnTo>
                    <a:pt x="1683" y="36"/>
                  </a:lnTo>
                  <a:lnTo>
                    <a:pt x="1689" y="36"/>
                  </a:lnTo>
                  <a:lnTo>
                    <a:pt x="1708" y="36"/>
                  </a:lnTo>
                  <a:lnTo>
                    <a:pt x="1735" y="36"/>
                  </a:lnTo>
                  <a:lnTo>
                    <a:pt x="1768" y="40"/>
                  </a:lnTo>
                  <a:lnTo>
                    <a:pt x="1806" y="48"/>
                  </a:lnTo>
                  <a:lnTo>
                    <a:pt x="1845" y="61"/>
                  </a:lnTo>
                  <a:lnTo>
                    <a:pt x="1882" y="81"/>
                  </a:lnTo>
                  <a:lnTo>
                    <a:pt x="1917" y="108"/>
                  </a:lnTo>
                  <a:lnTo>
                    <a:pt x="1945" y="144"/>
                  </a:lnTo>
                  <a:lnTo>
                    <a:pt x="1945" y="144"/>
                  </a:lnTo>
                  <a:lnTo>
                    <a:pt x="1956" y="160"/>
                  </a:lnTo>
                  <a:lnTo>
                    <a:pt x="1974" y="192"/>
                  </a:lnTo>
                  <a:lnTo>
                    <a:pt x="1983" y="208"/>
                  </a:lnTo>
                  <a:lnTo>
                    <a:pt x="1983" y="208"/>
                  </a:lnTo>
                  <a:lnTo>
                    <a:pt x="2001" y="237"/>
                  </a:lnTo>
                  <a:lnTo>
                    <a:pt x="2016" y="264"/>
                  </a:lnTo>
                  <a:lnTo>
                    <a:pt x="2032" y="289"/>
                  </a:lnTo>
                  <a:lnTo>
                    <a:pt x="2050" y="313"/>
                  </a:lnTo>
                  <a:lnTo>
                    <a:pt x="2068" y="334"/>
                  </a:lnTo>
                  <a:lnTo>
                    <a:pt x="2089" y="354"/>
                  </a:lnTo>
                  <a:lnTo>
                    <a:pt x="2113" y="372"/>
                  </a:lnTo>
                  <a:lnTo>
                    <a:pt x="2139" y="385"/>
                  </a:lnTo>
                  <a:lnTo>
                    <a:pt x="2170" y="396"/>
                  </a:lnTo>
                  <a:lnTo>
                    <a:pt x="2205" y="405"/>
                  </a:lnTo>
                  <a:lnTo>
                    <a:pt x="2243" y="411"/>
                  </a:lnTo>
                  <a:lnTo>
                    <a:pt x="2287" y="412"/>
                  </a:lnTo>
                  <a:lnTo>
                    <a:pt x="2287" y="412"/>
                  </a:lnTo>
                  <a:lnTo>
                    <a:pt x="2296" y="412"/>
                  </a:lnTo>
                  <a:lnTo>
                    <a:pt x="2315" y="412"/>
                  </a:lnTo>
                  <a:lnTo>
                    <a:pt x="2347" y="412"/>
                  </a:lnTo>
                  <a:lnTo>
                    <a:pt x="2386" y="412"/>
                  </a:lnTo>
                  <a:lnTo>
                    <a:pt x="2432" y="412"/>
                  </a:lnTo>
                  <a:lnTo>
                    <a:pt x="2483" y="412"/>
                  </a:lnTo>
                  <a:lnTo>
                    <a:pt x="2536" y="412"/>
                  </a:lnTo>
                  <a:lnTo>
                    <a:pt x="2590" y="412"/>
                  </a:lnTo>
                  <a:lnTo>
                    <a:pt x="2641" y="412"/>
                  </a:lnTo>
                  <a:lnTo>
                    <a:pt x="2687" y="412"/>
                  </a:lnTo>
                  <a:lnTo>
                    <a:pt x="2726" y="412"/>
                  </a:lnTo>
                  <a:lnTo>
                    <a:pt x="2758" y="412"/>
                  </a:lnTo>
                  <a:lnTo>
                    <a:pt x="2777" y="412"/>
                  </a:lnTo>
                  <a:lnTo>
                    <a:pt x="2796" y="410"/>
                  </a:lnTo>
                  <a:lnTo>
                    <a:pt x="2796" y="414"/>
                  </a:lnTo>
                  <a:lnTo>
                    <a:pt x="2796" y="376"/>
                  </a:lnTo>
                  <a:lnTo>
                    <a:pt x="2786" y="378"/>
                  </a:lnTo>
                  <a:lnTo>
                    <a:pt x="2777" y="378"/>
                  </a:lnTo>
                  <a:lnTo>
                    <a:pt x="2758" y="378"/>
                  </a:lnTo>
                  <a:lnTo>
                    <a:pt x="2726" y="378"/>
                  </a:lnTo>
                  <a:lnTo>
                    <a:pt x="2687" y="378"/>
                  </a:lnTo>
                  <a:lnTo>
                    <a:pt x="2641" y="378"/>
                  </a:lnTo>
                  <a:lnTo>
                    <a:pt x="2590" y="378"/>
                  </a:lnTo>
                  <a:lnTo>
                    <a:pt x="2536" y="378"/>
                  </a:lnTo>
                  <a:lnTo>
                    <a:pt x="2483" y="378"/>
                  </a:lnTo>
                  <a:lnTo>
                    <a:pt x="2432" y="378"/>
                  </a:lnTo>
                  <a:lnTo>
                    <a:pt x="2386" y="378"/>
                  </a:lnTo>
                  <a:lnTo>
                    <a:pt x="2347" y="378"/>
                  </a:lnTo>
                  <a:lnTo>
                    <a:pt x="2315" y="378"/>
                  </a:lnTo>
                  <a:lnTo>
                    <a:pt x="2296" y="378"/>
                  </a:lnTo>
                  <a:lnTo>
                    <a:pt x="2287" y="378"/>
                  </a:lnTo>
                  <a:lnTo>
                    <a:pt x="2287" y="378"/>
                  </a:lnTo>
                  <a:lnTo>
                    <a:pt x="2245" y="376"/>
                  </a:lnTo>
                  <a:lnTo>
                    <a:pt x="2208" y="370"/>
                  </a:lnTo>
                  <a:lnTo>
                    <a:pt x="2175" y="363"/>
                  </a:lnTo>
                  <a:lnTo>
                    <a:pt x="2148" y="351"/>
                  </a:lnTo>
                  <a:lnTo>
                    <a:pt x="2122" y="336"/>
                  </a:lnTo>
                  <a:lnTo>
                    <a:pt x="2101" y="319"/>
                  </a:lnTo>
                  <a:lnTo>
                    <a:pt x="2082" y="298"/>
                  </a:lnTo>
                  <a:lnTo>
                    <a:pt x="2064" y="276"/>
                  </a:lnTo>
                  <a:lnTo>
                    <a:pt x="2047" y="249"/>
                  </a:lnTo>
                  <a:lnTo>
                    <a:pt x="2031" y="222"/>
                  </a:lnTo>
                  <a:lnTo>
                    <a:pt x="2013" y="190"/>
                  </a:lnTo>
                  <a:lnTo>
                    <a:pt x="2013" y="190"/>
                  </a:lnTo>
                  <a:lnTo>
                    <a:pt x="2004" y="174"/>
                  </a:lnTo>
                  <a:lnTo>
                    <a:pt x="1984" y="142"/>
                  </a:lnTo>
                  <a:lnTo>
                    <a:pt x="1975" y="126"/>
                  </a:lnTo>
                  <a:lnTo>
                    <a:pt x="1975" y="126"/>
                  </a:lnTo>
                  <a:lnTo>
                    <a:pt x="1947" y="88"/>
                  </a:lnTo>
                  <a:lnTo>
                    <a:pt x="1914" y="58"/>
                  </a:lnTo>
                  <a:lnTo>
                    <a:pt x="1876" y="37"/>
                  </a:lnTo>
                  <a:lnTo>
                    <a:pt x="1839" y="22"/>
                  </a:lnTo>
                  <a:lnTo>
                    <a:pt x="1801" y="10"/>
                  </a:lnTo>
                  <a:lnTo>
                    <a:pt x="1765" y="4"/>
                  </a:lnTo>
                  <a:lnTo>
                    <a:pt x="1734" y="1"/>
                  </a:lnTo>
                  <a:lnTo>
                    <a:pt x="1708" y="0"/>
                  </a:lnTo>
                  <a:lnTo>
                    <a:pt x="1689" y="0"/>
                  </a:lnTo>
                  <a:lnTo>
                    <a:pt x="1680" y="1"/>
                  </a:lnTo>
                  <a:lnTo>
                    <a:pt x="1680" y="1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37" name="Freeform 81"/>
            <p:cNvSpPr>
              <a:spLocks noChangeAspect="1"/>
            </p:cNvSpPr>
            <p:nvPr/>
          </p:nvSpPr>
          <p:spPr bwMode="auto">
            <a:xfrm>
              <a:off x="2058" y="1458"/>
              <a:ext cx="2800" cy="409"/>
            </a:xfrm>
            <a:custGeom>
              <a:avLst/>
              <a:gdLst>
                <a:gd name="T0" fmla="*/ 2208 w 2800"/>
                <a:gd name="T1" fmla="*/ 7 h 409"/>
                <a:gd name="T2" fmla="*/ 2113 w 2800"/>
                <a:gd name="T3" fmla="*/ 40 h 409"/>
                <a:gd name="T4" fmla="*/ 2049 w 2800"/>
                <a:gd name="T5" fmla="*/ 99 h 409"/>
                <a:gd name="T6" fmla="*/ 1999 w 2800"/>
                <a:gd name="T7" fmla="*/ 175 h 409"/>
                <a:gd name="T8" fmla="*/ 1972 w 2800"/>
                <a:gd name="T9" fmla="*/ 220 h 409"/>
                <a:gd name="T10" fmla="*/ 1945 w 2800"/>
                <a:gd name="T11" fmla="*/ 267 h 409"/>
                <a:gd name="T12" fmla="*/ 1845 w 2800"/>
                <a:gd name="T13" fmla="*/ 349 h 409"/>
                <a:gd name="T14" fmla="*/ 1735 w 2800"/>
                <a:gd name="T15" fmla="*/ 373 h 409"/>
                <a:gd name="T16" fmla="*/ 1683 w 2800"/>
                <a:gd name="T17" fmla="*/ 373 h 409"/>
                <a:gd name="T18" fmla="*/ 1681 w 2800"/>
                <a:gd name="T19" fmla="*/ 373 h 409"/>
                <a:gd name="T20" fmla="*/ 0 w 2800"/>
                <a:gd name="T21" fmla="*/ 373 h 409"/>
                <a:gd name="T22" fmla="*/ 1 w 2800"/>
                <a:gd name="T23" fmla="*/ 408 h 409"/>
                <a:gd name="T24" fmla="*/ 28 w 2800"/>
                <a:gd name="T25" fmla="*/ 408 h 409"/>
                <a:gd name="T26" fmla="*/ 85 w 2800"/>
                <a:gd name="T27" fmla="*/ 408 h 409"/>
                <a:gd name="T28" fmla="*/ 168 w 2800"/>
                <a:gd name="T29" fmla="*/ 408 h 409"/>
                <a:gd name="T30" fmla="*/ 271 w 2800"/>
                <a:gd name="T31" fmla="*/ 408 h 409"/>
                <a:gd name="T32" fmla="*/ 393 w 2800"/>
                <a:gd name="T33" fmla="*/ 408 h 409"/>
                <a:gd name="T34" fmla="*/ 526 w 2800"/>
                <a:gd name="T35" fmla="*/ 408 h 409"/>
                <a:gd name="T36" fmla="*/ 668 w 2800"/>
                <a:gd name="T37" fmla="*/ 408 h 409"/>
                <a:gd name="T38" fmla="*/ 815 w 2800"/>
                <a:gd name="T39" fmla="*/ 408 h 409"/>
                <a:gd name="T40" fmla="*/ 964 w 2800"/>
                <a:gd name="T41" fmla="*/ 408 h 409"/>
                <a:gd name="T42" fmla="*/ 1108 w 2800"/>
                <a:gd name="T43" fmla="*/ 408 h 409"/>
                <a:gd name="T44" fmla="*/ 1245 w 2800"/>
                <a:gd name="T45" fmla="*/ 408 h 409"/>
                <a:gd name="T46" fmla="*/ 1370 w 2800"/>
                <a:gd name="T47" fmla="*/ 408 h 409"/>
                <a:gd name="T48" fmla="*/ 1479 w 2800"/>
                <a:gd name="T49" fmla="*/ 408 h 409"/>
                <a:gd name="T50" fmla="*/ 1569 w 2800"/>
                <a:gd name="T51" fmla="*/ 408 h 409"/>
                <a:gd name="T52" fmla="*/ 1635 w 2800"/>
                <a:gd name="T53" fmla="*/ 408 h 409"/>
                <a:gd name="T54" fmla="*/ 1672 w 2800"/>
                <a:gd name="T55" fmla="*/ 408 h 409"/>
                <a:gd name="T56" fmla="*/ 1680 w 2800"/>
                <a:gd name="T57" fmla="*/ 408 h 409"/>
                <a:gd name="T58" fmla="*/ 1734 w 2800"/>
                <a:gd name="T59" fmla="*/ 408 h 409"/>
                <a:gd name="T60" fmla="*/ 1839 w 2800"/>
                <a:gd name="T61" fmla="*/ 388 h 409"/>
                <a:gd name="T62" fmla="*/ 1947 w 2800"/>
                <a:gd name="T63" fmla="*/ 321 h 409"/>
                <a:gd name="T64" fmla="*/ 1984 w 2800"/>
                <a:gd name="T65" fmla="*/ 268 h 409"/>
                <a:gd name="T66" fmla="*/ 2013 w 2800"/>
                <a:gd name="T67" fmla="*/ 222 h 409"/>
                <a:gd name="T68" fmla="*/ 2064 w 2800"/>
                <a:gd name="T69" fmla="*/ 136 h 409"/>
                <a:gd name="T70" fmla="*/ 2124 w 2800"/>
                <a:gd name="T71" fmla="*/ 76 h 409"/>
                <a:gd name="T72" fmla="*/ 2211 w 2800"/>
                <a:gd name="T73" fmla="*/ 40 h 409"/>
                <a:gd name="T74" fmla="*/ 2294 w 2800"/>
                <a:gd name="T75" fmla="*/ 34 h 409"/>
                <a:gd name="T76" fmla="*/ 2351 w 2800"/>
                <a:gd name="T77" fmla="*/ 34 h 409"/>
                <a:gd name="T78" fmla="*/ 2486 w 2800"/>
                <a:gd name="T79" fmla="*/ 34 h 409"/>
                <a:gd name="T80" fmla="*/ 2642 w 2800"/>
                <a:gd name="T81" fmla="*/ 34 h 409"/>
                <a:gd name="T82" fmla="*/ 2758 w 2800"/>
                <a:gd name="T83" fmla="*/ 34 h 409"/>
                <a:gd name="T84" fmla="*/ 2798 w 2800"/>
                <a:gd name="T85" fmla="*/ 36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00" h="409">
                  <a:moveTo>
                    <a:pt x="2294" y="0"/>
                  </a:moveTo>
                  <a:lnTo>
                    <a:pt x="2248" y="1"/>
                  </a:lnTo>
                  <a:lnTo>
                    <a:pt x="2208" y="7"/>
                  </a:lnTo>
                  <a:lnTo>
                    <a:pt x="2172" y="15"/>
                  </a:lnTo>
                  <a:lnTo>
                    <a:pt x="2140" y="27"/>
                  </a:lnTo>
                  <a:lnTo>
                    <a:pt x="2113" y="40"/>
                  </a:lnTo>
                  <a:lnTo>
                    <a:pt x="2089" y="58"/>
                  </a:lnTo>
                  <a:lnTo>
                    <a:pt x="2068" y="76"/>
                  </a:lnTo>
                  <a:lnTo>
                    <a:pt x="2049" y="99"/>
                  </a:lnTo>
                  <a:lnTo>
                    <a:pt x="2031" y="123"/>
                  </a:lnTo>
                  <a:lnTo>
                    <a:pt x="2014" y="148"/>
                  </a:lnTo>
                  <a:lnTo>
                    <a:pt x="1999" y="175"/>
                  </a:lnTo>
                  <a:lnTo>
                    <a:pt x="1981" y="204"/>
                  </a:lnTo>
                  <a:lnTo>
                    <a:pt x="1981" y="204"/>
                  </a:lnTo>
                  <a:lnTo>
                    <a:pt x="1972" y="220"/>
                  </a:lnTo>
                  <a:lnTo>
                    <a:pt x="1956" y="250"/>
                  </a:lnTo>
                  <a:lnTo>
                    <a:pt x="1945" y="267"/>
                  </a:lnTo>
                  <a:lnTo>
                    <a:pt x="1945" y="267"/>
                  </a:lnTo>
                  <a:lnTo>
                    <a:pt x="1917" y="303"/>
                  </a:lnTo>
                  <a:lnTo>
                    <a:pt x="1882" y="328"/>
                  </a:lnTo>
                  <a:lnTo>
                    <a:pt x="1845" y="349"/>
                  </a:lnTo>
                  <a:lnTo>
                    <a:pt x="1806" y="361"/>
                  </a:lnTo>
                  <a:lnTo>
                    <a:pt x="1768" y="369"/>
                  </a:lnTo>
                  <a:lnTo>
                    <a:pt x="1735" y="373"/>
                  </a:lnTo>
                  <a:lnTo>
                    <a:pt x="1708" y="375"/>
                  </a:lnTo>
                  <a:lnTo>
                    <a:pt x="1689" y="375"/>
                  </a:lnTo>
                  <a:lnTo>
                    <a:pt x="1683" y="373"/>
                  </a:lnTo>
                  <a:lnTo>
                    <a:pt x="1683" y="373"/>
                  </a:lnTo>
                  <a:lnTo>
                    <a:pt x="1681" y="373"/>
                  </a:lnTo>
                  <a:lnTo>
                    <a:pt x="1681" y="373"/>
                  </a:lnTo>
                  <a:lnTo>
                    <a:pt x="1681" y="373"/>
                  </a:lnTo>
                  <a:lnTo>
                    <a:pt x="1681" y="373"/>
                  </a:lnTo>
                  <a:lnTo>
                    <a:pt x="0" y="373"/>
                  </a:lnTo>
                  <a:lnTo>
                    <a:pt x="0" y="408"/>
                  </a:lnTo>
                  <a:lnTo>
                    <a:pt x="0" y="408"/>
                  </a:lnTo>
                  <a:lnTo>
                    <a:pt x="1" y="408"/>
                  </a:lnTo>
                  <a:lnTo>
                    <a:pt x="7" y="408"/>
                  </a:lnTo>
                  <a:lnTo>
                    <a:pt x="16" y="408"/>
                  </a:lnTo>
                  <a:lnTo>
                    <a:pt x="28" y="408"/>
                  </a:lnTo>
                  <a:lnTo>
                    <a:pt x="45" y="408"/>
                  </a:lnTo>
                  <a:lnTo>
                    <a:pt x="64" y="408"/>
                  </a:lnTo>
                  <a:lnTo>
                    <a:pt x="85" y="408"/>
                  </a:lnTo>
                  <a:lnTo>
                    <a:pt x="111" y="408"/>
                  </a:lnTo>
                  <a:lnTo>
                    <a:pt x="138" y="408"/>
                  </a:lnTo>
                  <a:lnTo>
                    <a:pt x="168" y="408"/>
                  </a:lnTo>
                  <a:lnTo>
                    <a:pt x="201" y="408"/>
                  </a:lnTo>
                  <a:lnTo>
                    <a:pt x="235" y="408"/>
                  </a:lnTo>
                  <a:lnTo>
                    <a:pt x="271" y="408"/>
                  </a:lnTo>
                  <a:lnTo>
                    <a:pt x="310" y="408"/>
                  </a:lnTo>
                  <a:lnTo>
                    <a:pt x="351" y="408"/>
                  </a:lnTo>
                  <a:lnTo>
                    <a:pt x="393" y="408"/>
                  </a:lnTo>
                  <a:lnTo>
                    <a:pt x="436" y="408"/>
                  </a:lnTo>
                  <a:lnTo>
                    <a:pt x="480" y="408"/>
                  </a:lnTo>
                  <a:lnTo>
                    <a:pt x="526" y="408"/>
                  </a:lnTo>
                  <a:lnTo>
                    <a:pt x="572" y="408"/>
                  </a:lnTo>
                  <a:lnTo>
                    <a:pt x="619" y="408"/>
                  </a:lnTo>
                  <a:lnTo>
                    <a:pt x="668" y="408"/>
                  </a:lnTo>
                  <a:lnTo>
                    <a:pt x="716" y="408"/>
                  </a:lnTo>
                  <a:lnTo>
                    <a:pt x="766" y="408"/>
                  </a:lnTo>
                  <a:lnTo>
                    <a:pt x="815" y="408"/>
                  </a:lnTo>
                  <a:lnTo>
                    <a:pt x="865" y="408"/>
                  </a:lnTo>
                  <a:lnTo>
                    <a:pt x="914" y="408"/>
                  </a:lnTo>
                  <a:lnTo>
                    <a:pt x="964" y="408"/>
                  </a:lnTo>
                  <a:lnTo>
                    <a:pt x="1012" y="408"/>
                  </a:lnTo>
                  <a:lnTo>
                    <a:pt x="1060" y="408"/>
                  </a:lnTo>
                  <a:lnTo>
                    <a:pt x="1108" y="408"/>
                  </a:lnTo>
                  <a:lnTo>
                    <a:pt x="1154" y="408"/>
                  </a:lnTo>
                  <a:lnTo>
                    <a:pt x="1200" y="408"/>
                  </a:lnTo>
                  <a:lnTo>
                    <a:pt x="1245" y="408"/>
                  </a:lnTo>
                  <a:lnTo>
                    <a:pt x="1289" y="408"/>
                  </a:lnTo>
                  <a:lnTo>
                    <a:pt x="1331" y="408"/>
                  </a:lnTo>
                  <a:lnTo>
                    <a:pt x="1370" y="408"/>
                  </a:lnTo>
                  <a:lnTo>
                    <a:pt x="1409" y="408"/>
                  </a:lnTo>
                  <a:lnTo>
                    <a:pt x="1445" y="408"/>
                  </a:lnTo>
                  <a:lnTo>
                    <a:pt x="1479" y="408"/>
                  </a:lnTo>
                  <a:lnTo>
                    <a:pt x="1512" y="408"/>
                  </a:lnTo>
                  <a:lnTo>
                    <a:pt x="1542" y="408"/>
                  </a:lnTo>
                  <a:lnTo>
                    <a:pt x="1569" y="408"/>
                  </a:lnTo>
                  <a:lnTo>
                    <a:pt x="1593" y="408"/>
                  </a:lnTo>
                  <a:lnTo>
                    <a:pt x="1616" y="408"/>
                  </a:lnTo>
                  <a:lnTo>
                    <a:pt x="1635" y="408"/>
                  </a:lnTo>
                  <a:lnTo>
                    <a:pt x="1650" y="408"/>
                  </a:lnTo>
                  <a:lnTo>
                    <a:pt x="1664" y="408"/>
                  </a:lnTo>
                  <a:lnTo>
                    <a:pt x="1672" y="408"/>
                  </a:lnTo>
                  <a:lnTo>
                    <a:pt x="1678" y="408"/>
                  </a:lnTo>
                  <a:lnTo>
                    <a:pt x="1680" y="408"/>
                  </a:lnTo>
                  <a:lnTo>
                    <a:pt x="1680" y="408"/>
                  </a:lnTo>
                  <a:lnTo>
                    <a:pt x="1689" y="409"/>
                  </a:lnTo>
                  <a:lnTo>
                    <a:pt x="1708" y="409"/>
                  </a:lnTo>
                  <a:lnTo>
                    <a:pt x="1734" y="408"/>
                  </a:lnTo>
                  <a:lnTo>
                    <a:pt x="1765" y="405"/>
                  </a:lnTo>
                  <a:lnTo>
                    <a:pt x="1801" y="399"/>
                  </a:lnTo>
                  <a:lnTo>
                    <a:pt x="1839" y="388"/>
                  </a:lnTo>
                  <a:lnTo>
                    <a:pt x="1876" y="372"/>
                  </a:lnTo>
                  <a:lnTo>
                    <a:pt x="1914" y="351"/>
                  </a:lnTo>
                  <a:lnTo>
                    <a:pt x="1947" y="321"/>
                  </a:lnTo>
                  <a:lnTo>
                    <a:pt x="1975" y="283"/>
                  </a:lnTo>
                  <a:lnTo>
                    <a:pt x="1975" y="283"/>
                  </a:lnTo>
                  <a:lnTo>
                    <a:pt x="1984" y="268"/>
                  </a:lnTo>
                  <a:lnTo>
                    <a:pt x="2002" y="237"/>
                  </a:lnTo>
                  <a:lnTo>
                    <a:pt x="2013" y="222"/>
                  </a:lnTo>
                  <a:lnTo>
                    <a:pt x="2013" y="222"/>
                  </a:lnTo>
                  <a:lnTo>
                    <a:pt x="2029" y="190"/>
                  </a:lnTo>
                  <a:lnTo>
                    <a:pt x="2046" y="162"/>
                  </a:lnTo>
                  <a:lnTo>
                    <a:pt x="2064" y="136"/>
                  </a:lnTo>
                  <a:lnTo>
                    <a:pt x="2082" y="114"/>
                  </a:lnTo>
                  <a:lnTo>
                    <a:pt x="2101" y="94"/>
                  </a:lnTo>
                  <a:lnTo>
                    <a:pt x="2124" y="76"/>
                  </a:lnTo>
                  <a:lnTo>
                    <a:pt x="2148" y="61"/>
                  </a:lnTo>
                  <a:lnTo>
                    <a:pt x="2176" y="49"/>
                  </a:lnTo>
                  <a:lnTo>
                    <a:pt x="2211" y="40"/>
                  </a:lnTo>
                  <a:lnTo>
                    <a:pt x="2249" y="36"/>
                  </a:lnTo>
                  <a:lnTo>
                    <a:pt x="2294" y="34"/>
                  </a:lnTo>
                  <a:lnTo>
                    <a:pt x="2294" y="34"/>
                  </a:lnTo>
                  <a:lnTo>
                    <a:pt x="2300" y="34"/>
                  </a:lnTo>
                  <a:lnTo>
                    <a:pt x="2321" y="34"/>
                  </a:lnTo>
                  <a:lnTo>
                    <a:pt x="2351" y="34"/>
                  </a:lnTo>
                  <a:lnTo>
                    <a:pt x="2392" y="34"/>
                  </a:lnTo>
                  <a:lnTo>
                    <a:pt x="2437" y="34"/>
                  </a:lnTo>
                  <a:lnTo>
                    <a:pt x="2486" y="34"/>
                  </a:lnTo>
                  <a:lnTo>
                    <a:pt x="2540" y="34"/>
                  </a:lnTo>
                  <a:lnTo>
                    <a:pt x="2591" y="34"/>
                  </a:lnTo>
                  <a:lnTo>
                    <a:pt x="2642" y="34"/>
                  </a:lnTo>
                  <a:lnTo>
                    <a:pt x="2689" y="34"/>
                  </a:lnTo>
                  <a:lnTo>
                    <a:pt x="2726" y="34"/>
                  </a:lnTo>
                  <a:lnTo>
                    <a:pt x="2758" y="34"/>
                  </a:lnTo>
                  <a:lnTo>
                    <a:pt x="2798" y="34"/>
                  </a:lnTo>
                  <a:lnTo>
                    <a:pt x="2800" y="36"/>
                  </a:lnTo>
                  <a:lnTo>
                    <a:pt x="2798" y="36"/>
                  </a:lnTo>
                  <a:lnTo>
                    <a:pt x="2796" y="0"/>
                  </a:lnTo>
                  <a:lnTo>
                    <a:pt x="2294" y="0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1138" name="Group 82"/>
          <p:cNvGrpSpPr>
            <a:grpSpLocks/>
          </p:cNvGrpSpPr>
          <p:nvPr/>
        </p:nvGrpSpPr>
        <p:grpSpPr bwMode="auto">
          <a:xfrm>
            <a:off x="514350" y="979488"/>
            <a:ext cx="7313613" cy="5024437"/>
            <a:chOff x="288" y="617"/>
            <a:chExt cx="4095" cy="3165"/>
          </a:xfrm>
        </p:grpSpPr>
        <p:sp>
          <p:nvSpPr>
            <p:cNvPr id="301139" name="Text Box 83"/>
            <p:cNvSpPr txBox="1">
              <a:spLocks noChangeArrowheads="1"/>
            </p:cNvSpPr>
            <p:nvPr/>
          </p:nvSpPr>
          <p:spPr bwMode="auto">
            <a:xfrm>
              <a:off x="288" y="3264"/>
              <a:ext cx="4011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b="1">
                  <a:solidFill>
                    <a:srgbClr val="E62C00"/>
                  </a:solidFill>
                  <a:latin typeface="Helvetica" charset="0"/>
                </a:rPr>
                <a:t>Primase</a:t>
              </a:r>
              <a:r>
                <a:rPr lang="en-US" b="1">
                  <a:latin typeface="Helvetica" charset="0"/>
                </a:rPr>
                <a:t> protein makes a short segment of </a:t>
              </a:r>
              <a:r>
                <a:rPr lang="en-US" b="1">
                  <a:solidFill>
                    <a:srgbClr val="009900"/>
                  </a:solidFill>
                  <a:latin typeface="Helvetica" charset="0"/>
                </a:rPr>
                <a:t>RNA </a:t>
              </a:r>
            </a:p>
            <a:p>
              <a:pPr algn="l" eaLnBrk="0" hangingPunct="0"/>
              <a:r>
                <a:rPr lang="en-US" b="1">
                  <a:solidFill>
                    <a:srgbClr val="009900"/>
                  </a:solidFill>
                  <a:latin typeface="Helvetica" charset="0"/>
                </a:rPr>
                <a:t>primer</a:t>
              </a:r>
              <a:r>
                <a:rPr lang="en-US" b="1">
                  <a:latin typeface="Helvetica" charset="0"/>
                </a:rPr>
                <a:t> complementary to the DNA</a:t>
              </a:r>
            </a:p>
          </p:txBody>
        </p:sp>
        <p:grpSp>
          <p:nvGrpSpPr>
            <p:cNvPr id="301140" name="Group 84"/>
            <p:cNvGrpSpPr>
              <a:grpSpLocks/>
            </p:cNvGrpSpPr>
            <p:nvPr/>
          </p:nvGrpSpPr>
          <p:grpSpPr bwMode="auto">
            <a:xfrm>
              <a:off x="4178" y="1631"/>
              <a:ext cx="205" cy="671"/>
              <a:chOff x="4178" y="1638"/>
              <a:chExt cx="205" cy="671"/>
            </a:xfrm>
          </p:grpSpPr>
          <p:sp>
            <p:nvSpPr>
              <p:cNvPr id="301141" name="Freeform 85"/>
              <p:cNvSpPr>
                <a:spLocks noChangeAspect="1"/>
              </p:cNvSpPr>
              <p:nvPr/>
            </p:nvSpPr>
            <p:spPr bwMode="auto">
              <a:xfrm>
                <a:off x="4178" y="1638"/>
                <a:ext cx="205" cy="671"/>
              </a:xfrm>
              <a:custGeom>
                <a:avLst/>
                <a:gdLst>
                  <a:gd name="T0" fmla="*/ 51 w 101"/>
                  <a:gd name="T1" fmla="*/ 0 h 333"/>
                  <a:gd name="T2" fmla="*/ 61 w 101"/>
                  <a:gd name="T3" fmla="*/ 4 h 333"/>
                  <a:gd name="T4" fmla="*/ 70 w 101"/>
                  <a:gd name="T5" fmla="*/ 13 h 333"/>
                  <a:gd name="T6" fmla="*/ 79 w 101"/>
                  <a:gd name="T7" fmla="*/ 29 h 333"/>
                  <a:gd name="T8" fmla="*/ 87 w 101"/>
                  <a:gd name="T9" fmla="*/ 49 h 333"/>
                  <a:gd name="T10" fmla="*/ 93 w 101"/>
                  <a:gd name="T11" fmla="*/ 74 h 333"/>
                  <a:gd name="T12" fmla="*/ 97 w 101"/>
                  <a:gd name="T13" fmla="*/ 102 h 333"/>
                  <a:gd name="T14" fmla="*/ 100 w 101"/>
                  <a:gd name="T15" fmla="*/ 133 h 333"/>
                  <a:gd name="T16" fmla="*/ 101 w 101"/>
                  <a:gd name="T17" fmla="*/ 167 h 333"/>
                  <a:gd name="T18" fmla="*/ 101 w 101"/>
                  <a:gd name="T19" fmla="*/ 167 h 333"/>
                  <a:gd name="T20" fmla="*/ 100 w 101"/>
                  <a:gd name="T21" fmla="*/ 200 h 333"/>
                  <a:gd name="T22" fmla="*/ 97 w 101"/>
                  <a:gd name="T23" fmla="*/ 232 h 333"/>
                  <a:gd name="T24" fmla="*/ 93 w 101"/>
                  <a:gd name="T25" fmla="*/ 260 h 333"/>
                  <a:gd name="T26" fmla="*/ 87 w 101"/>
                  <a:gd name="T27" fmla="*/ 284 h 333"/>
                  <a:gd name="T28" fmla="*/ 79 w 101"/>
                  <a:gd name="T29" fmla="*/ 305 h 333"/>
                  <a:gd name="T30" fmla="*/ 70 w 101"/>
                  <a:gd name="T31" fmla="*/ 320 h 333"/>
                  <a:gd name="T32" fmla="*/ 61 w 101"/>
                  <a:gd name="T33" fmla="*/ 330 h 333"/>
                  <a:gd name="T34" fmla="*/ 51 w 101"/>
                  <a:gd name="T35" fmla="*/ 333 h 333"/>
                  <a:gd name="T36" fmla="*/ 51 w 101"/>
                  <a:gd name="T37" fmla="*/ 333 h 333"/>
                  <a:gd name="T38" fmla="*/ 41 w 101"/>
                  <a:gd name="T39" fmla="*/ 330 h 333"/>
                  <a:gd name="T40" fmla="*/ 31 w 101"/>
                  <a:gd name="T41" fmla="*/ 320 h 333"/>
                  <a:gd name="T42" fmla="*/ 23 w 101"/>
                  <a:gd name="T43" fmla="*/ 305 h 333"/>
                  <a:gd name="T44" fmla="*/ 15 w 101"/>
                  <a:gd name="T45" fmla="*/ 284 h 333"/>
                  <a:gd name="T46" fmla="*/ 9 w 101"/>
                  <a:gd name="T47" fmla="*/ 260 h 333"/>
                  <a:gd name="T48" fmla="*/ 4 w 101"/>
                  <a:gd name="T49" fmla="*/ 232 h 333"/>
                  <a:gd name="T50" fmla="*/ 1 w 101"/>
                  <a:gd name="T51" fmla="*/ 200 h 333"/>
                  <a:gd name="T52" fmla="*/ 0 w 101"/>
                  <a:gd name="T53" fmla="*/ 167 h 333"/>
                  <a:gd name="T54" fmla="*/ 0 w 101"/>
                  <a:gd name="T55" fmla="*/ 167 h 333"/>
                  <a:gd name="T56" fmla="*/ 1 w 101"/>
                  <a:gd name="T57" fmla="*/ 133 h 333"/>
                  <a:gd name="T58" fmla="*/ 4 w 101"/>
                  <a:gd name="T59" fmla="*/ 102 h 333"/>
                  <a:gd name="T60" fmla="*/ 9 w 101"/>
                  <a:gd name="T61" fmla="*/ 74 h 333"/>
                  <a:gd name="T62" fmla="*/ 15 w 101"/>
                  <a:gd name="T63" fmla="*/ 49 h 333"/>
                  <a:gd name="T64" fmla="*/ 23 w 101"/>
                  <a:gd name="T65" fmla="*/ 29 h 333"/>
                  <a:gd name="T66" fmla="*/ 31 w 101"/>
                  <a:gd name="T67" fmla="*/ 13 h 333"/>
                  <a:gd name="T68" fmla="*/ 41 w 101"/>
                  <a:gd name="T69" fmla="*/ 4 h 333"/>
                  <a:gd name="T70" fmla="*/ 51 w 101"/>
                  <a:gd name="T71" fmla="*/ 0 h 333"/>
                  <a:gd name="T72" fmla="*/ 51 w 101"/>
                  <a:gd name="T73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1" h="333">
                    <a:moveTo>
                      <a:pt x="51" y="0"/>
                    </a:moveTo>
                    <a:lnTo>
                      <a:pt x="61" y="4"/>
                    </a:lnTo>
                    <a:lnTo>
                      <a:pt x="70" y="13"/>
                    </a:lnTo>
                    <a:lnTo>
                      <a:pt x="79" y="29"/>
                    </a:lnTo>
                    <a:lnTo>
                      <a:pt x="87" y="49"/>
                    </a:lnTo>
                    <a:lnTo>
                      <a:pt x="93" y="74"/>
                    </a:lnTo>
                    <a:lnTo>
                      <a:pt x="97" y="102"/>
                    </a:lnTo>
                    <a:lnTo>
                      <a:pt x="100" y="133"/>
                    </a:lnTo>
                    <a:lnTo>
                      <a:pt x="101" y="167"/>
                    </a:lnTo>
                    <a:lnTo>
                      <a:pt x="101" y="167"/>
                    </a:lnTo>
                    <a:lnTo>
                      <a:pt x="100" y="200"/>
                    </a:lnTo>
                    <a:lnTo>
                      <a:pt x="97" y="232"/>
                    </a:lnTo>
                    <a:lnTo>
                      <a:pt x="93" y="260"/>
                    </a:lnTo>
                    <a:lnTo>
                      <a:pt x="87" y="284"/>
                    </a:lnTo>
                    <a:lnTo>
                      <a:pt x="79" y="305"/>
                    </a:lnTo>
                    <a:lnTo>
                      <a:pt x="70" y="320"/>
                    </a:lnTo>
                    <a:lnTo>
                      <a:pt x="61" y="330"/>
                    </a:lnTo>
                    <a:lnTo>
                      <a:pt x="51" y="333"/>
                    </a:lnTo>
                    <a:lnTo>
                      <a:pt x="51" y="333"/>
                    </a:lnTo>
                    <a:lnTo>
                      <a:pt x="41" y="330"/>
                    </a:lnTo>
                    <a:lnTo>
                      <a:pt x="31" y="320"/>
                    </a:lnTo>
                    <a:lnTo>
                      <a:pt x="23" y="305"/>
                    </a:lnTo>
                    <a:lnTo>
                      <a:pt x="15" y="284"/>
                    </a:lnTo>
                    <a:lnTo>
                      <a:pt x="9" y="260"/>
                    </a:lnTo>
                    <a:lnTo>
                      <a:pt x="4" y="232"/>
                    </a:lnTo>
                    <a:lnTo>
                      <a:pt x="1" y="200"/>
                    </a:lnTo>
                    <a:lnTo>
                      <a:pt x="0" y="167"/>
                    </a:lnTo>
                    <a:lnTo>
                      <a:pt x="0" y="167"/>
                    </a:lnTo>
                    <a:lnTo>
                      <a:pt x="1" y="133"/>
                    </a:lnTo>
                    <a:lnTo>
                      <a:pt x="4" y="102"/>
                    </a:lnTo>
                    <a:lnTo>
                      <a:pt x="9" y="74"/>
                    </a:lnTo>
                    <a:lnTo>
                      <a:pt x="15" y="49"/>
                    </a:lnTo>
                    <a:lnTo>
                      <a:pt x="23" y="29"/>
                    </a:lnTo>
                    <a:lnTo>
                      <a:pt x="31" y="13"/>
                    </a:lnTo>
                    <a:lnTo>
                      <a:pt x="41" y="4"/>
                    </a:lnTo>
                    <a:lnTo>
                      <a:pt x="51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C5156"/>
              </a:solidFill>
              <a:ln w="19050" cmpd="sng">
                <a:solidFill>
                  <a:srgbClr val="B03A3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42" name="Freeform 86"/>
              <p:cNvSpPr>
                <a:spLocks noChangeAspect="1"/>
              </p:cNvSpPr>
              <p:nvPr/>
            </p:nvSpPr>
            <p:spPr bwMode="auto">
              <a:xfrm>
                <a:off x="4210" y="1668"/>
                <a:ext cx="92" cy="167"/>
              </a:xfrm>
              <a:custGeom>
                <a:avLst/>
                <a:gdLst>
                  <a:gd name="T0" fmla="*/ 0 w 45"/>
                  <a:gd name="T1" fmla="*/ 83 h 83"/>
                  <a:gd name="T2" fmla="*/ 4 w 45"/>
                  <a:gd name="T3" fmla="*/ 60 h 83"/>
                  <a:gd name="T4" fmla="*/ 11 w 45"/>
                  <a:gd name="T5" fmla="*/ 34 h 83"/>
                  <a:gd name="T6" fmla="*/ 20 w 45"/>
                  <a:gd name="T7" fmla="*/ 13 h 83"/>
                  <a:gd name="T8" fmla="*/ 30 w 45"/>
                  <a:gd name="T9" fmla="*/ 0 h 83"/>
                  <a:gd name="T10" fmla="*/ 41 w 45"/>
                  <a:gd name="T11" fmla="*/ 2 h 83"/>
                  <a:gd name="T12" fmla="*/ 41 w 45"/>
                  <a:gd name="T13" fmla="*/ 2 h 83"/>
                  <a:gd name="T14" fmla="*/ 45 w 45"/>
                  <a:gd name="T15" fmla="*/ 8 h 83"/>
                  <a:gd name="T16" fmla="*/ 39 w 45"/>
                  <a:gd name="T17" fmla="*/ 12 h 83"/>
                  <a:gd name="T18" fmla="*/ 28 w 45"/>
                  <a:gd name="T19" fmla="*/ 22 h 83"/>
                  <a:gd name="T20" fmla="*/ 15 w 45"/>
                  <a:gd name="T21" fmla="*/ 43 h 83"/>
                  <a:gd name="T22" fmla="*/ 0 w 45"/>
                  <a:gd name="T23" fmla="*/ 83 h 83"/>
                  <a:gd name="T24" fmla="*/ 0 w 45"/>
                  <a:gd name="T25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83">
                    <a:moveTo>
                      <a:pt x="0" y="83"/>
                    </a:moveTo>
                    <a:lnTo>
                      <a:pt x="4" y="60"/>
                    </a:lnTo>
                    <a:lnTo>
                      <a:pt x="11" y="34"/>
                    </a:lnTo>
                    <a:lnTo>
                      <a:pt x="20" y="13"/>
                    </a:lnTo>
                    <a:lnTo>
                      <a:pt x="30" y="0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5" y="8"/>
                    </a:lnTo>
                    <a:lnTo>
                      <a:pt x="39" y="12"/>
                    </a:lnTo>
                    <a:lnTo>
                      <a:pt x="28" y="22"/>
                    </a:lnTo>
                    <a:lnTo>
                      <a:pt x="15" y="43"/>
                    </a:lnTo>
                    <a:lnTo>
                      <a:pt x="0" y="8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1143" name="Group 87"/>
            <p:cNvGrpSpPr>
              <a:grpSpLocks/>
            </p:cNvGrpSpPr>
            <p:nvPr/>
          </p:nvGrpSpPr>
          <p:grpSpPr bwMode="auto">
            <a:xfrm>
              <a:off x="3892" y="617"/>
              <a:ext cx="202" cy="672"/>
              <a:chOff x="3892" y="624"/>
              <a:chExt cx="202" cy="672"/>
            </a:xfrm>
          </p:grpSpPr>
          <p:sp>
            <p:nvSpPr>
              <p:cNvPr id="301144" name="Freeform 88"/>
              <p:cNvSpPr>
                <a:spLocks noChangeAspect="1"/>
              </p:cNvSpPr>
              <p:nvPr/>
            </p:nvSpPr>
            <p:spPr bwMode="auto">
              <a:xfrm>
                <a:off x="3892" y="624"/>
                <a:ext cx="202" cy="672"/>
              </a:xfrm>
              <a:custGeom>
                <a:avLst/>
                <a:gdLst>
                  <a:gd name="T0" fmla="*/ 50 w 100"/>
                  <a:gd name="T1" fmla="*/ 0 h 334"/>
                  <a:gd name="T2" fmla="*/ 60 w 100"/>
                  <a:gd name="T3" fmla="*/ 4 h 334"/>
                  <a:gd name="T4" fmla="*/ 70 w 100"/>
                  <a:gd name="T5" fmla="*/ 14 h 334"/>
                  <a:gd name="T6" fmla="*/ 78 w 100"/>
                  <a:gd name="T7" fmla="*/ 29 h 334"/>
                  <a:gd name="T8" fmla="*/ 85 w 100"/>
                  <a:gd name="T9" fmla="*/ 49 h 334"/>
                  <a:gd name="T10" fmla="*/ 91 w 100"/>
                  <a:gd name="T11" fmla="*/ 74 h 334"/>
                  <a:gd name="T12" fmla="*/ 97 w 100"/>
                  <a:gd name="T13" fmla="*/ 103 h 334"/>
                  <a:gd name="T14" fmla="*/ 99 w 100"/>
                  <a:gd name="T15" fmla="*/ 133 h 334"/>
                  <a:gd name="T16" fmla="*/ 100 w 100"/>
                  <a:gd name="T17" fmla="*/ 167 h 334"/>
                  <a:gd name="T18" fmla="*/ 100 w 100"/>
                  <a:gd name="T19" fmla="*/ 167 h 334"/>
                  <a:gd name="T20" fmla="*/ 99 w 100"/>
                  <a:gd name="T21" fmla="*/ 201 h 334"/>
                  <a:gd name="T22" fmla="*/ 97 w 100"/>
                  <a:gd name="T23" fmla="*/ 232 h 334"/>
                  <a:gd name="T24" fmla="*/ 91 w 100"/>
                  <a:gd name="T25" fmla="*/ 260 h 334"/>
                  <a:gd name="T26" fmla="*/ 85 w 100"/>
                  <a:gd name="T27" fmla="*/ 285 h 334"/>
                  <a:gd name="T28" fmla="*/ 78 w 100"/>
                  <a:gd name="T29" fmla="*/ 305 h 334"/>
                  <a:gd name="T30" fmla="*/ 70 w 100"/>
                  <a:gd name="T31" fmla="*/ 320 h 334"/>
                  <a:gd name="T32" fmla="*/ 60 w 100"/>
                  <a:gd name="T33" fmla="*/ 330 h 334"/>
                  <a:gd name="T34" fmla="*/ 50 w 100"/>
                  <a:gd name="T35" fmla="*/ 334 h 334"/>
                  <a:gd name="T36" fmla="*/ 50 w 100"/>
                  <a:gd name="T37" fmla="*/ 334 h 334"/>
                  <a:gd name="T38" fmla="*/ 40 w 100"/>
                  <a:gd name="T39" fmla="*/ 330 h 334"/>
                  <a:gd name="T40" fmla="*/ 30 w 100"/>
                  <a:gd name="T41" fmla="*/ 320 h 334"/>
                  <a:gd name="T42" fmla="*/ 21 w 100"/>
                  <a:gd name="T43" fmla="*/ 305 h 334"/>
                  <a:gd name="T44" fmla="*/ 14 w 100"/>
                  <a:gd name="T45" fmla="*/ 285 h 334"/>
                  <a:gd name="T46" fmla="*/ 8 w 100"/>
                  <a:gd name="T47" fmla="*/ 260 h 334"/>
                  <a:gd name="T48" fmla="*/ 3 w 100"/>
                  <a:gd name="T49" fmla="*/ 232 h 334"/>
                  <a:gd name="T50" fmla="*/ 1 w 100"/>
                  <a:gd name="T51" fmla="*/ 201 h 334"/>
                  <a:gd name="T52" fmla="*/ 0 w 100"/>
                  <a:gd name="T53" fmla="*/ 167 h 334"/>
                  <a:gd name="T54" fmla="*/ 0 w 100"/>
                  <a:gd name="T55" fmla="*/ 167 h 334"/>
                  <a:gd name="T56" fmla="*/ 1 w 100"/>
                  <a:gd name="T57" fmla="*/ 133 h 334"/>
                  <a:gd name="T58" fmla="*/ 3 w 100"/>
                  <a:gd name="T59" fmla="*/ 103 h 334"/>
                  <a:gd name="T60" fmla="*/ 8 w 100"/>
                  <a:gd name="T61" fmla="*/ 74 h 334"/>
                  <a:gd name="T62" fmla="*/ 14 w 100"/>
                  <a:gd name="T63" fmla="*/ 49 h 334"/>
                  <a:gd name="T64" fmla="*/ 21 w 100"/>
                  <a:gd name="T65" fmla="*/ 29 h 334"/>
                  <a:gd name="T66" fmla="*/ 30 w 100"/>
                  <a:gd name="T67" fmla="*/ 14 h 334"/>
                  <a:gd name="T68" fmla="*/ 40 w 100"/>
                  <a:gd name="T69" fmla="*/ 4 h 334"/>
                  <a:gd name="T70" fmla="*/ 50 w 100"/>
                  <a:gd name="T71" fmla="*/ 0 h 334"/>
                  <a:gd name="T72" fmla="*/ 50 w 100"/>
                  <a:gd name="T73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0" h="334">
                    <a:moveTo>
                      <a:pt x="50" y="0"/>
                    </a:moveTo>
                    <a:lnTo>
                      <a:pt x="60" y="4"/>
                    </a:lnTo>
                    <a:lnTo>
                      <a:pt x="70" y="14"/>
                    </a:lnTo>
                    <a:lnTo>
                      <a:pt x="78" y="29"/>
                    </a:lnTo>
                    <a:lnTo>
                      <a:pt x="85" y="49"/>
                    </a:lnTo>
                    <a:lnTo>
                      <a:pt x="91" y="74"/>
                    </a:lnTo>
                    <a:lnTo>
                      <a:pt x="97" y="103"/>
                    </a:lnTo>
                    <a:lnTo>
                      <a:pt x="99" y="133"/>
                    </a:lnTo>
                    <a:lnTo>
                      <a:pt x="100" y="167"/>
                    </a:lnTo>
                    <a:lnTo>
                      <a:pt x="100" y="167"/>
                    </a:lnTo>
                    <a:lnTo>
                      <a:pt x="99" y="201"/>
                    </a:lnTo>
                    <a:lnTo>
                      <a:pt x="97" y="232"/>
                    </a:lnTo>
                    <a:lnTo>
                      <a:pt x="91" y="260"/>
                    </a:lnTo>
                    <a:lnTo>
                      <a:pt x="85" y="285"/>
                    </a:lnTo>
                    <a:lnTo>
                      <a:pt x="78" y="305"/>
                    </a:lnTo>
                    <a:lnTo>
                      <a:pt x="70" y="320"/>
                    </a:lnTo>
                    <a:lnTo>
                      <a:pt x="60" y="330"/>
                    </a:lnTo>
                    <a:lnTo>
                      <a:pt x="50" y="334"/>
                    </a:lnTo>
                    <a:lnTo>
                      <a:pt x="50" y="334"/>
                    </a:lnTo>
                    <a:lnTo>
                      <a:pt x="40" y="330"/>
                    </a:lnTo>
                    <a:lnTo>
                      <a:pt x="30" y="320"/>
                    </a:lnTo>
                    <a:lnTo>
                      <a:pt x="21" y="305"/>
                    </a:lnTo>
                    <a:lnTo>
                      <a:pt x="14" y="285"/>
                    </a:lnTo>
                    <a:lnTo>
                      <a:pt x="8" y="260"/>
                    </a:lnTo>
                    <a:lnTo>
                      <a:pt x="3" y="232"/>
                    </a:lnTo>
                    <a:lnTo>
                      <a:pt x="1" y="201"/>
                    </a:lnTo>
                    <a:lnTo>
                      <a:pt x="0" y="167"/>
                    </a:lnTo>
                    <a:lnTo>
                      <a:pt x="0" y="167"/>
                    </a:lnTo>
                    <a:lnTo>
                      <a:pt x="1" y="133"/>
                    </a:lnTo>
                    <a:lnTo>
                      <a:pt x="3" y="103"/>
                    </a:lnTo>
                    <a:lnTo>
                      <a:pt x="8" y="74"/>
                    </a:lnTo>
                    <a:lnTo>
                      <a:pt x="14" y="49"/>
                    </a:lnTo>
                    <a:lnTo>
                      <a:pt x="21" y="29"/>
                    </a:lnTo>
                    <a:lnTo>
                      <a:pt x="30" y="14"/>
                    </a:lnTo>
                    <a:lnTo>
                      <a:pt x="40" y="4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DC5156"/>
              </a:solidFill>
              <a:ln w="19050" cmpd="sng">
                <a:solidFill>
                  <a:srgbClr val="B03A3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45" name="Freeform 89"/>
              <p:cNvSpPr>
                <a:spLocks noChangeAspect="1"/>
              </p:cNvSpPr>
              <p:nvPr/>
            </p:nvSpPr>
            <p:spPr bwMode="auto">
              <a:xfrm>
                <a:off x="3922" y="654"/>
                <a:ext cx="89" cy="167"/>
              </a:xfrm>
              <a:custGeom>
                <a:avLst/>
                <a:gdLst>
                  <a:gd name="T0" fmla="*/ 0 w 44"/>
                  <a:gd name="T1" fmla="*/ 83 h 83"/>
                  <a:gd name="T2" fmla="*/ 4 w 44"/>
                  <a:gd name="T3" fmla="*/ 61 h 83"/>
                  <a:gd name="T4" fmla="*/ 11 w 44"/>
                  <a:gd name="T5" fmla="*/ 35 h 83"/>
                  <a:gd name="T6" fmla="*/ 20 w 44"/>
                  <a:gd name="T7" fmla="*/ 13 h 83"/>
                  <a:gd name="T8" fmla="*/ 30 w 44"/>
                  <a:gd name="T9" fmla="*/ 0 h 83"/>
                  <a:gd name="T10" fmla="*/ 41 w 44"/>
                  <a:gd name="T11" fmla="*/ 2 h 83"/>
                  <a:gd name="T12" fmla="*/ 41 w 44"/>
                  <a:gd name="T13" fmla="*/ 2 h 83"/>
                  <a:gd name="T14" fmla="*/ 44 w 44"/>
                  <a:gd name="T15" fmla="*/ 8 h 83"/>
                  <a:gd name="T16" fmla="*/ 39 w 44"/>
                  <a:gd name="T17" fmla="*/ 12 h 83"/>
                  <a:gd name="T18" fmla="*/ 28 w 44"/>
                  <a:gd name="T19" fmla="*/ 22 h 83"/>
                  <a:gd name="T20" fmla="*/ 15 w 44"/>
                  <a:gd name="T21" fmla="*/ 43 h 83"/>
                  <a:gd name="T22" fmla="*/ 0 w 44"/>
                  <a:gd name="T23" fmla="*/ 83 h 83"/>
                  <a:gd name="T24" fmla="*/ 0 w 44"/>
                  <a:gd name="T25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83">
                    <a:moveTo>
                      <a:pt x="0" y="83"/>
                    </a:moveTo>
                    <a:lnTo>
                      <a:pt x="4" y="61"/>
                    </a:lnTo>
                    <a:lnTo>
                      <a:pt x="11" y="35"/>
                    </a:lnTo>
                    <a:lnTo>
                      <a:pt x="20" y="13"/>
                    </a:lnTo>
                    <a:lnTo>
                      <a:pt x="30" y="0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4" y="8"/>
                    </a:lnTo>
                    <a:lnTo>
                      <a:pt x="39" y="12"/>
                    </a:lnTo>
                    <a:lnTo>
                      <a:pt x="28" y="22"/>
                    </a:lnTo>
                    <a:lnTo>
                      <a:pt x="15" y="43"/>
                    </a:lnTo>
                    <a:lnTo>
                      <a:pt x="0" y="8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01146" name="Group 90"/>
          <p:cNvGrpSpPr>
            <a:grpSpLocks/>
          </p:cNvGrpSpPr>
          <p:nvPr/>
        </p:nvGrpSpPr>
        <p:grpSpPr bwMode="auto">
          <a:xfrm>
            <a:off x="6600825" y="1524000"/>
            <a:ext cx="1470025" cy="1614488"/>
            <a:chOff x="3696" y="960"/>
            <a:chExt cx="823" cy="1017"/>
          </a:xfrm>
        </p:grpSpPr>
        <p:sp>
          <p:nvSpPr>
            <p:cNvPr id="301147" name="Rectangle 91"/>
            <p:cNvSpPr>
              <a:spLocks noChangeAspect="1" noChangeArrowheads="1"/>
            </p:cNvSpPr>
            <p:nvPr/>
          </p:nvSpPr>
          <p:spPr bwMode="auto">
            <a:xfrm>
              <a:off x="4226" y="1878"/>
              <a:ext cx="17" cy="96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48" name="Rectangle 92"/>
            <p:cNvSpPr>
              <a:spLocks noChangeAspect="1" noChangeArrowheads="1"/>
            </p:cNvSpPr>
            <p:nvPr/>
          </p:nvSpPr>
          <p:spPr bwMode="auto">
            <a:xfrm>
              <a:off x="4129" y="1878"/>
              <a:ext cx="17" cy="96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49" name="Rectangle 93"/>
            <p:cNvSpPr>
              <a:spLocks noChangeAspect="1" noChangeArrowheads="1"/>
            </p:cNvSpPr>
            <p:nvPr/>
          </p:nvSpPr>
          <p:spPr bwMode="auto">
            <a:xfrm>
              <a:off x="4035" y="1878"/>
              <a:ext cx="14" cy="96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1150" name="Group 94"/>
            <p:cNvGrpSpPr>
              <a:grpSpLocks/>
            </p:cNvGrpSpPr>
            <p:nvPr/>
          </p:nvGrpSpPr>
          <p:grpSpPr bwMode="auto">
            <a:xfrm>
              <a:off x="3696" y="960"/>
              <a:ext cx="823" cy="1017"/>
              <a:chOff x="3696" y="960"/>
              <a:chExt cx="823" cy="1017"/>
            </a:xfrm>
          </p:grpSpPr>
          <p:sp>
            <p:nvSpPr>
              <p:cNvPr id="301151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3978" y="1856"/>
                <a:ext cx="315" cy="46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1800">
                  <a:latin typeface="Times" charset="0"/>
                </a:endParaRPr>
              </a:p>
            </p:txBody>
          </p:sp>
          <p:sp>
            <p:nvSpPr>
              <p:cNvPr id="301152" name="Text Box 96"/>
              <p:cNvSpPr txBox="1">
                <a:spLocks noChangeAspect="1" noChangeArrowheads="1"/>
              </p:cNvSpPr>
              <p:nvPr/>
            </p:nvSpPr>
            <p:spPr bwMode="auto">
              <a:xfrm>
                <a:off x="4284" y="1746"/>
                <a:ext cx="23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800" b="1">
                    <a:latin typeface="Palatino Linotype" charset="0"/>
                  </a:rPr>
                  <a:t> 3</a:t>
                </a:r>
                <a:r>
                  <a:rPr lang="ja-JP" altLang="en-US" sz="1800" b="1">
                    <a:latin typeface="Arial"/>
                  </a:rPr>
                  <a:t>’</a:t>
                </a:r>
                <a:endParaRPr lang="en-US" sz="1800" b="1">
                  <a:latin typeface="Palatino Linotype" charset="0"/>
                </a:endParaRPr>
              </a:p>
            </p:txBody>
          </p:sp>
          <p:sp>
            <p:nvSpPr>
              <p:cNvPr id="301153" name="Line 97"/>
              <p:cNvSpPr>
                <a:spLocks noChangeAspect="1" noChangeShapeType="1"/>
              </p:cNvSpPr>
              <p:nvPr/>
            </p:nvSpPr>
            <p:spPr bwMode="auto">
              <a:xfrm>
                <a:off x="4006" y="1772"/>
                <a:ext cx="241" cy="2"/>
              </a:xfrm>
              <a:prstGeom prst="line">
                <a:avLst/>
              </a:prstGeom>
              <a:noFill/>
              <a:ln w="57150">
                <a:solidFill>
                  <a:srgbClr val="00FFFF"/>
                </a:solidFill>
                <a:round/>
                <a:headEnd/>
                <a:tailEnd type="stealth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54" name="Text Box 98"/>
              <p:cNvSpPr txBox="1">
                <a:spLocks noChangeAspect="1" noChangeArrowheads="1"/>
              </p:cNvSpPr>
              <p:nvPr/>
            </p:nvSpPr>
            <p:spPr bwMode="auto">
              <a:xfrm>
                <a:off x="3756" y="1746"/>
                <a:ext cx="23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800" b="1">
                    <a:latin typeface="Palatino Linotype" charset="0"/>
                  </a:rPr>
                  <a:t> 5</a:t>
                </a:r>
                <a:r>
                  <a:rPr lang="ja-JP" altLang="en-US" sz="1800" b="1">
                    <a:latin typeface="Arial"/>
                  </a:rPr>
                  <a:t>’</a:t>
                </a:r>
                <a:endParaRPr lang="en-US" sz="1800" b="1">
                  <a:latin typeface="Palatino Linotype" charset="0"/>
                </a:endParaRPr>
              </a:p>
            </p:txBody>
          </p:sp>
          <p:sp>
            <p:nvSpPr>
              <p:cNvPr id="301155" name="Freeform 99"/>
              <p:cNvSpPr>
                <a:spLocks noChangeAspect="1"/>
              </p:cNvSpPr>
              <p:nvPr/>
            </p:nvSpPr>
            <p:spPr bwMode="auto">
              <a:xfrm>
                <a:off x="3978" y="960"/>
                <a:ext cx="307" cy="118"/>
              </a:xfrm>
              <a:custGeom>
                <a:avLst/>
                <a:gdLst>
                  <a:gd name="T0" fmla="*/ 131 w 152"/>
                  <a:gd name="T1" fmla="*/ 36 h 59"/>
                  <a:gd name="T2" fmla="*/ 131 w 152"/>
                  <a:gd name="T3" fmla="*/ 0 h 59"/>
                  <a:gd name="T4" fmla="*/ 123 w 152"/>
                  <a:gd name="T5" fmla="*/ 0 h 59"/>
                  <a:gd name="T6" fmla="*/ 123 w 152"/>
                  <a:gd name="T7" fmla="*/ 36 h 59"/>
                  <a:gd name="T8" fmla="*/ 83 w 152"/>
                  <a:gd name="T9" fmla="*/ 36 h 59"/>
                  <a:gd name="T10" fmla="*/ 83 w 152"/>
                  <a:gd name="T11" fmla="*/ 0 h 59"/>
                  <a:gd name="T12" fmla="*/ 75 w 152"/>
                  <a:gd name="T13" fmla="*/ 0 h 59"/>
                  <a:gd name="T14" fmla="*/ 75 w 152"/>
                  <a:gd name="T15" fmla="*/ 36 h 59"/>
                  <a:gd name="T16" fmla="*/ 35 w 152"/>
                  <a:gd name="T17" fmla="*/ 36 h 59"/>
                  <a:gd name="T18" fmla="*/ 35 w 152"/>
                  <a:gd name="T19" fmla="*/ 0 h 59"/>
                  <a:gd name="T20" fmla="*/ 28 w 152"/>
                  <a:gd name="T21" fmla="*/ 0 h 59"/>
                  <a:gd name="T22" fmla="*/ 28 w 152"/>
                  <a:gd name="T23" fmla="*/ 36 h 59"/>
                  <a:gd name="T24" fmla="*/ 0 w 152"/>
                  <a:gd name="T25" fmla="*/ 36 h 59"/>
                  <a:gd name="T26" fmla="*/ 0 w 152"/>
                  <a:gd name="T27" fmla="*/ 59 h 59"/>
                  <a:gd name="T28" fmla="*/ 152 w 152"/>
                  <a:gd name="T29" fmla="*/ 59 h 59"/>
                  <a:gd name="T30" fmla="*/ 152 w 152"/>
                  <a:gd name="T31" fmla="*/ 36 h 59"/>
                  <a:gd name="T32" fmla="*/ 131 w 152"/>
                  <a:gd name="T33" fmla="*/ 3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2" h="59">
                    <a:moveTo>
                      <a:pt x="131" y="36"/>
                    </a:moveTo>
                    <a:lnTo>
                      <a:pt x="131" y="0"/>
                    </a:lnTo>
                    <a:lnTo>
                      <a:pt x="123" y="0"/>
                    </a:lnTo>
                    <a:lnTo>
                      <a:pt x="123" y="36"/>
                    </a:lnTo>
                    <a:lnTo>
                      <a:pt x="83" y="36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75" y="36"/>
                    </a:lnTo>
                    <a:lnTo>
                      <a:pt x="35" y="36"/>
                    </a:lnTo>
                    <a:lnTo>
                      <a:pt x="35" y="0"/>
                    </a:lnTo>
                    <a:lnTo>
                      <a:pt x="28" y="0"/>
                    </a:lnTo>
                    <a:lnTo>
                      <a:pt x="28" y="36"/>
                    </a:lnTo>
                    <a:lnTo>
                      <a:pt x="0" y="36"/>
                    </a:lnTo>
                    <a:lnTo>
                      <a:pt x="0" y="59"/>
                    </a:lnTo>
                    <a:lnTo>
                      <a:pt x="152" y="59"/>
                    </a:lnTo>
                    <a:lnTo>
                      <a:pt x="152" y="36"/>
                    </a:lnTo>
                    <a:lnTo>
                      <a:pt x="131" y="36"/>
                    </a:lnTo>
                    <a:close/>
                  </a:path>
                </a:pathLst>
              </a:custGeom>
              <a:solidFill>
                <a:srgbClr val="437631"/>
              </a:solidFill>
              <a:ln w="19050" cmpd="sng">
                <a:solidFill>
                  <a:srgbClr val="437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56" name="Text Box 100"/>
              <p:cNvSpPr txBox="1">
                <a:spLocks noChangeAspect="1" noChangeArrowheads="1"/>
              </p:cNvSpPr>
              <p:nvPr/>
            </p:nvSpPr>
            <p:spPr bwMode="auto">
              <a:xfrm>
                <a:off x="4284" y="978"/>
                <a:ext cx="23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800" b="1">
                    <a:latin typeface="Palatino Linotype" charset="0"/>
                  </a:rPr>
                  <a:t> 5</a:t>
                </a:r>
                <a:r>
                  <a:rPr lang="ja-JP" altLang="en-US" sz="1800" b="1">
                    <a:latin typeface="Arial"/>
                  </a:rPr>
                  <a:t>’</a:t>
                </a:r>
                <a:endParaRPr lang="en-US" sz="1800" b="1">
                  <a:latin typeface="Palatino Linotype" charset="0"/>
                </a:endParaRPr>
              </a:p>
            </p:txBody>
          </p:sp>
          <p:sp>
            <p:nvSpPr>
              <p:cNvPr id="301157" name="Line 101"/>
              <p:cNvSpPr>
                <a:spLocks noChangeAspect="1" noChangeShapeType="1"/>
              </p:cNvSpPr>
              <p:nvPr/>
            </p:nvSpPr>
            <p:spPr bwMode="auto">
              <a:xfrm flipH="1">
                <a:off x="3989" y="1162"/>
                <a:ext cx="241" cy="1"/>
              </a:xfrm>
              <a:prstGeom prst="line">
                <a:avLst/>
              </a:prstGeom>
              <a:noFill/>
              <a:ln w="57150">
                <a:solidFill>
                  <a:srgbClr val="00FFFF"/>
                </a:solidFill>
                <a:round/>
                <a:headEnd/>
                <a:tailEnd type="stealth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58" name="Text Box 102"/>
              <p:cNvSpPr txBox="1">
                <a:spLocks noChangeAspect="1" noChangeArrowheads="1"/>
              </p:cNvSpPr>
              <p:nvPr/>
            </p:nvSpPr>
            <p:spPr bwMode="auto">
              <a:xfrm>
                <a:off x="3696" y="969"/>
                <a:ext cx="23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800" b="1">
                    <a:latin typeface="Palatino Linotype" charset="0"/>
                  </a:rPr>
                  <a:t> 3</a:t>
                </a:r>
                <a:r>
                  <a:rPr lang="ja-JP" altLang="en-US" sz="1800" b="1">
                    <a:latin typeface="Arial"/>
                  </a:rPr>
                  <a:t>’</a:t>
                </a:r>
                <a:endParaRPr lang="en-US" sz="1800" b="1">
                  <a:latin typeface="Palatino Linotype" charset="0"/>
                </a:endParaRPr>
              </a:p>
            </p:txBody>
          </p:sp>
        </p:grpSp>
      </p:grpSp>
      <p:sp>
        <p:nvSpPr>
          <p:cNvPr id="301159" name="Rectangle 103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701675"/>
          </a:xfrm>
          <a:noFill/>
          <a:ln/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0099"/>
                </a:solidFill>
                <a:latin typeface="Palatino Linotype" charset="0"/>
              </a:rPr>
              <a:t>Replication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1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1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082" name="Group 2"/>
          <p:cNvGrpSpPr>
            <a:grpSpLocks/>
          </p:cNvGrpSpPr>
          <p:nvPr/>
        </p:nvGrpSpPr>
        <p:grpSpPr bwMode="auto">
          <a:xfrm>
            <a:off x="642938" y="1150938"/>
            <a:ext cx="8247062" cy="2859087"/>
            <a:chOff x="360" y="725"/>
            <a:chExt cx="4618" cy="1801"/>
          </a:xfrm>
        </p:grpSpPr>
        <p:grpSp>
          <p:nvGrpSpPr>
            <p:cNvPr id="302083" name="Group 3"/>
            <p:cNvGrpSpPr>
              <a:grpSpLocks/>
            </p:cNvGrpSpPr>
            <p:nvPr/>
          </p:nvGrpSpPr>
          <p:grpSpPr bwMode="auto">
            <a:xfrm>
              <a:off x="4261" y="1920"/>
              <a:ext cx="377" cy="606"/>
              <a:chOff x="3648" y="2736"/>
              <a:chExt cx="234" cy="426"/>
            </a:xfrm>
          </p:grpSpPr>
          <p:grpSp>
            <p:nvGrpSpPr>
              <p:cNvPr id="302084" name="Group 4"/>
              <p:cNvGrpSpPr>
                <a:grpSpLocks/>
              </p:cNvGrpSpPr>
              <p:nvPr/>
            </p:nvGrpSpPr>
            <p:grpSpPr bwMode="auto">
              <a:xfrm>
                <a:off x="3648" y="2736"/>
                <a:ext cx="231" cy="426"/>
                <a:chOff x="4459" y="2091"/>
                <a:chExt cx="231" cy="426"/>
              </a:xfrm>
            </p:grpSpPr>
            <p:sp>
              <p:nvSpPr>
                <p:cNvPr id="302085" name="Freeform 5"/>
                <p:cNvSpPr>
                  <a:spLocks noChangeAspect="1"/>
                </p:cNvSpPr>
                <p:nvPr/>
              </p:nvSpPr>
              <p:spPr bwMode="auto">
                <a:xfrm>
                  <a:off x="4459" y="2091"/>
                  <a:ext cx="231" cy="426"/>
                </a:xfrm>
                <a:custGeom>
                  <a:avLst/>
                  <a:gdLst>
                    <a:gd name="T0" fmla="*/ 142 w 154"/>
                    <a:gd name="T1" fmla="*/ 189 h 284"/>
                    <a:gd name="T2" fmla="*/ 149 w 154"/>
                    <a:gd name="T3" fmla="*/ 204 h 284"/>
                    <a:gd name="T4" fmla="*/ 154 w 154"/>
                    <a:gd name="T5" fmla="*/ 222 h 284"/>
                    <a:gd name="T6" fmla="*/ 154 w 154"/>
                    <a:gd name="T7" fmla="*/ 243 h 284"/>
                    <a:gd name="T8" fmla="*/ 148 w 154"/>
                    <a:gd name="T9" fmla="*/ 262 h 284"/>
                    <a:gd name="T10" fmla="*/ 134 w 154"/>
                    <a:gd name="T11" fmla="*/ 277 h 284"/>
                    <a:gd name="T12" fmla="*/ 109 w 154"/>
                    <a:gd name="T13" fmla="*/ 284 h 284"/>
                    <a:gd name="T14" fmla="*/ 109 w 154"/>
                    <a:gd name="T15" fmla="*/ 284 h 284"/>
                    <a:gd name="T16" fmla="*/ 77 w 154"/>
                    <a:gd name="T17" fmla="*/ 280 h 284"/>
                    <a:gd name="T18" fmla="*/ 52 w 154"/>
                    <a:gd name="T19" fmla="*/ 268 h 284"/>
                    <a:gd name="T20" fmla="*/ 32 w 154"/>
                    <a:gd name="T21" fmla="*/ 249 h 284"/>
                    <a:gd name="T22" fmla="*/ 17 w 154"/>
                    <a:gd name="T23" fmla="*/ 228 h 284"/>
                    <a:gd name="T24" fmla="*/ 8 w 154"/>
                    <a:gd name="T25" fmla="*/ 209 h 284"/>
                    <a:gd name="T26" fmla="*/ 2 w 154"/>
                    <a:gd name="T27" fmla="*/ 195 h 284"/>
                    <a:gd name="T28" fmla="*/ 0 w 154"/>
                    <a:gd name="T29" fmla="*/ 190 h 284"/>
                    <a:gd name="T30" fmla="*/ 0 w 154"/>
                    <a:gd name="T31" fmla="*/ 190 h 284"/>
                    <a:gd name="T32" fmla="*/ 0 w 154"/>
                    <a:gd name="T33" fmla="*/ 94 h 284"/>
                    <a:gd name="T34" fmla="*/ 0 w 154"/>
                    <a:gd name="T35" fmla="*/ 94 h 284"/>
                    <a:gd name="T36" fmla="*/ 2 w 154"/>
                    <a:gd name="T37" fmla="*/ 89 h 284"/>
                    <a:gd name="T38" fmla="*/ 8 w 154"/>
                    <a:gd name="T39" fmla="*/ 75 h 284"/>
                    <a:gd name="T40" fmla="*/ 17 w 154"/>
                    <a:gd name="T41" fmla="*/ 56 h 284"/>
                    <a:gd name="T42" fmla="*/ 32 w 154"/>
                    <a:gd name="T43" fmla="*/ 35 h 284"/>
                    <a:gd name="T44" fmla="*/ 52 w 154"/>
                    <a:gd name="T45" fmla="*/ 17 h 284"/>
                    <a:gd name="T46" fmla="*/ 77 w 154"/>
                    <a:gd name="T47" fmla="*/ 4 h 284"/>
                    <a:gd name="T48" fmla="*/ 109 w 154"/>
                    <a:gd name="T49" fmla="*/ 0 h 284"/>
                    <a:gd name="T50" fmla="*/ 109 w 154"/>
                    <a:gd name="T51" fmla="*/ 0 h 284"/>
                    <a:gd name="T52" fmla="*/ 134 w 154"/>
                    <a:gd name="T53" fmla="*/ 7 h 284"/>
                    <a:gd name="T54" fmla="*/ 148 w 154"/>
                    <a:gd name="T55" fmla="*/ 22 h 284"/>
                    <a:gd name="T56" fmla="*/ 154 w 154"/>
                    <a:gd name="T57" fmla="*/ 41 h 284"/>
                    <a:gd name="T58" fmla="*/ 154 w 154"/>
                    <a:gd name="T59" fmla="*/ 61 h 284"/>
                    <a:gd name="T60" fmla="*/ 149 w 154"/>
                    <a:gd name="T61" fmla="*/ 81 h 284"/>
                    <a:gd name="T62" fmla="*/ 142 w 154"/>
                    <a:gd name="T63" fmla="*/ 94 h 284"/>
                    <a:gd name="T64" fmla="*/ 142 w 154"/>
                    <a:gd name="T65" fmla="*/ 94 h 284"/>
                    <a:gd name="T66" fmla="*/ 142 w 154"/>
                    <a:gd name="T67" fmla="*/ 119 h 284"/>
                    <a:gd name="T68" fmla="*/ 142 w 154"/>
                    <a:gd name="T69" fmla="*/ 165 h 284"/>
                    <a:gd name="T70" fmla="*/ 142 w 154"/>
                    <a:gd name="T71" fmla="*/ 189 h 284"/>
                    <a:gd name="T72" fmla="*/ 142 w 154"/>
                    <a:gd name="T73" fmla="*/ 189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54" h="284">
                      <a:moveTo>
                        <a:pt x="142" y="189"/>
                      </a:moveTo>
                      <a:lnTo>
                        <a:pt x="149" y="204"/>
                      </a:lnTo>
                      <a:lnTo>
                        <a:pt x="154" y="222"/>
                      </a:lnTo>
                      <a:lnTo>
                        <a:pt x="154" y="243"/>
                      </a:lnTo>
                      <a:lnTo>
                        <a:pt x="148" y="262"/>
                      </a:lnTo>
                      <a:lnTo>
                        <a:pt x="134" y="277"/>
                      </a:lnTo>
                      <a:lnTo>
                        <a:pt x="109" y="284"/>
                      </a:lnTo>
                      <a:lnTo>
                        <a:pt x="109" y="284"/>
                      </a:lnTo>
                      <a:lnTo>
                        <a:pt x="77" y="280"/>
                      </a:lnTo>
                      <a:lnTo>
                        <a:pt x="52" y="268"/>
                      </a:lnTo>
                      <a:lnTo>
                        <a:pt x="32" y="249"/>
                      </a:lnTo>
                      <a:lnTo>
                        <a:pt x="17" y="228"/>
                      </a:lnTo>
                      <a:lnTo>
                        <a:pt x="8" y="209"/>
                      </a:lnTo>
                      <a:lnTo>
                        <a:pt x="2" y="195"/>
                      </a:lnTo>
                      <a:lnTo>
                        <a:pt x="0" y="190"/>
                      </a:lnTo>
                      <a:lnTo>
                        <a:pt x="0" y="190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2" y="89"/>
                      </a:lnTo>
                      <a:lnTo>
                        <a:pt x="8" y="75"/>
                      </a:lnTo>
                      <a:lnTo>
                        <a:pt x="17" y="56"/>
                      </a:lnTo>
                      <a:lnTo>
                        <a:pt x="32" y="35"/>
                      </a:lnTo>
                      <a:lnTo>
                        <a:pt x="52" y="17"/>
                      </a:lnTo>
                      <a:lnTo>
                        <a:pt x="77" y="4"/>
                      </a:lnTo>
                      <a:lnTo>
                        <a:pt x="109" y="0"/>
                      </a:lnTo>
                      <a:lnTo>
                        <a:pt x="109" y="0"/>
                      </a:lnTo>
                      <a:lnTo>
                        <a:pt x="134" y="7"/>
                      </a:lnTo>
                      <a:lnTo>
                        <a:pt x="148" y="22"/>
                      </a:lnTo>
                      <a:lnTo>
                        <a:pt x="154" y="41"/>
                      </a:lnTo>
                      <a:lnTo>
                        <a:pt x="154" y="61"/>
                      </a:lnTo>
                      <a:lnTo>
                        <a:pt x="149" y="81"/>
                      </a:lnTo>
                      <a:lnTo>
                        <a:pt x="142" y="94"/>
                      </a:lnTo>
                      <a:lnTo>
                        <a:pt x="142" y="94"/>
                      </a:lnTo>
                      <a:lnTo>
                        <a:pt x="142" y="119"/>
                      </a:lnTo>
                      <a:lnTo>
                        <a:pt x="142" y="165"/>
                      </a:lnTo>
                      <a:lnTo>
                        <a:pt x="142" y="189"/>
                      </a:lnTo>
                      <a:lnTo>
                        <a:pt x="142" y="189"/>
                      </a:lnTo>
                      <a:close/>
                    </a:path>
                  </a:pathLst>
                </a:custGeom>
                <a:solidFill>
                  <a:srgbClr val="C3AAD2"/>
                </a:solidFill>
                <a:ln w="19050" cmpd="sng">
                  <a:solidFill>
                    <a:srgbClr val="9E7AB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086" name="Freeform 6"/>
                <p:cNvSpPr>
                  <a:spLocks noChangeAspect="1"/>
                </p:cNvSpPr>
                <p:nvPr/>
              </p:nvSpPr>
              <p:spPr bwMode="auto">
                <a:xfrm>
                  <a:off x="4515" y="2114"/>
                  <a:ext cx="123" cy="66"/>
                </a:xfrm>
                <a:custGeom>
                  <a:avLst/>
                  <a:gdLst>
                    <a:gd name="T0" fmla="*/ 0 w 82"/>
                    <a:gd name="T1" fmla="*/ 44 h 44"/>
                    <a:gd name="T2" fmla="*/ 18 w 82"/>
                    <a:gd name="T3" fmla="*/ 26 h 44"/>
                    <a:gd name="T4" fmla="*/ 43 w 82"/>
                    <a:gd name="T5" fmla="*/ 13 h 44"/>
                    <a:gd name="T6" fmla="*/ 70 w 82"/>
                    <a:gd name="T7" fmla="*/ 9 h 44"/>
                    <a:gd name="T8" fmla="*/ 70 w 82"/>
                    <a:gd name="T9" fmla="*/ 9 h 44"/>
                    <a:gd name="T10" fmla="*/ 78 w 82"/>
                    <a:gd name="T11" fmla="*/ 7 h 44"/>
                    <a:gd name="T12" fmla="*/ 82 w 82"/>
                    <a:gd name="T13" fmla="*/ 3 h 44"/>
                    <a:gd name="T14" fmla="*/ 71 w 82"/>
                    <a:gd name="T15" fmla="*/ 0 h 44"/>
                    <a:gd name="T16" fmla="*/ 71 w 82"/>
                    <a:gd name="T17" fmla="*/ 0 h 44"/>
                    <a:gd name="T18" fmla="*/ 31 w 82"/>
                    <a:gd name="T19" fmla="*/ 9 h 44"/>
                    <a:gd name="T20" fmla="*/ 7 w 82"/>
                    <a:gd name="T21" fmla="*/ 32 h 44"/>
                    <a:gd name="T22" fmla="*/ 0 w 82"/>
                    <a:gd name="T23" fmla="*/ 44 h 44"/>
                    <a:gd name="T24" fmla="*/ 0 w 82"/>
                    <a:gd name="T25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2" h="44">
                      <a:moveTo>
                        <a:pt x="0" y="44"/>
                      </a:moveTo>
                      <a:lnTo>
                        <a:pt x="18" y="26"/>
                      </a:lnTo>
                      <a:lnTo>
                        <a:pt x="43" y="13"/>
                      </a:lnTo>
                      <a:lnTo>
                        <a:pt x="70" y="9"/>
                      </a:lnTo>
                      <a:lnTo>
                        <a:pt x="70" y="9"/>
                      </a:lnTo>
                      <a:lnTo>
                        <a:pt x="78" y="7"/>
                      </a:lnTo>
                      <a:lnTo>
                        <a:pt x="82" y="3"/>
                      </a:lnTo>
                      <a:lnTo>
                        <a:pt x="71" y="0"/>
                      </a:lnTo>
                      <a:lnTo>
                        <a:pt x="71" y="0"/>
                      </a:lnTo>
                      <a:lnTo>
                        <a:pt x="31" y="9"/>
                      </a:lnTo>
                      <a:lnTo>
                        <a:pt x="7" y="32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2087" name="Rectangle 7"/>
              <p:cNvSpPr>
                <a:spLocks noChangeArrowheads="1"/>
              </p:cNvSpPr>
              <p:nvPr/>
            </p:nvSpPr>
            <p:spPr bwMode="auto">
              <a:xfrm>
                <a:off x="3727" y="2857"/>
                <a:ext cx="155" cy="34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088" name="Rectangle 8"/>
              <p:cNvSpPr>
                <a:spLocks noChangeAspect="1" noChangeArrowheads="1"/>
              </p:cNvSpPr>
              <p:nvPr/>
            </p:nvSpPr>
            <p:spPr bwMode="auto">
              <a:xfrm>
                <a:off x="3780" y="2880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089" name="Rectangle 9"/>
              <p:cNvSpPr>
                <a:spLocks noChangeAspect="1" noChangeArrowheads="1"/>
              </p:cNvSpPr>
              <p:nvPr/>
            </p:nvSpPr>
            <p:spPr bwMode="auto">
              <a:xfrm>
                <a:off x="3840" y="2880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2090" name="Group 10"/>
            <p:cNvGrpSpPr>
              <a:grpSpLocks/>
            </p:cNvGrpSpPr>
            <p:nvPr/>
          </p:nvGrpSpPr>
          <p:grpSpPr bwMode="auto">
            <a:xfrm>
              <a:off x="3904" y="793"/>
              <a:ext cx="370" cy="639"/>
              <a:chOff x="3897" y="793"/>
              <a:chExt cx="370" cy="639"/>
            </a:xfrm>
          </p:grpSpPr>
          <p:grpSp>
            <p:nvGrpSpPr>
              <p:cNvPr id="302091" name="Group 11"/>
              <p:cNvGrpSpPr>
                <a:grpSpLocks/>
              </p:cNvGrpSpPr>
              <p:nvPr/>
            </p:nvGrpSpPr>
            <p:grpSpPr bwMode="auto">
              <a:xfrm>
                <a:off x="3899" y="793"/>
                <a:ext cx="368" cy="639"/>
                <a:chOff x="3936" y="801"/>
                <a:chExt cx="368" cy="639"/>
              </a:xfrm>
            </p:grpSpPr>
            <p:grpSp>
              <p:nvGrpSpPr>
                <p:cNvPr id="302092" name="Group 12"/>
                <p:cNvGrpSpPr>
                  <a:grpSpLocks/>
                </p:cNvGrpSpPr>
                <p:nvPr/>
              </p:nvGrpSpPr>
              <p:grpSpPr bwMode="auto">
                <a:xfrm>
                  <a:off x="3936" y="801"/>
                  <a:ext cx="341" cy="639"/>
                  <a:chOff x="4063" y="1341"/>
                  <a:chExt cx="231" cy="427"/>
                </a:xfrm>
              </p:grpSpPr>
              <p:sp>
                <p:nvSpPr>
                  <p:cNvPr id="302093" name="Freeform 13"/>
                  <p:cNvSpPr>
                    <a:spLocks noChangeAspect="1"/>
                  </p:cNvSpPr>
                  <p:nvPr/>
                </p:nvSpPr>
                <p:spPr bwMode="auto">
                  <a:xfrm>
                    <a:off x="4063" y="1341"/>
                    <a:ext cx="231" cy="427"/>
                  </a:xfrm>
                  <a:custGeom>
                    <a:avLst/>
                    <a:gdLst>
                      <a:gd name="T0" fmla="*/ 12 w 154"/>
                      <a:gd name="T1" fmla="*/ 190 h 284"/>
                      <a:gd name="T2" fmla="*/ 5 w 154"/>
                      <a:gd name="T3" fmla="*/ 204 h 284"/>
                      <a:gd name="T4" fmla="*/ 0 w 154"/>
                      <a:gd name="T5" fmla="*/ 223 h 284"/>
                      <a:gd name="T6" fmla="*/ 0 w 154"/>
                      <a:gd name="T7" fmla="*/ 244 h 284"/>
                      <a:gd name="T8" fmla="*/ 6 w 154"/>
                      <a:gd name="T9" fmla="*/ 263 h 284"/>
                      <a:gd name="T10" fmla="*/ 20 w 154"/>
                      <a:gd name="T11" fmla="*/ 278 h 284"/>
                      <a:gd name="T12" fmla="*/ 45 w 154"/>
                      <a:gd name="T13" fmla="*/ 284 h 284"/>
                      <a:gd name="T14" fmla="*/ 45 w 154"/>
                      <a:gd name="T15" fmla="*/ 284 h 284"/>
                      <a:gd name="T16" fmla="*/ 77 w 154"/>
                      <a:gd name="T17" fmla="*/ 281 h 284"/>
                      <a:gd name="T18" fmla="*/ 102 w 154"/>
                      <a:gd name="T19" fmla="*/ 268 h 284"/>
                      <a:gd name="T20" fmla="*/ 122 w 154"/>
                      <a:gd name="T21" fmla="*/ 249 h 284"/>
                      <a:gd name="T22" fmla="*/ 137 w 154"/>
                      <a:gd name="T23" fmla="*/ 229 h 284"/>
                      <a:gd name="T24" fmla="*/ 146 w 154"/>
                      <a:gd name="T25" fmla="*/ 210 h 284"/>
                      <a:gd name="T26" fmla="*/ 152 w 154"/>
                      <a:gd name="T27" fmla="*/ 196 h 284"/>
                      <a:gd name="T28" fmla="*/ 154 w 154"/>
                      <a:gd name="T29" fmla="*/ 190 h 284"/>
                      <a:gd name="T30" fmla="*/ 154 w 154"/>
                      <a:gd name="T31" fmla="*/ 190 h 284"/>
                      <a:gd name="T32" fmla="*/ 154 w 154"/>
                      <a:gd name="T33" fmla="*/ 95 h 284"/>
                      <a:gd name="T34" fmla="*/ 154 w 154"/>
                      <a:gd name="T35" fmla="*/ 95 h 284"/>
                      <a:gd name="T36" fmla="*/ 152 w 154"/>
                      <a:gd name="T37" fmla="*/ 89 h 284"/>
                      <a:gd name="T38" fmla="*/ 146 w 154"/>
                      <a:gd name="T39" fmla="*/ 75 h 284"/>
                      <a:gd name="T40" fmla="*/ 137 w 154"/>
                      <a:gd name="T41" fmla="*/ 56 h 284"/>
                      <a:gd name="T42" fmla="*/ 122 w 154"/>
                      <a:gd name="T43" fmla="*/ 35 h 284"/>
                      <a:gd name="T44" fmla="*/ 102 w 154"/>
                      <a:gd name="T45" fmla="*/ 17 h 284"/>
                      <a:gd name="T46" fmla="*/ 77 w 154"/>
                      <a:gd name="T47" fmla="*/ 4 h 284"/>
                      <a:gd name="T48" fmla="*/ 45 w 154"/>
                      <a:gd name="T49" fmla="*/ 0 h 284"/>
                      <a:gd name="T50" fmla="*/ 45 w 154"/>
                      <a:gd name="T51" fmla="*/ 0 h 284"/>
                      <a:gd name="T52" fmla="*/ 20 w 154"/>
                      <a:gd name="T53" fmla="*/ 7 h 284"/>
                      <a:gd name="T54" fmla="*/ 6 w 154"/>
                      <a:gd name="T55" fmla="*/ 22 h 284"/>
                      <a:gd name="T56" fmla="*/ 0 w 154"/>
                      <a:gd name="T57" fmla="*/ 41 h 284"/>
                      <a:gd name="T58" fmla="*/ 0 w 154"/>
                      <a:gd name="T59" fmla="*/ 62 h 284"/>
                      <a:gd name="T60" fmla="*/ 5 w 154"/>
                      <a:gd name="T61" fmla="*/ 81 h 284"/>
                      <a:gd name="T62" fmla="*/ 12 w 154"/>
                      <a:gd name="T63" fmla="*/ 95 h 284"/>
                      <a:gd name="T64" fmla="*/ 12 w 154"/>
                      <a:gd name="T65" fmla="*/ 95 h 284"/>
                      <a:gd name="T66" fmla="*/ 12 w 154"/>
                      <a:gd name="T67" fmla="*/ 120 h 284"/>
                      <a:gd name="T68" fmla="*/ 12 w 154"/>
                      <a:gd name="T69" fmla="*/ 165 h 284"/>
                      <a:gd name="T70" fmla="*/ 12 w 154"/>
                      <a:gd name="T71" fmla="*/ 190 h 284"/>
                      <a:gd name="T72" fmla="*/ 12 w 154"/>
                      <a:gd name="T73" fmla="*/ 190 h 2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54" h="284">
                        <a:moveTo>
                          <a:pt x="12" y="190"/>
                        </a:moveTo>
                        <a:lnTo>
                          <a:pt x="5" y="204"/>
                        </a:lnTo>
                        <a:lnTo>
                          <a:pt x="0" y="223"/>
                        </a:lnTo>
                        <a:lnTo>
                          <a:pt x="0" y="244"/>
                        </a:lnTo>
                        <a:lnTo>
                          <a:pt x="6" y="263"/>
                        </a:lnTo>
                        <a:lnTo>
                          <a:pt x="20" y="278"/>
                        </a:lnTo>
                        <a:lnTo>
                          <a:pt x="45" y="284"/>
                        </a:lnTo>
                        <a:lnTo>
                          <a:pt x="45" y="284"/>
                        </a:lnTo>
                        <a:lnTo>
                          <a:pt x="77" y="281"/>
                        </a:lnTo>
                        <a:lnTo>
                          <a:pt x="102" y="268"/>
                        </a:lnTo>
                        <a:lnTo>
                          <a:pt x="122" y="249"/>
                        </a:lnTo>
                        <a:lnTo>
                          <a:pt x="137" y="229"/>
                        </a:lnTo>
                        <a:lnTo>
                          <a:pt x="146" y="210"/>
                        </a:lnTo>
                        <a:lnTo>
                          <a:pt x="152" y="196"/>
                        </a:lnTo>
                        <a:lnTo>
                          <a:pt x="154" y="190"/>
                        </a:lnTo>
                        <a:lnTo>
                          <a:pt x="154" y="190"/>
                        </a:lnTo>
                        <a:lnTo>
                          <a:pt x="154" y="95"/>
                        </a:lnTo>
                        <a:lnTo>
                          <a:pt x="154" y="95"/>
                        </a:lnTo>
                        <a:lnTo>
                          <a:pt x="152" y="89"/>
                        </a:lnTo>
                        <a:lnTo>
                          <a:pt x="146" y="75"/>
                        </a:lnTo>
                        <a:lnTo>
                          <a:pt x="137" y="56"/>
                        </a:lnTo>
                        <a:lnTo>
                          <a:pt x="122" y="35"/>
                        </a:lnTo>
                        <a:lnTo>
                          <a:pt x="102" y="17"/>
                        </a:lnTo>
                        <a:lnTo>
                          <a:pt x="77" y="4"/>
                        </a:lnTo>
                        <a:lnTo>
                          <a:pt x="45" y="0"/>
                        </a:lnTo>
                        <a:lnTo>
                          <a:pt x="45" y="0"/>
                        </a:lnTo>
                        <a:lnTo>
                          <a:pt x="20" y="7"/>
                        </a:lnTo>
                        <a:lnTo>
                          <a:pt x="6" y="22"/>
                        </a:lnTo>
                        <a:lnTo>
                          <a:pt x="0" y="41"/>
                        </a:lnTo>
                        <a:lnTo>
                          <a:pt x="0" y="62"/>
                        </a:lnTo>
                        <a:lnTo>
                          <a:pt x="5" y="81"/>
                        </a:lnTo>
                        <a:lnTo>
                          <a:pt x="12" y="95"/>
                        </a:lnTo>
                        <a:lnTo>
                          <a:pt x="12" y="95"/>
                        </a:lnTo>
                        <a:lnTo>
                          <a:pt x="12" y="120"/>
                        </a:lnTo>
                        <a:lnTo>
                          <a:pt x="12" y="165"/>
                        </a:lnTo>
                        <a:lnTo>
                          <a:pt x="12" y="190"/>
                        </a:lnTo>
                        <a:lnTo>
                          <a:pt x="12" y="190"/>
                        </a:lnTo>
                        <a:close/>
                      </a:path>
                    </a:pathLst>
                  </a:custGeom>
                  <a:solidFill>
                    <a:srgbClr val="C3AAD2"/>
                  </a:solidFill>
                  <a:ln w="19050" cmpd="sng">
                    <a:solidFill>
                      <a:srgbClr val="9E7AB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2094" name="Freeform 14"/>
                  <p:cNvSpPr>
                    <a:spLocks noChangeAspect="1"/>
                  </p:cNvSpPr>
                  <p:nvPr/>
                </p:nvSpPr>
                <p:spPr bwMode="auto">
                  <a:xfrm>
                    <a:off x="4086" y="1358"/>
                    <a:ext cx="72" cy="100"/>
                  </a:xfrm>
                  <a:custGeom>
                    <a:avLst/>
                    <a:gdLst>
                      <a:gd name="T0" fmla="*/ 48 w 48"/>
                      <a:gd name="T1" fmla="*/ 0 h 67"/>
                      <a:gd name="T2" fmla="*/ 20 w 48"/>
                      <a:gd name="T3" fmla="*/ 6 h 67"/>
                      <a:gd name="T4" fmla="*/ 5 w 48"/>
                      <a:gd name="T5" fmla="*/ 22 h 67"/>
                      <a:gd name="T6" fmla="*/ 0 w 48"/>
                      <a:gd name="T7" fmla="*/ 43 h 67"/>
                      <a:gd name="T8" fmla="*/ 4 w 48"/>
                      <a:gd name="T9" fmla="*/ 64 h 67"/>
                      <a:gd name="T10" fmla="*/ 4 w 48"/>
                      <a:gd name="T11" fmla="*/ 64 h 67"/>
                      <a:gd name="T12" fmla="*/ 5 w 48"/>
                      <a:gd name="T13" fmla="*/ 65 h 67"/>
                      <a:gd name="T14" fmla="*/ 6 w 48"/>
                      <a:gd name="T15" fmla="*/ 66 h 67"/>
                      <a:gd name="T16" fmla="*/ 8 w 48"/>
                      <a:gd name="T17" fmla="*/ 67 h 67"/>
                      <a:gd name="T18" fmla="*/ 8 w 48"/>
                      <a:gd name="T19" fmla="*/ 67 h 67"/>
                      <a:gd name="T20" fmla="*/ 10 w 48"/>
                      <a:gd name="T21" fmla="*/ 66 h 67"/>
                      <a:gd name="T22" fmla="*/ 11 w 48"/>
                      <a:gd name="T23" fmla="*/ 65 h 67"/>
                      <a:gd name="T24" fmla="*/ 11 w 48"/>
                      <a:gd name="T25" fmla="*/ 63 h 67"/>
                      <a:gd name="T26" fmla="*/ 11 w 48"/>
                      <a:gd name="T27" fmla="*/ 63 h 67"/>
                      <a:gd name="T28" fmla="*/ 10 w 48"/>
                      <a:gd name="T29" fmla="*/ 38 h 67"/>
                      <a:gd name="T30" fmla="*/ 20 w 48"/>
                      <a:gd name="T31" fmla="*/ 14 h 67"/>
                      <a:gd name="T32" fmla="*/ 48 w 48"/>
                      <a:gd name="T33" fmla="*/ 0 h 67"/>
                      <a:gd name="T34" fmla="*/ 48 w 48"/>
                      <a:gd name="T35" fmla="*/ 0 h 67"/>
                      <a:gd name="T36" fmla="*/ 48 w 48"/>
                      <a:gd name="T37" fmla="*/ 0 h 67"/>
                      <a:gd name="T38" fmla="*/ 48 w 48"/>
                      <a:gd name="T39" fmla="*/ 0 h 67"/>
                      <a:gd name="T40" fmla="*/ 48 w 48"/>
                      <a:gd name="T41" fmla="*/ 0 h 67"/>
                      <a:gd name="T42" fmla="*/ 48 w 48"/>
                      <a:gd name="T43" fmla="*/ 0 h 67"/>
                      <a:gd name="T44" fmla="*/ 48 w 48"/>
                      <a:gd name="T45" fmla="*/ 0 h 67"/>
                      <a:gd name="T46" fmla="*/ 48 w 48"/>
                      <a:gd name="T47" fmla="*/ 0 h 67"/>
                      <a:gd name="T48" fmla="*/ 48 w 48"/>
                      <a:gd name="T49" fmla="*/ 0 h 67"/>
                      <a:gd name="T50" fmla="*/ 48 w 48"/>
                      <a:gd name="T51" fmla="*/ 0 h 67"/>
                      <a:gd name="T52" fmla="*/ 48 w 48"/>
                      <a:gd name="T53" fmla="*/ 0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48" h="67">
                        <a:moveTo>
                          <a:pt x="48" y="0"/>
                        </a:moveTo>
                        <a:lnTo>
                          <a:pt x="20" y="6"/>
                        </a:lnTo>
                        <a:lnTo>
                          <a:pt x="5" y="22"/>
                        </a:lnTo>
                        <a:lnTo>
                          <a:pt x="0" y="43"/>
                        </a:lnTo>
                        <a:lnTo>
                          <a:pt x="4" y="64"/>
                        </a:lnTo>
                        <a:lnTo>
                          <a:pt x="4" y="64"/>
                        </a:lnTo>
                        <a:lnTo>
                          <a:pt x="5" y="65"/>
                        </a:lnTo>
                        <a:lnTo>
                          <a:pt x="6" y="66"/>
                        </a:lnTo>
                        <a:lnTo>
                          <a:pt x="8" y="67"/>
                        </a:lnTo>
                        <a:lnTo>
                          <a:pt x="8" y="67"/>
                        </a:lnTo>
                        <a:lnTo>
                          <a:pt x="10" y="66"/>
                        </a:lnTo>
                        <a:lnTo>
                          <a:pt x="11" y="65"/>
                        </a:lnTo>
                        <a:lnTo>
                          <a:pt x="11" y="63"/>
                        </a:lnTo>
                        <a:lnTo>
                          <a:pt x="11" y="63"/>
                        </a:lnTo>
                        <a:lnTo>
                          <a:pt x="10" y="38"/>
                        </a:lnTo>
                        <a:lnTo>
                          <a:pt x="20" y="14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2095" name="Line 1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040" y="1318"/>
                  <a:ext cx="264" cy="2"/>
                </a:xfrm>
                <a:prstGeom prst="line">
                  <a:avLst/>
                </a:prstGeom>
                <a:noFill/>
                <a:ln w="38100">
                  <a:solidFill>
                    <a:srgbClr val="00FFFF"/>
                  </a:solidFill>
                  <a:round/>
                  <a:headEnd/>
                  <a:tailEnd type="stealth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096" name="Rectangle 16"/>
                <p:cNvSpPr>
                  <a:spLocks noChangeAspect="1" noChangeArrowheads="1"/>
                </p:cNvSpPr>
                <p:nvPr/>
              </p:nvSpPr>
              <p:spPr bwMode="auto">
                <a:xfrm>
                  <a:off x="3946" y="986"/>
                  <a:ext cx="17" cy="214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097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4053" y="986"/>
                  <a:ext cx="18" cy="214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2098" name="Rectangle 18"/>
              <p:cNvSpPr>
                <a:spLocks noChangeArrowheads="1"/>
              </p:cNvSpPr>
              <p:nvPr/>
            </p:nvSpPr>
            <p:spPr bwMode="auto">
              <a:xfrm>
                <a:off x="3897" y="1175"/>
                <a:ext cx="255" cy="50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2099" name="Group 19"/>
            <p:cNvGrpSpPr>
              <a:grpSpLocks/>
            </p:cNvGrpSpPr>
            <p:nvPr/>
          </p:nvGrpSpPr>
          <p:grpSpPr bwMode="auto">
            <a:xfrm>
              <a:off x="360" y="725"/>
              <a:ext cx="4618" cy="1646"/>
              <a:chOff x="360" y="725"/>
              <a:chExt cx="4618" cy="1646"/>
            </a:xfrm>
          </p:grpSpPr>
          <p:sp>
            <p:nvSpPr>
              <p:cNvPr id="302100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1722" y="725"/>
                <a:ext cx="110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800" b="1">
                    <a:latin typeface="Palatino Linotype" charset="0"/>
                  </a:rPr>
                  <a:t>Overall direction</a:t>
                </a:r>
              </a:p>
              <a:p>
                <a:pPr eaLnBrk="0" hangingPunct="0"/>
                <a:r>
                  <a:rPr lang="en-US" sz="1800" b="1">
                    <a:latin typeface="Palatino Linotype" charset="0"/>
                  </a:rPr>
                  <a:t>of replication</a:t>
                </a:r>
              </a:p>
            </p:txBody>
          </p:sp>
          <p:sp>
            <p:nvSpPr>
              <p:cNvPr id="302101" name="Line 21"/>
              <p:cNvSpPr>
                <a:spLocks noChangeAspect="1" noChangeShapeType="1"/>
              </p:cNvSpPr>
              <p:nvPr/>
            </p:nvSpPr>
            <p:spPr bwMode="auto">
              <a:xfrm flipH="1">
                <a:off x="1898" y="1366"/>
                <a:ext cx="691" cy="2"/>
              </a:xfrm>
              <a:prstGeom prst="line">
                <a:avLst/>
              </a:prstGeom>
              <a:noFill/>
              <a:ln w="57150">
                <a:solidFill>
                  <a:srgbClr val="00FFFF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102" name="Text Box 22"/>
              <p:cNvSpPr txBox="1">
                <a:spLocks noChangeAspect="1" noChangeArrowheads="1"/>
              </p:cNvSpPr>
              <p:nvPr/>
            </p:nvSpPr>
            <p:spPr bwMode="auto">
              <a:xfrm>
                <a:off x="4341" y="1097"/>
                <a:ext cx="23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800" b="1">
                    <a:latin typeface="Palatino Linotype" charset="0"/>
                  </a:rPr>
                  <a:t> 5</a:t>
                </a:r>
                <a:r>
                  <a:rPr lang="ja-JP" altLang="en-US" sz="1800" b="1">
                    <a:latin typeface="Arial"/>
                  </a:rPr>
                  <a:t>’</a:t>
                </a:r>
                <a:endParaRPr lang="en-US" sz="1800" b="1">
                  <a:latin typeface="Palatino Linotype" charset="0"/>
                </a:endParaRPr>
              </a:p>
            </p:txBody>
          </p:sp>
          <p:sp>
            <p:nvSpPr>
              <p:cNvPr id="302103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3545" y="1097"/>
                <a:ext cx="23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800" b="1">
                    <a:latin typeface="Palatino Linotype" charset="0"/>
                  </a:rPr>
                  <a:t> 3</a:t>
                </a:r>
                <a:r>
                  <a:rPr lang="ja-JP" altLang="en-US" sz="1800" b="1">
                    <a:latin typeface="Arial"/>
                  </a:rPr>
                  <a:t>’</a:t>
                </a:r>
                <a:endParaRPr lang="en-US" sz="1800" b="1">
                  <a:latin typeface="Palatino Linotype" charset="0"/>
                </a:endParaRPr>
              </a:p>
            </p:txBody>
          </p:sp>
          <p:sp>
            <p:nvSpPr>
              <p:cNvPr id="302104" name="Freeform 24"/>
              <p:cNvSpPr>
                <a:spLocks noChangeAspect="1"/>
              </p:cNvSpPr>
              <p:nvPr/>
            </p:nvSpPr>
            <p:spPr bwMode="auto">
              <a:xfrm>
                <a:off x="4093" y="1097"/>
                <a:ext cx="336" cy="131"/>
              </a:xfrm>
              <a:custGeom>
                <a:avLst/>
                <a:gdLst>
                  <a:gd name="T0" fmla="*/ 131 w 152"/>
                  <a:gd name="T1" fmla="*/ 36 h 59"/>
                  <a:gd name="T2" fmla="*/ 131 w 152"/>
                  <a:gd name="T3" fmla="*/ 0 h 59"/>
                  <a:gd name="T4" fmla="*/ 123 w 152"/>
                  <a:gd name="T5" fmla="*/ 0 h 59"/>
                  <a:gd name="T6" fmla="*/ 123 w 152"/>
                  <a:gd name="T7" fmla="*/ 36 h 59"/>
                  <a:gd name="T8" fmla="*/ 83 w 152"/>
                  <a:gd name="T9" fmla="*/ 36 h 59"/>
                  <a:gd name="T10" fmla="*/ 83 w 152"/>
                  <a:gd name="T11" fmla="*/ 0 h 59"/>
                  <a:gd name="T12" fmla="*/ 75 w 152"/>
                  <a:gd name="T13" fmla="*/ 0 h 59"/>
                  <a:gd name="T14" fmla="*/ 75 w 152"/>
                  <a:gd name="T15" fmla="*/ 36 h 59"/>
                  <a:gd name="T16" fmla="*/ 35 w 152"/>
                  <a:gd name="T17" fmla="*/ 36 h 59"/>
                  <a:gd name="T18" fmla="*/ 35 w 152"/>
                  <a:gd name="T19" fmla="*/ 0 h 59"/>
                  <a:gd name="T20" fmla="*/ 28 w 152"/>
                  <a:gd name="T21" fmla="*/ 0 h 59"/>
                  <a:gd name="T22" fmla="*/ 28 w 152"/>
                  <a:gd name="T23" fmla="*/ 36 h 59"/>
                  <a:gd name="T24" fmla="*/ 0 w 152"/>
                  <a:gd name="T25" fmla="*/ 36 h 59"/>
                  <a:gd name="T26" fmla="*/ 0 w 152"/>
                  <a:gd name="T27" fmla="*/ 59 h 59"/>
                  <a:gd name="T28" fmla="*/ 152 w 152"/>
                  <a:gd name="T29" fmla="*/ 59 h 59"/>
                  <a:gd name="T30" fmla="*/ 152 w 152"/>
                  <a:gd name="T31" fmla="*/ 36 h 59"/>
                  <a:gd name="T32" fmla="*/ 131 w 152"/>
                  <a:gd name="T33" fmla="*/ 3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2" h="59">
                    <a:moveTo>
                      <a:pt x="131" y="36"/>
                    </a:moveTo>
                    <a:lnTo>
                      <a:pt x="131" y="0"/>
                    </a:lnTo>
                    <a:lnTo>
                      <a:pt x="123" y="0"/>
                    </a:lnTo>
                    <a:lnTo>
                      <a:pt x="123" y="36"/>
                    </a:lnTo>
                    <a:lnTo>
                      <a:pt x="83" y="36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75" y="36"/>
                    </a:lnTo>
                    <a:lnTo>
                      <a:pt x="35" y="36"/>
                    </a:lnTo>
                    <a:lnTo>
                      <a:pt x="35" y="0"/>
                    </a:lnTo>
                    <a:lnTo>
                      <a:pt x="28" y="0"/>
                    </a:lnTo>
                    <a:lnTo>
                      <a:pt x="28" y="36"/>
                    </a:lnTo>
                    <a:lnTo>
                      <a:pt x="0" y="36"/>
                    </a:lnTo>
                    <a:lnTo>
                      <a:pt x="0" y="59"/>
                    </a:lnTo>
                    <a:lnTo>
                      <a:pt x="152" y="59"/>
                    </a:lnTo>
                    <a:lnTo>
                      <a:pt x="152" y="36"/>
                    </a:lnTo>
                    <a:lnTo>
                      <a:pt x="131" y="36"/>
                    </a:lnTo>
                    <a:close/>
                  </a:path>
                </a:pathLst>
              </a:custGeom>
              <a:solidFill>
                <a:srgbClr val="437631"/>
              </a:solidFill>
              <a:ln w="19050" cmpd="sng">
                <a:solidFill>
                  <a:srgbClr val="437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105" name="Freeform 25"/>
              <p:cNvSpPr>
                <a:spLocks noChangeAspect="1"/>
              </p:cNvSpPr>
              <p:nvPr/>
            </p:nvSpPr>
            <p:spPr bwMode="auto">
              <a:xfrm>
                <a:off x="2921" y="1344"/>
                <a:ext cx="500" cy="644"/>
              </a:xfrm>
              <a:custGeom>
                <a:avLst/>
                <a:gdLst>
                  <a:gd name="T0" fmla="*/ 113 w 226"/>
                  <a:gd name="T1" fmla="*/ 0 h 288"/>
                  <a:gd name="T2" fmla="*/ 133 w 226"/>
                  <a:gd name="T3" fmla="*/ 2 h 288"/>
                  <a:gd name="T4" fmla="*/ 152 w 226"/>
                  <a:gd name="T5" fmla="*/ 9 h 288"/>
                  <a:gd name="T6" fmla="*/ 170 w 226"/>
                  <a:gd name="T7" fmla="*/ 20 h 288"/>
                  <a:gd name="T8" fmla="*/ 186 w 226"/>
                  <a:gd name="T9" fmla="*/ 34 h 288"/>
                  <a:gd name="T10" fmla="*/ 199 w 226"/>
                  <a:gd name="T11" fmla="*/ 51 h 288"/>
                  <a:gd name="T12" fmla="*/ 210 w 226"/>
                  <a:gd name="T13" fmla="*/ 71 h 288"/>
                  <a:gd name="T14" fmla="*/ 219 w 226"/>
                  <a:gd name="T15" fmla="*/ 94 h 288"/>
                  <a:gd name="T16" fmla="*/ 224 w 226"/>
                  <a:gd name="T17" fmla="*/ 118 h 288"/>
                  <a:gd name="T18" fmla="*/ 226 w 226"/>
                  <a:gd name="T19" fmla="*/ 144 h 288"/>
                  <a:gd name="T20" fmla="*/ 226 w 226"/>
                  <a:gd name="T21" fmla="*/ 144 h 288"/>
                  <a:gd name="T22" fmla="*/ 224 w 226"/>
                  <a:gd name="T23" fmla="*/ 170 h 288"/>
                  <a:gd name="T24" fmla="*/ 219 w 226"/>
                  <a:gd name="T25" fmla="*/ 194 h 288"/>
                  <a:gd name="T26" fmla="*/ 210 w 226"/>
                  <a:gd name="T27" fmla="*/ 216 h 288"/>
                  <a:gd name="T28" fmla="*/ 199 w 226"/>
                  <a:gd name="T29" fmla="*/ 237 h 288"/>
                  <a:gd name="T30" fmla="*/ 186 w 226"/>
                  <a:gd name="T31" fmla="*/ 254 h 288"/>
                  <a:gd name="T32" fmla="*/ 170 w 226"/>
                  <a:gd name="T33" fmla="*/ 268 h 288"/>
                  <a:gd name="T34" fmla="*/ 152 w 226"/>
                  <a:gd name="T35" fmla="*/ 279 h 288"/>
                  <a:gd name="T36" fmla="*/ 133 w 226"/>
                  <a:gd name="T37" fmla="*/ 286 h 288"/>
                  <a:gd name="T38" fmla="*/ 113 w 226"/>
                  <a:gd name="T39" fmla="*/ 288 h 288"/>
                  <a:gd name="T40" fmla="*/ 113 w 226"/>
                  <a:gd name="T41" fmla="*/ 288 h 288"/>
                  <a:gd name="T42" fmla="*/ 93 w 226"/>
                  <a:gd name="T43" fmla="*/ 286 h 288"/>
                  <a:gd name="T44" fmla="*/ 73 w 226"/>
                  <a:gd name="T45" fmla="*/ 279 h 288"/>
                  <a:gd name="T46" fmla="*/ 56 w 226"/>
                  <a:gd name="T47" fmla="*/ 268 h 288"/>
                  <a:gd name="T48" fmla="*/ 40 w 226"/>
                  <a:gd name="T49" fmla="*/ 254 h 288"/>
                  <a:gd name="T50" fmla="*/ 27 w 226"/>
                  <a:gd name="T51" fmla="*/ 237 h 288"/>
                  <a:gd name="T52" fmla="*/ 15 w 226"/>
                  <a:gd name="T53" fmla="*/ 216 h 288"/>
                  <a:gd name="T54" fmla="*/ 7 w 226"/>
                  <a:gd name="T55" fmla="*/ 194 h 288"/>
                  <a:gd name="T56" fmla="*/ 2 w 226"/>
                  <a:gd name="T57" fmla="*/ 170 h 288"/>
                  <a:gd name="T58" fmla="*/ 0 w 226"/>
                  <a:gd name="T59" fmla="*/ 144 h 288"/>
                  <a:gd name="T60" fmla="*/ 0 w 226"/>
                  <a:gd name="T61" fmla="*/ 144 h 288"/>
                  <a:gd name="T62" fmla="*/ 2 w 226"/>
                  <a:gd name="T63" fmla="*/ 118 h 288"/>
                  <a:gd name="T64" fmla="*/ 7 w 226"/>
                  <a:gd name="T65" fmla="*/ 94 h 288"/>
                  <a:gd name="T66" fmla="*/ 15 w 226"/>
                  <a:gd name="T67" fmla="*/ 71 h 288"/>
                  <a:gd name="T68" fmla="*/ 27 w 226"/>
                  <a:gd name="T69" fmla="*/ 51 h 288"/>
                  <a:gd name="T70" fmla="*/ 40 w 226"/>
                  <a:gd name="T71" fmla="*/ 34 h 288"/>
                  <a:gd name="T72" fmla="*/ 56 w 226"/>
                  <a:gd name="T73" fmla="*/ 20 h 288"/>
                  <a:gd name="T74" fmla="*/ 73 w 226"/>
                  <a:gd name="T75" fmla="*/ 9 h 288"/>
                  <a:gd name="T76" fmla="*/ 93 w 226"/>
                  <a:gd name="T77" fmla="*/ 2 h 288"/>
                  <a:gd name="T78" fmla="*/ 113 w 226"/>
                  <a:gd name="T79" fmla="*/ 0 h 288"/>
                  <a:gd name="T80" fmla="*/ 113 w 226"/>
                  <a:gd name="T81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26" h="288">
                    <a:moveTo>
                      <a:pt x="113" y="0"/>
                    </a:moveTo>
                    <a:lnTo>
                      <a:pt x="133" y="2"/>
                    </a:lnTo>
                    <a:lnTo>
                      <a:pt x="152" y="9"/>
                    </a:lnTo>
                    <a:lnTo>
                      <a:pt x="170" y="20"/>
                    </a:lnTo>
                    <a:lnTo>
                      <a:pt x="186" y="34"/>
                    </a:lnTo>
                    <a:lnTo>
                      <a:pt x="199" y="51"/>
                    </a:lnTo>
                    <a:lnTo>
                      <a:pt x="210" y="71"/>
                    </a:lnTo>
                    <a:lnTo>
                      <a:pt x="219" y="94"/>
                    </a:lnTo>
                    <a:lnTo>
                      <a:pt x="224" y="118"/>
                    </a:lnTo>
                    <a:lnTo>
                      <a:pt x="226" y="144"/>
                    </a:lnTo>
                    <a:lnTo>
                      <a:pt x="226" y="144"/>
                    </a:lnTo>
                    <a:lnTo>
                      <a:pt x="224" y="170"/>
                    </a:lnTo>
                    <a:lnTo>
                      <a:pt x="219" y="194"/>
                    </a:lnTo>
                    <a:lnTo>
                      <a:pt x="210" y="216"/>
                    </a:lnTo>
                    <a:lnTo>
                      <a:pt x="199" y="237"/>
                    </a:lnTo>
                    <a:lnTo>
                      <a:pt x="186" y="254"/>
                    </a:lnTo>
                    <a:lnTo>
                      <a:pt x="170" y="268"/>
                    </a:lnTo>
                    <a:lnTo>
                      <a:pt x="152" y="279"/>
                    </a:lnTo>
                    <a:lnTo>
                      <a:pt x="133" y="286"/>
                    </a:lnTo>
                    <a:lnTo>
                      <a:pt x="113" y="288"/>
                    </a:lnTo>
                    <a:lnTo>
                      <a:pt x="113" y="288"/>
                    </a:lnTo>
                    <a:lnTo>
                      <a:pt x="93" y="286"/>
                    </a:lnTo>
                    <a:lnTo>
                      <a:pt x="73" y="279"/>
                    </a:lnTo>
                    <a:lnTo>
                      <a:pt x="56" y="268"/>
                    </a:lnTo>
                    <a:lnTo>
                      <a:pt x="40" y="254"/>
                    </a:lnTo>
                    <a:lnTo>
                      <a:pt x="27" y="237"/>
                    </a:lnTo>
                    <a:lnTo>
                      <a:pt x="15" y="216"/>
                    </a:lnTo>
                    <a:lnTo>
                      <a:pt x="7" y="194"/>
                    </a:lnTo>
                    <a:lnTo>
                      <a:pt x="2" y="170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2" y="118"/>
                    </a:lnTo>
                    <a:lnTo>
                      <a:pt x="7" y="94"/>
                    </a:lnTo>
                    <a:lnTo>
                      <a:pt x="15" y="71"/>
                    </a:lnTo>
                    <a:lnTo>
                      <a:pt x="27" y="51"/>
                    </a:lnTo>
                    <a:lnTo>
                      <a:pt x="40" y="34"/>
                    </a:lnTo>
                    <a:lnTo>
                      <a:pt x="56" y="20"/>
                    </a:lnTo>
                    <a:lnTo>
                      <a:pt x="73" y="9"/>
                    </a:lnTo>
                    <a:lnTo>
                      <a:pt x="93" y="2"/>
                    </a:lnTo>
                    <a:lnTo>
                      <a:pt x="113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EAD4E4"/>
              </a:solidFill>
              <a:ln w="1905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106" name="Freeform 26"/>
              <p:cNvSpPr>
                <a:spLocks noChangeAspect="1"/>
              </p:cNvSpPr>
              <p:nvPr/>
            </p:nvSpPr>
            <p:spPr bwMode="auto">
              <a:xfrm>
                <a:off x="3198" y="1519"/>
                <a:ext cx="99" cy="302"/>
              </a:xfrm>
              <a:custGeom>
                <a:avLst/>
                <a:gdLst>
                  <a:gd name="T0" fmla="*/ 37 w 45"/>
                  <a:gd name="T1" fmla="*/ 108 h 135"/>
                  <a:gd name="T2" fmla="*/ 27 w 45"/>
                  <a:gd name="T3" fmla="*/ 96 h 135"/>
                  <a:gd name="T4" fmla="*/ 19 w 45"/>
                  <a:gd name="T5" fmla="*/ 83 h 135"/>
                  <a:gd name="T6" fmla="*/ 15 w 45"/>
                  <a:gd name="T7" fmla="*/ 66 h 135"/>
                  <a:gd name="T8" fmla="*/ 15 w 45"/>
                  <a:gd name="T9" fmla="*/ 66 h 135"/>
                  <a:gd name="T10" fmla="*/ 19 w 45"/>
                  <a:gd name="T11" fmla="*/ 51 h 135"/>
                  <a:gd name="T12" fmla="*/ 27 w 45"/>
                  <a:gd name="T13" fmla="*/ 38 h 135"/>
                  <a:gd name="T14" fmla="*/ 37 w 45"/>
                  <a:gd name="T15" fmla="*/ 27 h 135"/>
                  <a:gd name="T16" fmla="*/ 37 w 45"/>
                  <a:gd name="T17" fmla="*/ 27 h 135"/>
                  <a:gd name="T18" fmla="*/ 42 w 45"/>
                  <a:gd name="T19" fmla="*/ 19 h 135"/>
                  <a:gd name="T20" fmla="*/ 43 w 45"/>
                  <a:gd name="T21" fmla="*/ 9 h 135"/>
                  <a:gd name="T22" fmla="*/ 45 w 45"/>
                  <a:gd name="T23" fmla="*/ 0 h 135"/>
                  <a:gd name="T24" fmla="*/ 45 w 45"/>
                  <a:gd name="T25" fmla="*/ 0 h 135"/>
                  <a:gd name="T26" fmla="*/ 43 w 45"/>
                  <a:gd name="T27" fmla="*/ 7 h 135"/>
                  <a:gd name="T28" fmla="*/ 43 w 45"/>
                  <a:gd name="T29" fmla="*/ 9 h 135"/>
                  <a:gd name="T30" fmla="*/ 45 w 45"/>
                  <a:gd name="T31" fmla="*/ 0 h 135"/>
                  <a:gd name="T32" fmla="*/ 45 w 45"/>
                  <a:gd name="T33" fmla="*/ 0 h 135"/>
                  <a:gd name="T34" fmla="*/ 45 w 45"/>
                  <a:gd name="T35" fmla="*/ 0 h 135"/>
                  <a:gd name="T36" fmla="*/ 45 w 45"/>
                  <a:gd name="T37" fmla="*/ 0 h 135"/>
                  <a:gd name="T38" fmla="*/ 45 w 45"/>
                  <a:gd name="T39" fmla="*/ 0 h 135"/>
                  <a:gd name="T40" fmla="*/ 45 w 45"/>
                  <a:gd name="T41" fmla="*/ 0 h 135"/>
                  <a:gd name="T42" fmla="*/ 42 w 45"/>
                  <a:gd name="T43" fmla="*/ 8 h 135"/>
                  <a:gd name="T44" fmla="*/ 39 w 45"/>
                  <a:gd name="T45" fmla="*/ 17 h 135"/>
                  <a:gd name="T46" fmla="*/ 34 w 45"/>
                  <a:gd name="T47" fmla="*/ 24 h 135"/>
                  <a:gd name="T48" fmla="*/ 34 w 45"/>
                  <a:gd name="T49" fmla="*/ 24 h 135"/>
                  <a:gd name="T50" fmla="*/ 17 w 45"/>
                  <a:gd name="T51" fmla="*/ 36 h 135"/>
                  <a:gd name="T52" fmla="*/ 4 w 45"/>
                  <a:gd name="T53" fmla="*/ 52 h 135"/>
                  <a:gd name="T54" fmla="*/ 0 w 45"/>
                  <a:gd name="T55" fmla="*/ 71 h 135"/>
                  <a:gd name="T56" fmla="*/ 0 w 45"/>
                  <a:gd name="T57" fmla="*/ 71 h 135"/>
                  <a:gd name="T58" fmla="*/ 0 w 45"/>
                  <a:gd name="T59" fmla="*/ 71 h 135"/>
                  <a:gd name="T60" fmla="*/ 0 w 45"/>
                  <a:gd name="T61" fmla="*/ 71 h 135"/>
                  <a:gd name="T62" fmla="*/ 0 w 45"/>
                  <a:gd name="T63" fmla="*/ 72 h 135"/>
                  <a:gd name="T64" fmla="*/ 0 w 45"/>
                  <a:gd name="T65" fmla="*/ 72 h 135"/>
                  <a:gd name="T66" fmla="*/ 7 w 45"/>
                  <a:gd name="T67" fmla="*/ 87 h 135"/>
                  <a:gd name="T68" fmla="*/ 20 w 45"/>
                  <a:gd name="T69" fmla="*/ 100 h 135"/>
                  <a:gd name="T70" fmla="*/ 34 w 45"/>
                  <a:gd name="T71" fmla="*/ 111 h 135"/>
                  <a:gd name="T72" fmla="*/ 34 w 45"/>
                  <a:gd name="T73" fmla="*/ 111 h 135"/>
                  <a:gd name="T74" fmla="*/ 39 w 45"/>
                  <a:gd name="T75" fmla="*/ 118 h 135"/>
                  <a:gd name="T76" fmla="*/ 42 w 45"/>
                  <a:gd name="T77" fmla="*/ 126 h 135"/>
                  <a:gd name="T78" fmla="*/ 45 w 45"/>
                  <a:gd name="T79" fmla="*/ 135 h 135"/>
                  <a:gd name="T80" fmla="*/ 45 w 45"/>
                  <a:gd name="T81" fmla="*/ 135 h 135"/>
                  <a:gd name="T82" fmla="*/ 45 w 45"/>
                  <a:gd name="T83" fmla="*/ 135 h 135"/>
                  <a:gd name="T84" fmla="*/ 45 w 45"/>
                  <a:gd name="T85" fmla="*/ 135 h 135"/>
                  <a:gd name="T86" fmla="*/ 45 w 45"/>
                  <a:gd name="T87" fmla="*/ 135 h 135"/>
                  <a:gd name="T88" fmla="*/ 37 w 45"/>
                  <a:gd name="T89" fmla="*/ 10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5" h="135">
                    <a:moveTo>
                      <a:pt x="37" y="108"/>
                    </a:moveTo>
                    <a:lnTo>
                      <a:pt x="27" y="96"/>
                    </a:lnTo>
                    <a:lnTo>
                      <a:pt x="19" y="83"/>
                    </a:lnTo>
                    <a:lnTo>
                      <a:pt x="15" y="66"/>
                    </a:lnTo>
                    <a:lnTo>
                      <a:pt x="15" y="66"/>
                    </a:lnTo>
                    <a:lnTo>
                      <a:pt x="19" y="51"/>
                    </a:lnTo>
                    <a:lnTo>
                      <a:pt x="27" y="38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42" y="19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2" y="8"/>
                    </a:lnTo>
                    <a:lnTo>
                      <a:pt x="39" y="17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17" y="36"/>
                    </a:lnTo>
                    <a:lnTo>
                      <a:pt x="4" y="52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7" y="87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34" y="111"/>
                    </a:lnTo>
                    <a:lnTo>
                      <a:pt x="39" y="118"/>
                    </a:lnTo>
                    <a:lnTo>
                      <a:pt x="42" y="126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37" y="108"/>
                    </a:lnTo>
                    <a:close/>
                  </a:path>
                </a:pathLst>
              </a:custGeom>
              <a:solidFill>
                <a:srgbClr val="E0BCD6"/>
              </a:solidFill>
              <a:ln w="3810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107" name="Freeform 27"/>
              <p:cNvSpPr>
                <a:spLocks noChangeAspect="1"/>
              </p:cNvSpPr>
              <p:nvPr/>
            </p:nvSpPr>
            <p:spPr bwMode="auto">
              <a:xfrm>
                <a:off x="2977" y="1372"/>
                <a:ext cx="203" cy="169"/>
              </a:xfrm>
              <a:custGeom>
                <a:avLst/>
                <a:gdLst>
                  <a:gd name="T0" fmla="*/ 0 w 92"/>
                  <a:gd name="T1" fmla="*/ 75 h 75"/>
                  <a:gd name="T2" fmla="*/ 16 w 92"/>
                  <a:gd name="T3" fmla="*/ 54 h 75"/>
                  <a:gd name="T4" fmla="*/ 35 w 92"/>
                  <a:gd name="T5" fmla="*/ 36 h 75"/>
                  <a:gd name="T6" fmla="*/ 57 w 92"/>
                  <a:gd name="T7" fmla="*/ 22 h 75"/>
                  <a:gd name="T8" fmla="*/ 82 w 92"/>
                  <a:gd name="T9" fmla="*/ 14 h 75"/>
                  <a:gd name="T10" fmla="*/ 82 w 92"/>
                  <a:gd name="T11" fmla="*/ 14 h 75"/>
                  <a:gd name="T12" fmla="*/ 87 w 92"/>
                  <a:gd name="T13" fmla="*/ 11 h 75"/>
                  <a:gd name="T14" fmla="*/ 90 w 92"/>
                  <a:gd name="T15" fmla="*/ 7 h 75"/>
                  <a:gd name="T16" fmla="*/ 92 w 92"/>
                  <a:gd name="T17" fmla="*/ 4 h 75"/>
                  <a:gd name="T18" fmla="*/ 92 w 92"/>
                  <a:gd name="T19" fmla="*/ 4 h 75"/>
                  <a:gd name="T20" fmla="*/ 87 w 92"/>
                  <a:gd name="T21" fmla="*/ 0 h 75"/>
                  <a:gd name="T22" fmla="*/ 79 w 92"/>
                  <a:gd name="T23" fmla="*/ 0 h 75"/>
                  <a:gd name="T24" fmla="*/ 73 w 92"/>
                  <a:gd name="T25" fmla="*/ 0 h 75"/>
                  <a:gd name="T26" fmla="*/ 73 w 92"/>
                  <a:gd name="T27" fmla="*/ 0 h 75"/>
                  <a:gd name="T28" fmla="*/ 47 w 92"/>
                  <a:gd name="T29" fmla="*/ 11 h 75"/>
                  <a:gd name="T30" fmla="*/ 26 w 92"/>
                  <a:gd name="T31" fmla="*/ 29 h 75"/>
                  <a:gd name="T32" fmla="*/ 10 w 92"/>
                  <a:gd name="T33" fmla="*/ 52 h 75"/>
                  <a:gd name="T34" fmla="*/ 0 w 92"/>
                  <a:gd name="T35" fmla="*/ 75 h 75"/>
                  <a:gd name="T36" fmla="*/ 0 w 92"/>
                  <a:gd name="T37" fmla="*/ 75 h 75"/>
                  <a:gd name="T38" fmla="*/ 0 w 92"/>
                  <a:gd name="T39" fmla="*/ 75 h 75"/>
                  <a:gd name="T40" fmla="*/ 0 w 92"/>
                  <a:gd name="T41" fmla="*/ 75 h 75"/>
                  <a:gd name="T42" fmla="*/ 0 w 92"/>
                  <a:gd name="T43" fmla="*/ 75 h 75"/>
                  <a:gd name="T44" fmla="*/ 0 w 92"/>
                  <a:gd name="T45" fmla="*/ 75 h 75"/>
                  <a:gd name="T46" fmla="*/ 0 w 92"/>
                  <a:gd name="T47" fmla="*/ 75 h 75"/>
                  <a:gd name="T48" fmla="*/ 0 w 92"/>
                  <a:gd name="T49" fmla="*/ 75 h 75"/>
                  <a:gd name="T50" fmla="*/ 0 w 92"/>
                  <a:gd name="T51" fmla="*/ 75 h 75"/>
                  <a:gd name="T52" fmla="*/ 0 w 92"/>
                  <a:gd name="T5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2" h="75">
                    <a:moveTo>
                      <a:pt x="0" y="75"/>
                    </a:moveTo>
                    <a:lnTo>
                      <a:pt x="16" y="54"/>
                    </a:lnTo>
                    <a:lnTo>
                      <a:pt x="35" y="36"/>
                    </a:lnTo>
                    <a:lnTo>
                      <a:pt x="57" y="22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87" y="11"/>
                    </a:lnTo>
                    <a:lnTo>
                      <a:pt x="90" y="7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87" y="0"/>
                    </a:lnTo>
                    <a:lnTo>
                      <a:pt x="79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47" y="11"/>
                    </a:lnTo>
                    <a:lnTo>
                      <a:pt x="26" y="29"/>
                    </a:lnTo>
                    <a:lnTo>
                      <a:pt x="10" y="52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108" name="Freeform 28"/>
              <p:cNvSpPr>
                <a:spLocks noChangeAspect="1"/>
              </p:cNvSpPr>
              <p:nvPr/>
            </p:nvSpPr>
            <p:spPr bwMode="auto">
              <a:xfrm>
                <a:off x="3178" y="1510"/>
                <a:ext cx="113" cy="302"/>
              </a:xfrm>
              <a:custGeom>
                <a:avLst/>
                <a:gdLst>
                  <a:gd name="T0" fmla="*/ 50 w 51"/>
                  <a:gd name="T1" fmla="*/ 0 h 135"/>
                  <a:gd name="T2" fmla="*/ 47 w 51"/>
                  <a:gd name="T3" fmla="*/ 8 h 135"/>
                  <a:gd name="T4" fmla="*/ 46 w 51"/>
                  <a:gd name="T5" fmla="*/ 10 h 135"/>
                  <a:gd name="T6" fmla="*/ 50 w 51"/>
                  <a:gd name="T7" fmla="*/ 0 h 135"/>
                  <a:gd name="T8" fmla="*/ 50 w 51"/>
                  <a:gd name="T9" fmla="*/ 0 h 135"/>
                  <a:gd name="T10" fmla="*/ 50 w 51"/>
                  <a:gd name="T11" fmla="*/ 0 h 135"/>
                  <a:gd name="T12" fmla="*/ 50 w 51"/>
                  <a:gd name="T13" fmla="*/ 0 h 135"/>
                  <a:gd name="T14" fmla="*/ 46 w 51"/>
                  <a:gd name="T15" fmla="*/ 9 h 135"/>
                  <a:gd name="T16" fmla="*/ 41 w 51"/>
                  <a:gd name="T17" fmla="*/ 17 h 135"/>
                  <a:gd name="T18" fmla="*/ 34 w 51"/>
                  <a:gd name="T19" fmla="*/ 24 h 135"/>
                  <a:gd name="T20" fmla="*/ 18 w 51"/>
                  <a:gd name="T21" fmla="*/ 37 h 135"/>
                  <a:gd name="T22" fmla="*/ 4 w 51"/>
                  <a:gd name="T23" fmla="*/ 52 h 135"/>
                  <a:gd name="T24" fmla="*/ 0 w 51"/>
                  <a:gd name="T25" fmla="*/ 72 h 135"/>
                  <a:gd name="T26" fmla="*/ 0 w 51"/>
                  <a:gd name="T27" fmla="*/ 72 h 135"/>
                  <a:gd name="T28" fmla="*/ 0 w 51"/>
                  <a:gd name="T29" fmla="*/ 72 h 135"/>
                  <a:gd name="T30" fmla="*/ 0 w 51"/>
                  <a:gd name="T31" fmla="*/ 72 h 135"/>
                  <a:gd name="T32" fmla="*/ 7 w 51"/>
                  <a:gd name="T33" fmla="*/ 88 h 135"/>
                  <a:gd name="T34" fmla="*/ 20 w 51"/>
                  <a:gd name="T35" fmla="*/ 100 h 135"/>
                  <a:gd name="T36" fmla="*/ 34 w 51"/>
                  <a:gd name="T37" fmla="*/ 111 h 135"/>
                  <a:gd name="T38" fmla="*/ 41 w 51"/>
                  <a:gd name="T39" fmla="*/ 119 h 135"/>
                  <a:gd name="T40" fmla="*/ 46 w 51"/>
                  <a:gd name="T41" fmla="*/ 127 h 135"/>
                  <a:gd name="T42" fmla="*/ 51 w 51"/>
                  <a:gd name="T4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" h="135">
                    <a:moveTo>
                      <a:pt x="50" y="0"/>
                    </a:moveTo>
                    <a:lnTo>
                      <a:pt x="47" y="8"/>
                    </a:lnTo>
                    <a:lnTo>
                      <a:pt x="46" y="1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46" y="9"/>
                    </a:lnTo>
                    <a:lnTo>
                      <a:pt x="41" y="17"/>
                    </a:lnTo>
                    <a:lnTo>
                      <a:pt x="34" y="24"/>
                    </a:lnTo>
                    <a:lnTo>
                      <a:pt x="18" y="37"/>
                    </a:lnTo>
                    <a:lnTo>
                      <a:pt x="4" y="5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7" y="88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41" y="119"/>
                    </a:lnTo>
                    <a:lnTo>
                      <a:pt x="46" y="127"/>
                    </a:lnTo>
                    <a:lnTo>
                      <a:pt x="51" y="135"/>
                    </a:lnTo>
                  </a:path>
                </a:pathLst>
              </a:custGeom>
              <a:noFill/>
              <a:ln w="19050" cmpd="sng">
                <a:solidFill>
                  <a:srgbClr val="C8A3C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02109" name="Group 29"/>
              <p:cNvGrpSpPr>
                <a:grpSpLocks/>
              </p:cNvGrpSpPr>
              <p:nvPr/>
            </p:nvGrpSpPr>
            <p:grpSpPr bwMode="auto">
              <a:xfrm>
                <a:off x="3011" y="989"/>
                <a:ext cx="736" cy="1340"/>
                <a:chOff x="3622" y="1476"/>
                <a:chExt cx="499" cy="896"/>
              </a:xfrm>
            </p:grpSpPr>
            <p:sp>
              <p:nvSpPr>
                <p:cNvPr id="302110" name="Freeform 30"/>
                <p:cNvSpPr>
                  <a:spLocks noChangeAspect="1"/>
                </p:cNvSpPr>
                <p:nvPr/>
              </p:nvSpPr>
              <p:spPr bwMode="auto">
                <a:xfrm>
                  <a:off x="4099" y="2296"/>
                  <a:ext cx="22" cy="76"/>
                </a:xfrm>
                <a:custGeom>
                  <a:avLst/>
                  <a:gdLst>
                    <a:gd name="T0" fmla="*/ 0 w 15"/>
                    <a:gd name="T1" fmla="*/ 50 h 51"/>
                    <a:gd name="T2" fmla="*/ 8 w 15"/>
                    <a:gd name="T3" fmla="*/ 51 h 51"/>
                    <a:gd name="T4" fmla="*/ 15 w 15"/>
                    <a:gd name="T5" fmla="*/ 1 h 51"/>
                    <a:gd name="T6" fmla="*/ 7 w 15"/>
                    <a:gd name="T7" fmla="*/ 0 h 51"/>
                    <a:gd name="T8" fmla="*/ 0 w 15"/>
                    <a:gd name="T9" fmla="*/ 5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51">
                      <a:moveTo>
                        <a:pt x="0" y="50"/>
                      </a:moveTo>
                      <a:lnTo>
                        <a:pt x="8" y="51"/>
                      </a:lnTo>
                      <a:lnTo>
                        <a:pt x="15" y="1"/>
                      </a:lnTo>
                      <a:lnTo>
                        <a:pt x="7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11" name="Freeform 31"/>
                <p:cNvSpPr>
                  <a:spLocks noChangeAspect="1"/>
                </p:cNvSpPr>
                <p:nvPr/>
              </p:nvSpPr>
              <p:spPr bwMode="auto">
                <a:xfrm>
                  <a:off x="3622" y="1841"/>
                  <a:ext cx="21" cy="78"/>
                </a:xfrm>
                <a:custGeom>
                  <a:avLst/>
                  <a:gdLst>
                    <a:gd name="T0" fmla="*/ 0 w 14"/>
                    <a:gd name="T1" fmla="*/ 0 h 52"/>
                    <a:gd name="T2" fmla="*/ 6 w 14"/>
                    <a:gd name="T3" fmla="*/ 52 h 52"/>
                    <a:gd name="T4" fmla="*/ 14 w 14"/>
                    <a:gd name="T5" fmla="*/ 51 h 52"/>
                    <a:gd name="T6" fmla="*/ 7 w 14"/>
                    <a:gd name="T7" fmla="*/ 0 h 52"/>
                    <a:gd name="T8" fmla="*/ 0 w 14"/>
                    <a:gd name="T9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52">
                      <a:moveTo>
                        <a:pt x="0" y="0"/>
                      </a:moveTo>
                      <a:lnTo>
                        <a:pt x="6" y="52"/>
                      </a:lnTo>
                      <a:lnTo>
                        <a:pt x="14" y="51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12" name="Freeform 32"/>
                <p:cNvSpPr>
                  <a:spLocks noChangeAspect="1"/>
                </p:cNvSpPr>
                <p:nvPr/>
              </p:nvSpPr>
              <p:spPr bwMode="auto">
                <a:xfrm>
                  <a:off x="3691" y="1819"/>
                  <a:ext cx="46" cy="73"/>
                </a:xfrm>
                <a:custGeom>
                  <a:avLst/>
                  <a:gdLst>
                    <a:gd name="T0" fmla="*/ 0 w 31"/>
                    <a:gd name="T1" fmla="*/ 3 h 49"/>
                    <a:gd name="T2" fmla="*/ 24 w 31"/>
                    <a:gd name="T3" fmla="*/ 49 h 49"/>
                    <a:gd name="T4" fmla="*/ 31 w 31"/>
                    <a:gd name="T5" fmla="*/ 46 h 49"/>
                    <a:gd name="T6" fmla="*/ 8 w 31"/>
                    <a:gd name="T7" fmla="*/ 0 h 49"/>
                    <a:gd name="T8" fmla="*/ 0 w 31"/>
                    <a:gd name="T9" fmla="*/ 3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49">
                      <a:moveTo>
                        <a:pt x="0" y="3"/>
                      </a:moveTo>
                      <a:lnTo>
                        <a:pt x="24" y="49"/>
                      </a:lnTo>
                      <a:lnTo>
                        <a:pt x="31" y="46"/>
                      </a:lnTo>
                      <a:lnTo>
                        <a:pt x="8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13" name="Freeform 33"/>
                <p:cNvSpPr>
                  <a:spLocks noChangeAspect="1"/>
                </p:cNvSpPr>
                <p:nvPr/>
              </p:nvSpPr>
              <p:spPr bwMode="auto">
                <a:xfrm>
                  <a:off x="3753" y="1781"/>
                  <a:ext cx="60" cy="65"/>
                </a:xfrm>
                <a:custGeom>
                  <a:avLst/>
                  <a:gdLst>
                    <a:gd name="T0" fmla="*/ 0 w 40"/>
                    <a:gd name="T1" fmla="*/ 5 h 43"/>
                    <a:gd name="T2" fmla="*/ 35 w 40"/>
                    <a:gd name="T3" fmla="*/ 43 h 43"/>
                    <a:gd name="T4" fmla="*/ 40 w 40"/>
                    <a:gd name="T5" fmla="*/ 38 h 43"/>
                    <a:gd name="T6" fmla="*/ 6 w 40"/>
                    <a:gd name="T7" fmla="*/ 0 h 43"/>
                    <a:gd name="T8" fmla="*/ 0 w 40"/>
                    <a:gd name="T9" fmla="*/ 5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43">
                      <a:moveTo>
                        <a:pt x="0" y="5"/>
                      </a:moveTo>
                      <a:lnTo>
                        <a:pt x="35" y="43"/>
                      </a:lnTo>
                      <a:lnTo>
                        <a:pt x="40" y="38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14" name="Freeform 34"/>
                <p:cNvSpPr>
                  <a:spLocks noChangeAspect="1"/>
                </p:cNvSpPr>
                <p:nvPr/>
              </p:nvSpPr>
              <p:spPr bwMode="auto">
                <a:xfrm>
                  <a:off x="3801" y="1729"/>
                  <a:ext cx="71" cy="54"/>
                </a:xfrm>
                <a:custGeom>
                  <a:avLst/>
                  <a:gdLst>
                    <a:gd name="T0" fmla="*/ 0 w 47"/>
                    <a:gd name="T1" fmla="*/ 6 h 36"/>
                    <a:gd name="T2" fmla="*/ 43 w 47"/>
                    <a:gd name="T3" fmla="*/ 36 h 36"/>
                    <a:gd name="T4" fmla="*/ 47 w 47"/>
                    <a:gd name="T5" fmla="*/ 30 h 36"/>
                    <a:gd name="T6" fmla="*/ 5 w 47"/>
                    <a:gd name="T7" fmla="*/ 0 h 36"/>
                    <a:gd name="T8" fmla="*/ 0 w 47"/>
                    <a:gd name="T9" fmla="*/ 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36">
                      <a:moveTo>
                        <a:pt x="0" y="6"/>
                      </a:moveTo>
                      <a:lnTo>
                        <a:pt x="43" y="36"/>
                      </a:lnTo>
                      <a:lnTo>
                        <a:pt x="47" y="30"/>
                      </a:lnTo>
                      <a:lnTo>
                        <a:pt x="5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15" name="Freeform 35"/>
                <p:cNvSpPr>
                  <a:spLocks noChangeAspect="1"/>
                </p:cNvSpPr>
                <p:nvPr/>
              </p:nvSpPr>
              <p:spPr bwMode="auto">
                <a:xfrm>
                  <a:off x="3842" y="1664"/>
                  <a:ext cx="73" cy="50"/>
                </a:xfrm>
                <a:custGeom>
                  <a:avLst/>
                  <a:gdLst>
                    <a:gd name="T0" fmla="*/ 0 w 49"/>
                    <a:gd name="T1" fmla="*/ 7 h 33"/>
                    <a:gd name="T2" fmla="*/ 45 w 49"/>
                    <a:gd name="T3" fmla="*/ 33 h 33"/>
                    <a:gd name="T4" fmla="*/ 49 w 49"/>
                    <a:gd name="T5" fmla="*/ 27 h 33"/>
                    <a:gd name="T6" fmla="*/ 5 w 49"/>
                    <a:gd name="T7" fmla="*/ 0 h 33"/>
                    <a:gd name="T8" fmla="*/ 0 w 49"/>
                    <a:gd name="T9" fmla="*/ 7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33">
                      <a:moveTo>
                        <a:pt x="0" y="7"/>
                      </a:moveTo>
                      <a:lnTo>
                        <a:pt x="45" y="33"/>
                      </a:lnTo>
                      <a:lnTo>
                        <a:pt x="49" y="27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16" name="Freeform 36"/>
                <p:cNvSpPr>
                  <a:spLocks noChangeAspect="1"/>
                </p:cNvSpPr>
                <p:nvPr/>
              </p:nvSpPr>
              <p:spPr bwMode="auto">
                <a:xfrm>
                  <a:off x="3884" y="1597"/>
                  <a:ext cx="66" cy="55"/>
                </a:xfrm>
                <a:custGeom>
                  <a:avLst/>
                  <a:gdLst>
                    <a:gd name="T0" fmla="*/ 0 w 44"/>
                    <a:gd name="T1" fmla="*/ 7 h 37"/>
                    <a:gd name="T2" fmla="*/ 39 w 44"/>
                    <a:gd name="T3" fmla="*/ 37 h 37"/>
                    <a:gd name="T4" fmla="*/ 44 w 44"/>
                    <a:gd name="T5" fmla="*/ 30 h 37"/>
                    <a:gd name="T6" fmla="*/ 5 w 44"/>
                    <a:gd name="T7" fmla="*/ 0 h 37"/>
                    <a:gd name="T8" fmla="*/ 0 w 44"/>
                    <a:gd name="T9" fmla="*/ 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37">
                      <a:moveTo>
                        <a:pt x="0" y="7"/>
                      </a:moveTo>
                      <a:lnTo>
                        <a:pt x="39" y="37"/>
                      </a:lnTo>
                      <a:lnTo>
                        <a:pt x="44" y="30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17" name="Freeform 37"/>
                <p:cNvSpPr>
                  <a:spLocks noChangeAspect="1"/>
                </p:cNvSpPr>
                <p:nvPr/>
              </p:nvSpPr>
              <p:spPr bwMode="auto">
                <a:xfrm>
                  <a:off x="3942" y="1532"/>
                  <a:ext cx="52" cy="68"/>
                </a:xfrm>
                <a:custGeom>
                  <a:avLst/>
                  <a:gdLst>
                    <a:gd name="T0" fmla="*/ 0 w 35"/>
                    <a:gd name="T1" fmla="*/ 5 h 45"/>
                    <a:gd name="T2" fmla="*/ 29 w 35"/>
                    <a:gd name="T3" fmla="*/ 45 h 45"/>
                    <a:gd name="T4" fmla="*/ 35 w 35"/>
                    <a:gd name="T5" fmla="*/ 40 h 45"/>
                    <a:gd name="T6" fmla="*/ 6 w 35"/>
                    <a:gd name="T7" fmla="*/ 0 h 45"/>
                    <a:gd name="T8" fmla="*/ 0 w 35"/>
                    <a:gd name="T9" fmla="*/ 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45">
                      <a:moveTo>
                        <a:pt x="0" y="5"/>
                      </a:moveTo>
                      <a:lnTo>
                        <a:pt x="29" y="45"/>
                      </a:lnTo>
                      <a:lnTo>
                        <a:pt x="35" y="40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18" name="Freeform 38"/>
                <p:cNvSpPr>
                  <a:spLocks noChangeAspect="1"/>
                </p:cNvSpPr>
                <p:nvPr/>
              </p:nvSpPr>
              <p:spPr bwMode="auto">
                <a:xfrm>
                  <a:off x="4019" y="1496"/>
                  <a:ext cx="33" cy="72"/>
                </a:xfrm>
                <a:custGeom>
                  <a:avLst/>
                  <a:gdLst>
                    <a:gd name="T0" fmla="*/ 0 w 22"/>
                    <a:gd name="T1" fmla="*/ 2 h 48"/>
                    <a:gd name="T2" fmla="*/ 15 w 22"/>
                    <a:gd name="T3" fmla="*/ 48 h 48"/>
                    <a:gd name="T4" fmla="*/ 22 w 22"/>
                    <a:gd name="T5" fmla="*/ 46 h 48"/>
                    <a:gd name="T6" fmla="*/ 7 w 22"/>
                    <a:gd name="T7" fmla="*/ 0 h 48"/>
                    <a:gd name="T8" fmla="*/ 0 w 22"/>
                    <a:gd name="T9" fmla="*/ 2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48">
                      <a:moveTo>
                        <a:pt x="0" y="2"/>
                      </a:moveTo>
                      <a:lnTo>
                        <a:pt x="15" y="48"/>
                      </a:lnTo>
                      <a:lnTo>
                        <a:pt x="22" y="46"/>
                      </a:lnTo>
                      <a:lnTo>
                        <a:pt x="7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19" name="Freeform 39"/>
                <p:cNvSpPr>
                  <a:spLocks noChangeAspect="1"/>
                </p:cNvSpPr>
                <p:nvPr/>
              </p:nvSpPr>
              <p:spPr bwMode="auto">
                <a:xfrm>
                  <a:off x="3622" y="1927"/>
                  <a:ext cx="21" cy="78"/>
                </a:xfrm>
                <a:custGeom>
                  <a:avLst/>
                  <a:gdLst>
                    <a:gd name="T0" fmla="*/ 0 w 14"/>
                    <a:gd name="T1" fmla="*/ 51 h 52"/>
                    <a:gd name="T2" fmla="*/ 7 w 14"/>
                    <a:gd name="T3" fmla="*/ 52 h 52"/>
                    <a:gd name="T4" fmla="*/ 14 w 14"/>
                    <a:gd name="T5" fmla="*/ 1 h 52"/>
                    <a:gd name="T6" fmla="*/ 6 w 14"/>
                    <a:gd name="T7" fmla="*/ 0 h 52"/>
                    <a:gd name="T8" fmla="*/ 0 w 14"/>
                    <a:gd name="T9" fmla="*/ 51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52">
                      <a:moveTo>
                        <a:pt x="0" y="51"/>
                      </a:moveTo>
                      <a:lnTo>
                        <a:pt x="7" y="52"/>
                      </a:lnTo>
                      <a:lnTo>
                        <a:pt x="14" y="1"/>
                      </a:lnTo>
                      <a:lnTo>
                        <a:pt x="6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20" name="Freeform 40"/>
                <p:cNvSpPr>
                  <a:spLocks noChangeAspect="1"/>
                </p:cNvSpPr>
                <p:nvPr/>
              </p:nvSpPr>
              <p:spPr bwMode="auto">
                <a:xfrm>
                  <a:off x="3691" y="1952"/>
                  <a:ext cx="46" cy="75"/>
                </a:xfrm>
                <a:custGeom>
                  <a:avLst/>
                  <a:gdLst>
                    <a:gd name="T0" fmla="*/ 0 w 31"/>
                    <a:gd name="T1" fmla="*/ 46 h 50"/>
                    <a:gd name="T2" fmla="*/ 8 w 31"/>
                    <a:gd name="T3" fmla="*/ 50 h 50"/>
                    <a:gd name="T4" fmla="*/ 31 w 31"/>
                    <a:gd name="T5" fmla="*/ 4 h 50"/>
                    <a:gd name="T6" fmla="*/ 24 w 31"/>
                    <a:gd name="T7" fmla="*/ 0 h 50"/>
                    <a:gd name="T8" fmla="*/ 0 w 31"/>
                    <a:gd name="T9" fmla="*/ 46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50">
                      <a:moveTo>
                        <a:pt x="0" y="46"/>
                      </a:moveTo>
                      <a:lnTo>
                        <a:pt x="8" y="50"/>
                      </a:lnTo>
                      <a:lnTo>
                        <a:pt x="31" y="4"/>
                      </a:lnTo>
                      <a:lnTo>
                        <a:pt x="24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21" name="Freeform 41"/>
                <p:cNvSpPr>
                  <a:spLocks noChangeAspect="1"/>
                </p:cNvSpPr>
                <p:nvPr/>
              </p:nvSpPr>
              <p:spPr bwMode="auto">
                <a:xfrm>
                  <a:off x="3753" y="2000"/>
                  <a:ext cx="60" cy="65"/>
                </a:xfrm>
                <a:custGeom>
                  <a:avLst/>
                  <a:gdLst>
                    <a:gd name="T0" fmla="*/ 0 w 40"/>
                    <a:gd name="T1" fmla="*/ 38 h 43"/>
                    <a:gd name="T2" fmla="*/ 6 w 40"/>
                    <a:gd name="T3" fmla="*/ 43 h 43"/>
                    <a:gd name="T4" fmla="*/ 40 w 40"/>
                    <a:gd name="T5" fmla="*/ 5 h 43"/>
                    <a:gd name="T6" fmla="*/ 35 w 40"/>
                    <a:gd name="T7" fmla="*/ 0 h 43"/>
                    <a:gd name="T8" fmla="*/ 0 w 40"/>
                    <a:gd name="T9" fmla="*/ 38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43">
                      <a:moveTo>
                        <a:pt x="0" y="38"/>
                      </a:moveTo>
                      <a:lnTo>
                        <a:pt x="6" y="43"/>
                      </a:lnTo>
                      <a:lnTo>
                        <a:pt x="40" y="5"/>
                      </a:lnTo>
                      <a:lnTo>
                        <a:pt x="35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22" name="Freeform 42"/>
                <p:cNvSpPr>
                  <a:spLocks noChangeAspect="1"/>
                </p:cNvSpPr>
                <p:nvPr/>
              </p:nvSpPr>
              <p:spPr bwMode="auto">
                <a:xfrm>
                  <a:off x="3801" y="2063"/>
                  <a:ext cx="71" cy="53"/>
                </a:xfrm>
                <a:custGeom>
                  <a:avLst/>
                  <a:gdLst>
                    <a:gd name="T0" fmla="*/ 0 w 47"/>
                    <a:gd name="T1" fmla="*/ 29 h 35"/>
                    <a:gd name="T2" fmla="*/ 5 w 47"/>
                    <a:gd name="T3" fmla="*/ 35 h 35"/>
                    <a:gd name="T4" fmla="*/ 47 w 47"/>
                    <a:gd name="T5" fmla="*/ 6 h 35"/>
                    <a:gd name="T6" fmla="*/ 43 w 47"/>
                    <a:gd name="T7" fmla="*/ 0 h 35"/>
                    <a:gd name="T8" fmla="*/ 0 w 47"/>
                    <a:gd name="T9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35">
                      <a:moveTo>
                        <a:pt x="0" y="29"/>
                      </a:moveTo>
                      <a:lnTo>
                        <a:pt x="5" y="35"/>
                      </a:lnTo>
                      <a:lnTo>
                        <a:pt x="47" y="6"/>
                      </a:lnTo>
                      <a:lnTo>
                        <a:pt x="43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23" name="Freeform 43"/>
                <p:cNvSpPr>
                  <a:spLocks noChangeAspect="1"/>
                </p:cNvSpPr>
                <p:nvPr/>
              </p:nvSpPr>
              <p:spPr bwMode="auto">
                <a:xfrm>
                  <a:off x="3842" y="2131"/>
                  <a:ext cx="73" cy="49"/>
                </a:xfrm>
                <a:custGeom>
                  <a:avLst/>
                  <a:gdLst>
                    <a:gd name="T0" fmla="*/ 0 w 49"/>
                    <a:gd name="T1" fmla="*/ 27 h 33"/>
                    <a:gd name="T2" fmla="*/ 5 w 49"/>
                    <a:gd name="T3" fmla="*/ 33 h 33"/>
                    <a:gd name="T4" fmla="*/ 49 w 49"/>
                    <a:gd name="T5" fmla="*/ 7 h 33"/>
                    <a:gd name="T6" fmla="*/ 45 w 49"/>
                    <a:gd name="T7" fmla="*/ 0 h 33"/>
                    <a:gd name="T8" fmla="*/ 0 w 49"/>
                    <a:gd name="T9" fmla="*/ 27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33">
                      <a:moveTo>
                        <a:pt x="0" y="27"/>
                      </a:moveTo>
                      <a:lnTo>
                        <a:pt x="5" y="33"/>
                      </a:lnTo>
                      <a:lnTo>
                        <a:pt x="49" y="7"/>
                      </a:lnTo>
                      <a:lnTo>
                        <a:pt x="45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24" name="Freeform 44"/>
                <p:cNvSpPr>
                  <a:spLocks noChangeAspect="1"/>
                </p:cNvSpPr>
                <p:nvPr/>
              </p:nvSpPr>
              <p:spPr bwMode="auto">
                <a:xfrm>
                  <a:off x="3884" y="2194"/>
                  <a:ext cx="66" cy="55"/>
                </a:xfrm>
                <a:custGeom>
                  <a:avLst/>
                  <a:gdLst>
                    <a:gd name="T0" fmla="*/ 0 w 44"/>
                    <a:gd name="T1" fmla="*/ 31 h 37"/>
                    <a:gd name="T2" fmla="*/ 5 w 44"/>
                    <a:gd name="T3" fmla="*/ 37 h 37"/>
                    <a:gd name="T4" fmla="*/ 44 w 44"/>
                    <a:gd name="T5" fmla="*/ 6 h 37"/>
                    <a:gd name="T6" fmla="*/ 39 w 44"/>
                    <a:gd name="T7" fmla="*/ 0 h 37"/>
                    <a:gd name="T8" fmla="*/ 0 w 44"/>
                    <a:gd name="T9" fmla="*/ 31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37">
                      <a:moveTo>
                        <a:pt x="0" y="31"/>
                      </a:moveTo>
                      <a:lnTo>
                        <a:pt x="5" y="37"/>
                      </a:lnTo>
                      <a:lnTo>
                        <a:pt x="44" y="6"/>
                      </a:lnTo>
                      <a:lnTo>
                        <a:pt x="39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25" name="Freeform 45"/>
                <p:cNvSpPr>
                  <a:spLocks noChangeAspect="1"/>
                </p:cNvSpPr>
                <p:nvPr/>
              </p:nvSpPr>
              <p:spPr bwMode="auto">
                <a:xfrm>
                  <a:off x="3942" y="2248"/>
                  <a:ext cx="52" cy="66"/>
                </a:xfrm>
                <a:custGeom>
                  <a:avLst/>
                  <a:gdLst>
                    <a:gd name="T0" fmla="*/ 0 w 35"/>
                    <a:gd name="T1" fmla="*/ 39 h 44"/>
                    <a:gd name="T2" fmla="*/ 6 w 35"/>
                    <a:gd name="T3" fmla="*/ 44 h 44"/>
                    <a:gd name="T4" fmla="*/ 35 w 35"/>
                    <a:gd name="T5" fmla="*/ 4 h 44"/>
                    <a:gd name="T6" fmla="*/ 29 w 35"/>
                    <a:gd name="T7" fmla="*/ 0 h 44"/>
                    <a:gd name="T8" fmla="*/ 0 w 35"/>
                    <a:gd name="T9" fmla="*/ 39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44">
                      <a:moveTo>
                        <a:pt x="0" y="39"/>
                      </a:moveTo>
                      <a:lnTo>
                        <a:pt x="6" y="44"/>
                      </a:lnTo>
                      <a:lnTo>
                        <a:pt x="35" y="4"/>
                      </a:lnTo>
                      <a:lnTo>
                        <a:pt x="29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26" name="Freeform 46"/>
                <p:cNvSpPr>
                  <a:spLocks noChangeAspect="1"/>
                </p:cNvSpPr>
                <p:nvPr/>
              </p:nvSpPr>
              <p:spPr bwMode="auto">
                <a:xfrm>
                  <a:off x="4019" y="2276"/>
                  <a:ext cx="33" cy="74"/>
                </a:xfrm>
                <a:custGeom>
                  <a:avLst/>
                  <a:gdLst>
                    <a:gd name="T0" fmla="*/ 0 w 22"/>
                    <a:gd name="T1" fmla="*/ 47 h 49"/>
                    <a:gd name="T2" fmla="*/ 7 w 22"/>
                    <a:gd name="T3" fmla="*/ 49 h 49"/>
                    <a:gd name="T4" fmla="*/ 22 w 22"/>
                    <a:gd name="T5" fmla="*/ 3 h 49"/>
                    <a:gd name="T6" fmla="*/ 15 w 22"/>
                    <a:gd name="T7" fmla="*/ 0 h 49"/>
                    <a:gd name="T8" fmla="*/ 0 w 22"/>
                    <a:gd name="T9" fmla="*/ 4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49">
                      <a:moveTo>
                        <a:pt x="0" y="47"/>
                      </a:moveTo>
                      <a:lnTo>
                        <a:pt x="7" y="49"/>
                      </a:lnTo>
                      <a:lnTo>
                        <a:pt x="22" y="3"/>
                      </a:lnTo>
                      <a:lnTo>
                        <a:pt x="15" y="0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27" name="Freeform 47"/>
                <p:cNvSpPr>
                  <a:spLocks noChangeAspect="1"/>
                </p:cNvSpPr>
                <p:nvPr/>
              </p:nvSpPr>
              <p:spPr bwMode="auto">
                <a:xfrm flipV="1">
                  <a:off x="4099" y="1476"/>
                  <a:ext cx="22" cy="76"/>
                </a:xfrm>
                <a:custGeom>
                  <a:avLst/>
                  <a:gdLst>
                    <a:gd name="T0" fmla="*/ 0 w 15"/>
                    <a:gd name="T1" fmla="*/ 50 h 51"/>
                    <a:gd name="T2" fmla="*/ 8 w 15"/>
                    <a:gd name="T3" fmla="*/ 51 h 51"/>
                    <a:gd name="T4" fmla="*/ 15 w 15"/>
                    <a:gd name="T5" fmla="*/ 1 h 51"/>
                    <a:gd name="T6" fmla="*/ 7 w 15"/>
                    <a:gd name="T7" fmla="*/ 0 h 51"/>
                    <a:gd name="T8" fmla="*/ 0 w 15"/>
                    <a:gd name="T9" fmla="*/ 5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51">
                      <a:moveTo>
                        <a:pt x="0" y="50"/>
                      </a:moveTo>
                      <a:lnTo>
                        <a:pt x="8" y="51"/>
                      </a:lnTo>
                      <a:lnTo>
                        <a:pt x="15" y="1"/>
                      </a:lnTo>
                      <a:lnTo>
                        <a:pt x="7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2128" name="Group 48"/>
              <p:cNvGrpSpPr>
                <a:grpSpLocks/>
              </p:cNvGrpSpPr>
              <p:nvPr/>
            </p:nvGrpSpPr>
            <p:grpSpPr bwMode="auto">
              <a:xfrm>
                <a:off x="3842" y="2220"/>
                <a:ext cx="969" cy="112"/>
                <a:chOff x="4186" y="2299"/>
                <a:chExt cx="657" cy="75"/>
              </a:xfrm>
            </p:grpSpPr>
            <p:sp>
              <p:nvSpPr>
                <p:cNvPr id="302129" name="Rectangle 49"/>
                <p:cNvSpPr>
                  <a:spLocks noChangeAspect="1" noChangeArrowheads="1"/>
                </p:cNvSpPr>
                <p:nvPr/>
              </p:nvSpPr>
              <p:spPr bwMode="auto">
                <a:xfrm>
                  <a:off x="4186" y="2299"/>
                  <a:ext cx="10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30" name="Rectangle 50"/>
                <p:cNvSpPr>
                  <a:spLocks noChangeAspect="1" noChangeArrowheads="1"/>
                </p:cNvSpPr>
                <p:nvPr/>
              </p:nvSpPr>
              <p:spPr bwMode="auto">
                <a:xfrm>
                  <a:off x="4256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31" name="Rectangle 51"/>
                <p:cNvSpPr>
                  <a:spLocks noChangeAspect="1" noChangeArrowheads="1"/>
                </p:cNvSpPr>
                <p:nvPr/>
              </p:nvSpPr>
              <p:spPr bwMode="auto">
                <a:xfrm>
                  <a:off x="4329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32" name="Rectangle 52"/>
                <p:cNvSpPr>
                  <a:spLocks noChangeAspect="1" noChangeArrowheads="1"/>
                </p:cNvSpPr>
                <p:nvPr/>
              </p:nvSpPr>
              <p:spPr bwMode="auto">
                <a:xfrm>
                  <a:off x="4401" y="2299"/>
                  <a:ext cx="10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33" name="Rectangle 53"/>
                <p:cNvSpPr>
                  <a:spLocks noChangeAspect="1" noChangeArrowheads="1"/>
                </p:cNvSpPr>
                <p:nvPr/>
              </p:nvSpPr>
              <p:spPr bwMode="auto">
                <a:xfrm>
                  <a:off x="4472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34" name="Rectangle 54"/>
                <p:cNvSpPr>
                  <a:spLocks noChangeAspect="1" noChangeArrowheads="1"/>
                </p:cNvSpPr>
                <p:nvPr/>
              </p:nvSpPr>
              <p:spPr bwMode="auto">
                <a:xfrm>
                  <a:off x="4544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35" name="Rectangle 55"/>
                <p:cNvSpPr>
                  <a:spLocks noChangeAspect="1" noChangeArrowheads="1"/>
                </p:cNvSpPr>
                <p:nvPr/>
              </p:nvSpPr>
              <p:spPr bwMode="auto">
                <a:xfrm>
                  <a:off x="4615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36" name="Rectangle 56"/>
                <p:cNvSpPr>
                  <a:spLocks noChangeAspect="1" noChangeArrowheads="1"/>
                </p:cNvSpPr>
                <p:nvPr/>
              </p:nvSpPr>
              <p:spPr bwMode="auto">
                <a:xfrm>
                  <a:off x="4687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37" name="Rectangle 57"/>
                <p:cNvSpPr>
                  <a:spLocks noChangeAspect="1" noChangeArrowheads="1"/>
                </p:cNvSpPr>
                <p:nvPr/>
              </p:nvSpPr>
              <p:spPr bwMode="auto">
                <a:xfrm>
                  <a:off x="4759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38" name="Rectangle 58"/>
                <p:cNvSpPr>
                  <a:spLocks noChangeAspect="1" noChangeArrowheads="1"/>
                </p:cNvSpPr>
                <p:nvPr/>
              </p:nvSpPr>
              <p:spPr bwMode="auto">
                <a:xfrm>
                  <a:off x="4831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2139" name="Group 59"/>
              <p:cNvGrpSpPr>
                <a:grpSpLocks/>
              </p:cNvGrpSpPr>
              <p:nvPr/>
            </p:nvGrpSpPr>
            <p:grpSpPr bwMode="auto">
              <a:xfrm>
                <a:off x="754" y="1548"/>
                <a:ext cx="2158" cy="219"/>
                <a:chOff x="2091" y="1850"/>
                <a:chExt cx="1464" cy="146"/>
              </a:xfrm>
            </p:grpSpPr>
            <p:sp>
              <p:nvSpPr>
                <p:cNvPr id="302140" name="Rectangle 60"/>
                <p:cNvSpPr>
                  <a:spLocks noChangeAspect="1" noChangeArrowheads="1"/>
                </p:cNvSpPr>
                <p:nvPr/>
              </p:nvSpPr>
              <p:spPr bwMode="auto">
                <a:xfrm>
                  <a:off x="3545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41" name="Rectangle 61"/>
                <p:cNvSpPr>
                  <a:spLocks noChangeAspect="1" noChangeArrowheads="1"/>
                </p:cNvSpPr>
                <p:nvPr/>
              </p:nvSpPr>
              <p:spPr bwMode="auto">
                <a:xfrm>
                  <a:off x="3473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42" name="Rectangle 62"/>
                <p:cNvSpPr>
                  <a:spLocks noChangeAspect="1" noChangeArrowheads="1"/>
                </p:cNvSpPr>
                <p:nvPr/>
              </p:nvSpPr>
              <p:spPr bwMode="auto">
                <a:xfrm>
                  <a:off x="3399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43" name="Rectangle 63"/>
                <p:cNvSpPr>
                  <a:spLocks noChangeAspect="1" noChangeArrowheads="1"/>
                </p:cNvSpPr>
                <p:nvPr/>
              </p:nvSpPr>
              <p:spPr bwMode="auto">
                <a:xfrm>
                  <a:off x="3327" y="1850"/>
                  <a:ext cx="11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44" name="Rectangle 64"/>
                <p:cNvSpPr>
                  <a:spLocks noChangeAspect="1" noChangeArrowheads="1"/>
                </p:cNvSpPr>
                <p:nvPr/>
              </p:nvSpPr>
              <p:spPr bwMode="auto">
                <a:xfrm>
                  <a:off x="3254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45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3182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46" name="Rectangle 66"/>
                <p:cNvSpPr>
                  <a:spLocks noChangeAspect="1" noChangeArrowheads="1"/>
                </p:cNvSpPr>
                <p:nvPr/>
              </p:nvSpPr>
              <p:spPr bwMode="auto">
                <a:xfrm>
                  <a:off x="3109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47" name="Rectangle 67"/>
                <p:cNvSpPr>
                  <a:spLocks noChangeAspect="1" noChangeArrowheads="1"/>
                </p:cNvSpPr>
                <p:nvPr/>
              </p:nvSpPr>
              <p:spPr bwMode="auto">
                <a:xfrm>
                  <a:off x="3037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48" name="Rectangl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2963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49" name="Rectangle 69"/>
                <p:cNvSpPr>
                  <a:spLocks noChangeAspect="1" noChangeArrowheads="1"/>
                </p:cNvSpPr>
                <p:nvPr/>
              </p:nvSpPr>
              <p:spPr bwMode="auto">
                <a:xfrm>
                  <a:off x="2891" y="1850"/>
                  <a:ext cx="11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50" name="Rectangle 70"/>
                <p:cNvSpPr>
                  <a:spLocks noChangeAspect="1" noChangeArrowheads="1"/>
                </p:cNvSpPr>
                <p:nvPr/>
              </p:nvSpPr>
              <p:spPr bwMode="auto">
                <a:xfrm>
                  <a:off x="2818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51" name="Rectangl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2746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52" name="Rectangle 72"/>
                <p:cNvSpPr>
                  <a:spLocks noChangeAspect="1" noChangeArrowheads="1"/>
                </p:cNvSpPr>
                <p:nvPr/>
              </p:nvSpPr>
              <p:spPr bwMode="auto">
                <a:xfrm>
                  <a:off x="2672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53" name="Rectangle 73"/>
                <p:cNvSpPr>
                  <a:spLocks noChangeAspect="1" noChangeArrowheads="1"/>
                </p:cNvSpPr>
                <p:nvPr/>
              </p:nvSpPr>
              <p:spPr bwMode="auto">
                <a:xfrm>
                  <a:off x="2601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54" name="Rectangle 74"/>
                <p:cNvSpPr>
                  <a:spLocks noChangeAspect="1" noChangeArrowheads="1"/>
                </p:cNvSpPr>
                <p:nvPr/>
              </p:nvSpPr>
              <p:spPr bwMode="auto">
                <a:xfrm>
                  <a:off x="2527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55" name="Rectangle 75"/>
                <p:cNvSpPr>
                  <a:spLocks noChangeAspect="1" noChangeArrowheads="1"/>
                </p:cNvSpPr>
                <p:nvPr/>
              </p:nvSpPr>
              <p:spPr bwMode="auto">
                <a:xfrm>
                  <a:off x="2455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56" name="Rectangle 76"/>
                <p:cNvSpPr>
                  <a:spLocks noChangeAspect="1" noChangeArrowheads="1"/>
                </p:cNvSpPr>
                <p:nvPr/>
              </p:nvSpPr>
              <p:spPr bwMode="auto">
                <a:xfrm>
                  <a:off x="2382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57" name="Rectangle 77"/>
                <p:cNvSpPr>
                  <a:spLocks noChangeAspect="1" noChangeArrowheads="1"/>
                </p:cNvSpPr>
                <p:nvPr/>
              </p:nvSpPr>
              <p:spPr bwMode="auto">
                <a:xfrm>
                  <a:off x="2310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58" name="Rectangle 78"/>
                <p:cNvSpPr>
                  <a:spLocks noChangeAspect="1" noChangeArrowheads="1"/>
                </p:cNvSpPr>
                <p:nvPr/>
              </p:nvSpPr>
              <p:spPr bwMode="auto">
                <a:xfrm>
                  <a:off x="2236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59" name="Rectangle 79"/>
                <p:cNvSpPr>
                  <a:spLocks noChangeAspect="1" noChangeArrowheads="1"/>
                </p:cNvSpPr>
                <p:nvPr/>
              </p:nvSpPr>
              <p:spPr bwMode="auto">
                <a:xfrm>
                  <a:off x="2164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60" name="Rectangle 80"/>
                <p:cNvSpPr>
                  <a:spLocks noChangeAspect="1" noChangeArrowheads="1"/>
                </p:cNvSpPr>
                <p:nvPr/>
              </p:nvSpPr>
              <p:spPr bwMode="auto">
                <a:xfrm>
                  <a:off x="2091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2161" name="Text Box 81"/>
              <p:cNvSpPr txBox="1">
                <a:spLocks noChangeAspect="1" noChangeArrowheads="1"/>
              </p:cNvSpPr>
              <p:nvPr/>
            </p:nvSpPr>
            <p:spPr bwMode="auto">
              <a:xfrm>
                <a:off x="431" y="1299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800" b="1">
                    <a:latin typeface="Palatino Linotype" charset="0"/>
                  </a:rPr>
                  <a:t>5</a:t>
                </a:r>
                <a:r>
                  <a:rPr lang="ja-JP" altLang="en-US" sz="1800" b="1">
                    <a:latin typeface="Arial"/>
                  </a:rPr>
                  <a:t>’</a:t>
                </a:r>
                <a:endParaRPr lang="en-US" sz="1800" b="1">
                  <a:latin typeface="Palatino Linotype" charset="0"/>
                </a:endParaRPr>
              </a:p>
            </p:txBody>
          </p:sp>
          <p:sp>
            <p:nvSpPr>
              <p:cNvPr id="302162" name="Text Box 82"/>
              <p:cNvSpPr txBox="1">
                <a:spLocks noChangeAspect="1" noChangeArrowheads="1"/>
              </p:cNvSpPr>
              <p:nvPr/>
            </p:nvSpPr>
            <p:spPr bwMode="auto">
              <a:xfrm>
                <a:off x="360" y="1600"/>
                <a:ext cx="23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800" b="1">
                    <a:latin typeface="Palatino Linotype" charset="0"/>
                  </a:rPr>
                  <a:t> 3</a:t>
                </a:r>
                <a:r>
                  <a:rPr lang="ja-JP" altLang="en-US" sz="1800" b="1">
                    <a:latin typeface="Arial"/>
                  </a:rPr>
                  <a:t>’</a:t>
                </a:r>
                <a:endParaRPr lang="en-US" sz="1800" b="1">
                  <a:latin typeface="Palatino Linotype" charset="0"/>
                </a:endParaRPr>
              </a:p>
            </p:txBody>
          </p:sp>
          <p:sp>
            <p:nvSpPr>
              <p:cNvPr id="302163" name="Text Box 83"/>
              <p:cNvSpPr txBox="1">
                <a:spLocks noChangeAspect="1" noChangeArrowheads="1"/>
              </p:cNvSpPr>
              <p:nvPr/>
            </p:nvSpPr>
            <p:spPr bwMode="auto">
              <a:xfrm>
                <a:off x="4743" y="2140"/>
                <a:ext cx="23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800" b="1">
                    <a:latin typeface="Palatino Linotype" charset="0"/>
                  </a:rPr>
                  <a:t> 5</a:t>
                </a:r>
                <a:r>
                  <a:rPr lang="ja-JP" altLang="en-US" sz="1800" b="1">
                    <a:latin typeface="Arial"/>
                  </a:rPr>
                  <a:t>’</a:t>
                </a:r>
                <a:endParaRPr lang="en-US" sz="1800" b="1">
                  <a:latin typeface="Palatino Linotype" charset="0"/>
                </a:endParaRPr>
              </a:p>
            </p:txBody>
          </p:sp>
          <p:sp>
            <p:nvSpPr>
              <p:cNvPr id="302164" name="Text Box 84"/>
              <p:cNvSpPr txBox="1">
                <a:spLocks noChangeAspect="1" noChangeArrowheads="1"/>
              </p:cNvSpPr>
              <p:nvPr/>
            </p:nvSpPr>
            <p:spPr bwMode="auto">
              <a:xfrm>
                <a:off x="4743" y="797"/>
                <a:ext cx="23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800" b="1">
                    <a:latin typeface="Palatino Linotype" charset="0"/>
                  </a:rPr>
                  <a:t> 3</a:t>
                </a:r>
                <a:r>
                  <a:rPr lang="ja-JP" altLang="en-US" sz="1800" b="1">
                    <a:latin typeface="Arial"/>
                  </a:rPr>
                  <a:t>’</a:t>
                </a:r>
                <a:endParaRPr lang="en-US" sz="1800" b="1">
                  <a:latin typeface="Palatino Linotype" charset="0"/>
                </a:endParaRPr>
              </a:p>
            </p:txBody>
          </p:sp>
          <p:sp>
            <p:nvSpPr>
              <p:cNvPr id="302165" name="Freeform 85"/>
              <p:cNvSpPr>
                <a:spLocks noChangeAspect="1"/>
              </p:cNvSpPr>
              <p:nvPr/>
            </p:nvSpPr>
            <p:spPr bwMode="auto">
              <a:xfrm>
                <a:off x="705" y="959"/>
                <a:ext cx="4115" cy="613"/>
              </a:xfrm>
              <a:custGeom>
                <a:avLst/>
                <a:gdLst>
                  <a:gd name="T0" fmla="*/ 1330 w 1859"/>
                  <a:gd name="T1" fmla="*/ 5 h 273"/>
                  <a:gd name="T2" fmla="*/ 1267 w 1859"/>
                  <a:gd name="T3" fmla="*/ 27 h 273"/>
                  <a:gd name="T4" fmla="*/ 1224 w 1859"/>
                  <a:gd name="T5" fmla="*/ 66 h 273"/>
                  <a:gd name="T6" fmla="*/ 1190 w 1859"/>
                  <a:gd name="T7" fmla="*/ 117 h 273"/>
                  <a:gd name="T8" fmla="*/ 1173 w 1859"/>
                  <a:gd name="T9" fmla="*/ 147 h 273"/>
                  <a:gd name="T10" fmla="*/ 1155 w 1859"/>
                  <a:gd name="T11" fmla="*/ 178 h 273"/>
                  <a:gd name="T12" fmla="*/ 1088 w 1859"/>
                  <a:gd name="T13" fmla="*/ 233 h 273"/>
                  <a:gd name="T14" fmla="*/ 1015 w 1859"/>
                  <a:gd name="T15" fmla="*/ 249 h 273"/>
                  <a:gd name="T16" fmla="*/ 980 w 1859"/>
                  <a:gd name="T17" fmla="*/ 250 h 273"/>
                  <a:gd name="T18" fmla="*/ 980 w 1859"/>
                  <a:gd name="T19" fmla="*/ 250 h 273"/>
                  <a:gd name="T20" fmla="*/ 0 w 1859"/>
                  <a:gd name="T21" fmla="*/ 250 h 273"/>
                  <a:gd name="T22" fmla="*/ 1 w 1859"/>
                  <a:gd name="T23" fmla="*/ 273 h 273"/>
                  <a:gd name="T24" fmla="*/ 21 w 1859"/>
                  <a:gd name="T25" fmla="*/ 273 h 273"/>
                  <a:gd name="T26" fmla="*/ 64 w 1859"/>
                  <a:gd name="T27" fmla="*/ 273 h 273"/>
                  <a:gd name="T28" fmla="*/ 123 w 1859"/>
                  <a:gd name="T29" fmla="*/ 273 h 273"/>
                  <a:gd name="T30" fmla="*/ 198 w 1859"/>
                  <a:gd name="T31" fmla="*/ 273 h 273"/>
                  <a:gd name="T32" fmla="*/ 283 w 1859"/>
                  <a:gd name="T33" fmla="*/ 273 h 273"/>
                  <a:gd name="T34" fmla="*/ 376 w 1859"/>
                  <a:gd name="T35" fmla="*/ 273 h 273"/>
                  <a:gd name="T36" fmla="*/ 473 w 1859"/>
                  <a:gd name="T37" fmla="*/ 273 h 273"/>
                  <a:gd name="T38" fmla="*/ 570 w 1859"/>
                  <a:gd name="T39" fmla="*/ 273 h 273"/>
                  <a:gd name="T40" fmla="*/ 665 w 1859"/>
                  <a:gd name="T41" fmla="*/ 273 h 273"/>
                  <a:gd name="T42" fmla="*/ 753 w 1859"/>
                  <a:gd name="T43" fmla="*/ 273 h 273"/>
                  <a:gd name="T44" fmla="*/ 832 w 1859"/>
                  <a:gd name="T45" fmla="*/ 273 h 273"/>
                  <a:gd name="T46" fmla="*/ 897 w 1859"/>
                  <a:gd name="T47" fmla="*/ 273 h 273"/>
                  <a:gd name="T48" fmla="*/ 945 w 1859"/>
                  <a:gd name="T49" fmla="*/ 273 h 273"/>
                  <a:gd name="T50" fmla="*/ 972 w 1859"/>
                  <a:gd name="T51" fmla="*/ 273 h 273"/>
                  <a:gd name="T52" fmla="*/ 979 w 1859"/>
                  <a:gd name="T53" fmla="*/ 273 h 273"/>
                  <a:gd name="T54" fmla="*/ 1014 w 1859"/>
                  <a:gd name="T55" fmla="*/ 273 h 273"/>
                  <a:gd name="T56" fmla="*/ 1084 w 1859"/>
                  <a:gd name="T57" fmla="*/ 259 h 273"/>
                  <a:gd name="T58" fmla="*/ 1156 w 1859"/>
                  <a:gd name="T59" fmla="*/ 214 h 273"/>
                  <a:gd name="T60" fmla="*/ 1182 w 1859"/>
                  <a:gd name="T61" fmla="*/ 179 h 273"/>
                  <a:gd name="T62" fmla="*/ 1199 w 1859"/>
                  <a:gd name="T63" fmla="*/ 148 h 273"/>
                  <a:gd name="T64" fmla="*/ 1234 w 1859"/>
                  <a:gd name="T65" fmla="*/ 91 h 273"/>
                  <a:gd name="T66" fmla="*/ 1274 w 1859"/>
                  <a:gd name="T67" fmla="*/ 51 h 273"/>
                  <a:gd name="T68" fmla="*/ 1332 w 1859"/>
                  <a:gd name="T69" fmla="*/ 28 h 273"/>
                  <a:gd name="T70" fmla="*/ 1388 w 1859"/>
                  <a:gd name="T71" fmla="*/ 23 h 273"/>
                  <a:gd name="T72" fmla="*/ 1414 w 1859"/>
                  <a:gd name="T73" fmla="*/ 23 h 273"/>
                  <a:gd name="T74" fmla="*/ 1481 w 1859"/>
                  <a:gd name="T75" fmla="*/ 23 h 273"/>
                  <a:gd name="T76" fmla="*/ 1573 w 1859"/>
                  <a:gd name="T77" fmla="*/ 23 h 273"/>
                  <a:gd name="T78" fmla="*/ 1673 w 1859"/>
                  <a:gd name="T79" fmla="*/ 23 h 273"/>
                  <a:gd name="T80" fmla="*/ 1765 w 1859"/>
                  <a:gd name="T81" fmla="*/ 23 h 273"/>
                  <a:gd name="T82" fmla="*/ 1832 w 1859"/>
                  <a:gd name="T83" fmla="*/ 23 h 273"/>
                  <a:gd name="T84" fmla="*/ 1859 w 1859"/>
                  <a:gd name="T85" fmla="*/ 23 h 273"/>
                  <a:gd name="T86" fmla="*/ 1388 w 1859"/>
                  <a:gd name="T87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59" h="273">
                    <a:moveTo>
                      <a:pt x="1388" y="0"/>
                    </a:moveTo>
                    <a:lnTo>
                      <a:pt x="1357" y="2"/>
                    </a:lnTo>
                    <a:lnTo>
                      <a:pt x="1330" y="5"/>
                    </a:lnTo>
                    <a:lnTo>
                      <a:pt x="1306" y="10"/>
                    </a:lnTo>
                    <a:lnTo>
                      <a:pt x="1285" y="18"/>
                    </a:lnTo>
                    <a:lnTo>
                      <a:pt x="1267" y="27"/>
                    </a:lnTo>
                    <a:lnTo>
                      <a:pt x="1251" y="39"/>
                    </a:lnTo>
                    <a:lnTo>
                      <a:pt x="1237" y="52"/>
                    </a:lnTo>
                    <a:lnTo>
                      <a:pt x="1224" y="66"/>
                    </a:lnTo>
                    <a:lnTo>
                      <a:pt x="1213" y="82"/>
                    </a:lnTo>
                    <a:lnTo>
                      <a:pt x="1201" y="99"/>
                    </a:lnTo>
                    <a:lnTo>
                      <a:pt x="1190" y="117"/>
                    </a:lnTo>
                    <a:lnTo>
                      <a:pt x="1180" y="137"/>
                    </a:lnTo>
                    <a:lnTo>
                      <a:pt x="1180" y="137"/>
                    </a:lnTo>
                    <a:lnTo>
                      <a:pt x="1173" y="147"/>
                    </a:lnTo>
                    <a:lnTo>
                      <a:pt x="1162" y="167"/>
                    </a:lnTo>
                    <a:lnTo>
                      <a:pt x="1155" y="178"/>
                    </a:lnTo>
                    <a:lnTo>
                      <a:pt x="1155" y="178"/>
                    </a:lnTo>
                    <a:lnTo>
                      <a:pt x="1136" y="202"/>
                    </a:lnTo>
                    <a:lnTo>
                      <a:pt x="1114" y="220"/>
                    </a:lnTo>
                    <a:lnTo>
                      <a:pt x="1088" y="233"/>
                    </a:lnTo>
                    <a:lnTo>
                      <a:pt x="1062" y="241"/>
                    </a:lnTo>
                    <a:lnTo>
                      <a:pt x="1037" y="247"/>
                    </a:lnTo>
                    <a:lnTo>
                      <a:pt x="1015" y="249"/>
                    </a:lnTo>
                    <a:lnTo>
                      <a:pt x="997" y="250"/>
                    </a:lnTo>
                    <a:lnTo>
                      <a:pt x="985" y="250"/>
                    </a:lnTo>
                    <a:lnTo>
                      <a:pt x="980" y="250"/>
                    </a:lnTo>
                    <a:lnTo>
                      <a:pt x="980" y="250"/>
                    </a:lnTo>
                    <a:lnTo>
                      <a:pt x="980" y="250"/>
                    </a:lnTo>
                    <a:lnTo>
                      <a:pt x="980" y="250"/>
                    </a:lnTo>
                    <a:lnTo>
                      <a:pt x="979" y="250"/>
                    </a:lnTo>
                    <a:lnTo>
                      <a:pt x="979" y="250"/>
                    </a:lnTo>
                    <a:lnTo>
                      <a:pt x="0" y="250"/>
                    </a:lnTo>
                    <a:lnTo>
                      <a:pt x="0" y="273"/>
                    </a:lnTo>
                    <a:lnTo>
                      <a:pt x="0" y="273"/>
                    </a:lnTo>
                    <a:lnTo>
                      <a:pt x="1" y="273"/>
                    </a:lnTo>
                    <a:lnTo>
                      <a:pt x="5" y="273"/>
                    </a:lnTo>
                    <a:lnTo>
                      <a:pt x="12" y="273"/>
                    </a:lnTo>
                    <a:lnTo>
                      <a:pt x="21" y="273"/>
                    </a:lnTo>
                    <a:lnTo>
                      <a:pt x="33" y="273"/>
                    </a:lnTo>
                    <a:lnTo>
                      <a:pt x="47" y="273"/>
                    </a:lnTo>
                    <a:lnTo>
                      <a:pt x="64" y="273"/>
                    </a:lnTo>
                    <a:lnTo>
                      <a:pt x="81" y="273"/>
                    </a:lnTo>
                    <a:lnTo>
                      <a:pt x="102" y="273"/>
                    </a:lnTo>
                    <a:lnTo>
                      <a:pt x="123" y="273"/>
                    </a:lnTo>
                    <a:lnTo>
                      <a:pt x="146" y="273"/>
                    </a:lnTo>
                    <a:lnTo>
                      <a:pt x="171" y="273"/>
                    </a:lnTo>
                    <a:lnTo>
                      <a:pt x="198" y="273"/>
                    </a:lnTo>
                    <a:lnTo>
                      <a:pt x="225" y="273"/>
                    </a:lnTo>
                    <a:lnTo>
                      <a:pt x="253" y="273"/>
                    </a:lnTo>
                    <a:lnTo>
                      <a:pt x="283" y="273"/>
                    </a:lnTo>
                    <a:lnTo>
                      <a:pt x="313" y="273"/>
                    </a:lnTo>
                    <a:lnTo>
                      <a:pt x="344" y="273"/>
                    </a:lnTo>
                    <a:lnTo>
                      <a:pt x="376" y="273"/>
                    </a:lnTo>
                    <a:lnTo>
                      <a:pt x="408" y="273"/>
                    </a:lnTo>
                    <a:lnTo>
                      <a:pt x="440" y="273"/>
                    </a:lnTo>
                    <a:lnTo>
                      <a:pt x="473" y="273"/>
                    </a:lnTo>
                    <a:lnTo>
                      <a:pt x="505" y="273"/>
                    </a:lnTo>
                    <a:lnTo>
                      <a:pt x="538" y="273"/>
                    </a:lnTo>
                    <a:lnTo>
                      <a:pt x="570" y="273"/>
                    </a:lnTo>
                    <a:lnTo>
                      <a:pt x="602" y="273"/>
                    </a:lnTo>
                    <a:lnTo>
                      <a:pt x="634" y="273"/>
                    </a:lnTo>
                    <a:lnTo>
                      <a:pt x="665" y="273"/>
                    </a:lnTo>
                    <a:lnTo>
                      <a:pt x="695" y="273"/>
                    </a:lnTo>
                    <a:lnTo>
                      <a:pt x="725" y="273"/>
                    </a:lnTo>
                    <a:lnTo>
                      <a:pt x="753" y="273"/>
                    </a:lnTo>
                    <a:lnTo>
                      <a:pt x="781" y="273"/>
                    </a:lnTo>
                    <a:lnTo>
                      <a:pt x="807" y="273"/>
                    </a:lnTo>
                    <a:lnTo>
                      <a:pt x="832" y="273"/>
                    </a:lnTo>
                    <a:lnTo>
                      <a:pt x="855" y="273"/>
                    </a:lnTo>
                    <a:lnTo>
                      <a:pt x="877" y="273"/>
                    </a:lnTo>
                    <a:lnTo>
                      <a:pt x="897" y="273"/>
                    </a:lnTo>
                    <a:lnTo>
                      <a:pt x="915" y="273"/>
                    </a:lnTo>
                    <a:lnTo>
                      <a:pt x="931" y="273"/>
                    </a:lnTo>
                    <a:lnTo>
                      <a:pt x="945" y="273"/>
                    </a:lnTo>
                    <a:lnTo>
                      <a:pt x="957" y="273"/>
                    </a:lnTo>
                    <a:lnTo>
                      <a:pt x="966" y="273"/>
                    </a:lnTo>
                    <a:lnTo>
                      <a:pt x="972" y="273"/>
                    </a:lnTo>
                    <a:lnTo>
                      <a:pt x="977" y="273"/>
                    </a:lnTo>
                    <a:lnTo>
                      <a:pt x="979" y="273"/>
                    </a:lnTo>
                    <a:lnTo>
                      <a:pt x="979" y="273"/>
                    </a:lnTo>
                    <a:lnTo>
                      <a:pt x="985" y="273"/>
                    </a:lnTo>
                    <a:lnTo>
                      <a:pt x="997" y="273"/>
                    </a:lnTo>
                    <a:lnTo>
                      <a:pt x="1014" y="273"/>
                    </a:lnTo>
                    <a:lnTo>
                      <a:pt x="1035" y="271"/>
                    </a:lnTo>
                    <a:lnTo>
                      <a:pt x="1059" y="266"/>
                    </a:lnTo>
                    <a:lnTo>
                      <a:pt x="1084" y="259"/>
                    </a:lnTo>
                    <a:lnTo>
                      <a:pt x="1110" y="249"/>
                    </a:lnTo>
                    <a:lnTo>
                      <a:pt x="1134" y="234"/>
                    </a:lnTo>
                    <a:lnTo>
                      <a:pt x="1156" y="214"/>
                    </a:lnTo>
                    <a:lnTo>
                      <a:pt x="1175" y="190"/>
                    </a:lnTo>
                    <a:lnTo>
                      <a:pt x="1175" y="190"/>
                    </a:lnTo>
                    <a:lnTo>
                      <a:pt x="1182" y="179"/>
                    </a:lnTo>
                    <a:lnTo>
                      <a:pt x="1193" y="158"/>
                    </a:lnTo>
                    <a:lnTo>
                      <a:pt x="1199" y="148"/>
                    </a:lnTo>
                    <a:lnTo>
                      <a:pt x="1199" y="148"/>
                    </a:lnTo>
                    <a:lnTo>
                      <a:pt x="1211" y="127"/>
                    </a:lnTo>
                    <a:lnTo>
                      <a:pt x="1222" y="109"/>
                    </a:lnTo>
                    <a:lnTo>
                      <a:pt x="1234" y="91"/>
                    </a:lnTo>
                    <a:lnTo>
                      <a:pt x="1246" y="76"/>
                    </a:lnTo>
                    <a:lnTo>
                      <a:pt x="1259" y="62"/>
                    </a:lnTo>
                    <a:lnTo>
                      <a:pt x="1274" y="51"/>
                    </a:lnTo>
                    <a:lnTo>
                      <a:pt x="1290" y="41"/>
                    </a:lnTo>
                    <a:lnTo>
                      <a:pt x="1310" y="34"/>
                    </a:lnTo>
                    <a:lnTo>
                      <a:pt x="1332" y="28"/>
                    </a:lnTo>
                    <a:lnTo>
                      <a:pt x="1358" y="24"/>
                    </a:lnTo>
                    <a:lnTo>
                      <a:pt x="1388" y="23"/>
                    </a:lnTo>
                    <a:lnTo>
                      <a:pt x="1388" y="23"/>
                    </a:lnTo>
                    <a:lnTo>
                      <a:pt x="1391" y="23"/>
                    </a:lnTo>
                    <a:lnTo>
                      <a:pt x="1400" y="23"/>
                    </a:lnTo>
                    <a:lnTo>
                      <a:pt x="1414" y="23"/>
                    </a:lnTo>
                    <a:lnTo>
                      <a:pt x="1433" y="23"/>
                    </a:lnTo>
                    <a:lnTo>
                      <a:pt x="1455" y="23"/>
                    </a:lnTo>
                    <a:lnTo>
                      <a:pt x="1481" y="23"/>
                    </a:lnTo>
                    <a:lnTo>
                      <a:pt x="1510" y="23"/>
                    </a:lnTo>
                    <a:lnTo>
                      <a:pt x="1541" y="23"/>
                    </a:lnTo>
                    <a:lnTo>
                      <a:pt x="1573" y="23"/>
                    </a:lnTo>
                    <a:lnTo>
                      <a:pt x="1606" y="23"/>
                    </a:lnTo>
                    <a:lnTo>
                      <a:pt x="1640" y="23"/>
                    </a:lnTo>
                    <a:lnTo>
                      <a:pt x="1673" y="23"/>
                    </a:lnTo>
                    <a:lnTo>
                      <a:pt x="1705" y="23"/>
                    </a:lnTo>
                    <a:lnTo>
                      <a:pt x="1736" y="23"/>
                    </a:lnTo>
                    <a:lnTo>
                      <a:pt x="1765" y="23"/>
                    </a:lnTo>
                    <a:lnTo>
                      <a:pt x="1791" y="23"/>
                    </a:lnTo>
                    <a:lnTo>
                      <a:pt x="1813" y="23"/>
                    </a:lnTo>
                    <a:lnTo>
                      <a:pt x="1832" y="23"/>
                    </a:lnTo>
                    <a:lnTo>
                      <a:pt x="1846" y="23"/>
                    </a:lnTo>
                    <a:lnTo>
                      <a:pt x="1855" y="23"/>
                    </a:lnTo>
                    <a:lnTo>
                      <a:pt x="1859" y="23"/>
                    </a:lnTo>
                    <a:lnTo>
                      <a:pt x="1859" y="23"/>
                    </a:lnTo>
                    <a:lnTo>
                      <a:pt x="1859" y="0"/>
                    </a:lnTo>
                    <a:lnTo>
                      <a:pt x="1388" y="0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166" name="Freeform 86"/>
              <p:cNvSpPr>
                <a:spLocks noChangeAspect="1"/>
              </p:cNvSpPr>
              <p:nvPr/>
            </p:nvSpPr>
            <p:spPr bwMode="auto">
              <a:xfrm>
                <a:off x="705" y="1737"/>
                <a:ext cx="4115" cy="615"/>
              </a:xfrm>
              <a:custGeom>
                <a:avLst/>
                <a:gdLst>
                  <a:gd name="T0" fmla="*/ 972 w 1859"/>
                  <a:gd name="T1" fmla="*/ 1 h 274"/>
                  <a:gd name="T2" fmla="*/ 945 w 1859"/>
                  <a:gd name="T3" fmla="*/ 1 h 274"/>
                  <a:gd name="T4" fmla="*/ 897 w 1859"/>
                  <a:gd name="T5" fmla="*/ 1 h 274"/>
                  <a:gd name="T6" fmla="*/ 832 w 1859"/>
                  <a:gd name="T7" fmla="*/ 1 h 274"/>
                  <a:gd name="T8" fmla="*/ 753 w 1859"/>
                  <a:gd name="T9" fmla="*/ 1 h 274"/>
                  <a:gd name="T10" fmla="*/ 665 w 1859"/>
                  <a:gd name="T11" fmla="*/ 1 h 274"/>
                  <a:gd name="T12" fmla="*/ 570 w 1859"/>
                  <a:gd name="T13" fmla="*/ 1 h 274"/>
                  <a:gd name="T14" fmla="*/ 473 w 1859"/>
                  <a:gd name="T15" fmla="*/ 1 h 274"/>
                  <a:gd name="T16" fmla="*/ 376 w 1859"/>
                  <a:gd name="T17" fmla="*/ 1 h 274"/>
                  <a:gd name="T18" fmla="*/ 283 w 1859"/>
                  <a:gd name="T19" fmla="*/ 1 h 274"/>
                  <a:gd name="T20" fmla="*/ 198 w 1859"/>
                  <a:gd name="T21" fmla="*/ 1 h 274"/>
                  <a:gd name="T22" fmla="*/ 123 w 1859"/>
                  <a:gd name="T23" fmla="*/ 1 h 274"/>
                  <a:gd name="T24" fmla="*/ 64 w 1859"/>
                  <a:gd name="T25" fmla="*/ 1 h 274"/>
                  <a:gd name="T26" fmla="*/ 21 w 1859"/>
                  <a:gd name="T27" fmla="*/ 1 h 274"/>
                  <a:gd name="T28" fmla="*/ 1 w 1859"/>
                  <a:gd name="T29" fmla="*/ 1 h 274"/>
                  <a:gd name="T30" fmla="*/ 0 w 1859"/>
                  <a:gd name="T31" fmla="*/ 24 h 274"/>
                  <a:gd name="T32" fmla="*/ 980 w 1859"/>
                  <a:gd name="T33" fmla="*/ 24 h 274"/>
                  <a:gd name="T34" fmla="*/ 980 w 1859"/>
                  <a:gd name="T35" fmla="*/ 24 h 274"/>
                  <a:gd name="T36" fmla="*/ 1015 w 1859"/>
                  <a:gd name="T37" fmla="*/ 25 h 274"/>
                  <a:gd name="T38" fmla="*/ 1088 w 1859"/>
                  <a:gd name="T39" fmla="*/ 41 h 274"/>
                  <a:gd name="T40" fmla="*/ 1155 w 1859"/>
                  <a:gd name="T41" fmla="*/ 96 h 274"/>
                  <a:gd name="T42" fmla="*/ 1174 w 1859"/>
                  <a:gd name="T43" fmla="*/ 127 h 274"/>
                  <a:gd name="T44" fmla="*/ 1191 w 1859"/>
                  <a:gd name="T45" fmla="*/ 158 h 274"/>
                  <a:gd name="T46" fmla="*/ 1225 w 1859"/>
                  <a:gd name="T47" fmla="*/ 209 h 274"/>
                  <a:gd name="T48" fmla="*/ 1267 w 1859"/>
                  <a:gd name="T49" fmla="*/ 248 h 274"/>
                  <a:gd name="T50" fmla="*/ 1330 w 1859"/>
                  <a:gd name="T51" fmla="*/ 269 h 274"/>
                  <a:gd name="T52" fmla="*/ 1388 w 1859"/>
                  <a:gd name="T53" fmla="*/ 274 h 274"/>
                  <a:gd name="T54" fmla="*/ 1414 w 1859"/>
                  <a:gd name="T55" fmla="*/ 274 h 274"/>
                  <a:gd name="T56" fmla="*/ 1481 w 1859"/>
                  <a:gd name="T57" fmla="*/ 274 h 274"/>
                  <a:gd name="T58" fmla="*/ 1573 w 1859"/>
                  <a:gd name="T59" fmla="*/ 274 h 274"/>
                  <a:gd name="T60" fmla="*/ 1673 w 1859"/>
                  <a:gd name="T61" fmla="*/ 274 h 274"/>
                  <a:gd name="T62" fmla="*/ 1765 w 1859"/>
                  <a:gd name="T63" fmla="*/ 274 h 274"/>
                  <a:gd name="T64" fmla="*/ 1832 w 1859"/>
                  <a:gd name="T65" fmla="*/ 274 h 274"/>
                  <a:gd name="T66" fmla="*/ 1859 w 1859"/>
                  <a:gd name="T67" fmla="*/ 274 h 274"/>
                  <a:gd name="T68" fmla="*/ 1859 w 1859"/>
                  <a:gd name="T69" fmla="*/ 252 h 274"/>
                  <a:gd name="T70" fmla="*/ 1832 w 1859"/>
                  <a:gd name="T71" fmla="*/ 252 h 274"/>
                  <a:gd name="T72" fmla="*/ 1765 w 1859"/>
                  <a:gd name="T73" fmla="*/ 252 h 274"/>
                  <a:gd name="T74" fmla="*/ 1673 w 1859"/>
                  <a:gd name="T75" fmla="*/ 252 h 274"/>
                  <a:gd name="T76" fmla="*/ 1573 w 1859"/>
                  <a:gd name="T77" fmla="*/ 252 h 274"/>
                  <a:gd name="T78" fmla="*/ 1481 w 1859"/>
                  <a:gd name="T79" fmla="*/ 252 h 274"/>
                  <a:gd name="T80" fmla="*/ 1414 w 1859"/>
                  <a:gd name="T81" fmla="*/ 252 h 274"/>
                  <a:gd name="T82" fmla="*/ 1388 w 1859"/>
                  <a:gd name="T83" fmla="*/ 252 h 274"/>
                  <a:gd name="T84" fmla="*/ 1332 w 1859"/>
                  <a:gd name="T85" fmla="*/ 247 h 274"/>
                  <a:gd name="T86" fmla="*/ 1274 w 1859"/>
                  <a:gd name="T87" fmla="*/ 224 h 274"/>
                  <a:gd name="T88" fmla="*/ 1234 w 1859"/>
                  <a:gd name="T89" fmla="*/ 184 h 274"/>
                  <a:gd name="T90" fmla="*/ 1200 w 1859"/>
                  <a:gd name="T91" fmla="*/ 127 h 274"/>
                  <a:gd name="T92" fmla="*/ 1182 w 1859"/>
                  <a:gd name="T93" fmla="*/ 95 h 274"/>
                  <a:gd name="T94" fmla="*/ 1156 w 1859"/>
                  <a:gd name="T95" fmla="*/ 59 h 274"/>
                  <a:gd name="T96" fmla="*/ 1084 w 1859"/>
                  <a:gd name="T97" fmla="*/ 14 h 274"/>
                  <a:gd name="T98" fmla="*/ 1014 w 1859"/>
                  <a:gd name="T99" fmla="*/ 1 h 274"/>
                  <a:gd name="T100" fmla="*/ 979 w 1859"/>
                  <a:gd name="T101" fmla="*/ 1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59" h="274">
                    <a:moveTo>
                      <a:pt x="979" y="1"/>
                    </a:moveTo>
                    <a:lnTo>
                      <a:pt x="977" y="1"/>
                    </a:lnTo>
                    <a:lnTo>
                      <a:pt x="972" y="1"/>
                    </a:lnTo>
                    <a:lnTo>
                      <a:pt x="966" y="1"/>
                    </a:lnTo>
                    <a:lnTo>
                      <a:pt x="957" y="1"/>
                    </a:lnTo>
                    <a:lnTo>
                      <a:pt x="945" y="1"/>
                    </a:lnTo>
                    <a:lnTo>
                      <a:pt x="931" y="1"/>
                    </a:lnTo>
                    <a:lnTo>
                      <a:pt x="915" y="1"/>
                    </a:lnTo>
                    <a:lnTo>
                      <a:pt x="897" y="1"/>
                    </a:lnTo>
                    <a:lnTo>
                      <a:pt x="877" y="1"/>
                    </a:lnTo>
                    <a:lnTo>
                      <a:pt x="855" y="1"/>
                    </a:lnTo>
                    <a:lnTo>
                      <a:pt x="832" y="1"/>
                    </a:lnTo>
                    <a:lnTo>
                      <a:pt x="807" y="1"/>
                    </a:lnTo>
                    <a:lnTo>
                      <a:pt x="781" y="1"/>
                    </a:lnTo>
                    <a:lnTo>
                      <a:pt x="753" y="1"/>
                    </a:lnTo>
                    <a:lnTo>
                      <a:pt x="725" y="1"/>
                    </a:lnTo>
                    <a:lnTo>
                      <a:pt x="695" y="1"/>
                    </a:lnTo>
                    <a:lnTo>
                      <a:pt x="665" y="1"/>
                    </a:lnTo>
                    <a:lnTo>
                      <a:pt x="634" y="1"/>
                    </a:lnTo>
                    <a:lnTo>
                      <a:pt x="602" y="1"/>
                    </a:lnTo>
                    <a:lnTo>
                      <a:pt x="570" y="1"/>
                    </a:lnTo>
                    <a:lnTo>
                      <a:pt x="538" y="1"/>
                    </a:lnTo>
                    <a:lnTo>
                      <a:pt x="505" y="1"/>
                    </a:lnTo>
                    <a:lnTo>
                      <a:pt x="473" y="1"/>
                    </a:lnTo>
                    <a:lnTo>
                      <a:pt x="440" y="1"/>
                    </a:lnTo>
                    <a:lnTo>
                      <a:pt x="408" y="1"/>
                    </a:lnTo>
                    <a:lnTo>
                      <a:pt x="376" y="1"/>
                    </a:lnTo>
                    <a:lnTo>
                      <a:pt x="344" y="1"/>
                    </a:lnTo>
                    <a:lnTo>
                      <a:pt x="313" y="1"/>
                    </a:lnTo>
                    <a:lnTo>
                      <a:pt x="283" y="1"/>
                    </a:lnTo>
                    <a:lnTo>
                      <a:pt x="253" y="1"/>
                    </a:lnTo>
                    <a:lnTo>
                      <a:pt x="225" y="1"/>
                    </a:lnTo>
                    <a:lnTo>
                      <a:pt x="198" y="1"/>
                    </a:lnTo>
                    <a:lnTo>
                      <a:pt x="171" y="1"/>
                    </a:lnTo>
                    <a:lnTo>
                      <a:pt x="146" y="1"/>
                    </a:lnTo>
                    <a:lnTo>
                      <a:pt x="123" y="1"/>
                    </a:lnTo>
                    <a:lnTo>
                      <a:pt x="102" y="1"/>
                    </a:lnTo>
                    <a:lnTo>
                      <a:pt x="81" y="1"/>
                    </a:lnTo>
                    <a:lnTo>
                      <a:pt x="64" y="1"/>
                    </a:lnTo>
                    <a:lnTo>
                      <a:pt x="47" y="1"/>
                    </a:lnTo>
                    <a:lnTo>
                      <a:pt x="33" y="1"/>
                    </a:lnTo>
                    <a:lnTo>
                      <a:pt x="21" y="1"/>
                    </a:lnTo>
                    <a:lnTo>
                      <a:pt x="12" y="1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4"/>
                    </a:lnTo>
                    <a:lnTo>
                      <a:pt x="979" y="24"/>
                    </a:lnTo>
                    <a:lnTo>
                      <a:pt x="979" y="24"/>
                    </a:lnTo>
                    <a:lnTo>
                      <a:pt x="980" y="24"/>
                    </a:lnTo>
                    <a:lnTo>
                      <a:pt x="980" y="24"/>
                    </a:lnTo>
                    <a:lnTo>
                      <a:pt x="980" y="24"/>
                    </a:lnTo>
                    <a:lnTo>
                      <a:pt x="980" y="24"/>
                    </a:lnTo>
                    <a:lnTo>
                      <a:pt x="985" y="24"/>
                    </a:lnTo>
                    <a:lnTo>
                      <a:pt x="997" y="24"/>
                    </a:lnTo>
                    <a:lnTo>
                      <a:pt x="1015" y="25"/>
                    </a:lnTo>
                    <a:lnTo>
                      <a:pt x="1037" y="27"/>
                    </a:lnTo>
                    <a:lnTo>
                      <a:pt x="1062" y="32"/>
                    </a:lnTo>
                    <a:lnTo>
                      <a:pt x="1088" y="41"/>
                    </a:lnTo>
                    <a:lnTo>
                      <a:pt x="1114" y="54"/>
                    </a:lnTo>
                    <a:lnTo>
                      <a:pt x="1136" y="72"/>
                    </a:lnTo>
                    <a:lnTo>
                      <a:pt x="1155" y="96"/>
                    </a:lnTo>
                    <a:lnTo>
                      <a:pt x="1155" y="96"/>
                    </a:lnTo>
                    <a:lnTo>
                      <a:pt x="1162" y="107"/>
                    </a:lnTo>
                    <a:lnTo>
                      <a:pt x="1174" y="127"/>
                    </a:lnTo>
                    <a:lnTo>
                      <a:pt x="1180" y="138"/>
                    </a:lnTo>
                    <a:lnTo>
                      <a:pt x="1180" y="138"/>
                    </a:lnTo>
                    <a:lnTo>
                      <a:pt x="1191" y="158"/>
                    </a:lnTo>
                    <a:lnTo>
                      <a:pt x="1202" y="176"/>
                    </a:lnTo>
                    <a:lnTo>
                      <a:pt x="1213" y="193"/>
                    </a:lnTo>
                    <a:lnTo>
                      <a:pt x="1225" y="209"/>
                    </a:lnTo>
                    <a:lnTo>
                      <a:pt x="1238" y="223"/>
                    </a:lnTo>
                    <a:lnTo>
                      <a:pt x="1252" y="236"/>
                    </a:lnTo>
                    <a:lnTo>
                      <a:pt x="1267" y="248"/>
                    </a:lnTo>
                    <a:lnTo>
                      <a:pt x="1286" y="257"/>
                    </a:lnTo>
                    <a:lnTo>
                      <a:pt x="1307" y="264"/>
                    </a:lnTo>
                    <a:lnTo>
                      <a:pt x="1330" y="269"/>
                    </a:lnTo>
                    <a:lnTo>
                      <a:pt x="1357" y="273"/>
                    </a:lnTo>
                    <a:lnTo>
                      <a:pt x="1388" y="274"/>
                    </a:lnTo>
                    <a:lnTo>
                      <a:pt x="1388" y="274"/>
                    </a:lnTo>
                    <a:lnTo>
                      <a:pt x="1391" y="274"/>
                    </a:lnTo>
                    <a:lnTo>
                      <a:pt x="1400" y="274"/>
                    </a:lnTo>
                    <a:lnTo>
                      <a:pt x="1414" y="274"/>
                    </a:lnTo>
                    <a:lnTo>
                      <a:pt x="1433" y="274"/>
                    </a:lnTo>
                    <a:lnTo>
                      <a:pt x="1455" y="274"/>
                    </a:lnTo>
                    <a:lnTo>
                      <a:pt x="1481" y="274"/>
                    </a:lnTo>
                    <a:lnTo>
                      <a:pt x="1510" y="274"/>
                    </a:lnTo>
                    <a:lnTo>
                      <a:pt x="1541" y="274"/>
                    </a:lnTo>
                    <a:lnTo>
                      <a:pt x="1573" y="274"/>
                    </a:lnTo>
                    <a:lnTo>
                      <a:pt x="1606" y="274"/>
                    </a:lnTo>
                    <a:lnTo>
                      <a:pt x="1640" y="274"/>
                    </a:lnTo>
                    <a:lnTo>
                      <a:pt x="1673" y="274"/>
                    </a:lnTo>
                    <a:lnTo>
                      <a:pt x="1705" y="274"/>
                    </a:lnTo>
                    <a:lnTo>
                      <a:pt x="1736" y="274"/>
                    </a:lnTo>
                    <a:lnTo>
                      <a:pt x="1765" y="274"/>
                    </a:lnTo>
                    <a:lnTo>
                      <a:pt x="1791" y="274"/>
                    </a:lnTo>
                    <a:lnTo>
                      <a:pt x="1813" y="274"/>
                    </a:lnTo>
                    <a:lnTo>
                      <a:pt x="1832" y="274"/>
                    </a:lnTo>
                    <a:lnTo>
                      <a:pt x="1846" y="274"/>
                    </a:lnTo>
                    <a:lnTo>
                      <a:pt x="1855" y="274"/>
                    </a:lnTo>
                    <a:lnTo>
                      <a:pt x="1859" y="274"/>
                    </a:lnTo>
                    <a:lnTo>
                      <a:pt x="1859" y="274"/>
                    </a:lnTo>
                    <a:lnTo>
                      <a:pt x="1859" y="252"/>
                    </a:lnTo>
                    <a:lnTo>
                      <a:pt x="1859" y="252"/>
                    </a:lnTo>
                    <a:lnTo>
                      <a:pt x="1855" y="252"/>
                    </a:lnTo>
                    <a:lnTo>
                      <a:pt x="1846" y="252"/>
                    </a:lnTo>
                    <a:lnTo>
                      <a:pt x="1832" y="252"/>
                    </a:lnTo>
                    <a:lnTo>
                      <a:pt x="1813" y="252"/>
                    </a:lnTo>
                    <a:lnTo>
                      <a:pt x="1791" y="252"/>
                    </a:lnTo>
                    <a:lnTo>
                      <a:pt x="1765" y="252"/>
                    </a:lnTo>
                    <a:lnTo>
                      <a:pt x="1736" y="252"/>
                    </a:lnTo>
                    <a:lnTo>
                      <a:pt x="1705" y="252"/>
                    </a:lnTo>
                    <a:lnTo>
                      <a:pt x="1673" y="252"/>
                    </a:lnTo>
                    <a:lnTo>
                      <a:pt x="1640" y="252"/>
                    </a:lnTo>
                    <a:lnTo>
                      <a:pt x="1606" y="252"/>
                    </a:lnTo>
                    <a:lnTo>
                      <a:pt x="1573" y="252"/>
                    </a:lnTo>
                    <a:lnTo>
                      <a:pt x="1541" y="252"/>
                    </a:lnTo>
                    <a:lnTo>
                      <a:pt x="1510" y="252"/>
                    </a:lnTo>
                    <a:lnTo>
                      <a:pt x="1481" y="252"/>
                    </a:lnTo>
                    <a:lnTo>
                      <a:pt x="1455" y="252"/>
                    </a:lnTo>
                    <a:lnTo>
                      <a:pt x="1433" y="252"/>
                    </a:lnTo>
                    <a:lnTo>
                      <a:pt x="1414" y="252"/>
                    </a:lnTo>
                    <a:lnTo>
                      <a:pt x="1400" y="252"/>
                    </a:lnTo>
                    <a:lnTo>
                      <a:pt x="1391" y="252"/>
                    </a:lnTo>
                    <a:lnTo>
                      <a:pt x="1388" y="252"/>
                    </a:lnTo>
                    <a:lnTo>
                      <a:pt x="1388" y="252"/>
                    </a:lnTo>
                    <a:lnTo>
                      <a:pt x="1358" y="251"/>
                    </a:lnTo>
                    <a:lnTo>
                      <a:pt x="1332" y="247"/>
                    </a:lnTo>
                    <a:lnTo>
                      <a:pt x="1310" y="241"/>
                    </a:lnTo>
                    <a:lnTo>
                      <a:pt x="1291" y="234"/>
                    </a:lnTo>
                    <a:lnTo>
                      <a:pt x="1274" y="224"/>
                    </a:lnTo>
                    <a:lnTo>
                      <a:pt x="1259" y="213"/>
                    </a:lnTo>
                    <a:lnTo>
                      <a:pt x="1246" y="199"/>
                    </a:lnTo>
                    <a:lnTo>
                      <a:pt x="1234" y="184"/>
                    </a:lnTo>
                    <a:lnTo>
                      <a:pt x="1223" y="166"/>
                    </a:lnTo>
                    <a:lnTo>
                      <a:pt x="1212" y="148"/>
                    </a:lnTo>
                    <a:lnTo>
                      <a:pt x="1200" y="127"/>
                    </a:lnTo>
                    <a:lnTo>
                      <a:pt x="1200" y="127"/>
                    </a:lnTo>
                    <a:lnTo>
                      <a:pt x="1193" y="116"/>
                    </a:lnTo>
                    <a:lnTo>
                      <a:pt x="1182" y="95"/>
                    </a:lnTo>
                    <a:lnTo>
                      <a:pt x="1175" y="84"/>
                    </a:lnTo>
                    <a:lnTo>
                      <a:pt x="1175" y="84"/>
                    </a:lnTo>
                    <a:lnTo>
                      <a:pt x="1156" y="59"/>
                    </a:lnTo>
                    <a:lnTo>
                      <a:pt x="1134" y="40"/>
                    </a:lnTo>
                    <a:lnTo>
                      <a:pt x="1110" y="25"/>
                    </a:lnTo>
                    <a:lnTo>
                      <a:pt x="1084" y="14"/>
                    </a:lnTo>
                    <a:lnTo>
                      <a:pt x="1059" y="7"/>
                    </a:lnTo>
                    <a:lnTo>
                      <a:pt x="1035" y="3"/>
                    </a:lnTo>
                    <a:lnTo>
                      <a:pt x="1014" y="1"/>
                    </a:lnTo>
                    <a:lnTo>
                      <a:pt x="997" y="0"/>
                    </a:lnTo>
                    <a:lnTo>
                      <a:pt x="985" y="1"/>
                    </a:lnTo>
                    <a:lnTo>
                      <a:pt x="979" y="1"/>
                    </a:lnTo>
                    <a:lnTo>
                      <a:pt x="979" y="1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167" name="Rectangle 87"/>
              <p:cNvSpPr>
                <a:spLocks noChangeArrowheads="1"/>
              </p:cNvSpPr>
              <p:nvPr/>
            </p:nvSpPr>
            <p:spPr bwMode="auto">
              <a:xfrm>
                <a:off x="3842" y="986"/>
                <a:ext cx="15" cy="112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02168" name="Group 88"/>
              <p:cNvGrpSpPr>
                <a:grpSpLocks/>
              </p:cNvGrpSpPr>
              <p:nvPr/>
            </p:nvGrpSpPr>
            <p:grpSpPr bwMode="auto">
              <a:xfrm>
                <a:off x="4159" y="986"/>
                <a:ext cx="652" cy="112"/>
                <a:chOff x="4401" y="1474"/>
                <a:chExt cx="442" cy="75"/>
              </a:xfrm>
            </p:grpSpPr>
            <p:sp>
              <p:nvSpPr>
                <p:cNvPr id="302169" name="Rectangle 89"/>
                <p:cNvSpPr>
                  <a:spLocks noChangeAspect="1" noChangeArrowheads="1"/>
                </p:cNvSpPr>
                <p:nvPr/>
              </p:nvSpPr>
              <p:spPr bwMode="auto">
                <a:xfrm>
                  <a:off x="4401" y="1474"/>
                  <a:ext cx="10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70" name="Rectangle 90"/>
                <p:cNvSpPr>
                  <a:spLocks noChangeAspect="1" noChangeArrowheads="1"/>
                </p:cNvSpPr>
                <p:nvPr/>
              </p:nvSpPr>
              <p:spPr bwMode="auto">
                <a:xfrm>
                  <a:off x="4472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71" name="Rectangle 91"/>
                <p:cNvSpPr>
                  <a:spLocks noChangeAspect="1" noChangeArrowheads="1"/>
                </p:cNvSpPr>
                <p:nvPr/>
              </p:nvSpPr>
              <p:spPr bwMode="auto">
                <a:xfrm>
                  <a:off x="4544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72" name="Rectangle 92"/>
                <p:cNvSpPr>
                  <a:spLocks noChangeAspect="1" noChangeArrowheads="1"/>
                </p:cNvSpPr>
                <p:nvPr/>
              </p:nvSpPr>
              <p:spPr bwMode="auto">
                <a:xfrm>
                  <a:off x="4615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73" name="Rectangle 93"/>
                <p:cNvSpPr>
                  <a:spLocks noChangeAspect="1" noChangeArrowheads="1"/>
                </p:cNvSpPr>
                <p:nvPr/>
              </p:nvSpPr>
              <p:spPr bwMode="auto">
                <a:xfrm>
                  <a:off x="4687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74" name="Rectangle 94"/>
                <p:cNvSpPr>
                  <a:spLocks noChangeAspect="1" noChangeArrowheads="1"/>
                </p:cNvSpPr>
                <p:nvPr/>
              </p:nvSpPr>
              <p:spPr bwMode="auto">
                <a:xfrm>
                  <a:off x="4759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75" name="Rectangle 95"/>
                <p:cNvSpPr>
                  <a:spLocks noChangeAspect="1" noChangeArrowheads="1"/>
                </p:cNvSpPr>
                <p:nvPr/>
              </p:nvSpPr>
              <p:spPr bwMode="auto">
                <a:xfrm>
                  <a:off x="4831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2176" name="Line 96"/>
              <p:cNvSpPr>
                <a:spLocks noChangeAspect="1" noChangeShapeType="1"/>
              </p:cNvSpPr>
              <p:nvPr/>
            </p:nvSpPr>
            <p:spPr bwMode="auto">
              <a:xfrm>
                <a:off x="4130" y="1997"/>
                <a:ext cx="264" cy="2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 type="stealth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177" name="Text Box 97"/>
              <p:cNvSpPr txBox="1">
                <a:spLocks noChangeAspect="1" noChangeArrowheads="1"/>
              </p:cNvSpPr>
              <p:nvPr/>
            </p:nvSpPr>
            <p:spPr bwMode="auto">
              <a:xfrm>
                <a:off x="4560" y="1925"/>
                <a:ext cx="23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800" b="1">
                    <a:latin typeface="Palatino Linotype" charset="0"/>
                  </a:rPr>
                  <a:t> 3</a:t>
                </a:r>
                <a:r>
                  <a:rPr lang="ja-JP" altLang="en-US" sz="1800" b="1">
                    <a:latin typeface="Arial"/>
                  </a:rPr>
                  <a:t>’</a:t>
                </a:r>
                <a:endParaRPr lang="en-US" sz="1800" b="1">
                  <a:latin typeface="Palatino Linotype" charset="0"/>
                </a:endParaRPr>
              </a:p>
            </p:txBody>
          </p:sp>
          <p:sp>
            <p:nvSpPr>
              <p:cNvPr id="302178" name="Text Box 98"/>
              <p:cNvSpPr txBox="1">
                <a:spLocks noChangeAspect="1" noChangeArrowheads="1"/>
              </p:cNvSpPr>
              <p:nvPr/>
            </p:nvSpPr>
            <p:spPr bwMode="auto">
              <a:xfrm>
                <a:off x="3757" y="1920"/>
                <a:ext cx="23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800" b="1">
                    <a:latin typeface="Palatino Linotype" charset="0"/>
                  </a:rPr>
                  <a:t> 5</a:t>
                </a:r>
                <a:r>
                  <a:rPr lang="ja-JP" altLang="en-US" sz="1800" b="1">
                    <a:latin typeface="Arial"/>
                  </a:rPr>
                  <a:t>’</a:t>
                </a:r>
                <a:endParaRPr lang="en-US" sz="1800" b="1">
                  <a:latin typeface="Palatino Linotype" charset="0"/>
                </a:endParaRPr>
              </a:p>
            </p:txBody>
          </p:sp>
          <p:grpSp>
            <p:nvGrpSpPr>
              <p:cNvPr id="302179" name="Group 99"/>
              <p:cNvGrpSpPr>
                <a:grpSpLocks noChangeAspect="1"/>
              </p:cNvGrpSpPr>
              <p:nvPr/>
            </p:nvGrpSpPr>
            <p:grpSpPr bwMode="auto">
              <a:xfrm>
                <a:off x="4099" y="2090"/>
                <a:ext cx="345" cy="131"/>
                <a:chOff x="3109" y="911"/>
                <a:chExt cx="156" cy="59"/>
              </a:xfrm>
            </p:grpSpPr>
            <p:sp>
              <p:nvSpPr>
                <p:cNvPr id="302180" name="Rectangle 100"/>
                <p:cNvSpPr>
                  <a:spLocks noChangeAspect="1" noChangeArrowheads="1"/>
                </p:cNvSpPr>
                <p:nvPr/>
              </p:nvSpPr>
              <p:spPr bwMode="auto">
                <a:xfrm>
                  <a:off x="3109" y="911"/>
                  <a:ext cx="156" cy="23"/>
                </a:xfrm>
                <a:prstGeom prst="rect">
                  <a:avLst/>
                </a:prstGeom>
                <a:solidFill>
                  <a:srgbClr val="437631"/>
                </a:solidFill>
                <a:ln w="19050">
                  <a:solidFill>
                    <a:srgbClr val="43763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/>
                  <a:endParaRPr lang="en-US" sz="1800">
                    <a:latin typeface="Times" charset="0"/>
                  </a:endParaRPr>
                </a:p>
              </p:txBody>
            </p:sp>
            <p:sp>
              <p:nvSpPr>
                <p:cNvPr id="302181" name="Rectangle 101"/>
                <p:cNvSpPr>
                  <a:spLocks noChangeAspect="1" noChangeArrowheads="1"/>
                </p:cNvSpPr>
                <p:nvPr/>
              </p:nvSpPr>
              <p:spPr bwMode="auto">
                <a:xfrm>
                  <a:off x="3232" y="922"/>
                  <a:ext cx="8" cy="48"/>
                </a:xfrm>
                <a:prstGeom prst="rect">
                  <a:avLst/>
                </a:prstGeom>
                <a:solidFill>
                  <a:srgbClr val="437631"/>
                </a:solidFill>
                <a:ln w="19050">
                  <a:solidFill>
                    <a:srgbClr val="43763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82" name="Rectangle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3184" y="922"/>
                  <a:ext cx="8" cy="48"/>
                </a:xfrm>
                <a:prstGeom prst="rect">
                  <a:avLst/>
                </a:prstGeom>
                <a:solidFill>
                  <a:srgbClr val="437631"/>
                </a:solidFill>
                <a:ln w="19050">
                  <a:solidFill>
                    <a:srgbClr val="43763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83" name="Rectangle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3137" y="922"/>
                  <a:ext cx="7" cy="48"/>
                </a:xfrm>
                <a:prstGeom prst="rect">
                  <a:avLst/>
                </a:prstGeom>
                <a:solidFill>
                  <a:srgbClr val="437631"/>
                </a:solidFill>
                <a:ln w="19050">
                  <a:solidFill>
                    <a:srgbClr val="43763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02184" name="Text Box 104"/>
          <p:cNvSpPr txBox="1">
            <a:spLocks noChangeArrowheads="1"/>
          </p:cNvSpPr>
          <p:nvPr/>
        </p:nvSpPr>
        <p:spPr bwMode="auto">
          <a:xfrm>
            <a:off x="1179513" y="4251325"/>
            <a:ext cx="7221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1">
                <a:solidFill>
                  <a:srgbClr val="C285FF"/>
                </a:solidFill>
                <a:latin typeface="Helvetica" charset="0"/>
              </a:rPr>
              <a:t>DNA polymerase</a:t>
            </a:r>
            <a:r>
              <a:rPr lang="en-US" b="1">
                <a:latin typeface="Helvetica" charset="0"/>
              </a:rPr>
              <a:t> enzyme adds DNA nucleotides </a:t>
            </a:r>
          </a:p>
          <a:p>
            <a:pPr algn="l" eaLnBrk="0" hangingPunct="0"/>
            <a:r>
              <a:rPr lang="en-US" b="1">
                <a:latin typeface="Helvetica" charset="0"/>
              </a:rPr>
              <a:t>to the RNA primer</a:t>
            </a:r>
          </a:p>
        </p:txBody>
      </p:sp>
      <p:sp>
        <p:nvSpPr>
          <p:cNvPr id="302185" name="Rectangle 105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701675"/>
          </a:xfrm>
          <a:noFill/>
          <a:ln/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0099"/>
                </a:solidFill>
                <a:latin typeface="Palatino Linotype" charset="0"/>
              </a:rPr>
              <a:t>Replication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Text Box 2"/>
          <p:cNvSpPr txBox="1">
            <a:spLocks noChangeArrowheads="1"/>
          </p:cNvSpPr>
          <p:nvPr/>
        </p:nvSpPr>
        <p:spPr bwMode="auto">
          <a:xfrm>
            <a:off x="1179513" y="4251325"/>
            <a:ext cx="6022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1">
                <a:latin typeface="Helvetica" charset="0"/>
              </a:rPr>
              <a:t>DNA polymerase adds DNA nucleotides </a:t>
            </a:r>
          </a:p>
          <a:p>
            <a:pPr algn="l" eaLnBrk="0" hangingPunct="0"/>
            <a:r>
              <a:rPr lang="en-US" b="1">
                <a:latin typeface="Helvetica" charset="0"/>
              </a:rPr>
              <a:t>to the RNA primer</a:t>
            </a:r>
          </a:p>
        </p:txBody>
      </p:sp>
      <p:grpSp>
        <p:nvGrpSpPr>
          <p:cNvPr id="303107" name="Group 3"/>
          <p:cNvGrpSpPr>
            <a:grpSpLocks/>
          </p:cNvGrpSpPr>
          <p:nvPr/>
        </p:nvGrpSpPr>
        <p:grpSpPr bwMode="auto">
          <a:xfrm>
            <a:off x="998538" y="1165225"/>
            <a:ext cx="7850187" cy="2830513"/>
            <a:chOff x="559" y="734"/>
            <a:chExt cx="4395" cy="1783"/>
          </a:xfrm>
        </p:grpSpPr>
        <p:grpSp>
          <p:nvGrpSpPr>
            <p:cNvPr id="303108" name="Group 4"/>
            <p:cNvGrpSpPr>
              <a:grpSpLocks/>
            </p:cNvGrpSpPr>
            <p:nvPr/>
          </p:nvGrpSpPr>
          <p:grpSpPr bwMode="auto">
            <a:xfrm>
              <a:off x="4459" y="1880"/>
              <a:ext cx="326" cy="637"/>
              <a:chOff x="4459" y="2091"/>
              <a:chExt cx="231" cy="426"/>
            </a:xfrm>
          </p:grpSpPr>
          <p:sp>
            <p:nvSpPr>
              <p:cNvPr id="303109" name="Freeform 5"/>
              <p:cNvSpPr>
                <a:spLocks noChangeAspect="1"/>
              </p:cNvSpPr>
              <p:nvPr/>
            </p:nvSpPr>
            <p:spPr bwMode="auto">
              <a:xfrm>
                <a:off x="4459" y="2091"/>
                <a:ext cx="231" cy="426"/>
              </a:xfrm>
              <a:custGeom>
                <a:avLst/>
                <a:gdLst>
                  <a:gd name="T0" fmla="*/ 142 w 154"/>
                  <a:gd name="T1" fmla="*/ 189 h 284"/>
                  <a:gd name="T2" fmla="*/ 149 w 154"/>
                  <a:gd name="T3" fmla="*/ 204 h 284"/>
                  <a:gd name="T4" fmla="*/ 154 w 154"/>
                  <a:gd name="T5" fmla="*/ 222 h 284"/>
                  <a:gd name="T6" fmla="*/ 154 w 154"/>
                  <a:gd name="T7" fmla="*/ 243 h 284"/>
                  <a:gd name="T8" fmla="*/ 148 w 154"/>
                  <a:gd name="T9" fmla="*/ 262 h 284"/>
                  <a:gd name="T10" fmla="*/ 134 w 154"/>
                  <a:gd name="T11" fmla="*/ 277 h 284"/>
                  <a:gd name="T12" fmla="*/ 109 w 154"/>
                  <a:gd name="T13" fmla="*/ 284 h 284"/>
                  <a:gd name="T14" fmla="*/ 109 w 154"/>
                  <a:gd name="T15" fmla="*/ 284 h 284"/>
                  <a:gd name="T16" fmla="*/ 77 w 154"/>
                  <a:gd name="T17" fmla="*/ 280 h 284"/>
                  <a:gd name="T18" fmla="*/ 52 w 154"/>
                  <a:gd name="T19" fmla="*/ 268 h 284"/>
                  <a:gd name="T20" fmla="*/ 32 w 154"/>
                  <a:gd name="T21" fmla="*/ 249 h 284"/>
                  <a:gd name="T22" fmla="*/ 17 w 154"/>
                  <a:gd name="T23" fmla="*/ 228 h 284"/>
                  <a:gd name="T24" fmla="*/ 8 w 154"/>
                  <a:gd name="T25" fmla="*/ 209 h 284"/>
                  <a:gd name="T26" fmla="*/ 2 w 154"/>
                  <a:gd name="T27" fmla="*/ 195 h 284"/>
                  <a:gd name="T28" fmla="*/ 0 w 154"/>
                  <a:gd name="T29" fmla="*/ 190 h 284"/>
                  <a:gd name="T30" fmla="*/ 0 w 154"/>
                  <a:gd name="T31" fmla="*/ 190 h 284"/>
                  <a:gd name="T32" fmla="*/ 0 w 154"/>
                  <a:gd name="T33" fmla="*/ 94 h 284"/>
                  <a:gd name="T34" fmla="*/ 0 w 154"/>
                  <a:gd name="T35" fmla="*/ 94 h 284"/>
                  <a:gd name="T36" fmla="*/ 2 w 154"/>
                  <a:gd name="T37" fmla="*/ 89 h 284"/>
                  <a:gd name="T38" fmla="*/ 8 w 154"/>
                  <a:gd name="T39" fmla="*/ 75 h 284"/>
                  <a:gd name="T40" fmla="*/ 17 w 154"/>
                  <a:gd name="T41" fmla="*/ 56 h 284"/>
                  <a:gd name="T42" fmla="*/ 32 w 154"/>
                  <a:gd name="T43" fmla="*/ 35 h 284"/>
                  <a:gd name="T44" fmla="*/ 52 w 154"/>
                  <a:gd name="T45" fmla="*/ 17 h 284"/>
                  <a:gd name="T46" fmla="*/ 77 w 154"/>
                  <a:gd name="T47" fmla="*/ 4 h 284"/>
                  <a:gd name="T48" fmla="*/ 109 w 154"/>
                  <a:gd name="T49" fmla="*/ 0 h 284"/>
                  <a:gd name="T50" fmla="*/ 109 w 154"/>
                  <a:gd name="T51" fmla="*/ 0 h 284"/>
                  <a:gd name="T52" fmla="*/ 134 w 154"/>
                  <a:gd name="T53" fmla="*/ 7 h 284"/>
                  <a:gd name="T54" fmla="*/ 148 w 154"/>
                  <a:gd name="T55" fmla="*/ 22 h 284"/>
                  <a:gd name="T56" fmla="*/ 154 w 154"/>
                  <a:gd name="T57" fmla="*/ 41 h 284"/>
                  <a:gd name="T58" fmla="*/ 154 w 154"/>
                  <a:gd name="T59" fmla="*/ 61 h 284"/>
                  <a:gd name="T60" fmla="*/ 149 w 154"/>
                  <a:gd name="T61" fmla="*/ 81 h 284"/>
                  <a:gd name="T62" fmla="*/ 142 w 154"/>
                  <a:gd name="T63" fmla="*/ 94 h 284"/>
                  <a:gd name="T64" fmla="*/ 142 w 154"/>
                  <a:gd name="T65" fmla="*/ 94 h 284"/>
                  <a:gd name="T66" fmla="*/ 142 w 154"/>
                  <a:gd name="T67" fmla="*/ 119 h 284"/>
                  <a:gd name="T68" fmla="*/ 142 w 154"/>
                  <a:gd name="T69" fmla="*/ 165 h 284"/>
                  <a:gd name="T70" fmla="*/ 142 w 154"/>
                  <a:gd name="T71" fmla="*/ 189 h 284"/>
                  <a:gd name="T72" fmla="*/ 142 w 154"/>
                  <a:gd name="T73" fmla="*/ 189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4" h="284">
                    <a:moveTo>
                      <a:pt x="142" y="189"/>
                    </a:moveTo>
                    <a:lnTo>
                      <a:pt x="149" y="204"/>
                    </a:lnTo>
                    <a:lnTo>
                      <a:pt x="154" y="222"/>
                    </a:lnTo>
                    <a:lnTo>
                      <a:pt x="154" y="243"/>
                    </a:lnTo>
                    <a:lnTo>
                      <a:pt x="148" y="262"/>
                    </a:lnTo>
                    <a:lnTo>
                      <a:pt x="134" y="277"/>
                    </a:lnTo>
                    <a:lnTo>
                      <a:pt x="109" y="284"/>
                    </a:lnTo>
                    <a:lnTo>
                      <a:pt x="109" y="284"/>
                    </a:lnTo>
                    <a:lnTo>
                      <a:pt x="77" y="280"/>
                    </a:lnTo>
                    <a:lnTo>
                      <a:pt x="52" y="268"/>
                    </a:lnTo>
                    <a:lnTo>
                      <a:pt x="32" y="249"/>
                    </a:lnTo>
                    <a:lnTo>
                      <a:pt x="17" y="228"/>
                    </a:lnTo>
                    <a:lnTo>
                      <a:pt x="8" y="209"/>
                    </a:lnTo>
                    <a:lnTo>
                      <a:pt x="2" y="195"/>
                    </a:lnTo>
                    <a:lnTo>
                      <a:pt x="0" y="190"/>
                    </a:lnTo>
                    <a:lnTo>
                      <a:pt x="0" y="190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2" y="89"/>
                    </a:lnTo>
                    <a:lnTo>
                      <a:pt x="8" y="75"/>
                    </a:lnTo>
                    <a:lnTo>
                      <a:pt x="17" y="56"/>
                    </a:lnTo>
                    <a:lnTo>
                      <a:pt x="32" y="35"/>
                    </a:lnTo>
                    <a:lnTo>
                      <a:pt x="52" y="17"/>
                    </a:lnTo>
                    <a:lnTo>
                      <a:pt x="77" y="4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34" y="7"/>
                    </a:lnTo>
                    <a:lnTo>
                      <a:pt x="148" y="22"/>
                    </a:lnTo>
                    <a:lnTo>
                      <a:pt x="154" y="41"/>
                    </a:lnTo>
                    <a:lnTo>
                      <a:pt x="154" y="61"/>
                    </a:lnTo>
                    <a:lnTo>
                      <a:pt x="149" y="81"/>
                    </a:lnTo>
                    <a:lnTo>
                      <a:pt x="142" y="94"/>
                    </a:lnTo>
                    <a:lnTo>
                      <a:pt x="142" y="94"/>
                    </a:lnTo>
                    <a:lnTo>
                      <a:pt x="142" y="119"/>
                    </a:lnTo>
                    <a:lnTo>
                      <a:pt x="142" y="165"/>
                    </a:lnTo>
                    <a:lnTo>
                      <a:pt x="142" y="189"/>
                    </a:lnTo>
                    <a:lnTo>
                      <a:pt x="142" y="189"/>
                    </a:lnTo>
                    <a:close/>
                  </a:path>
                </a:pathLst>
              </a:custGeom>
              <a:solidFill>
                <a:srgbClr val="C3AAD2"/>
              </a:solidFill>
              <a:ln w="19050" cmpd="sng">
                <a:solidFill>
                  <a:srgbClr val="9E7AB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10" name="Freeform 6"/>
              <p:cNvSpPr>
                <a:spLocks noChangeAspect="1"/>
              </p:cNvSpPr>
              <p:nvPr/>
            </p:nvSpPr>
            <p:spPr bwMode="auto">
              <a:xfrm>
                <a:off x="4515" y="2114"/>
                <a:ext cx="123" cy="66"/>
              </a:xfrm>
              <a:custGeom>
                <a:avLst/>
                <a:gdLst>
                  <a:gd name="T0" fmla="*/ 0 w 82"/>
                  <a:gd name="T1" fmla="*/ 44 h 44"/>
                  <a:gd name="T2" fmla="*/ 18 w 82"/>
                  <a:gd name="T3" fmla="*/ 26 h 44"/>
                  <a:gd name="T4" fmla="*/ 43 w 82"/>
                  <a:gd name="T5" fmla="*/ 13 h 44"/>
                  <a:gd name="T6" fmla="*/ 70 w 82"/>
                  <a:gd name="T7" fmla="*/ 9 h 44"/>
                  <a:gd name="T8" fmla="*/ 70 w 82"/>
                  <a:gd name="T9" fmla="*/ 9 h 44"/>
                  <a:gd name="T10" fmla="*/ 78 w 82"/>
                  <a:gd name="T11" fmla="*/ 7 h 44"/>
                  <a:gd name="T12" fmla="*/ 82 w 82"/>
                  <a:gd name="T13" fmla="*/ 3 h 44"/>
                  <a:gd name="T14" fmla="*/ 71 w 82"/>
                  <a:gd name="T15" fmla="*/ 0 h 44"/>
                  <a:gd name="T16" fmla="*/ 71 w 82"/>
                  <a:gd name="T17" fmla="*/ 0 h 44"/>
                  <a:gd name="T18" fmla="*/ 31 w 82"/>
                  <a:gd name="T19" fmla="*/ 9 h 44"/>
                  <a:gd name="T20" fmla="*/ 7 w 82"/>
                  <a:gd name="T21" fmla="*/ 32 h 44"/>
                  <a:gd name="T22" fmla="*/ 0 w 82"/>
                  <a:gd name="T23" fmla="*/ 44 h 44"/>
                  <a:gd name="T24" fmla="*/ 0 w 82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2" h="44">
                    <a:moveTo>
                      <a:pt x="0" y="44"/>
                    </a:moveTo>
                    <a:lnTo>
                      <a:pt x="18" y="26"/>
                    </a:lnTo>
                    <a:lnTo>
                      <a:pt x="43" y="13"/>
                    </a:lnTo>
                    <a:lnTo>
                      <a:pt x="70" y="9"/>
                    </a:lnTo>
                    <a:lnTo>
                      <a:pt x="70" y="9"/>
                    </a:lnTo>
                    <a:lnTo>
                      <a:pt x="78" y="7"/>
                    </a:lnTo>
                    <a:lnTo>
                      <a:pt x="82" y="3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31" y="9"/>
                    </a:lnTo>
                    <a:lnTo>
                      <a:pt x="7" y="32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3111" name="Line 7"/>
            <p:cNvSpPr>
              <a:spLocks noChangeAspect="1" noChangeShapeType="1"/>
            </p:cNvSpPr>
            <p:nvPr/>
          </p:nvSpPr>
          <p:spPr bwMode="auto">
            <a:xfrm>
              <a:off x="4215" y="1968"/>
              <a:ext cx="253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3112" name="Text Box 8"/>
            <p:cNvSpPr txBox="1">
              <a:spLocks noChangeAspect="1" noChangeArrowheads="1"/>
            </p:cNvSpPr>
            <p:nvPr/>
          </p:nvSpPr>
          <p:spPr bwMode="auto">
            <a:xfrm>
              <a:off x="3824" y="1963"/>
              <a:ext cx="2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3113" name="Rectangle 9"/>
            <p:cNvSpPr>
              <a:spLocks noChangeArrowheads="1"/>
            </p:cNvSpPr>
            <p:nvPr/>
          </p:nvSpPr>
          <p:spPr bwMode="auto">
            <a:xfrm>
              <a:off x="4350" y="2061"/>
              <a:ext cx="431" cy="5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3114" name="Group 10"/>
            <p:cNvGrpSpPr>
              <a:grpSpLocks noChangeAspect="1"/>
            </p:cNvGrpSpPr>
            <p:nvPr/>
          </p:nvGrpSpPr>
          <p:grpSpPr bwMode="auto">
            <a:xfrm>
              <a:off x="4080" y="2061"/>
              <a:ext cx="330" cy="132"/>
              <a:chOff x="3109" y="911"/>
              <a:chExt cx="156" cy="59"/>
            </a:xfrm>
          </p:grpSpPr>
          <p:sp>
            <p:nvSpPr>
              <p:cNvPr id="303115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3109" y="911"/>
                <a:ext cx="156" cy="23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1800">
                  <a:latin typeface="Times" charset="0"/>
                </a:endParaRPr>
              </a:p>
            </p:txBody>
          </p:sp>
          <p:sp>
            <p:nvSpPr>
              <p:cNvPr id="303116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3232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17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3184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18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3137" y="922"/>
                <a:ext cx="7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3119" name="Group 15"/>
            <p:cNvGrpSpPr>
              <a:grpSpLocks/>
            </p:cNvGrpSpPr>
            <p:nvPr/>
          </p:nvGrpSpPr>
          <p:grpSpPr bwMode="auto">
            <a:xfrm>
              <a:off x="3660" y="758"/>
              <a:ext cx="327" cy="638"/>
              <a:chOff x="4063" y="1341"/>
              <a:chExt cx="231" cy="427"/>
            </a:xfrm>
          </p:grpSpPr>
          <p:sp>
            <p:nvSpPr>
              <p:cNvPr id="303120" name="Freeform 16"/>
              <p:cNvSpPr>
                <a:spLocks noChangeAspect="1"/>
              </p:cNvSpPr>
              <p:nvPr/>
            </p:nvSpPr>
            <p:spPr bwMode="auto">
              <a:xfrm>
                <a:off x="4063" y="1341"/>
                <a:ext cx="231" cy="427"/>
              </a:xfrm>
              <a:custGeom>
                <a:avLst/>
                <a:gdLst>
                  <a:gd name="T0" fmla="*/ 12 w 154"/>
                  <a:gd name="T1" fmla="*/ 190 h 284"/>
                  <a:gd name="T2" fmla="*/ 5 w 154"/>
                  <a:gd name="T3" fmla="*/ 204 h 284"/>
                  <a:gd name="T4" fmla="*/ 0 w 154"/>
                  <a:gd name="T5" fmla="*/ 223 h 284"/>
                  <a:gd name="T6" fmla="*/ 0 w 154"/>
                  <a:gd name="T7" fmla="*/ 244 h 284"/>
                  <a:gd name="T8" fmla="*/ 6 w 154"/>
                  <a:gd name="T9" fmla="*/ 263 h 284"/>
                  <a:gd name="T10" fmla="*/ 20 w 154"/>
                  <a:gd name="T11" fmla="*/ 278 h 284"/>
                  <a:gd name="T12" fmla="*/ 45 w 154"/>
                  <a:gd name="T13" fmla="*/ 284 h 284"/>
                  <a:gd name="T14" fmla="*/ 45 w 154"/>
                  <a:gd name="T15" fmla="*/ 284 h 284"/>
                  <a:gd name="T16" fmla="*/ 77 w 154"/>
                  <a:gd name="T17" fmla="*/ 281 h 284"/>
                  <a:gd name="T18" fmla="*/ 102 w 154"/>
                  <a:gd name="T19" fmla="*/ 268 h 284"/>
                  <a:gd name="T20" fmla="*/ 122 w 154"/>
                  <a:gd name="T21" fmla="*/ 249 h 284"/>
                  <a:gd name="T22" fmla="*/ 137 w 154"/>
                  <a:gd name="T23" fmla="*/ 229 h 284"/>
                  <a:gd name="T24" fmla="*/ 146 w 154"/>
                  <a:gd name="T25" fmla="*/ 210 h 284"/>
                  <a:gd name="T26" fmla="*/ 152 w 154"/>
                  <a:gd name="T27" fmla="*/ 196 h 284"/>
                  <a:gd name="T28" fmla="*/ 154 w 154"/>
                  <a:gd name="T29" fmla="*/ 190 h 284"/>
                  <a:gd name="T30" fmla="*/ 154 w 154"/>
                  <a:gd name="T31" fmla="*/ 190 h 284"/>
                  <a:gd name="T32" fmla="*/ 154 w 154"/>
                  <a:gd name="T33" fmla="*/ 95 h 284"/>
                  <a:gd name="T34" fmla="*/ 154 w 154"/>
                  <a:gd name="T35" fmla="*/ 95 h 284"/>
                  <a:gd name="T36" fmla="*/ 152 w 154"/>
                  <a:gd name="T37" fmla="*/ 89 h 284"/>
                  <a:gd name="T38" fmla="*/ 146 w 154"/>
                  <a:gd name="T39" fmla="*/ 75 h 284"/>
                  <a:gd name="T40" fmla="*/ 137 w 154"/>
                  <a:gd name="T41" fmla="*/ 56 h 284"/>
                  <a:gd name="T42" fmla="*/ 122 w 154"/>
                  <a:gd name="T43" fmla="*/ 35 h 284"/>
                  <a:gd name="T44" fmla="*/ 102 w 154"/>
                  <a:gd name="T45" fmla="*/ 17 h 284"/>
                  <a:gd name="T46" fmla="*/ 77 w 154"/>
                  <a:gd name="T47" fmla="*/ 4 h 284"/>
                  <a:gd name="T48" fmla="*/ 45 w 154"/>
                  <a:gd name="T49" fmla="*/ 0 h 284"/>
                  <a:gd name="T50" fmla="*/ 45 w 154"/>
                  <a:gd name="T51" fmla="*/ 0 h 284"/>
                  <a:gd name="T52" fmla="*/ 20 w 154"/>
                  <a:gd name="T53" fmla="*/ 7 h 284"/>
                  <a:gd name="T54" fmla="*/ 6 w 154"/>
                  <a:gd name="T55" fmla="*/ 22 h 284"/>
                  <a:gd name="T56" fmla="*/ 0 w 154"/>
                  <a:gd name="T57" fmla="*/ 41 h 284"/>
                  <a:gd name="T58" fmla="*/ 0 w 154"/>
                  <a:gd name="T59" fmla="*/ 62 h 284"/>
                  <a:gd name="T60" fmla="*/ 5 w 154"/>
                  <a:gd name="T61" fmla="*/ 81 h 284"/>
                  <a:gd name="T62" fmla="*/ 12 w 154"/>
                  <a:gd name="T63" fmla="*/ 95 h 284"/>
                  <a:gd name="T64" fmla="*/ 12 w 154"/>
                  <a:gd name="T65" fmla="*/ 95 h 284"/>
                  <a:gd name="T66" fmla="*/ 12 w 154"/>
                  <a:gd name="T67" fmla="*/ 120 h 284"/>
                  <a:gd name="T68" fmla="*/ 12 w 154"/>
                  <a:gd name="T69" fmla="*/ 165 h 284"/>
                  <a:gd name="T70" fmla="*/ 12 w 154"/>
                  <a:gd name="T71" fmla="*/ 190 h 284"/>
                  <a:gd name="T72" fmla="*/ 12 w 154"/>
                  <a:gd name="T73" fmla="*/ 19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4" h="284">
                    <a:moveTo>
                      <a:pt x="12" y="190"/>
                    </a:moveTo>
                    <a:lnTo>
                      <a:pt x="5" y="204"/>
                    </a:lnTo>
                    <a:lnTo>
                      <a:pt x="0" y="223"/>
                    </a:lnTo>
                    <a:lnTo>
                      <a:pt x="0" y="244"/>
                    </a:lnTo>
                    <a:lnTo>
                      <a:pt x="6" y="263"/>
                    </a:lnTo>
                    <a:lnTo>
                      <a:pt x="20" y="278"/>
                    </a:lnTo>
                    <a:lnTo>
                      <a:pt x="45" y="284"/>
                    </a:lnTo>
                    <a:lnTo>
                      <a:pt x="45" y="284"/>
                    </a:lnTo>
                    <a:lnTo>
                      <a:pt x="77" y="281"/>
                    </a:lnTo>
                    <a:lnTo>
                      <a:pt x="102" y="268"/>
                    </a:lnTo>
                    <a:lnTo>
                      <a:pt x="122" y="249"/>
                    </a:lnTo>
                    <a:lnTo>
                      <a:pt x="137" y="229"/>
                    </a:lnTo>
                    <a:lnTo>
                      <a:pt x="146" y="210"/>
                    </a:lnTo>
                    <a:lnTo>
                      <a:pt x="152" y="196"/>
                    </a:lnTo>
                    <a:lnTo>
                      <a:pt x="154" y="190"/>
                    </a:lnTo>
                    <a:lnTo>
                      <a:pt x="154" y="190"/>
                    </a:lnTo>
                    <a:lnTo>
                      <a:pt x="154" y="95"/>
                    </a:lnTo>
                    <a:lnTo>
                      <a:pt x="154" y="95"/>
                    </a:lnTo>
                    <a:lnTo>
                      <a:pt x="152" y="89"/>
                    </a:lnTo>
                    <a:lnTo>
                      <a:pt x="146" y="75"/>
                    </a:lnTo>
                    <a:lnTo>
                      <a:pt x="137" y="56"/>
                    </a:lnTo>
                    <a:lnTo>
                      <a:pt x="122" y="35"/>
                    </a:lnTo>
                    <a:lnTo>
                      <a:pt x="102" y="17"/>
                    </a:lnTo>
                    <a:lnTo>
                      <a:pt x="77" y="4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20" y="7"/>
                    </a:lnTo>
                    <a:lnTo>
                      <a:pt x="6" y="22"/>
                    </a:lnTo>
                    <a:lnTo>
                      <a:pt x="0" y="41"/>
                    </a:lnTo>
                    <a:lnTo>
                      <a:pt x="0" y="62"/>
                    </a:lnTo>
                    <a:lnTo>
                      <a:pt x="5" y="81"/>
                    </a:lnTo>
                    <a:lnTo>
                      <a:pt x="12" y="95"/>
                    </a:lnTo>
                    <a:lnTo>
                      <a:pt x="12" y="95"/>
                    </a:lnTo>
                    <a:lnTo>
                      <a:pt x="12" y="120"/>
                    </a:lnTo>
                    <a:lnTo>
                      <a:pt x="12" y="165"/>
                    </a:lnTo>
                    <a:lnTo>
                      <a:pt x="12" y="190"/>
                    </a:lnTo>
                    <a:lnTo>
                      <a:pt x="12" y="190"/>
                    </a:lnTo>
                    <a:close/>
                  </a:path>
                </a:pathLst>
              </a:custGeom>
              <a:solidFill>
                <a:srgbClr val="C3AAD2"/>
              </a:solidFill>
              <a:ln w="19050" cmpd="sng">
                <a:solidFill>
                  <a:srgbClr val="9E7AB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21" name="Freeform 17"/>
              <p:cNvSpPr>
                <a:spLocks noChangeAspect="1"/>
              </p:cNvSpPr>
              <p:nvPr/>
            </p:nvSpPr>
            <p:spPr bwMode="auto">
              <a:xfrm>
                <a:off x="4086" y="1358"/>
                <a:ext cx="72" cy="100"/>
              </a:xfrm>
              <a:custGeom>
                <a:avLst/>
                <a:gdLst>
                  <a:gd name="T0" fmla="*/ 48 w 48"/>
                  <a:gd name="T1" fmla="*/ 0 h 67"/>
                  <a:gd name="T2" fmla="*/ 20 w 48"/>
                  <a:gd name="T3" fmla="*/ 6 h 67"/>
                  <a:gd name="T4" fmla="*/ 5 w 48"/>
                  <a:gd name="T5" fmla="*/ 22 h 67"/>
                  <a:gd name="T6" fmla="*/ 0 w 48"/>
                  <a:gd name="T7" fmla="*/ 43 h 67"/>
                  <a:gd name="T8" fmla="*/ 4 w 48"/>
                  <a:gd name="T9" fmla="*/ 64 h 67"/>
                  <a:gd name="T10" fmla="*/ 4 w 48"/>
                  <a:gd name="T11" fmla="*/ 64 h 67"/>
                  <a:gd name="T12" fmla="*/ 5 w 48"/>
                  <a:gd name="T13" fmla="*/ 65 h 67"/>
                  <a:gd name="T14" fmla="*/ 6 w 48"/>
                  <a:gd name="T15" fmla="*/ 66 h 67"/>
                  <a:gd name="T16" fmla="*/ 8 w 48"/>
                  <a:gd name="T17" fmla="*/ 67 h 67"/>
                  <a:gd name="T18" fmla="*/ 8 w 48"/>
                  <a:gd name="T19" fmla="*/ 67 h 67"/>
                  <a:gd name="T20" fmla="*/ 10 w 48"/>
                  <a:gd name="T21" fmla="*/ 66 h 67"/>
                  <a:gd name="T22" fmla="*/ 11 w 48"/>
                  <a:gd name="T23" fmla="*/ 65 h 67"/>
                  <a:gd name="T24" fmla="*/ 11 w 48"/>
                  <a:gd name="T25" fmla="*/ 63 h 67"/>
                  <a:gd name="T26" fmla="*/ 11 w 48"/>
                  <a:gd name="T27" fmla="*/ 63 h 67"/>
                  <a:gd name="T28" fmla="*/ 10 w 48"/>
                  <a:gd name="T29" fmla="*/ 38 h 67"/>
                  <a:gd name="T30" fmla="*/ 20 w 48"/>
                  <a:gd name="T31" fmla="*/ 14 h 67"/>
                  <a:gd name="T32" fmla="*/ 48 w 48"/>
                  <a:gd name="T33" fmla="*/ 0 h 67"/>
                  <a:gd name="T34" fmla="*/ 48 w 48"/>
                  <a:gd name="T35" fmla="*/ 0 h 67"/>
                  <a:gd name="T36" fmla="*/ 48 w 48"/>
                  <a:gd name="T37" fmla="*/ 0 h 67"/>
                  <a:gd name="T38" fmla="*/ 48 w 48"/>
                  <a:gd name="T39" fmla="*/ 0 h 67"/>
                  <a:gd name="T40" fmla="*/ 48 w 48"/>
                  <a:gd name="T41" fmla="*/ 0 h 67"/>
                  <a:gd name="T42" fmla="*/ 48 w 48"/>
                  <a:gd name="T43" fmla="*/ 0 h 67"/>
                  <a:gd name="T44" fmla="*/ 48 w 48"/>
                  <a:gd name="T45" fmla="*/ 0 h 67"/>
                  <a:gd name="T46" fmla="*/ 48 w 48"/>
                  <a:gd name="T47" fmla="*/ 0 h 67"/>
                  <a:gd name="T48" fmla="*/ 48 w 48"/>
                  <a:gd name="T49" fmla="*/ 0 h 67"/>
                  <a:gd name="T50" fmla="*/ 48 w 48"/>
                  <a:gd name="T51" fmla="*/ 0 h 67"/>
                  <a:gd name="T52" fmla="*/ 48 w 48"/>
                  <a:gd name="T5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8" h="67">
                    <a:moveTo>
                      <a:pt x="48" y="0"/>
                    </a:moveTo>
                    <a:lnTo>
                      <a:pt x="20" y="6"/>
                    </a:lnTo>
                    <a:lnTo>
                      <a:pt x="5" y="22"/>
                    </a:lnTo>
                    <a:lnTo>
                      <a:pt x="0" y="43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5" y="65"/>
                    </a:lnTo>
                    <a:lnTo>
                      <a:pt x="6" y="66"/>
                    </a:lnTo>
                    <a:lnTo>
                      <a:pt x="8" y="67"/>
                    </a:lnTo>
                    <a:lnTo>
                      <a:pt x="8" y="67"/>
                    </a:lnTo>
                    <a:lnTo>
                      <a:pt x="10" y="66"/>
                    </a:lnTo>
                    <a:lnTo>
                      <a:pt x="11" y="65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0" y="38"/>
                    </a:lnTo>
                    <a:lnTo>
                      <a:pt x="20" y="1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3122" name="Rectangle 18"/>
            <p:cNvSpPr>
              <a:spLocks noChangeArrowheads="1"/>
            </p:cNvSpPr>
            <p:nvPr/>
          </p:nvSpPr>
          <p:spPr bwMode="auto">
            <a:xfrm>
              <a:off x="3679" y="1145"/>
              <a:ext cx="480" cy="5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23" name="Text Box 19"/>
            <p:cNvSpPr txBox="1">
              <a:spLocks noChangeAspect="1" noChangeArrowheads="1"/>
            </p:cNvSpPr>
            <p:nvPr/>
          </p:nvSpPr>
          <p:spPr bwMode="auto">
            <a:xfrm>
              <a:off x="4340" y="1051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3124" name="Freeform 20"/>
            <p:cNvSpPr>
              <a:spLocks noChangeAspect="1"/>
            </p:cNvSpPr>
            <p:nvPr/>
          </p:nvSpPr>
          <p:spPr bwMode="auto">
            <a:xfrm>
              <a:off x="4080" y="1064"/>
              <a:ext cx="322" cy="132"/>
            </a:xfrm>
            <a:custGeom>
              <a:avLst/>
              <a:gdLst>
                <a:gd name="T0" fmla="*/ 131 w 152"/>
                <a:gd name="T1" fmla="*/ 36 h 59"/>
                <a:gd name="T2" fmla="*/ 131 w 152"/>
                <a:gd name="T3" fmla="*/ 0 h 59"/>
                <a:gd name="T4" fmla="*/ 123 w 152"/>
                <a:gd name="T5" fmla="*/ 0 h 59"/>
                <a:gd name="T6" fmla="*/ 123 w 152"/>
                <a:gd name="T7" fmla="*/ 36 h 59"/>
                <a:gd name="T8" fmla="*/ 83 w 152"/>
                <a:gd name="T9" fmla="*/ 36 h 59"/>
                <a:gd name="T10" fmla="*/ 83 w 152"/>
                <a:gd name="T11" fmla="*/ 0 h 59"/>
                <a:gd name="T12" fmla="*/ 75 w 152"/>
                <a:gd name="T13" fmla="*/ 0 h 59"/>
                <a:gd name="T14" fmla="*/ 75 w 152"/>
                <a:gd name="T15" fmla="*/ 36 h 59"/>
                <a:gd name="T16" fmla="*/ 35 w 152"/>
                <a:gd name="T17" fmla="*/ 36 h 59"/>
                <a:gd name="T18" fmla="*/ 35 w 152"/>
                <a:gd name="T19" fmla="*/ 0 h 59"/>
                <a:gd name="T20" fmla="*/ 28 w 152"/>
                <a:gd name="T21" fmla="*/ 0 h 59"/>
                <a:gd name="T22" fmla="*/ 28 w 152"/>
                <a:gd name="T23" fmla="*/ 36 h 59"/>
                <a:gd name="T24" fmla="*/ 0 w 152"/>
                <a:gd name="T25" fmla="*/ 36 h 59"/>
                <a:gd name="T26" fmla="*/ 0 w 152"/>
                <a:gd name="T27" fmla="*/ 59 h 59"/>
                <a:gd name="T28" fmla="*/ 152 w 152"/>
                <a:gd name="T29" fmla="*/ 59 h 59"/>
                <a:gd name="T30" fmla="*/ 152 w 152"/>
                <a:gd name="T31" fmla="*/ 36 h 59"/>
                <a:gd name="T32" fmla="*/ 131 w 152"/>
                <a:gd name="T33" fmla="*/ 3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2" h="59">
                  <a:moveTo>
                    <a:pt x="131" y="36"/>
                  </a:moveTo>
                  <a:lnTo>
                    <a:pt x="131" y="0"/>
                  </a:lnTo>
                  <a:lnTo>
                    <a:pt x="123" y="0"/>
                  </a:lnTo>
                  <a:lnTo>
                    <a:pt x="123" y="36"/>
                  </a:lnTo>
                  <a:lnTo>
                    <a:pt x="83" y="36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75" y="36"/>
                  </a:lnTo>
                  <a:lnTo>
                    <a:pt x="35" y="36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8" y="36"/>
                  </a:lnTo>
                  <a:lnTo>
                    <a:pt x="0" y="36"/>
                  </a:lnTo>
                  <a:lnTo>
                    <a:pt x="0" y="59"/>
                  </a:lnTo>
                  <a:lnTo>
                    <a:pt x="152" y="59"/>
                  </a:lnTo>
                  <a:lnTo>
                    <a:pt x="152" y="36"/>
                  </a:lnTo>
                  <a:lnTo>
                    <a:pt x="131" y="36"/>
                  </a:lnTo>
                  <a:close/>
                </a:path>
              </a:pathLst>
            </a:custGeom>
            <a:solidFill>
              <a:srgbClr val="437631"/>
            </a:solidFill>
            <a:ln w="19050" cmpd="sng">
              <a:solidFill>
                <a:srgbClr val="43763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25" name="Line 21"/>
            <p:cNvSpPr>
              <a:spLocks noChangeAspect="1" noChangeShapeType="1"/>
            </p:cNvSpPr>
            <p:nvPr/>
          </p:nvSpPr>
          <p:spPr bwMode="auto">
            <a:xfrm flipH="1">
              <a:off x="3985" y="1288"/>
              <a:ext cx="253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3126" name="Group 22"/>
            <p:cNvGrpSpPr>
              <a:grpSpLocks/>
            </p:cNvGrpSpPr>
            <p:nvPr/>
          </p:nvGrpSpPr>
          <p:grpSpPr bwMode="auto">
            <a:xfrm>
              <a:off x="2951" y="1314"/>
              <a:ext cx="479" cy="645"/>
              <a:chOff x="3561" y="1713"/>
              <a:chExt cx="339" cy="431"/>
            </a:xfrm>
          </p:grpSpPr>
          <p:sp>
            <p:nvSpPr>
              <p:cNvPr id="303127" name="Freeform 23"/>
              <p:cNvSpPr>
                <a:spLocks noChangeAspect="1"/>
              </p:cNvSpPr>
              <p:nvPr/>
            </p:nvSpPr>
            <p:spPr bwMode="auto">
              <a:xfrm>
                <a:off x="3561" y="1713"/>
                <a:ext cx="339" cy="431"/>
              </a:xfrm>
              <a:custGeom>
                <a:avLst/>
                <a:gdLst>
                  <a:gd name="T0" fmla="*/ 113 w 226"/>
                  <a:gd name="T1" fmla="*/ 0 h 288"/>
                  <a:gd name="T2" fmla="*/ 133 w 226"/>
                  <a:gd name="T3" fmla="*/ 2 h 288"/>
                  <a:gd name="T4" fmla="*/ 152 w 226"/>
                  <a:gd name="T5" fmla="*/ 9 h 288"/>
                  <a:gd name="T6" fmla="*/ 170 w 226"/>
                  <a:gd name="T7" fmla="*/ 20 h 288"/>
                  <a:gd name="T8" fmla="*/ 186 w 226"/>
                  <a:gd name="T9" fmla="*/ 34 h 288"/>
                  <a:gd name="T10" fmla="*/ 199 w 226"/>
                  <a:gd name="T11" fmla="*/ 51 h 288"/>
                  <a:gd name="T12" fmla="*/ 210 w 226"/>
                  <a:gd name="T13" fmla="*/ 71 h 288"/>
                  <a:gd name="T14" fmla="*/ 219 w 226"/>
                  <a:gd name="T15" fmla="*/ 94 h 288"/>
                  <a:gd name="T16" fmla="*/ 224 w 226"/>
                  <a:gd name="T17" fmla="*/ 118 h 288"/>
                  <a:gd name="T18" fmla="*/ 226 w 226"/>
                  <a:gd name="T19" fmla="*/ 144 h 288"/>
                  <a:gd name="T20" fmla="*/ 226 w 226"/>
                  <a:gd name="T21" fmla="*/ 144 h 288"/>
                  <a:gd name="T22" fmla="*/ 224 w 226"/>
                  <a:gd name="T23" fmla="*/ 170 h 288"/>
                  <a:gd name="T24" fmla="*/ 219 w 226"/>
                  <a:gd name="T25" fmla="*/ 194 h 288"/>
                  <a:gd name="T26" fmla="*/ 210 w 226"/>
                  <a:gd name="T27" fmla="*/ 216 h 288"/>
                  <a:gd name="T28" fmla="*/ 199 w 226"/>
                  <a:gd name="T29" fmla="*/ 237 h 288"/>
                  <a:gd name="T30" fmla="*/ 186 w 226"/>
                  <a:gd name="T31" fmla="*/ 254 h 288"/>
                  <a:gd name="T32" fmla="*/ 170 w 226"/>
                  <a:gd name="T33" fmla="*/ 268 h 288"/>
                  <a:gd name="T34" fmla="*/ 152 w 226"/>
                  <a:gd name="T35" fmla="*/ 279 h 288"/>
                  <a:gd name="T36" fmla="*/ 133 w 226"/>
                  <a:gd name="T37" fmla="*/ 286 h 288"/>
                  <a:gd name="T38" fmla="*/ 113 w 226"/>
                  <a:gd name="T39" fmla="*/ 288 h 288"/>
                  <a:gd name="T40" fmla="*/ 113 w 226"/>
                  <a:gd name="T41" fmla="*/ 288 h 288"/>
                  <a:gd name="T42" fmla="*/ 93 w 226"/>
                  <a:gd name="T43" fmla="*/ 286 h 288"/>
                  <a:gd name="T44" fmla="*/ 73 w 226"/>
                  <a:gd name="T45" fmla="*/ 279 h 288"/>
                  <a:gd name="T46" fmla="*/ 56 w 226"/>
                  <a:gd name="T47" fmla="*/ 268 h 288"/>
                  <a:gd name="T48" fmla="*/ 40 w 226"/>
                  <a:gd name="T49" fmla="*/ 254 h 288"/>
                  <a:gd name="T50" fmla="*/ 27 w 226"/>
                  <a:gd name="T51" fmla="*/ 237 h 288"/>
                  <a:gd name="T52" fmla="*/ 15 w 226"/>
                  <a:gd name="T53" fmla="*/ 216 h 288"/>
                  <a:gd name="T54" fmla="*/ 7 w 226"/>
                  <a:gd name="T55" fmla="*/ 194 h 288"/>
                  <a:gd name="T56" fmla="*/ 2 w 226"/>
                  <a:gd name="T57" fmla="*/ 170 h 288"/>
                  <a:gd name="T58" fmla="*/ 0 w 226"/>
                  <a:gd name="T59" fmla="*/ 144 h 288"/>
                  <a:gd name="T60" fmla="*/ 0 w 226"/>
                  <a:gd name="T61" fmla="*/ 144 h 288"/>
                  <a:gd name="T62" fmla="*/ 2 w 226"/>
                  <a:gd name="T63" fmla="*/ 118 h 288"/>
                  <a:gd name="T64" fmla="*/ 7 w 226"/>
                  <a:gd name="T65" fmla="*/ 94 h 288"/>
                  <a:gd name="T66" fmla="*/ 15 w 226"/>
                  <a:gd name="T67" fmla="*/ 71 h 288"/>
                  <a:gd name="T68" fmla="*/ 27 w 226"/>
                  <a:gd name="T69" fmla="*/ 51 h 288"/>
                  <a:gd name="T70" fmla="*/ 40 w 226"/>
                  <a:gd name="T71" fmla="*/ 34 h 288"/>
                  <a:gd name="T72" fmla="*/ 56 w 226"/>
                  <a:gd name="T73" fmla="*/ 20 h 288"/>
                  <a:gd name="T74" fmla="*/ 73 w 226"/>
                  <a:gd name="T75" fmla="*/ 9 h 288"/>
                  <a:gd name="T76" fmla="*/ 93 w 226"/>
                  <a:gd name="T77" fmla="*/ 2 h 288"/>
                  <a:gd name="T78" fmla="*/ 113 w 226"/>
                  <a:gd name="T79" fmla="*/ 0 h 288"/>
                  <a:gd name="T80" fmla="*/ 113 w 226"/>
                  <a:gd name="T81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26" h="288">
                    <a:moveTo>
                      <a:pt x="113" y="0"/>
                    </a:moveTo>
                    <a:lnTo>
                      <a:pt x="133" y="2"/>
                    </a:lnTo>
                    <a:lnTo>
                      <a:pt x="152" y="9"/>
                    </a:lnTo>
                    <a:lnTo>
                      <a:pt x="170" y="20"/>
                    </a:lnTo>
                    <a:lnTo>
                      <a:pt x="186" y="34"/>
                    </a:lnTo>
                    <a:lnTo>
                      <a:pt x="199" y="51"/>
                    </a:lnTo>
                    <a:lnTo>
                      <a:pt x="210" y="71"/>
                    </a:lnTo>
                    <a:lnTo>
                      <a:pt x="219" y="94"/>
                    </a:lnTo>
                    <a:lnTo>
                      <a:pt x="224" y="118"/>
                    </a:lnTo>
                    <a:lnTo>
                      <a:pt x="226" y="144"/>
                    </a:lnTo>
                    <a:lnTo>
                      <a:pt x="226" y="144"/>
                    </a:lnTo>
                    <a:lnTo>
                      <a:pt x="224" y="170"/>
                    </a:lnTo>
                    <a:lnTo>
                      <a:pt x="219" y="194"/>
                    </a:lnTo>
                    <a:lnTo>
                      <a:pt x="210" y="216"/>
                    </a:lnTo>
                    <a:lnTo>
                      <a:pt x="199" y="237"/>
                    </a:lnTo>
                    <a:lnTo>
                      <a:pt x="186" y="254"/>
                    </a:lnTo>
                    <a:lnTo>
                      <a:pt x="170" y="268"/>
                    </a:lnTo>
                    <a:lnTo>
                      <a:pt x="152" y="279"/>
                    </a:lnTo>
                    <a:lnTo>
                      <a:pt x="133" y="286"/>
                    </a:lnTo>
                    <a:lnTo>
                      <a:pt x="113" y="288"/>
                    </a:lnTo>
                    <a:lnTo>
                      <a:pt x="113" y="288"/>
                    </a:lnTo>
                    <a:lnTo>
                      <a:pt x="93" y="286"/>
                    </a:lnTo>
                    <a:lnTo>
                      <a:pt x="73" y="279"/>
                    </a:lnTo>
                    <a:lnTo>
                      <a:pt x="56" y="268"/>
                    </a:lnTo>
                    <a:lnTo>
                      <a:pt x="40" y="254"/>
                    </a:lnTo>
                    <a:lnTo>
                      <a:pt x="27" y="237"/>
                    </a:lnTo>
                    <a:lnTo>
                      <a:pt x="15" y="216"/>
                    </a:lnTo>
                    <a:lnTo>
                      <a:pt x="7" y="194"/>
                    </a:lnTo>
                    <a:lnTo>
                      <a:pt x="2" y="170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2" y="118"/>
                    </a:lnTo>
                    <a:lnTo>
                      <a:pt x="7" y="94"/>
                    </a:lnTo>
                    <a:lnTo>
                      <a:pt x="15" y="71"/>
                    </a:lnTo>
                    <a:lnTo>
                      <a:pt x="27" y="51"/>
                    </a:lnTo>
                    <a:lnTo>
                      <a:pt x="40" y="34"/>
                    </a:lnTo>
                    <a:lnTo>
                      <a:pt x="56" y="20"/>
                    </a:lnTo>
                    <a:lnTo>
                      <a:pt x="73" y="9"/>
                    </a:lnTo>
                    <a:lnTo>
                      <a:pt x="93" y="2"/>
                    </a:lnTo>
                    <a:lnTo>
                      <a:pt x="113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EAD4E4"/>
              </a:solidFill>
              <a:ln w="1905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28" name="Freeform 24"/>
              <p:cNvSpPr>
                <a:spLocks noChangeAspect="1"/>
              </p:cNvSpPr>
              <p:nvPr/>
            </p:nvSpPr>
            <p:spPr bwMode="auto">
              <a:xfrm>
                <a:off x="3749" y="1830"/>
                <a:ext cx="67" cy="202"/>
              </a:xfrm>
              <a:custGeom>
                <a:avLst/>
                <a:gdLst>
                  <a:gd name="T0" fmla="*/ 37 w 45"/>
                  <a:gd name="T1" fmla="*/ 108 h 135"/>
                  <a:gd name="T2" fmla="*/ 27 w 45"/>
                  <a:gd name="T3" fmla="*/ 96 h 135"/>
                  <a:gd name="T4" fmla="*/ 19 w 45"/>
                  <a:gd name="T5" fmla="*/ 83 h 135"/>
                  <a:gd name="T6" fmla="*/ 15 w 45"/>
                  <a:gd name="T7" fmla="*/ 66 h 135"/>
                  <a:gd name="T8" fmla="*/ 15 w 45"/>
                  <a:gd name="T9" fmla="*/ 66 h 135"/>
                  <a:gd name="T10" fmla="*/ 19 w 45"/>
                  <a:gd name="T11" fmla="*/ 51 h 135"/>
                  <a:gd name="T12" fmla="*/ 27 w 45"/>
                  <a:gd name="T13" fmla="*/ 38 h 135"/>
                  <a:gd name="T14" fmla="*/ 37 w 45"/>
                  <a:gd name="T15" fmla="*/ 27 h 135"/>
                  <a:gd name="T16" fmla="*/ 37 w 45"/>
                  <a:gd name="T17" fmla="*/ 27 h 135"/>
                  <a:gd name="T18" fmla="*/ 42 w 45"/>
                  <a:gd name="T19" fmla="*/ 19 h 135"/>
                  <a:gd name="T20" fmla="*/ 43 w 45"/>
                  <a:gd name="T21" fmla="*/ 9 h 135"/>
                  <a:gd name="T22" fmla="*/ 45 w 45"/>
                  <a:gd name="T23" fmla="*/ 0 h 135"/>
                  <a:gd name="T24" fmla="*/ 45 w 45"/>
                  <a:gd name="T25" fmla="*/ 0 h 135"/>
                  <a:gd name="T26" fmla="*/ 43 w 45"/>
                  <a:gd name="T27" fmla="*/ 7 h 135"/>
                  <a:gd name="T28" fmla="*/ 43 w 45"/>
                  <a:gd name="T29" fmla="*/ 9 h 135"/>
                  <a:gd name="T30" fmla="*/ 45 w 45"/>
                  <a:gd name="T31" fmla="*/ 0 h 135"/>
                  <a:gd name="T32" fmla="*/ 45 w 45"/>
                  <a:gd name="T33" fmla="*/ 0 h 135"/>
                  <a:gd name="T34" fmla="*/ 45 w 45"/>
                  <a:gd name="T35" fmla="*/ 0 h 135"/>
                  <a:gd name="T36" fmla="*/ 45 w 45"/>
                  <a:gd name="T37" fmla="*/ 0 h 135"/>
                  <a:gd name="T38" fmla="*/ 45 w 45"/>
                  <a:gd name="T39" fmla="*/ 0 h 135"/>
                  <a:gd name="T40" fmla="*/ 45 w 45"/>
                  <a:gd name="T41" fmla="*/ 0 h 135"/>
                  <a:gd name="T42" fmla="*/ 42 w 45"/>
                  <a:gd name="T43" fmla="*/ 8 h 135"/>
                  <a:gd name="T44" fmla="*/ 39 w 45"/>
                  <a:gd name="T45" fmla="*/ 17 h 135"/>
                  <a:gd name="T46" fmla="*/ 34 w 45"/>
                  <a:gd name="T47" fmla="*/ 24 h 135"/>
                  <a:gd name="T48" fmla="*/ 34 w 45"/>
                  <a:gd name="T49" fmla="*/ 24 h 135"/>
                  <a:gd name="T50" fmla="*/ 17 w 45"/>
                  <a:gd name="T51" fmla="*/ 36 h 135"/>
                  <a:gd name="T52" fmla="*/ 4 w 45"/>
                  <a:gd name="T53" fmla="*/ 52 h 135"/>
                  <a:gd name="T54" fmla="*/ 0 w 45"/>
                  <a:gd name="T55" fmla="*/ 71 h 135"/>
                  <a:gd name="T56" fmla="*/ 0 w 45"/>
                  <a:gd name="T57" fmla="*/ 71 h 135"/>
                  <a:gd name="T58" fmla="*/ 0 w 45"/>
                  <a:gd name="T59" fmla="*/ 71 h 135"/>
                  <a:gd name="T60" fmla="*/ 0 w 45"/>
                  <a:gd name="T61" fmla="*/ 71 h 135"/>
                  <a:gd name="T62" fmla="*/ 0 w 45"/>
                  <a:gd name="T63" fmla="*/ 72 h 135"/>
                  <a:gd name="T64" fmla="*/ 0 w 45"/>
                  <a:gd name="T65" fmla="*/ 72 h 135"/>
                  <a:gd name="T66" fmla="*/ 7 w 45"/>
                  <a:gd name="T67" fmla="*/ 87 h 135"/>
                  <a:gd name="T68" fmla="*/ 20 w 45"/>
                  <a:gd name="T69" fmla="*/ 100 h 135"/>
                  <a:gd name="T70" fmla="*/ 34 w 45"/>
                  <a:gd name="T71" fmla="*/ 111 h 135"/>
                  <a:gd name="T72" fmla="*/ 34 w 45"/>
                  <a:gd name="T73" fmla="*/ 111 h 135"/>
                  <a:gd name="T74" fmla="*/ 39 w 45"/>
                  <a:gd name="T75" fmla="*/ 118 h 135"/>
                  <a:gd name="T76" fmla="*/ 42 w 45"/>
                  <a:gd name="T77" fmla="*/ 126 h 135"/>
                  <a:gd name="T78" fmla="*/ 45 w 45"/>
                  <a:gd name="T79" fmla="*/ 135 h 135"/>
                  <a:gd name="T80" fmla="*/ 45 w 45"/>
                  <a:gd name="T81" fmla="*/ 135 h 135"/>
                  <a:gd name="T82" fmla="*/ 45 w 45"/>
                  <a:gd name="T83" fmla="*/ 135 h 135"/>
                  <a:gd name="T84" fmla="*/ 45 w 45"/>
                  <a:gd name="T85" fmla="*/ 135 h 135"/>
                  <a:gd name="T86" fmla="*/ 45 w 45"/>
                  <a:gd name="T87" fmla="*/ 135 h 135"/>
                  <a:gd name="T88" fmla="*/ 37 w 45"/>
                  <a:gd name="T89" fmla="*/ 10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5" h="135">
                    <a:moveTo>
                      <a:pt x="37" y="108"/>
                    </a:moveTo>
                    <a:lnTo>
                      <a:pt x="27" y="96"/>
                    </a:lnTo>
                    <a:lnTo>
                      <a:pt x="19" y="83"/>
                    </a:lnTo>
                    <a:lnTo>
                      <a:pt x="15" y="66"/>
                    </a:lnTo>
                    <a:lnTo>
                      <a:pt x="15" y="66"/>
                    </a:lnTo>
                    <a:lnTo>
                      <a:pt x="19" y="51"/>
                    </a:lnTo>
                    <a:lnTo>
                      <a:pt x="27" y="38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42" y="19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2" y="8"/>
                    </a:lnTo>
                    <a:lnTo>
                      <a:pt x="39" y="17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17" y="36"/>
                    </a:lnTo>
                    <a:lnTo>
                      <a:pt x="4" y="52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7" y="87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34" y="111"/>
                    </a:lnTo>
                    <a:lnTo>
                      <a:pt x="39" y="118"/>
                    </a:lnTo>
                    <a:lnTo>
                      <a:pt x="42" y="126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37" y="108"/>
                    </a:lnTo>
                    <a:close/>
                  </a:path>
                </a:pathLst>
              </a:custGeom>
              <a:solidFill>
                <a:srgbClr val="E0BCD6"/>
              </a:solidFill>
              <a:ln w="3810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29" name="Freeform 25"/>
              <p:cNvSpPr>
                <a:spLocks noChangeAspect="1"/>
              </p:cNvSpPr>
              <p:nvPr/>
            </p:nvSpPr>
            <p:spPr bwMode="auto">
              <a:xfrm>
                <a:off x="3599" y="1732"/>
                <a:ext cx="138" cy="113"/>
              </a:xfrm>
              <a:custGeom>
                <a:avLst/>
                <a:gdLst>
                  <a:gd name="T0" fmla="*/ 0 w 92"/>
                  <a:gd name="T1" fmla="*/ 75 h 75"/>
                  <a:gd name="T2" fmla="*/ 16 w 92"/>
                  <a:gd name="T3" fmla="*/ 54 h 75"/>
                  <a:gd name="T4" fmla="*/ 35 w 92"/>
                  <a:gd name="T5" fmla="*/ 36 h 75"/>
                  <a:gd name="T6" fmla="*/ 57 w 92"/>
                  <a:gd name="T7" fmla="*/ 22 h 75"/>
                  <a:gd name="T8" fmla="*/ 82 w 92"/>
                  <a:gd name="T9" fmla="*/ 14 h 75"/>
                  <a:gd name="T10" fmla="*/ 82 w 92"/>
                  <a:gd name="T11" fmla="*/ 14 h 75"/>
                  <a:gd name="T12" fmla="*/ 87 w 92"/>
                  <a:gd name="T13" fmla="*/ 11 h 75"/>
                  <a:gd name="T14" fmla="*/ 90 w 92"/>
                  <a:gd name="T15" fmla="*/ 7 h 75"/>
                  <a:gd name="T16" fmla="*/ 92 w 92"/>
                  <a:gd name="T17" fmla="*/ 4 h 75"/>
                  <a:gd name="T18" fmla="*/ 92 w 92"/>
                  <a:gd name="T19" fmla="*/ 4 h 75"/>
                  <a:gd name="T20" fmla="*/ 87 w 92"/>
                  <a:gd name="T21" fmla="*/ 0 h 75"/>
                  <a:gd name="T22" fmla="*/ 79 w 92"/>
                  <a:gd name="T23" fmla="*/ 0 h 75"/>
                  <a:gd name="T24" fmla="*/ 73 w 92"/>
                  <a:gd name="T25" fmla="*/ 0 h 75"/>
                  <a:gd name="T26" fmla="*/ 73 w 92"/>
                  <a:gd name="T27" fmla="*/ 0 h 75"/>
                  <a:gd name="T28" fmla="*/ 47 w 92"/>
                  <a:gd name="T29" fmla="*/ 11 h 75"/>
                  <a:gd name="T30" fmla="*/ 26 w 92"/>
                  <a:gd name="T31" fmla="*/ 29 h 75"/>
                  <a:gd name="T32" fmla="*/ 10 w 92"/>
                  <a:gd name="T33" fmla="*/ 52 h 75"/>
                  <a:gd name="T34" fmla="*/ 0 w 92"/>
                  <a:gd name="T35" fmla="*/ 75 h 75"/>
                  <a:gd name="T36" fmla="*/ 0 w 92"/>
                  <a:gd name="T37" fmla="*/ 75 h 75"/>
                  <a:gd name="T38" fmla="*/ 0 w 92"/>
                  <a:gd name="T39" fmla="*/ 75 h 75"/>
                  <a:gd name="T40" fmla="*/ 0 w 92"/>
                  <a:gd name="T41" fmla="*/ 75 h 75"/>
                  <a:gd name="T42" fmla="*/ 0 w 92"/>
                  <a:gd name="T43" fmla="*/ 75 h 75"/>
                  <a:gd name="T44" fmla="*/ 0 w 92"/>
                  <a:gd name="T45" fmla="*/ 75 h 75"/>
                  <a:gd name="T46" fmla="*/ 0 w 92"/>
                  <a:gd name="T47" fmla="*/ 75 h 75"/>
                  <a:gd name="T48" fmla="*/ 0 w 92"/>
                  <a:gd name="T49" fmla="*/ 75 h 75"/>
                  <a:gd name="T50" fmla="*/ 0 w 92"/>
                  <a:gd name="T51" fmla="*/ 75 h 75"/>
                  <a:gd name="T52" fmla="*/ 0 w 92"/>
                  <a:gd name="T5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2" h="75">
                    <a:moveTo>
                      <a:pt x="0" y="75"/>
                    </a:moveTo>
                    <a:lnTo>
                      <a:pt x="16" y="54"/>
                    </a:lnTo>
                    <a:lnTo>
                      <a:pt x="35" y="36"/>
                    </a:lnTo>
                    <a:lnTo>
                      <a:pt x="57" y="22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87" y="11"/>
                    </a:lnTo>
                    <a:lnTo>
                      <a:pt x="90" y="7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87" y="0"/>
                    </a:lnTo>
                    <a:lnTo>
                      <a:pt x="79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47" y="11"/>
                    </a:lnTo>
                    <a:lnTo>
                      <a:pt x="26" y="29"/>
                    </a:lnTo>
                    <a:lnTo>
                      <a:pt x="10" y="52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30" name="Freeform 26"/>
              <p:cNvSpPr>
                <a:spLocks noChangeAspect="1"/>
              </p:cNvSpPr>
              <p:nvPr/>
            </p:nvSpPr>
            <p:spPr bwMode="auto">
              <a:xfrm>
                <a:off x="3735" y="1824"/>
                <a:ext cx="77" cy="202"/>
              </a:xfrm>
              <a:custGeom>
                <a:avLst/>
                <a:gdLst>
                  <a:gd name="T0" fmla="*/ 50 w 51"/>
                  <a:gd name="T1" fmla="*/ 0 h 135"/>
                  <a:gd name="T2" fmla="*/ 47 w 51"/>
                  <a:gd name="T3" fmla="*/ 8 h 135"/>
                  <a:gd name="T4" fmla="*/ 46 w 51"/>
                  <a:gd name="T5" fmla="*/ 10 h 135"/>
                  <a:gd name="T6" fmla="*/ 50 w 51"/>
                  <a:gd name="T7" fmla="*/ 0 h 135"/>
                  <a:gd name="T8" fmla="*/ 50 w 51"/>
                  <a:gd name="T9" fmla="*/ 0 h 135"/>
                  <a:gd name="T10" fmla="*/ 50 w 51"/>
                  <a:gd name="T11" fmla="*/ 0 h 135"/>
                  <a:gd name="T12" fmla="*/ 50 w 51"/>
                  <a:gd name="T13" fmla="*/ 0 h 135"/>
                  <a:gd name="T14" fmla="*/ 46 w 51"/>
                  <a:gd name="T15" fmla="*/ 9 h 135"/>
                  <a:gd name="T16" fmla="*/ 41 w 51"/>
                  <a:gd name="T17" fmla="*/ 17 h 135"/>
                  <a:gd name="T18" fmla="*/ 34 w 51"/>
                  <a:gd name="T19" fmla="*/ 24 h 135"/>
                  <a:gd name="T20" fmla="*/ 18 w 51"/>
                  <a:gd name="T21" fmla="*/ 37 h 135"/>
                  <a:gd name="T22" fmla="*/ 4 w 51"/>
                  <a:gd name="T23" fmla="*/ 52 h 135"/>
                  <a:gd name="T24" fmla="*/ 0 w 51"/>
                  <a:gd name="T25" fmla="*/ 72 h 135"/>
                  <a:gd name="T26" fmla="*/ 0 w 51"/>
                  <a:gd name="T27" fmla="*/ 72 h 135"/>
                  <a:gd name="T28" fmla="*/ 0 w 51"/>
                  <a:gd name="T29" fmla="*/ 72 h 135"/>
                  <a:gd name="T30" fmla="*/ 0 w 51"/>
                  <a:gd name="T31" fmla="*/ 72 h 135"/>
                  <a:gd name="T32" fmla="*/ 7 w 51"/>
                  <a:gd name="T33" fmla="*/ 88 h 135"/>
                  <a:gd name="T34" fmla="*/ 20 w 51"/>
                  <a:gd name="T35" fmla="*/ 100 h 135"/>
                  <a:gd name="T36" fmla="*/ 34 w 51"/>
                  <a:gd name="T37" fmla="*/ 111 h 135"/>
                  <a:gd name="T38" fmla="*/ 41 w 51"/>
                  <a:gd name="T39" fmla="*/ 119 h 135"/>
                  <a:gd name="T40" fmla="*/ 46 w 51"/>
                  <a:gd name="T41" fmla="*/ 127 h 135"/>
                  <a:gd name="T42" fmla="*/ 51 w 51"/>
                  <a:gd name="T4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" h="135">
                    <a:moveTo>
                      <a:pt x="50" y="0"/>
                    </a:moveTo>
                    <a:lnTo>
                      <a:pt x="47" y="8"/>
                    </a:lnTo>
                    <a:lnTo>
                      <a:pt x="46" y="1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46" y="9"/>
                    </a:lnTo>
                    <a:lnTo>
                      <a:pt x="41" y="17"/>
                    </a:lnTo>
                    <a:lnTo>
                      <a:pt x="34" y="24"/>
                    </a:lnTo>
                    <a:lnTo>
                      <a:pt x="18" y="37"/>
                    </a:lnTo>
                    <a:lnTo>
                      <a:pt x="4" y="5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7" y="88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41" y="119"/>
                    </a:lnTo>
                    <a:lnTo>
                      <a:pt x="46" y="127"/>
                    </a:lnTo>
                    <a:lnTo>
                      <a:pt x="51" y="135"/>
                    </a:lnTo>
                  </a:path>
                </a:pathLst>
              </a:custGeom>
              <a:noFill/>
              <a:ln w="19050" cmpd="sng">
                <a:solidFill>
                  <a:srgbClr val="C8A3C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3131" name="Text Box 27"/>
            <p:cNvSpPr txBox="1">
              <a:spLocks noChangeAspect="1" noChangeArrowheads="1"/>
            </p:cNvSpPr>
            <p:nvPr/>
          </p:nvSpPr>
          <p:spPr bwMode="auto">
            <a:xfrm>
              <a:off x="1736" y="734"/>
              <a:ext cx="110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latin typeface="Palatino Linotype" charset="0"/>
                </a:rPr>
                <a:t>Overall direction</a:t>
              </a:r>
            </a:p>
            <a:p>
              <a:pPr eaLnBrk="0" hangingPunct="0"/>
              <a:r>
                <a:rPr lang="en-US" sz="1800" b="1">
                  <a:latin typeface="Palatino Linotype" charset="0"/>
                </a:rPr>
                <a:t>of replication</a:t>
              </a:r>
            </a:p>
          </p:txBody>
        </p:sp>
        <p:sp>
          <p:nvSpPr>
            <p:cNvPr id="303132" name="Line 28"/>
            <p:cNvSpPr>
              <a:spLocks noChangeAspect="1" noChangeShapeType="1"/>
            </p:cNvSpPr>
            <p:nvPr/>
          </p:nvSpPr>
          <p:spPr bwMode="auto">
            <a:xfrm flipH="1">
              <a:off x="1927" y="1415"/>
              <a:ext cx="662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3133" name="Text Box 29"/>
            <p:cNvSpPr txBox="1">
              <a:spLocks noChangeAspect="1" noChangeArrowheads="1"/>
            </p:cNvSpPr>
            <p:nvPr/>
          </p:nvSpPr>
          <p:spPr bwMode="auto">
            <a:xfrm>
              <a:off x="4711" y="2169"/>
              <a:ext cx="2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3134" name="Text Box 30"/>
            <p:cNvSpPr txBox="1">
              <a:spLocks noChangeAspect="1" noChangeArrowheads="1"/>
            </p:cNvSpPr>
            <p:nvPr/>
          </p:nvSpPr>
          <p:spPr bwMode="auto">
            <a:xfrm>
              <a:off x="4697" y="817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3135" name="Freeform 31"/>
            <p:cNvSpPr>
              <a:spLocks noChangeAspect="1"/>
            </p:cNvSpPr>
            <p:nvPr/>
          </p:nvSpPr>
          <p:spPr bwMode="auto">
            <a:xfrm>
              <a:off x="3711" y="2187"/>
              <a:ext cx="31" cy="114"/>
            </a:xfrm>
            <a:custGeom>
              <a:avLst/>
              <a:gdLst>
                <a:gd name="T0" fmla="*/ 0 w 15"/>
                <a:gd name="T1" fmla="*/ 50 h 51"/>
                <a:gd name="T2" fmla="*/ 8 w 15"/>
                <a:gd name="T3" fmla="*/ 51 h 51"/>
                <a:gd name="T4" fmla="*/ 15 w 15"/>
                <a:gd name="T5" fmla="*/ 1 h 51"/>
                <a:gd name="T6" fmla="*/ 7 w 15"/>
                <a:gd name="T7" fmla="*/ 0 h 51"/>
                <a:gd name="T8" fmla="*/ 0 w 15"/>
                <a:gd name="T9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1">
                  <a:moveTo>
                    <a:pt x="0" y="50"/>
                  </a:moveTo>
                  <a:lnTo>
                    <a:pt x="8" y="51"/>
                  </a:lnTo>
                  <a:lnTo>
                    <a:pt x="15" y="1"/>
                  </a:lnTo>
                  <a:lnTo>
                    <a:pt x="7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36" name="Freeform 32"/>
            <p:cNvSpPr>
              <a:spLocks noChangeAspect="1"/>
            </p:cNvSpPr>
            <p:nvPr/>
          </p:nvSpPr>
          <p:spPr bwMode="auto">
            <a:xfrm>
              <a:off x="3037" y="1506"/>
              <a:ext cx="30" cy="117"/>
            </a:xfrm>
            <a:custGeom>
              <a:avLst/>
              <a:gdLst>
                <a:gd name="T0" fmla="*/ 0 w 14"/>
                <a:gd name="T1" fmla="*/ 0 h 52"/>
                <a:gd name="T2" fmla="*/ 6 w 14"/>
                <a:gd name="T3" fmla="*/ 52 h 52"/>
                <a:gd name="T4" fmla="*/ 14 w 14"/>
                <a:gd name="T5" fmla="*/ 51 h 52"/>
                <a:gd name="T6" fmla="*/ 7 w 14"/>
                <a:gd name="T7" fmla="*/ 0 h 52"/>
                <a:gd name="T8" fmla="*/ 0 w 14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2">
                  <a:moveTo>
                    <a:pt x="0" y="0"/>
                  </a:moveTo>
                  <a:lnTo>
                    <a:pt x="6" y="52"/>
                  </a:lnTo>
                  <a:lnTo>
                    <a:pt x="14" y="51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37" name="Freeform 33"/>
            <p:cNvSpPr>
              <a:spLocks noChangeAspect="1"/>
            </p:cNvSpPr>
            <p:nvPr/>
          </p:nvSpPr>
          <p:spPr bwMode="auto">
            <a:xfrm>
              <a:off x="3134" y="1473"/>
              <a:ext cx="65" cy="110"/>
            </a:xfrm>
            <a:custGeom>
              <a:avLst/>
              <a:gdLst>
                <a:gd name="T0" fmla="*/ 0 w 31"/>
                <a:gd name="T1" fmla="*/ 3 h 49"/>
                <a:gd name="T2" fmla="*/ 24 w 31"/>
                <a:gd name="T3" fmla="*/ 49 h 49"/>
                <a:gd name="T4" fmla="*/ 31 w 31"/>
                <a:gd name="T5" fmla="*/ 46 h 49"/>
                <a:gd name="T6" fmla="*/ 8 w 31"/>
                <a:gd name="T7" fmla="*/ 0 h 49"/>
                <a:gd name="T8" fmla="*/ 0 w 31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9">
                  <a:moveTo>
                    <a:pt x="0" y="3"/>
                  </a:moveTo>
                  <a:lnTo>
                    <a:pt x="24" y="49"/>
                  </a:lnTo>
                  <a:lnTo>
                    <a:pt x="31" y="46"/>
                  </a:lnTo>
                  <a:lnTo>
                    <a:pt x="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38" name="Freeform 34"/>
            <p:cNvSpPr>
              <a:spLocks noChangeAspect="1"/>
            </p:cNvSpPr>
            <p:nvPr/>
          </p:nvSpPr>
          <p:spPr bwMode="auto">
            <a:xfrm>
              <a:off x="3222" y="1416"/>
              <a:ext cx="85" cy="98"/>
            </a:xfrm>
            <a:custGeom>
              <a:avLst/>
              <a:gdLst>
                <a:gd name="T0" fmla="*/ 0 w 40"/>
                <a:gd name="T1" fmla="*/ 5 h 43"/>
                <a:gd name="T2" fmla="*/ 35 w 40"/>
                <a:gd name="T3" fmla="*/ 43 h 43"/>
                <a:gd name="T4" fmla="*/ 40 w 40"/>
                <a:gd name="T5" fmla="*/ 38 h 43"/>
                <a:gd name="T6" fmla="*/ 6 w 40"/>
                <a:gd name="T7" fmla="*/ 0 h 43"/>
                <a:gd name="T8" fmla="*/ 0 w 40"/>
                <a:gd name="T9" fmla="*/ 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3">
                  <a:moveTo>
                    <a:pt x="0" y="5"/>
                  </a:moveTo>
                  <a:lnTo>
                    <a:pt x="35" y="43"/>
                  </a:lnTo>
                  <a:lnTo>
                    <a:pt x="40" y="38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39" name="Freeform 35"/>
            <p:cNvSpPr>
              <a:spLocks noChangeAspect="1"/>
            </p:cNvSpPr>
            <p:nvPr/>
          </p:nvSpPr>
          <p:spPr bwMode="auto">
            <a:xfrm>
              <a:off x="3290" y="1339"/>
              <a:ext cx="100" cy="80"/>
            </a:xfrm>
            <a:custGeom>
              <a:avLst/>
              <a:gdLst>
                <a:gd name="T0" fmla="*/ 0 w 47"/>
                <a:gd name="T1" fmla="*/ 6 h 36"/>
                <a:gd name="T2" fmla="*/ 43 w 47"/>
                <a:gd name="T3" fmla="*/ 36 h 36"/>
                <a:gd name="T4" fmla="*/ 47 w 47"/>
                <a:gd name="T5" fmla="*/ 30 h 36"/>
                <a:gd name="T6" fmla="*/ 5 w 47"/>
                <a:gd name="T7" fmla="*/ 0 h 36"/>
                <a:gd name="T8" fmla="*/ 0 w 47"/>
                <a:gd name="T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6">
                  <a:moveTo>
                    <a:pt x="0" y="6"/>
                  </a:moveTo>
                  <a:lnTo>
                    <a:pt x="43" y="36"/>
                  </a:lnTo>
                  <a:lnTo>
                    <a:pt x="47" y="30"/>
                  </a:lnTo>
                  <a:lnTo>
                    <a:pt x="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40" name="Freeform 36"/>
            <p:cNvSpPr>
              <a:spLocks noChangeAspect="1"/>
            </p:cNvSpPr>
            <p:nvPr/>
          </p:nvSpPr>
          <p:spPr bwMode="auto">
            <a:xfrm>
              <a:off x="3348" y="1241"/>
              <a:ext cx="103" cy="75"/>
            </a:xfrm>
            <a:custGeom>
              <a:avLst/>
              <a:gdLst>
                <a:gd name="T0" fmla="*/ 0 w 49"/>
                <a:gd name="T1" fmla="*/ 7 h 33"/>
                <a:gd name="T2" fmla="*/ 45 w 49"/>
                <a:gd name="T3" fmla="*/ 33 h 33"/>
                <a:gd name="T4" fmla="*/ 49 w 49"/>
                <a:gd name="T5" fmla="*/ 27 h 33"/>
                <a:gd name="T6" fmla="*/ 5 w 49"/>
                <a:gd name="T7" fmla="*/ 0 h 33"/>
                <a:gd name="T8" fmla="*/ 0 w 49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3">
                  <a:moveTo>
                    <a:pt x="0" y="7"/>
                  </a:moveTo>
                  <a:lnTo>
                    <a:pt x="45" y="33"/>
                  </a:lnTo>
                  <a:lnTo>
                    <a:pt x="49" y="27"/>
                  </a:lnTo>
                  <a:lnTo>
                    <a:pt x="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41" name="Freeform 37"/>
            <p:cNvSpPr>
              <a:spLocks noChangeAspect="1"/>
            </p:cNvSpPr>
            <p:nvPr/>
          </p:nvSpPr>
          <p:spPr bwMode="auto">
            <a:xfrm>
              <a:off x="3407" y="1141"/>
              <a:ext cx="93" cy="82"/>
            </a:xfrm>
            <a:custGeom>
              <a:avLst/>
              <a:gdLst>
                <a:gd name="T0" fmla="*/ 0 w 44"/>
                <a:gd name="T1" fmla="*/ 7 h 37"/>
                <a:gd name="T2" fmla="*/ 39 w 44"/>
                <a:gd name="T3" fmla="*/ 37 h 37"/>
                <a:gd name="T4" fmla="*/ 44 w 44"/>
                <a:gd name="T5" fmla="*/ 30 h 37"/>
                <a:gd name="T6" fmla="*/ 5 w 44"/>
                <a:gd name="T7" fmla="*/ 0 h 37"/>
                <a:gd name="T8" fmla="*/ 0 w 44"/>
                <a:gd name="T9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7">
                  <a:moveTo>
                    <a:pt x="0" y="7"/>
                  </a:moveTo>
                  <a:lnTo>
                    <a:pt x="39" y="37"/>
                  </a:lnTo>
                  <a:lnTo>
                    <a:pt x="44" y="30"/>
                  </a:lnTo>
                  <a:lnTo>
                    <a:pt x="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42" name="Freeform 38"/>
            <p:cNvSpPr>
              <a:spLocks noChangeAspect="1"/>
            </p:cNvSpPr>
            <p:nvPr/>
          </p:nvSpPr>
          <p:spPr bwMode="auto">
            <a:xfrm>
              <a:off x="3489" y="1044"/>
              <a:ext cx="74" cy="102"/>
            </a:xfrm>
            <a:custGeom>
              <a:avLst/>
              <a:gdLst>
                <a:gd name="T0" fmla="*/ 0 w 35"/>
                <a:gd name="T1" fmla="*/ 5 h 45"/>
                <a:gd name="T2" fmla="*/ 29 w 35"/>
                <a:gd name="T3" fmla="*/ 45 h 45"/>
                <a:gd name="T4" fmla="*/ 35 w 35"/>
                <a:gd name="T5" fmla="*/ 40 h 45"/>
                <a:gd name="T6" fmla="*/ 6 w 35"/>
                <a:gd name="T7" fmla="*/ 0 h 45"/>
                <a:gd name="T8" fmla="*/ 0 w 35"/>
                <a:gd name="T9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5">
                  <a:moveTo>
                    <a:pt x="0" y="5"/>
                  </a:moveTo>
                  <a:lnTo>
                    <a:pt x="29" y="45"/>
                  </a:lnTo>
                  <a:lnTo>
                    <a:pt x="35" y="40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43" name="Freeform 39"/>
            <p:cNvSpPr>
              <a:spLocks noChangeAspect="1"/>
            </p:cNvSpPr>
            <p:nvPr/>
          </p:nvSpPr>
          <p:spPr bwMode="auto">
            <a:xfrm>
              <a:off x="3598" y="990"/>
              <a:ext cx="47" cy="108"/>
            </a:xfrm>
            <a:custGeom>
              <a:avLst/>
              <a:gdLst>
                <a:gd name="T0" fmla="*/ 0 w 22"/>
                <a:gd name="T1" fmla="*/ 2 h 48"/>
                <a:gd name="T2" fmla="*/ 15 w 22"/>
                <a:gd name="T3" fmla="*/ 48 h 48"/>
                <a:gd name="T4" fmla="*/ 22 w 22"/>
                <a:gd name="T5" fmla="*/ 46 h 48"/>
                <a:gd name="T6" fmla="*/ 7 w 22"/>
                <a:gd name="T7" fmla="*/ 0 h 48"/>
                <a:gd name="T8" fmla="*/ 0 w 22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8">
                  <a:moveTo>
                    <a:pt x="0" y="2"/>
                  </a:moveTo>
                  <a:lnTo>
                    <a:pt x="15" y="48"/>
                  </a:lnTo>
                  <a:lnTo>
                    <a:pt x="22" y="46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44" name="Freeform 40"/>
            <p:cNvSpPr>
              <a:spLocks noChangeAspect="1"/>
            </p:cNvSpPr>
            <p:nvPr/>
          </p:nvSpPr>
          <p:spPr bwMode="auto">
            <a:xfrm>
              <a:off x="3037" y="1635"/>
              <a:ext cx="30" cy="117"/>
            </a:xfrm>
            <a:custGeom>
              <a:avLst/>
              <a:gdLst>
                <a:gd name="T0" fmla="*/ 0 w 14"/>
                <a:gd name="T1" fmla="*/ 51 h 52"/>
                <a:gd name="T2" fmla="*/ 7 w 14"/>
                <a:gd name="T3" fmla="*/ 52 h 52"/>
                <a:gd name="T4" fmla="*/ 14 w 14"/>
                <a:gd name="T5" fmla="*/ 1 h 52"/>
                <a:gd name="T6" fmla="*/ 6 w 14"/>
                <a:gd name="T7" fmla="*/ 0 h 52"/>
                <a:gd name="T8" fmla="*/ 0 w 14"/>
                <a:gd name="T9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2">
                  <a:moveTo>
                    <a:pt x="0" y="51"/>
                  </a:moveTo>
                  <a:lnTo>
                    <a:pt x="7" y="52"/>
                  </a:lnTo>
                  <a:lnTo>
                    <a:pt x="14" y="1"/>
                  </a:lnTo>
                  <a:lnTo>
                    <a:pt x="6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45" name="Freeform 41"/>
            <p:cNvSpPr>
              <a:spLocks noChangeAspect="1"/>
            </p:cNvSpPr>
            <p:nvPr/>
          </p:nvSpPr>
          <p:spPr bwMode="auto">
            <a:xfrm>
              <a:off x="3134" y="1672"/>
              <a:ext cx="65" cy="113"/>
            </a:xfrm>
            <a:custGeom>
              <a:avLst/>
              <a:gdLst>
                <a:gd name="T0" fmla="*/ 0 w 31"/>
                <a:gd name="T1" fmla="*/ 46 h 50"/>
                <a:gd name="T2" fmla="*/ 8 w 31"/>
                <a:gd name="T3" fmla="*/ 50 h 50"/>
                <a:gd name="T4" fmla="*/ 31 w 31"/>
                <a:gd name="T5" fmla="*/ 4 h 50"/>
                <a:gd name="T6" fmla="*/ 24 w 31"/>
                <a:gd name="T7" fmla="*/ 0 h 50"/>
                <a:gd name="T8" fmla="*/ 0 w 31"/>
                <a:gd name="T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0">
                  <a:moveTo>
                    <a:pt x="0" y="46"/>
                  </a:moveTo>
                  <a:lnTo>
                    <a:pt x="8" y="50"/>
                  </a:lnTo>
                  <a:lnTo>
                    <a:pt x="31" y="4"/>
                  </a:lnTo>
                  <a:lnTo>
                    <a:pt x="24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46" name="Freeform 42"/>
            <p:cNvSpPr>
              <a:spLocks noChangeAspect="1"/>
            </p:cNvSpPr>
            <p:nvPr/>
          </p:nvSpPr>
          <p:spPr bwMode="auto">
            <a:xfrm>
              <a:off x="3222" y="1744"/>
              <a:ext cx="85" cy="98"/>
            </a:xfrm>
            <a:custGeom>
              <a:avLst/>
              <a:gdLst>
                <a:gd name="T0" fmla="*/ 0 w 40"/>
                <a:gd name="T1" fmla="*/ 38 h 43"/>
                <a:gd name="T2" fmla="*/ 6 w 40"/>
                <a:gd name="T3" fmla="*/ 43 h 43"/>
                <a:gd name="T4" fmla="*/ 40 w 40"/>
                <a:gd name="T5" fmla="*/ 5 h 43"/>
                <a:gd name="T6" fmla="*/ 35 w 40"/>
                <a:gd name="T7" fmla="*/ 0 h 43"/>
                <a:gd name="T8" fmla="*/ 0 w 40"/>
                <a:gd name="T9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3">
                  <a:moveTo>
                    <a:pt x="0" y="38"/>
                  </a:moveTo>
                  <a:lnTo>
                    <a:pt x="6" y="43"/>
                  </a:lnTo>
                  <a:lnTo>
                    <a:pt x="40" y="5"/>
                  </a:lnTo>
                  <a:lnTo>
                    <a:pt x="35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47" name="Freeform 43"/>
            <p:cNvSpPr>
              <a:spLocks noChangeAspect="1"/>
            </p:cNvSpPr>
            <p:nvPr/>
          </p:nvSpPr>
          <p:spPr bwMode="auto">
            <a:xfrm>
              <a:off x="3290" y="1839"/>
              <a:ext cx="100" cy="79"/>
            </a:xfrm>
            <a:custGeom>
              <a:avLst/>
              <a:gdLst>
                <a:gd name="T0" fmla="*/ 0 w 47"/>
                <a:gd name="T1" fmla="*/ 29 h 35"/>
                <a:gd name="T2" fmla="*/ 5 w 47"/>
                <a:gd name="T3" fmla="*/ 35 h 35"/>
                <a:gd name="T4" fmla="*/ 47 w 47"/>
                <a:gd name="T5" fmla="*/ 6 h 35"/>
                <a:gd name="T6" fmla="*/ 43 w 47"/>
                <a:gd name="T7" fmla="*/ 0 h 35"/>
                <a:gd name="T8" fmla="*/ 0 w 47"/>
                <a:gd name="T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5">
                  <a:moveTo>
                    <a:pt x="0" y="29"/>
                  </a:moveTo>
                  <a:lnTo>
                    <a:pt x="5" y="35"/>
                  </a:lnTo>
                  <a:lnTo>
                    <a:pt x="47" y="6"/>
                  </a:lnTo>
                  <a:lnTo>
                    <a:pt x="43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48" name="Freeform 44"/>
            <p:cNvSpPr>
              <a:spLocks noChangeAspect="1"/>
            </p:cNvSpPr>
            <p:nvPr/>
          </p:nvSpPr>
          <p:spPr bwMode="auto">
            <a:xfrm>
              <a:off x="3348" y="1940"/>
              <a:ext cx="103" cy="74"/>
            </a:xfrm>
            <a:custGeom>
              <a:avLst/>
              <a:gdLst>
                <a:gd name="T0" fmla="*/ 0 w 49"/>
                <a:gd name="T1" fmla="*/ 27 h 33"/>
                <a:gd name="T2" fmla="*/ 5 w 49"/>
                <a:gd name="T3" fmla="*/ 33 h 33"/>
                <a:gd name="T4" fmla="*/ 49 w 49"/>
                <a:gd name="T5" fmla="*/ 7 h 33"/>
                <a:gd name="T6" fmla="*/ 45 w 49"/>
                <a:gd name="T7" fmla="*/ 0 h 33"/>
                <a:gd name="T8" fmla="*/ 0 w 49"/>
                <a:gd name="T9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3">
                  <a:moveTo>
                    <a:pt x="0" y="27"/>
                  </a:moveTo>
                  <a:lnTo>
                    <a:pt x="5" y="33"/>
                  </a:lnTo>
                  <a:lnTo>
                    <a:pt x="49" y="7"/>
                  </a:lnTo>
                  <a:lnTo>
                    <a:pt x="45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49" name="Freeform 45"/>
            <p:cNvSpPr>
              <a:spLocks noChangeAspect="1"/>
            </p:cNvSpPr>
            <p:nvPr/>
          </p:nvSpPr>
          <p:spPr bwMode="auto">
            <a:xfrm>
              <a:off x="3407" y="2035"/>
              <a:ext cx="93" cy="82"/>
            </a:xfrm>
            <a:custGeom>
              <a:avLst/>
              <a:gdLst>
                <a:gd name="T0" fmla="*/ 0 w 44"/>
                <a:gd name="T1" fmla="*/ 31 h 37"/>
                <a:gd name="T2" fmla="*/ 5 w 44"/>
                <a:gd name="T3" fmla="*/ 37 h 37"/>
                <a:gd name="T4" fmla="*/ 44 w 44"/>
                <a:gd name="T5" fmla="*/ 6 h 37"/>
                <a:gd name="T6" fmla="*/ 39 w 44"/>
                <a:gd name="T7" fmla="*/ 0 h 37"/>
                <a:gd name="T8" fmla="*/ 0 w 44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7">
                  <a:moveTo>
                    <a:pt x="0" y="31"/>
                  </a:moveTo>
                  <a:lnTo>
                    <a:pt x="5" y="37"/>
                  </a:lnTo>
                  <a:lnTo>
                    <a:pt x="44" y="6"/>
                  </a:lnTo>
                  <a:lnTo>
                    <a:pt x="39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50" name="Freeform 46"/>
            <p:cNvSpPr>
              <a:spLocks noChangeAspect="1"/>
            </p:cNvSpPr>
            <p:nvPr/>
          </p:nvSpPr>
          <p:spPr bwMode="auto">
            <a:xfrm>
              <a:off x="3489" y="2115"/>
              <a:ext cx="74" cy="99"/>
            </a:xfrm>
            <a:custGeom>
              <a:avLst/>
              <a:gdLst>
                <a:gd name="T0" fmla="*/ 0 w 35"/>
                <a:gd name="T1" fmla="*/ 39 h 44"/>
                <a:gd name="T2" fmla="*/ 6 w 35"/>
                <a:gd name="T3" fmla="*/ 44 h 44"/>
                <a:gd name="T4" fmla="*/ 35 w 35"/>
                <a:gd name="T5" fmla="*/ 4 h 44"/>
                <a:gd name="T6" fmla="*/ 29 w 35"/>
                <a:gd name="T7" fmla="*/ 0 h 44"/>
                <a:gd name="T8" fmla="*/ 0 w 35"/>
                <a:gd name="T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4">
                  <a:moveTo>
                    <a:pt x="0" y="39"/>
                  </a:moveTo>
                  <a:lnTo>
                    <a:pt x="6" y="44"/>
                  </a:lnTo>
                  <a:lnTo>
                    <a:pt x="35" y="4"/>
                  </a:lnTo>
                  <a:lnTo>
                    <a:pt x="29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51" name="Freeform 47"/>
            <p:cNvSpPr>
              <a:spLocks noChangeAspect="1"/>
            </p:cNvSpPr>
            <p:nvPr/>
          </p:nvSpPr>
          <p:spPr bwMode="auto">
            <a:xfrm>
              <a:off x="3598" y="2157"/>
              <a:ext cx="47" cy="111"/>
            </a:xfrm>
            <a:custGeom>
              <a:avLst/>
              <a:gdLst>
                <a:gd name="T0" fmla="*/ 0 w 22"/>
                <a:gd name="T1" fmla="*/ 47 h 49"/>
                <a:gd name="T2" fmla="*/ 7 w 22"/>
                <a:gd name="T3" fmla="*/ 49 h 49"/>
                <a:gd name="T4" fmla="*/ 22 w 22"/>
                <a:gd name="T5" fmla="*/ 3 h 49"/>
                <a:gd name="T6" fmla="*/ 15 w 22"/>
                <a:gd name="T7" fmla="*/ 0 h 49"/>
                <a:gd name="T8" fmla="*/ 0 w 22"/>
                <a:gd name="T9" fmla="*/ 4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9">
                  <a:moveTo>
                    <a:pt x="0" y="47"/>
                  </a:moveTo>
                  <a:lnTo>
                    <a:pt x="7" y="49"/>
                  </a:lnTo>
                  <a:lnTo>
                    <a:pt x="22" y="3"/>
                  </a:lnTo>
                  <a:lnTo>
                    <a:pt x="15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52" name="Freeform 48"/>
            <p:cNvSpPr>
              <a:spLocks noChangeAspect="1"/>
            </p:cNvSpPr>
            <p:nvPr/>
          </p:nvSpPr>
          <p:spPr bwMode="auto">
            <a:xfrm flipV="1">
              <a:off x="3711" y="960"/>
              <a:ext cx="31" cy="114"/>
            </a:xfrm>
            <a:custGeom>
              <a:avLst/>
              <a:gdLst>
                <a:gd name="T0" fmla="*/ 0 w 15"/>
                <a:gd name="T1" fmla="*/ 50 h 51"/>
                <a:gd name="T2" fmla="*/ 8 w 15"/>
                <a:gd name="T3" fmla="*/ 51 h 51"/>
                <a:gd name="T4" fmla="*/ 15 w 15"/>
                <a:gd name="T5" fmla="*/ 1 h 51"/>
                <a:gd name="T6" fmla="*/ 7 w 15"/>
                <a:gd name="T7" fmla="*/ 0 h 51"/>
                <a:gd name="T8" fmla="*/ 0 w 15"/>
                <a:gd name="T9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1">
                  <a:moveTo>
                    <a:pt x="0" y="50"/>
                  </a:moveTo>
                  <a:lnTo>
                    <a:pt x="8" y="51"/>
                  </a:lnTo>
                  <a:lnTo>
                    <a:pt x="15" y="1"/>
                  </a:lnTo>
                  <a:lnTo>
                    <a:pt x="7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3153" name="Group 49"/>
            <p:cNvGrpSpPr>
              <a:grpSpLocks/>
            </p:cNvGrpSpPr>
            <p:nvPr/>
          </p:nvGrpSpPr>
          <p:grpSpPr bwMode="auto">
            <a:xfrm>
              <a:off x="3834" y="2191"/>
              <a:ext cx="523" cy="113"/>
              <a:chOff x="4186" y="2299"/>
              <a:chExt cx="370" cy="75"/>
            </a:xfrm>
          </p:grpSpPr>
          <p:sp>
            <p:nvSpPr>
              <p:cNvPr id="303154" name="Rectangle 50"/>
              <p:cNvSpPr>
                <a:spLocks noChangeAspect="1" noChangeArrowheads="1"/>
              </p:cNvSpPr>
              <p:nvPr/>
            </p:nvSpPr>
            <p:spPr bwMode="auto">
              <a:xfrm>
                <a:off x="4186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55" name="Rectangle 51"/>
              <p:cNvSpPr>
                <a:spLocks noChangeAspect="1" noChangeArrowheads="1"/>
              </p:cNvSpPr>
              <p:nvPr/>
            </p:nvSpPr>
            <p:spPr bwMode="auto">
              <a:xfrm>
                <a:off x="425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56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4329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57" name="Rectangle 53"/>
              <p:cNvSpPr>
                <a:spLocks noChangeAspect="1" noChangeArrowheads="1"/>
              </p:cNvSpPr>
              <p:nvPr/>
            </p:nvSpPr>
            <p:spPr bwMode="auto">
              <a:xfrm>
                <a:off x="4401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58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4472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59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4544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3160" name="Group 56"/>
            <p:cNvGrpSpPr>
              <a:grpSpLocks/>
            </p:cNvGrpSpPr>
            <p:nvPr/>
          </p:nvGrpSpPr>
          <p:grpSpPr bwMode="auto">
            <a:xfrm>
              <a:off x="874" y="1520"/>
              <a:ext cx="2069" cy="218"/>
              <a:chOff x="2091" y="1850"/>
              <a:chExt cx="1464" cy="146"/>
            </a:xfrm>
          </p:grpSpPr>
          <p:sp>
            <p:nvSpPr>
              <p:cNvPr id="303161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3545" y="1850"/>
                <a:ext cx="10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62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3473" y="1850"/>
                <a:ext cx="10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63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3399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64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3327" y="1850"/>
                <a:ext cx="11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65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3254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66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3182" y="1850"/>
                <a:ext cx="10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67" name="Rectangle 63"/>
              <p:cNvSpPr>
                <a:spLocks noChangeAspect="1" noChangeArrowheads="1"/>
              </p:cNvSpPr>
              <p:nvPr/>
            </p:nvSpPr>
            <p:spPr bwMode="auto">
              <a:xfrm>
                <a:off x="3109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68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3037" y="1850"/>
                <a:ext cx="10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69" name="Rectangle 65"/>
              <p:cNvSpPr>
                <a:spLocks noChangeAspect="1" noChangeArrowheads="1"/>
              </p:cNvSpPr>
              <p:nvPr/>
            </p:nvSpPr>
            <p:spPr bwMode="auto">
              <a:xfrm>
                <a:off x="2963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70" name="Rectangle 66"/>
              <p:cNvSpPr>
                <a:spLocks noChangeAspect="1" noChangeArrowheads="1"/>
              </p:cNvSpPr>
              <p:nvPr/>
            </p:nvSpPr>
            <p:spPr bwMode="auto">
              <a:xfrm>
                <a:off x="2891" y="1850"/>
                <a:ext cx="11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71" name="Rectangle 67"/>
              <p:cNvSpPr>
                <a:spLocks noChangeAspect="1" noChangeArrowheads="1"/>
              </p:cNvSpPr>
              <p:nvPr/>
            </p:nvSpPr>
            <p:spPr bwMode="auto">
              <a:xfrm>
                <a:off x="2818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72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2746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73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2672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74" name="Rectangle 70"/>
              <p:cNvSpPr>
                <a:spLocks noChangeAspect="1" noChangeArrowheads="1"/>
              </p:cNvSpPr>
              <p:nvPr/>
            </p:nvSpPr>
            <p:spPr bwMode="auto">
              <a:xfrm>
                <a:off x="2601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75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2527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76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2455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77" name="Rectangle 73"/>
              <p:cNvSpPr>
                <a:spLocks noChangeAspect="1" noChangeArrowheads="1"/>
              </p:cNvSpPr>
              <p:nvPr/>
            </p:nvSpPr>
            <p:spPr bwMode="auto">
              <a:xfrm>
                <a:off x="2382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78" name="Rectangle 74"/>
              <p:cNvSpPr>
                <a:spLocks noChangeAspect="1" noChangeArrowheads="1"/>
              </p:cNvSpPr>
              <p:nvPr/>
            </p:nvSpPr>
            <p:spPr bwMode="auto">
              <a:xfrm>
                <a:off x="2310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79" name="Rectangle 75"/>
              <p:cNvSpPr>
                <a:spLocks noChangeAspect="1" noChangeArrowheads="1"/>
              </p:cNvSpPr>
              <p:nvPr/>
            </p:nvSpPr>
            <p:spPr bwMode="auto">
              <a:xfrm>
                <a:off x="2236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80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2164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81" name="Rectangle 77"/>
              <p:cNvSpPr>
                <a:spLocks noChangeAspect="1" noChangeArrowheads="1"/>
              </p:cNvSpPr>
              <p:nvPr/>
            </p:nvSpPr>
            <p:spPr bwMode="auto">
              <a:xfrm>
                <a:off x="2091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3182" name="Text Box 78"/>
            <p:cNvSpPr txBox="1">
              <a:spLocks noChangeAspect="1" noChangeArrowheads="1"/>
            </p:cNvSpPr>
            <p:nvPr/>
          </p:nvSpPr>
          <p:spPr bwMode="auto">
            <a:xfrm>
              <a:off x="604" y="1396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3183" name="Text Box 79"/>
            <p:cNvSpPr txBox="1">
              <a:spLocks noChangeAspect="1" noChangeArrowheads="1"/>
            </p:cNvSpPr>
            <p:nvPr/>
          </p:nvSpPr>
          <p:spPr bwMode="auto">
            <a:xfrm>
              <a:off x="559" y="1633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3184" name="Freeform 80"/>
            <p:cNvSpPr>
              <a:spLocks noChangeAspect="1"/>
            </p:cNvSpPr>
            <p:nvPr/>
          </p:nvSpPr>
          <p:spPr bwMode="auto">
            <a:xfrm>
              <a:off x="827" y="930"/>
              <a:ext cx="3944" cy="613"/>
            </a:xfrm>
            <a:custGeom>
              <a:avLst/>
              <a:gdLst>
                <a:gd name="T0" fmla="*/ 1330 w 1859"/>
                <a:gd name="T1" fmla="*/ 5 h 273"/>
                <a:gd name="T2" fmla="*/ 1267 w 1859"/>
                <a:gd name="T3" fmla="*/ 27 h 273"/>
                <a:gd name="T4" fmla="*/ 1224 w 1859"/>
                <a:gd name="T5" fmla="*/ 66 h 273"/>
                <a:gd name="T6" fmla="*/ 1190 w 1859"/>
                <a:gd name="T7" fmla="*/ 117 h 273"/>
                <a:gd name="T8" fmla="*/ 1173 w 1859"/>
                <a:gd name="T9" fmla="*/ 147 h 273"/>
                <a:gd name="T10" fmla="*/ 1155 w 1859"/>
                <a:gd name="T11" fmla="*/ 178 h 273"/>
                <a:gd name="T12" fmla="*/ 1088 w 1859"/>
                <a:gd name="T13" fmla="*/ 233 h 273"/>
                <a:gd name="T14" fmla="*/ 1015 w 1859"/>
                <a:gd name="T15" fmla="*/ 249 h 273"/>
                <a:gd name="T16" fmla="*/ 980 w 1859"/>
                <a:gd name="T17" fmla="*/ 250 h 273"/>
                <a:gd name="T18" fmla="*/ 980 w 1859"/>
                <a:gd name="T19" fmla="*/ 250 h 273"/>
                <a:gd name="T20" fmla="*/ 0 w 1859"/>
                <a:gd name="T21" fmla="*/ 250 h 273"/>
                <a:gd name="T22" fmla="*/ 1 w 1859"/>
                <a:gd name="T23" fmla="*/ 273 h 273"/>
                <a:gd name="T24" fmla="*/ 21 w 1859"/>
                <a:gd name="T25" fmla="*/ 273 h 273"/>
                <a:gd name="T26" fmla="*/ 64 w 1859"/>
                <a:gd name="T27" fmla="*/ 273 h 273"/>
                <a:gd name="T28" fmla="*/ 123 w 1859"/>
                <a:gd name="T29" fmla="*/ 273 h 273"/>
                <a:gd name="T30" fmla="*/ 198 w 1859"/>
                <a:gd name="T31" fmla="*/ 273 h 273"/>
                <a:gd name="T32" fmla="*/ 283 w 1859"/>
                <a:gd name="T33" fmla="*/ 273 h 273"/>
                <a:gd name="T34" fmla="*/ 376 w 1859"/>
                <a:gd name="T35" fmla="*/ 273 h 273"/>
                <a:gd name="T36" fmla="*/ 473 w 1859"/>
                <a:gd name="T37" fmla="*/ 273 h 273"/>
                <a:gd name="T38" fmla="*/ 570 w 1859"/>
                <a:gd name="T39" fmla="*/ 273 h 273"/>
                <a:gd name="T40" fmla="*/ 665 w 1859"/>
                <a:gd name="T41" fmla="*/ 273 h 273"/>
                <a:gd name="T42" fmla="*/ 753 w 1859"/>
                <a:gd name="T43" fmla="*/ 273 h 273"/>
                <a:gd name="T44" fmla="*/ 832 w 1859"/>
                <a:gd name="T45" fmla="*/ 273 h 273"/>
                <a:gd name="T46" fmla="*/ 897 w 1859"/>
                <a:gd name="T47" fmla="*/ 273 h 273"/>
                <a:gd name="T48" fmla="*/ 945 w 1859"/>
                <a:gd name="T49" fmla="*/ 273 h 273"/>
                <a:gd name="T50" fmla="*/ 972 w 1859"/>
                <a:gd name="T51" fmla="*/ 273 h 273"/>
                <a:gd name="T52" fmla="*/ 979 w 1859"/>
                <a:gd name="T53" fmla="*/ 273 h 273"/>
                <a:gd name="T54" fmla="*/ 1014 w 1859"/>
                <a:gd name="T55" fmla="*/ 273 h 273"/>
                <a:gd name="T56" fmla="*/ 1084 w 1859"/>
                <a:gd name="T57" fmla="*/ 259 h 273"/>
                <a:gd name="T58" fmla="*/ 1156 w 1859"/>
                <a:gd name="T59" fmla="*/ 214 h 273"/>
                <a:gd name="T60" fmla="*/ 1182 w 1859"/>
                <a:gd name="T61" fmla="*/ 179 h 273"/>
                <a:gd name="T62" fmla="*/ 1199 w 1859"/>
                <a:gd name="T63" fmla="*/ 148 h 273"/>
                <a:gd name="T64" fmla="*/ 1234 w 1859"/>
                <a:gd name="T65" fmla="*/ 91 h 273"/>
                <a:gd name="T66" fmla="*/ 1274 w 1859"/>
                <a:gd name="T67" fmla="*/ 51 h 273"/>
                <a:gd name="T68" fmla="*/ 1332 w 1859"/>
                <a:gd name="T69" fmla="*/ 28 h 273"/>
                <a:gd name="T70" fmla="*/ 1388 w 1859"/>
                <a:gd name="T71" fmla="*/ 23 h 273"/>
                <a:gd name="T72" fmla="*/ 1414 w 1859"/>
                <a:gd name="T73" fmla="*/ 23 h 273"/>
                <a:gd name="T74" fmla="*/ 1481 w 1859"/>
                <a:gd name="T75" fmla="*/ 23 h 273"/>
                <a:gd name="T76" fmla="*/ 1573 w 1859"/>
                <a:gd name="T77" fmla="*/ 23 h 273"/>
                <a:gd name="T78" fmla="*/ 1673 w 1859"/>
                <a:gd name="T79" fmla="*/ 23 h 273"/>
                <a:gd name="T80" fmla="*/ 1765 w 1859"/>
                <a:gd name="T81" fmla="*/ 23 h 273"/>
                <a:gd name="T82" fmla="*/ 1832 w 1859"/>
                <a:gd name="T83" fmla="*/ 23 h 273"/>
                <a:gd name="T84" fmla="*/ 1859 w 1859"/>
                <a:gd name="T85" fmla="*/ 23 h 273"/>
                <a:gd name="T86" fmla="*/ 1388 w 1859"/>
                <a:gd name="T87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59" h="273">
                  <a:moveTo>
                    <a:pt x="1388" y="0"/>
                  </a:moveTo>
                  <a:lnTo>
                    <a:pt x="1357" y="2"/>
                  </a:lnTo>
                  <a:lnTo>
                    <a:pt x="1330" y="5"/>
                  </a:lnTo>
                  <a:lnTo>
                    <a:pt x="1306" y="10"/>
                  </a:lnTo>
                  <a:lnTo>
                    <a:pt x="1285" y="18"/>
                  </a:lnTo>
                  <a:lnTo>
                    <a:pt x="1267" y="27"/>
                  </a:lnTo>
                  <a:lnTo>
                    <a:pt x="1251" y="39"/>
                  </a:lnTo>
                  <a:lnTo>
                    <a:pt x="1237" y="52"/>
                  </a:lnTo>
                  <a:lnTo>
                    <a:pt x="1224" y="66"/>
                  </a:lnTo>
                  <a:lnTo>
                    <a:pt x="1213" y="82"/>
                  </a:lnTo>
                  <a:lnTo>
                    <a:pt x="1201" y="99"/>
                  </a:lnTo>
                  <a:lnTo>
                    <a:pt x="1190" y="117"/>
                  </a:lnTo>
                  <a:lnTo>
                    <a:pt x="1180" y="137"/>
                  </a:lnTo>
                  <a:lnTo>
                    <a:pt x="1180" y="137"/>
                  </a:lnTo>
                  <a:lnTo>
                    <a:pt x="1173" y="147"/>
                  </a:lnTo>
                  <a:lnTo>
                    <a:pt x="1162" y="167"/>
                  </a:lnTo>
                  <a:lnTo>
                    <a:pt x="1155" y="178"/>
                  </a:lnTo>
                  <a:lnTo>
                    <a:pt x="1155" y="178"/>
                  </a:lnTo>
                  <a:lnTo>
                    <a:pt x="1136" y="202"/>
                  </a:lnTo>
                  <a:lnTo>
                    <a:pt x="1114" y="220"/>
                  </a:lnTo>
                  <a:lnTo>
                    <a:pt x="1088" y="233"/>
                  </a:lnTo>
                  <a:lnTo>
                    <a:pt x="1062" y="241"/>
                  </a:lnTo>
                  <a:lnTo>
                    <a:pt x="1037" y="247"/>
                  </a:lnTo>
                  <a:lnTo>
                    <a:pt x="1015" y="249"/>
                  </a:lnTo>
                  <a:lnTo>
                    <a:pt x="997" y="250"/>
                  </a:lnTo>
                  <a:lnTo>
                    <a:pt x="985" y="250"/>
                  </a:lnTo>
                  <a:lnTo>
                    <a:pt x="980" y="250"/>
                  </a:lnTo>
                  <a:lnTo>
                    <a:pt x="980" y="250"/>
                  </a:lnTo>
                  <a:lnTo>
                    <a:pt x="980" y="250"/>
                  </a:lnTo>
                  <a:lnTo>
                    <a:pt x="980" y="250"/>
                  </a:lnTo>
                  <a:lnTo>
                    <a:pt x="979" y="250"/>
                  </a:lnTo>
                  <a:lnTo>
                    <a:pt x="979" y="250"/>
                  </a:lnTo>
                  <a:lnTo>
                    <a:pt x="0" y="250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1" y="273"/>
                  </a:lnTo>
                  <a:lnTo>
                    <a:pt x="5" y="273"/>
                  </a:lnTo>
                  <a:lnTo>
                    <a:pt x="12" y="273"/>
                  </a:lnTo>
                  <a:lnTo>
                    <a:pt x="21" y="273"/>
                  </a:lnTo>
                  <a:lnTo>
                    <a:pt x="33" y="273"/>
                  </a:lnTo>
                  <a:lnTo>
                    <a:pt x="47" y="273"/>
                  </a:lnTo>
                  <a:lnTo>
                    <a:pt x="64" y="273"/>
                  </a:lnTo>
                  <a:lnTo>
                    <a:pt x="81" y="273"/>
                  </a:lnTo>
                  <a:lnTo>
                    <a:pt x="102" y="273"/>
                  </a:lnTo>
                  <a:lnTo>
                    <a:pt x="123" y="273"/>
                  </a:lnTo>
                  <a:lnTo>
                    <a:pt x="146" y="273"/>
                  </a:lnTo>
                  <a:lnTo>
                    <a:pt x="171" y="273"/>
                  </a:lnTo>
                  <a:lnTo>
                    <a:pt x="198" y="273"/>
                  </a:lnTo>
                  <a:lnTo>
                    <a:pt x="225" y="273"/>
                  </a:lnTo>
                  <a:lnTo>
                    <a:pt x="253" y="273"/>
                  </a:lnTo>
                  <a:lnTo>
                    <a:pt x="283" y="273"/>
                  </a:lnTo>
                  <a:lnTo>
                    <a:pt x="313" y="273"/>
                  </a:lnTo>
                  <a:lnTo>
                    <a:pt x="344" y="273"/>
                  </a:lnTo>
                  <a:lnTo>
                    <a:pt x="376" y="273"/>
                  </a:lnTo>
                  <a:lnTo>
                    <a:pt x="408" y="273"/>
                  </a:lnTo>
                  <a:lnTo>
                    <a:pt x="440" y="273"/>
                  </a:lnTo>
                  <a:lnTo>
                    <a:pt x="473" y="273"/>
                  </a:lnTo>
                  <a:lnTo>
                    <a:pt x="505" y="273"/>
                  </a:lnTo>
                  <a:lnTo>
                    <a:pt x="538" y="273"/>
                  </a:lnTo>
                  <a:lnTo>
                    <a:pt x="570" y="273"/>
                  </a:lnTo>
                  <a:lnTo>
                    <a:pt x="602" y="273"/>
                  </a:lnTo>
                  <a:lnTo>
                    <a:pt x="634" y="273"/>
                  </a:lnTo>
                  <a:lnTo>
                    <a:pt x="665" y="273"/>
                  </a:lnTo>
                  <a:lnTo>
                    <a:pt x="695" y="273"/>
                  </a:lnTo>
                  <a:lnTo>
                    <a:pt x="725" y="273"/>
                  </a:lnTo>
                  <a:lnTo>
                    <a:pt x="753" y="273"/>
                  </a:lnTo>
                  <a:lnTo>
                    <a:pt x="781" y="273"/>
                  </a:lnTo>
                  <a:lnTo>
                    <a:pt x="807" y="273"/>
                  </a:lnTo>
                  <a:lnTo>
                    <a:pt x="832" y="273"/>
                  </a:lnTo>
                  <a:lnTo>
                    <a:pt x="855" y="273"/>
                  </a:lnTo>
                  <a:lnTo>
                    <a:pt x="877" y="273"/>
                  </a:lnTo>
                  <a:lnTo>
                    <a:pt x="897" y="273"/>
                  </a:lnTo>
                  <a:lnTo>
                    <a:pt x="915" y="273"/>
                  </a:lnTo>
                  <a:lnTo>
                    <a:pt x="931" y="273"/>
                  </a:lnTo>
                  <a:lnTo>
                    <a:pt x="945" y="273"/>
                  </a:lnTo>
                  <a:lnTo>
                    <a:pt x="957" y="273"/>
                  </a:lnTo>
                  <a:lnTo>
                    <a:pt x="966" y="273"/>
                  </a:lnTo>
                  <a:lnTo>
                    <a:pt x="972" y="273"/>
                  </a:lnTo>
                  <a:lnTo>
                    <a:pt x="977" y="273"/>
                  </a:lnTo>
                  <a:lnTo>
                    <a:pt x="979" y="273"/>
                  </a:lnTo>
                  <a:lnTo>
                    <a:pt x="979" y="273"/>
                  </a:lnTo>
                  <a:lnTo>
                    <a:pt x="985" y="273"/>
                  </a:lnTo>
                  <a:lnTo>
                    <a:pt x="997" y="273"/>
                  </a:lnTo>
                  <a:lnTo>
                    <a:pt x="1014" y="273"/>
                  </a:lnTo>
                  <a:lnTo>
                    <a:pt x="1035" y="271"/>
                  </a:lnTo>
                  <a:lnTo>
                    <a:pt x="1059" y="266"/>
                  </a:lnTo>
                  <a:lnTo>
                    <a:pt x="1084" y="259"/>
                  </a:lnTo>
                  <a:lnTo>
                    <a:pt x="1110" y="249"/>
                  </a:lnTo>
                  <a:lnTo>
                    <a:pt x="1134" y="234"/>
                  </a:lnTo>
                  <a:lnTo>
                    <a:pt x="1156" y="214"/>
                  </a:lnTo>
                  <a:lnTo>
                    <a:pt x="1175" y="190"/>
                  </a:lnTo>
                  <a:lnTo>
                    <a:pt x="1175" y="190"/>
                  </a:lnTo>
                  <a:lnTo>
                    <a:pt x="1182" y="179"/>
                  </a:lnTo>
                  <a:lnTo>
                    <a:pt x="1193" y="158"/>
                  </a:lnTo>
                  <a:lnTo>
                    <a:pt x="1199" y="148"/>
                  </a:lnTo>
                  <a:lnTo>
                    <a:pt x="1199" y="148"/>
                  </a:lnTo>
                  <a:lnTo>
                    <a:pt x="1211" y="127"/>
                  </a:lnTo>
                  <a:lnTo>
                    <a:pt x="1222" y="109"/>
                  </a:lnTo>
                  <a:lnTo>
                    <a:pt x="1234" y="91"/>
                  </a:lnTo>
                  <a:lnTo>
                    <a:pt x="1246" y="76"/>
                  </a:lnTo>
                  <a:lnTo>
                    <a:pt x="1259" y="62"/>
                  </a:lnTo>
                  <a:lnTo>
                    <a:pt x="1274" y="51"/>
                  </a:lnTo>
                  <a:lnTo>
                    <a:pt x="1290" y="41"/>
                  </a:lnTo>
                  <a:lnTo>
                    <a:pt x="1310" y="34"/>
                  </a:lnTo>
                  <a:lnTo>
                    <a:pt x="1332" y="28"/>
                  </a:lnTo>
                  <a:lnTo>
                    <a:pt x="1358" y="24"/>
                  </a:lnTo>
                  <a:lnTo>
                    <a:pt x="1388" y="23"/>
                  </a:lnTo>
                  <a:lnTo>
                    <a:pt x="1388" y="23"/>
                  </a:lnTo>
                  <a:lnTo>
                    <a:pt x="1391" y="23"/>
                  </a:lnTo>
                  <a:lnTo>
                    <a:pt x="1400" y="23"/>
                  </a:lnTo>
                  <a:lnTo>
                    <a:pt x="1414" y="23"/>
                  </a:lnTo>
                  <a:lnTo>
                    <a:pt x="1433" y="23"/>
                  </a:lnTo>
                  <a:lnTo>
                    <a:pt x="1455" y="23"/>
                  </a:lnTo>
                  <a:lnTo>
                    <a:pt x="1481" y="23"/>
                  </a:lnTo>
                  <a:lnTo>
                    <a:pt x="1510" y="23"/>
                  </a:lnTo>
                  <a:lnTo>
                    <a:pt x="1541" y="23"/>
                  </a:lnTo>
                  <a:lnTo>
                    <a:pt x="1573" y="23"/>
                  </a:lnTo>
                  <a:lnTo>
                    <a:pt x="1606" y="23"/>
                  </a:lnTo>
                  <a:lnTo>
                    <a:pt x="1640" y="23"/>
                  </a:lnTo>
                  <a:lnTo>
                    <a:pt x="1673" y="23"/>
                  </a:lnTo>
                  <a:lnTo>
                    <a:pt x="1705" y="23"/>
                  </a:lnTo>
                  <a:lnTo>
                    <a:pt x="1736" y="23"/>
                  </a:lnTo>
                  <a:lnTo>
                    <a:pt x="1765" y="23"/>
                  </a:lnTo>
                  <a:lnTo>
                    <a:pt x="1791" y="23"/>
                  </a:lnTo>
                  <a:lnTo>
                    <a:pt x="1813" y="23"/>
                  </a:lnTo>
                  <a:lnTo>
                    <a:pt x="1832" y="23"/>
                  </a:lnTo>
                  <a:lnTo>
                    <a:pt x="1846" y="23"/>
                  </a:lnTo>
                  <a:lnTo>
                    <a:pt x="1855" y="23"/>
                  </a:lnTo>
                  <a:lnTo>
                    <a:pt x="1859" y="23"/>
                  </a:lnTo>
                  <a:lnTo>
                    <a:pt x="1859" y="23"/>
                  </a:lnTo>
                  <a:lnTo>
                    <a:pt x="1859" y="0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85" name="Freeform 81"/>
            <p:cNvSpPr>
              <a:spLocks noChangeAspect="1"/>
            </p:cNvSpPr>
            <p:nvPr/>
          </p:nvSpPr>
          <p:spPr bwMode="auto">
            <a:xfrm>
              <a:off x="827" y="1708"/>
              <a:ext cx="3944" cy="615"/>
            </a:xfrm>
            <a:custGeom>
              <a:avLst/>
              <a:gdLst>
                <a:gd name="T0" fmla="*/ 972 w 1859"/>
                <a:gd name="T1" fmla="*/ 1 h 274"/>
                <a:gd name="T2" fmla="*/ 945 w 1859"/>
                <a:gd name="T3" fmla="*/ 1 h 274"/>
                <a:gd name="T4" fmla="*/ 897 w 1859"/>
                <a:gd name="T5" fmla="*/ 1 h 274"/>
                <a:gd name="T6" fmla="*/ 832 w 1859"/>
                <a:gd name="T7" fmla="*/ 1 h 274"/>
                <a:gd name="T8" fmla="*/ 753 w 1859"/>
                <a:gd name="T9" fmla="*/ 1 h 274"/>
                <a:gd name="T10" fmla="*/ 665 w 1859"/>
                <a:gd name="T11" fmla="*/ 1 h 274"/>
                <a:gd name="T12" fmla="*/ 570 w 1859"/>
                <a:gd name="T13" fmla="*/ 1 h 274"/>
                <a:gd name="T14" fmla="*/ 473 w 1859"/>
                <a:gd name="T15" fmla="*/ 1 h 274"/>
                <a:gd name="T16" fmla="*/ 376 w 1859"/>
                <a:gd name="T17" fmla="*/ 1 h 274"/>
                <a:gd name="T18" fmla="*/ 283 w 1859"/>
                <a:gd name="T19" fmla="*/ 1 h 274"/>
                <a:gd name="T20" fmla="*/ 198 w 1859"/>
                <a:gd name="T21" fmla="*/ 1 h 274"/>
                <a:gd name="T22" fmla="*/ 123 w 1859"/>
                <a:gd name="T23" fmla="*/ 1 h 274"/>
                <a:gd name="T24" fmla="*/ 64 w 1859"/>
                <a:gd name="T25" fmla="*/ 1 h 274"/>
                <a:gd name="T26" fmla="*/ 21 w 1859"/>
                <a:gd name="T27" fmla="*/ 1 h 274"/>
                <a:gd name="T28" fmla="*/ 1 w 1859"/>
                <a:gd name="T29" fmla="*/ 1 h 274"/>
                <a:gd name="T30" fmla="*/ 0 w 1859"/>
                <a:gd name="T31" fmla="*/ 24 h 274"/>
                <a:gd name="T32" fmla="*/ 980 w 1859"/>
                <a:gd name="T33" fmla="*/ 24 h 274"/>
                <a:gd name="T34" fmla="*/ 980 w 1859"/>
                <a:gd name="T35" fmla="*/ 24 h 274"/>
                <a:gd name="T36" fmla="*/ 1015 w 1859"/>
                <a:gd name="T37" fmla="*/ 25 h 274"/>
                <a:gd name="T38" fmla="*/ 1088 w 1859"/>
                <a:gd name="T39" fmla="*/ 41 h 274"/>
                <a:gd name="T40" fmla="*/ 1155 w 1859"/>
                <a:gd name="T41" fmla="*/ 96 h 274"/>
                <a:gd name="T42" fmla="*/ 1174 w 1859"/>
                <a:gd name="T43" fmla="*/ 127 h 274"/>
                <a:gd name="T44" fmla="*/ 1191 w 1859"/>
                <a:gd name="T45" fmla="*/ 158 h 274"/>
                <a:gd name="T46" fmla="*/ 1225 w 1859"/>
                <a:gd name="T47" fmla="*/ 209 h 274"/>
                <a:gd name="T48" fmla="*/ 1267 w 1859"/>
                <a:gd name="T49" fmla="*/ 248 h 274"/>
                <a:gd name="T50" fmla="*/ 1330 w 1859"/>
                <a:gd name="T51" fmla="*/ 269 h 274"/>
                <a:gd name="T52" fmla="*/ 1388 w 1859"/>
                <a:gd name="T53" fmla="*/ 274 h 274"/>
                <a:gd name="T54" fmla="*/ 1414 w 1859"/>
                <a:gd name="T55" fmla="*/ 274 h 274"/>
                <a:gd name="T56" fmla="*/ 1481 w 1859"/>
                <a:gd name="T57" fmla="*/ 274 h 274"/>
                <a:gd name="T58" fmla="*/ 1573 w 1859"/>
                <a:gd name="T59" fmla="*/ 274 h 274"/>
                <a:gd name="T60" fmla="*/ 1673 w 1859"/>
                <a:gd name="T61" fmla="*/ 274 h 274"/>
                <a:gd name="T62" fmla="*/ 1765 w 1859"/>
                <a:gd name="T63" fmla="*/ 274 h 274"/>
                <a:gd name="T64" fmla="*/ 1832 w 1859"/>
                <a:gd name="T65" fmla="*/ 274 h 274"/>
                <a:gd name="T66" fmla="*/ 1859 w 1859"/>
                <a:gd name="T67" fmla="*/ 274 h 274"/>
                <a:gd name="T68" fmla="*/ 1859 w 1859"/>
                <a:gd name="T69" fmla="*/ 252 h 274"/>
                <a:gd name="T70" fmla="*/ 1832 w 1859"/>
                <a:gd name="T71" fmla="*/ 252 h 274"/>
                <a:gd name="T72" fmla="*/ 1765 w 1859"/>
                <a:gd name="T73" fmla="*/ 252 h 274"/>
                <a:gd name="T74" fmla="*/ 1673 w 1859"/>
                <a:gd name="T75" fmla="*/ 252 h 274"/>
                <a:gd name="T76" fmla="*/ 1573 w 1859"/>
                <a:gd name="T77" fmla="*/ 252 h 274"/>
                <a:gd name="T78" fmla="*/ 1481 w 1859"/>
                <a:gd name="T79" fmla="*/ 252 h 274"/>
                <a:gd name="T80" fmla="*/ 1414 w 1859"/>
                <a:gd name="T81" fmla="*/ 252 h 274"/>
                <a:gd name="T82" fmla="*/ 1388 w 1859"/>
                <a:gd name="T83" fmla="*/ 252 h 274"/>
                <a:gd name="T84" fmla="*/ 1332 w 1859"/>
                <a:gd name="T85" fmla="*/ 247 h 274"/>
                <a:gd name="T86" fmla="*/ 1274 w 1859"/>
                <a:gd name="T87" fmla="*/ 224 h 274"/>
                <a:gd name="T88" fmla="*/ 1234 w 1859"/>
                <a:gd name="T89" fmla="*/ 184 h 274"/>
                <a:gd name="T90" fmla="*/ 1200 w 1859"/>
                <a:gd name="T91" fmla="*/ 127 h 274"/>
                <a:gd name="T92" fmla="*/ 1182 w 1859"/>
                <a:gd name="T93" fmla="*/ 95 h 274"/>
                <a:gd name="T94" fmla="*/ 1156 w 1859"/>
                <a:gd name="T95" fmla="*/ 59 h 274"/>
                <a:gd name="T96" fmla="*/ 1084 w 1859"/>
                <a:gd name="T97" fmla="*/ 14 h 274"/>
                <a:gd name="T98" fmla="*/ 1014 w 1859"/>
                <a:gd name="T99" fmla="*/ 1 h 274"/>
                <a:gd name="T100" fmla="*/ 979 w 1859"/>
                <a:gd name="T101" fmla="*/ 1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59" h="274">
                  <a:moveTo>
                    <a:pt x="979" y="1"/>
                  </a:moveTo>
                  <a:lnTo>
                    <a:pt x="977" y="1"/>
                  </a:lnTo>
                  <a:lnTo>
                    <a:pt x="972" y="1"/>
                  </a:lnTo>
                  <a:lnTo>
                    <a:pt x="966" y="1"/>
                  </a:lnTo>
                  <a:lnTo>
                    <a:pt x="957" y="1"/>
                  </a:lnTo>
                  <a:lnTo>
                    <a:pt x="945" y="1"/>
                  </a:lnTo>
                  <a:lnTo>
                    <a:pt x="931" y="1"/>
                  </a:lnTo>
                  <a:lnTo>
                    <a:pt x="915" y="1"/>
                  </a:lnTo>
                  <a:lnTo>
                    <a:pt x="897" y="1"/>
                  </a:lnTo>
                  <a:lnTo>
                    <a:pt x="877" y="1"/>
                  </a:lnTo>
                  <a:lnTo>
                    <a:pt x="855" y="1"/>
                  </a:lnTo>
                  <a:lnTo>
                    <a:pt x="832" y="1"/>
                  </a:lnTo>
                  <a:lnTo>
                    <a:pt x="807" y="1"/>
                  </a:lnTo>
                  <a:lnTo>
                    <a:pt x="781" y="1"/>
                  </a:lnTo>
                  <a:lnTo>
                    <a:pt x="753" y="1"/>
                  </a:lnTo>
                  <a:lnTo>
                    <a:pt x="725" y="1"/>
                  </a:lnTo>
                  <a:lnTo>
                    <a:pt x="695" y="1"/>
                  </a:lnTo>
                  <a:lnTo>
                    <a:pt x="665" y="1"/>
                  </a:lnTo>
                  <a:lnTo>
                    <a:pt x="634" y="1"/>
                  </a:lnTo>
                  <a:lnTo>
                    <a:pt x="602" y="1"/>
                  </a:lnTo>
                  <a:lnTo>
                    <a:pt x="570" y="1"/>
                  </a:lnTo>
                  <a:lnTo>
                    <a:pt x="538" y="1"/>
                  </a:lnTo>
                  <a:lnTo>
                    <a:pt x="505" y="1"/>
                  </a:lnTo>
                  <a:lnTo>
                    <a:pt x="473" y="1"/>
                  </a:lnTo>
                  <a:lnTo>
                    <a:pt x="440" y="1"/>
                  </a:lnTo>
                  <a:lnTo>
                    <a:pt x="408" y="1"/>
                  </a:lnTo>
                  <a:lnTo>
                    <a:pt x="376" y="1"/>
                  </a:lnTo>
                  <a:lnTo>
                    <a:pt x="344" y="1"/>
                  </a:lnTo>
                  <a:lnTo>
                    <a:pt x="313" y="1"/>
                  </a:lnTo>
                  <a:lnTo>
                    <a:pt x="283" y="1"/>
                  </a:lnTo>
                  <a:lnTo>
                    <a:pt x="253" y="1"/>
                  </a:lnTo>
                  <a:lnTo>
                    <a:pt x="225" y="1"/>
                  </a:lnTo>
                  <a:lnTo>
                    <a:pt x="198" y="1"/>
                  </a:lnTo>
                  <a:lnTo>
                    <a:pt x="171" y="1"/>
                  </a:lnTo>
                  <a:lnTo>
                    <a:pt x="146" y="1"/>
                  </a:lnTo>
                  <a:lnTo>
                    <a:pt x="123" y="1"/>
                  </a:lnTo>
                  <a:lnTo>
                    <a:pt x="102" y="1"/>
                  </a:lnTo>
                  <a:lnTo>
                    <a:pt x="81" y="1"/>
                  </a:lnTo>
                  <a:lnTo>
                    <a:pt x="64" y="1"/>
                  </a:lnTo>
                  <a:lnTo>
                    <a:pt x="47" y="1"/>
                  </a:lnTo>
                  <a:lnTo>
                    <a:pt x="33" y="1"/>
                  </a:lnTo>
                  <a:lnTo>
                    <a:pt x="21" y="1"/>
                  </a:lnTo>
                  <a:lnTo>
                    <a:pt x="12" y="1"/>
                  </a:lnTo>
                  <a:lnTo>
                    <a:pt x="5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4"/>
                  </a:lnTo>
                  <a:lnTo>
                    <a:pt x="979" y="24"/>
                  </a:lnTo>
                  <a:lnTo>
                    <a:pt x="979" y="24"/>
                  </a:lnTo>
                  <a:lnTo>
                    <a:pt x="980" y="24"/>
                  </a:lnTo>
                  <a:lnTo>
                    <a:pt x="980" y="24"/>
                  </a:lnTo>
                  <a:lnTo>
                    <a:pt x="980" y="24"/>
                  </a:lnTo>
                  <a:lnTo>
                    <a:pt x="980" y="24"/>
                  </a:lnTo>
                  <a:lnTo>
                    <a:pt x="985" y="24"/>
                  </a:lnTo>
                  <a:lnTo>
                    <a:pt x="997" y="24"/>
                  </a:lnTo>
                  <a:lnTo>
                    <a:pt x="1015" y="25"/>
                  </a:lnTo>
                  <a:lnTo>
                    <a:pt x="1037" y="27"/>
                  </a:lnTo>
                  <a:lnTo>
                    <a:pt x="1062" y="32"/>
                  </a:lnTo>
                  <a:lnTo>
                    <a:pt x="1088" y="41"/>
                  </a:lnTo>
                  <a:lnTo>
                    <a:pt x="1114" y="54"/>
                  </a:lnTo>
                  <a:lnTo>
                    <a:pt x="1136" y="72"/>
                  </a:lnTo>
                  <a:lnTo>
                    <a:pt x="1155" y="96"/>
                  </a:lnTo>
                  <a:lnTo>
                    <a:pt x="1155" y="96"/>
                  </a:lnTo>
                  <a:lnTo>
                    <a:pt x="1162" y="107"/>
                  </a:lnTo>
                  <a:lnTo>
                    <a:pt x="1174" y="127"/>
                  </a:lnTo>
                  <a:lnTo>
                    <a:pt x="1180" y="138"/>
                  </a:lnTo>
                  <a:lnTo>
                    <a:pt x="1180" y="138"/>
                  </a:lnTo>
                  <a:lnTo>
                    <a:pt x="1191" y="158"/>
                  </a:lnTo>
                  <a:lnTo>
                    <a:pt x="1202" y="176"/>
                  </a:lnTo>
                  <a:lnTo>
                    <a:pt x="1213" y="193"/>
                  </a:lnTo>
                  <a:lnTo>
                    <a:pt x="1225" y="209"/>
                  </a:lnTo>
                  <a:lnTo>
                    <a:pt x="1238" y="223"/>
                  </a:lnTo>
                  <a:lnTo>
                    <a:pt x="1252" y="236"/>
                  </a:lnTo>
                  <a:lnTo>
                    <a:pt x="1267" y="248"/>
                  </a:lnTo>
                  <a:lnTo>
                    <a:pt x="1286" y="257"/>
                  </a:lnTo>
                  <a:lnTo>
                    <a:pt x="1307" y="264"/>
                  </a:lnTo>
                  <a:lnTo>
                    <a:pt x="1330" y="269"/>
                  </a:lnTo>
                  <a:lnTo>
                    <a:pt x="1357" y="273"/>
                  </a:lnTo>
                  <a:lnTo>
                    <a:pt x="1388" y="274"/>
                  </a:lnTo>
                  <a:lnTo>
                    <a:pt x="1388" y="274"/>
                  </a:lnTo>
                  <a:lnTo>
                    <a:pt x="1391" y="274"/>
                  </a:lnTo>
                  <a:lnTo>
                    <a:pt x="1400" y="274"/>
                  </a:lnTo>
                  <a:lnTo>
                    <a:pt x="1414" y="274"/>
                  </a:lnTo>
                  <a:lnTo>
                    <a:pt x="1433" y="274"/>
                  </a:lnTo>
                  <a:lnTo>
                    <a:pt x="1455" y="274"/>
                  </a:lnTo>
                  <a:lnTo>
                    <a:pt x="1481" y="274"/>
                  </a:lnTo>
                  <a:lnTo>
                    <a:pt x="1510" y="274"/>
                  </a:lnTo>
                  <a:lnTo>
                    <a:pt x="1541" y="274"/>
                  </a:lnTo>
                  <a:lnTo>
                    <a:pt x="1573" y="274"/>
                  </a:lnTo>
                  <a:lnTo>
                    <a:pt x="1606" y="274"/>
                  </a:lnTo>
                  <a:lnTo>
                    <a:pt x="1640" y="274"/>
                  </a:lnTo>
                  <a:lnTo>
                    <a:pt x="1673" y="274"/>
                  </a:lnTo>
                  <a:lnTo>
                    <a:pt x="1705" y="274"/>
                  </a:lnTo>
                  <a:lnTo>
                    <a:pt x="1736" y="274"/>
                  </a:lnTo>
                  <a:lnTo>
                    <a:pt x="1765" y="274"/>
                  </a:lnTo>
                  <a:lnTo>
                    <a:pt x="1791" y="274"/>
                  </a:lnTo>
                  <a:lnTo>
                    <a:pt x="1813" y="274"/>
                  </a:lnTo>
                  <a:lnTo>
                    <a:pt x="1832" y="274"/>
                  </a:lnTo>
                  <a:lnTo>
                    <a:pt x="1846" y="274"/>
                  </a:lnTo>
                  <a:lnTo>
                    <a:pt x="1855" y="274"/>
                  </a:lnTo>
                  <a:lnTo>
                    <a:pt x="1859" y="274"/>
                  </a:lnTo>
                  <a:lnTo>
                    <a:pt x="1859" y="274"/>
                  </a:lnTo>
                  <a:lnTo>
                    <a:pt x="1859" y="252"/>
                  </a:lnTo>
                  <a:lnTo>
                    <a:pt x="1859" y="252"/>
                  </a:lnTo>
                  <a:lnTo>
                    <a:pt x="1855" y="252"/>
                  </a:lnTo>
                  <a:lnTo>
                    <a:pt x="1846" y="252"/>
                  </a:lnTo>
                  <a:lnTo>
                    <a:pt x="1832" y="252"/>
                  </a:lnTo>
                  <a:lnTo>
                    <a:pt x="1813" y="252"/>
                  </a:lnTo>
                  <a:lnTo>
                    <a:pt x="1791" y="252"/>
                  </a:lnTo>
                  <a:lnTo>
                    <a:pt x="1765" y="252"/>
                  </a:lnTo>
                  <a:lnTo>
                    <a:pt x="1736" y="252"/>
                  </a:lnTo>
                  <a:lnTo>
                    <a:pt x="1705" y="252"/>
                  </a:lnTo>
                  <a:lnTo>
                    <a:pt x="1673" y="252"/>
                  </a:lnTo>
                  <a:lnTo>
                    <a:pt x="1640" y="252"/>
                  </a:lnTo>
                  <a:lnTo>
                    <a:pt x="1606" y="252"/>
                  </a:lnTo>
                  <a:lnTo>
                    <a:pt x="1573" y="252"/>
                  </a:lnTo>
                  <a:lnTo>
                    <a:pt x="1541" y="252"/>
                  </a:lnTo>
                  <a:lnTo>
                    <a:pt x="1510" y="252"/>
                  </a:lnTo>
                  <a:lnTo>
                    <a:pt x="1481" y="252"/>
                  </a:lnTo>
                  <a:lnTo>
                    <a:pt x="1455" y="252"/>
                  </a:lnTo>
                  <a:lnTo>
                    <a:pt x="1433" y="252"/>
                  </a:lnTo>
                  <a:lnTo>
                    <a:pt x="1414" y="252"/>
                  </a:lnTo>
                  <a:lnTo>
                    <a:pt x="1400" y="252"/>
                  </a:lnTo>
                  <a:lnTo>
                    <a:pt x="1391" y="252"/>
                  </a:lnTo>
                  <a:lnTo>
                    <a:pt x="1388" y="252"/>
                  </a:lnTo>
                  <a:lnTo>
                    <a:pt x="1388" y="252"/>
                  </a:lnTo>
                  <a:lnTo>
                    <a:pt x="1358" y="251"/>
                  </a:lnTo>
                  <a:lnTo>
                    <a:pt x="1332" y="247"/>
                  </a:lnTo>
                  <a:lnTo>
                    <a:pt x="1310" y="241"/>
                  </a:lnTo>
                  <a:lnTo>
                    <a:pt x="1291" y="234"/>
                  </a:lnTo>
                  <a:lnTo>
                    <a:pt x="1274" y="224"/>
                  </a:lnTo>
                  <a:lnTo>
                    <a:pt x="1259" y="213"/>
                  </a:lnTo>
                  <a:lnTo>
                    <a:pt x="1246" y="199"/>
                  </a:lnTo>
                  <a:lnTo>
                    <a:pt x="1234" y="184"/>
                  </a:lnTo>
                  <a:lnTo>
                    <a:pt x="1223" y="166"/>
                  </a:lnTo>
                  <a:lnTo>
                    <a:pt x="1212" y="148"/>
                  </a:lnTo>
                  <a:lnTo>
                    <a:pt x="1200" y="127"/>
                  </a:lnTo>
                  <a:lnTo>
                    <a:pt x="1200" y="127"/>
                  </a:lnTo>
                  <a:lnTo>
                    <a:pt x="1193" y="116"/>
                  </a:lnTo>
                  <a:lnTo>
                    <a:pt x="1182" y="95"/>
                  </a:lnTo>
                  <a:lnTo>
                    <a:pt x="1175" y="84"/>
                  </a:lnTo>
                  <a:lnTo>
                    <a:pt x="1175" y="84"/>
                  </a:lnTo>
                  <a:lnTo>
                    <a:pt x="1156" y="59"/>
                  </a:lnTo>
                  <a:lnTo>
                    <a:pt x="1134" y="40"/>
                  </a:lnTo>
                  <a:lnTo>
                    <a:pt x="1110" y="25"/>
                  </a:lnTo>
                  <a:lnTo>
                    <a:pt x="1084" y="14"/>
                  </a:lnTo>
                  <a:lnTo>
                    <a:pt x="1059" y="7"/>
                  </a:lnTo>
                  <a:lnTo>
                    <a:pt x="1035" y="3"/>
                  </a:lnTo>
                  <a:lnTo>
                    <a:pt x="1014" y="1"/>
                  </a:lnTo>
                  <a:lnTo>
                    <a:pt x="997" y="0"/>
                  </a:lnTo>
                  <a:lnTo>
                    <a:pt x="985" y="1"/>
                  </a:lnTo>
                  <a:lnTo>
                    <a:pt x="979" y="1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3186" name="Group 82"/>
            <p:cNvGrpSpPr>
              <a:grpSpLocks/>
            </p:cNvGrpSpPr>
            <p:nvPr/>
          </p:nvGrpSpPr>
          <p:grpSpPr bwMode="auto">
            <a:xfrm>
              <a:off x="3731" y="957"/>
              <a:ext cx="322" cy="214"/>
              <a:chOff x="4113" y="1474"/>
              <a:chExt cx="228" cy="143"/>
            </a:xfrm>
          </p:grpSpPr>
          <p:sp>
            <p:nvSpPr>
              <p:cNvPr id="303187" name="Rectangle 83"/>
              <p:cNvSpPr>
                <a:spLocks noChangeAspect="1" noChangeArrowheads="1"/>
              </p:cNvSpPr>
              <p:nvPr/>
            </p:nvSpPr>
            <p:spPr bwMode="auto">
              <a:xfrm>
                <a:off x="4113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88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4186" y="1474"/>
                <a:ext cx="10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89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425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90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4329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3191" name="Group 87"/>
            <p:cNvGrpSpPr>
              <a:grpSpLocks/>
            </p:cNvGrpSpPr>
            <p:nvPr/>
          </p:nvGrpSpPr>
          <p:grpSpPr bwMode="auto">
            <a:xfrm>
              <a:off x="4138" y="957"/>
              <a:ext cx="625" cy="112"/>
              <a:chOff x="4401" y="1474"/>
              <a:chExt cx="442" cy="75"/>
            </a:xfrm>
          </p:grpSpPr>
          <p:sp>
            <p:nvSpPr>
              <p:cNvPr id="303192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4401" y="1474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93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4472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94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4544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95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4615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96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4687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97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4759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98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4831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3199" name="Group 95"/>
            <p:cNvGrpSpPr>
              <a:grpSpLocks/>
            </p:cNvGrpSpPr>
            <p:nvPr/>
          </p:nvGrpSpPr>
          <p:grpSpPr bwMode="auto">
            <a:xfrm>
              <a:off x="4440" y="2091"/>
              <a:ext cx="323" cy="211"/>
              <a:chOff x="4615" y="2232"/>
              <a:chExt cx="228" cy="141"/>
            </a:xfrm>
          </p:grpSpPr>
          <p:sp>
            <p:nvSpPr>
              <p:cNvPr id="303200" name="Rectangle 96"/>
              <p:cNvSpPr>
                <a:spLocks noChangeAspect="1" noChangeArrowheads="1"/>
              </p:cNvSpPr>
              <p:nvPr/>
            </p:nvSpPr>
            <p:spPr bwMode="auto">
              <a:xfrm>
                <a:off x="4615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201" name="Rectangle 97"/>
              <p:cNvSpPr>
                <a:spLocks noChangeAspect="1" noChangeArrowheads="1"/>
              </p:cNvSpPr>
              <p:nvPr/>
            </p:nvSpPr>
            <p:spPr bwMode="auto">
              <a:xfrm>
                <a:off x="4687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202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4759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203" name="Rectangle 99"/>
              <p:cNvSpPr>
                <a:spLocks noChangeAspect="1" noChangeArrowheads="1"/>
              </p:cNvSpPr>
              <p:nvPr/>
            </p:nvSpPr>
            <p:spPr bwMode="auto">
              <a:xfrm>
                <a:off x="4831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3204" name="Text Box 100"/>
            <p:cNvSpPr txBox="1">
              <a:spLocks noChangeAspect="1" noChangeArrowheads="1"/>
            </p:cNvSpPr>
            <p:nvPr/>
          </p:nvSpPr>
          <p:spPr bwMode="auto">
            <a:xfrm>
              <a:off x="4720" y="1949"/>
              <a:ext cx="2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3205" name="Text Box 101"/>
            <p:cNvSpPr txBox="1">
              <a:spLocks noChangeAspect="1" noChangeArrowheads="1"/>
            </p:cNvSpPr>
            <p:nvPr/>
          </p:nvSpPr>
          <p:spPr bwMode="auto">
            <a:xfrm>
              <a:off x="3440" y="1065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</p:grpSp>
      <p:sp>
        <p:nvSpPr>
          <p:cNvPr id="303206" name="Text Box 102"/>
          <p:cNvSpPr txBox="1">
            <a:spLocks noChangeArrowheads="1"/>
          </p:cNvSpPr>
          <p:nvPr/>
        </p:nvSpPr>
        <p:spPr bwMode="auto">
          <a:xfrm>
            <a:off x="1228725" y="5205413"/>
            <a:ext cx="69373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1">
                <a:latin typeface="Helvetica" charset="0"/>
              </a:rPr>
              <a:t>DNA polymerase proofreads bases added and </a:t>
            </a:r>
          </a:p>
          <a:p>
            <a:pPr algn="l" eaLnBrk="0" hangingPunct="0"/>
            <a:r>
              <a:rPr lang="en-US" b="1">
                <a:latin typeface="Helvetica" charset="0"/>
              </a:rPr>
              <a:t>replaces incorrect nucleotides</a:t>
            </a:r>
          </a:p>
        </p:txBody>
      </p:sp>
      <p:sp>
        <p:nvSpPr>
          <p:cNvPr id="303207" name="Rectangle 103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701675"/>
          </a:xfrm>
          <a:noFill/>
          <a:ln/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0099"/>
                </a:solidFill>
                <a:latin typeface="Palatino Linotype" charset="0"/>
              </a:rPr>
              <a:t>Replication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130" name="Group 2"/>
          <p:cNvGrpSpPr>
            <a:grpSpLocks/>
          </p:cNvGrpSpPr>
          <p:nvPr/>
        </p:nvGrpSpPr>
        <p:grpSpPr bwMode="auto">
          <a:xfrm>
            <a:off x="904875" y="1243013"/>
            <a:ext cx="7975600" cy="2752725"/>
            <a:chOff x="507" y="783"/>
            <a:chExt cx="4464" cy="1734"/>
          </a:xfrm>
        </p:grpSpPr>
        <p:grpSp>
          <p:nvGrpSpPr>
            <p:cNvPr id="304131" name="Group 3"/>
            <p:cNvGrpSpPr>
              <a:grpSpLocks/>
            </p:cNvGrpSpPr>
            <p:nvPr/>
          </p:nvGrpSpPr>
          <p:grpSpPr bwMode="auto">
            <a:xfrm>
              <a:off x="4460" y="1890"/>
              <a:ext cx="331" cy="627"/>
              <a:chOff x="4459" y="2091"/>
              <a:chExt cx="231" cy="426"/>
            </a:xfrm>
          </p:grpSpPr>
          <p:sp>
            <p:nvSpPr>
              <p:cNvPr id="304132" name="Freeform 4"/>
              <p:cNvSpPr>
                <a:spLocks noChangeAspect="1"/>
              </p:cNvSpPr>
              <p:nvPr/>
            </p:nvSpPr>
            <p:spPr bwMode="auto">
              <a:xfrm>
                <a:off x="4459" y="2091"/>
                <a:ext cx="231" cy="426"/>
              </a:xfrm>
              <a:custGeom>
                <a:avLst/>
                <a:gdLst>
                  <a:gd name="T0" fmla="*/ 142 w 154"/>
                  <a:gd name="T1" fmla="*/ 189 h 284"/>
                  <a:gd name="T2" fmla="*/ 149 w 154"/>
                  <a:gd name="T3" fmla="*/ 204 h 284"/>
                  <a:gd name="T4" fmla="*/ 154 w 154"/>
                  <a:gd name="T5" fmla="*/ 222 h 284"/>
                  <a:gd name="T6" fmla="*/ 154 w 154"/>
                  <a:gd name="T7" fmla="*/ 243 h 284"/>
                  <a:gd name="T8" fmla="*/ 148 w 154"/>
                  <a:gd name="T9" fmla="*/ 262 h 284"/>
                  <a:gd name="T10" fmla="*/ 134 w 154"/>
                  <a:gd name="T11" fmla="*/ 277 h 284"/>
                  <a:gd name="T12" fmla="*/ 109 w 154"/>
                  <a:gd name="T13" fmla="*/ 284 h 284"/>
                  <a:gd name="T14" fmla="*/ 109 w 154"/>
                  <a:gd name="T15" fmla="*/ 284 h 284"/>
                  <a:gd name="T16" fmla="*/ 77 w 154"/>
                  <a:gd name="T17" fmla="*/ 280 h 284"/>
                  <a:gd name="T18" fmla="*/ 52 w 154"/>
                  <a:gd name="T19" fmla="*/ 268 h 284"/>
                  <a:gd name="T20" fmla="*/ 32 w 154"/>
                  <a:gd name="T21" fmla="*/ 249 h 284"/>
                  <a:gd name="T22" fmla="*/ 17 w 154"/>
                  <a:gd name="T23" fmla="*/ 228 h 284"/>
                  <a:gd name="T24" fmla="*/ 8 w 154"/>
                  <a:gd name="T25" fmla="*/ 209 h 284"/>
                  <a:gd name="T26" fmla="*/ 2 w 154"/>
                  <a:gd name="T27" fmla="*/ 195 h 284"/>
                  <a:gd name="T28" fmla="*/ 0 w 154"/>
                  <a:gd name="T29" fmla="*/ 190 h 284"/>
                  <a:gd name="T30" fmla="*/ 0 w 154"/>
                  <a:gd name="T31" fmla="*/ 190 h 284"/>
                  <a:gd name="T32" fmla="*/ 0 w 154"/>
                  <a:gd name="T33" fmla="*/ 94 h 284"/>
                  <a:gd name="T34" fmla="*/ 0 w 154"/>
                  <a:gd name="T35" fmla="*/ 94 h 284"/>
                  <a:gd name="T36" fmla="*/ 2 w 154"/>
                  <a:gd name="T37" fmla="*/ 89 h 284"/>
                  <a:gd name="T38" fmla="*/ 8 w 154"/>
                  <a:gd name="T39" fmla="*/ 75 h 284"/>
                  <a:gd name="T40" fmla="*/ 17 w 154"/>
                  <a:gd name="T41" fmla="*/ 56 h 284"/>
                  <a:gd name="T42" fmla="*/ 32 w 154"/>
                  <a:gd name="T43" fmla="*/ 35 h 284"/>
                  <a:gd name="T44" fmla="*/ 52 w 154"/>
                  <a:gd name="T45" fmla="*/ 17 h 284"/>
                  <a:gd name="T46" fmla="*/ 77 w 154"/>
                  <a:gd name="T47" fmla="*/ 4 h 284"/>
                  <a:gd name="T48" fmla="*/ 109 w 154"/>
                  <a:gd name="T49" fmla="*/ 0 h 284"/>
                  <a:gd name="T50" fmla="*/ 109 w 154"/>
                  <a:gd name="T51" fmla="*/ 0 h 284"/>
                  <a:gd name="T52" fmla="*/ 134 w 154"/>
                  <a:gd name="T53" fmla="*/ 7 h 284"/>
                  <a:gd name="T54" fmla="*/ 148 w 154"/>
                  <a:gd name="T55" fmla="*/ 22 h 284"/>
                  <a:gd name="T56" fmla="*/ 154 w 154"/>
                  <a:gd name="T57" fmla="*/ 41 h 284"/>
                  <a:gd name="T58" fmla="*/ 154 w 154"/>
                  <a:gd name="T59" fmla="*/ 61 h 284"/>
                  <a:gd name="T60" fmla="*/ 149 w 154"/>
                  <a:gd name="T61" fmla="*/ 81 h 284"/>
                  <a:gd name="T62" fmla="*/ 142 w 154"/>
                  <a:gd name="T63" fmla="*/ 94 h 284"/>
                  <a:gd name="T64" fmla="*/ 142 w 154"/>
                  <a:gd name="T65" fmla="*/ 94 h 284"/>
                  <a:gd name="T66" fmla="*/ 142 w 154"/>
                  <a:gd name="T67" fmla="*/ 119 h 284"/>
                  <a:gd name="T68" fmla="*/ 142 w 154"/>
                  <a:gd name="T69" fmla="*/ 165 h 284"/>
                  <a:gd name="T70" fmla="*/ 142 w 154"/>
                  <a:gd name="T71" fmla="*/ 189 h 284"/>
                  <a:gd name="T72" fmla="*/ 142 w 154"/>
                  <a:gd name="T73" fmla="*/ 189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4" h="284">
                    <a:moveTo>
                      <a:pt x="142" y="189"/>
                    </a:moveTo>
                    <a:lnTo>
                      <a:pt x="149" y="204"/>
                    </a:lnTo>
                    <a:lnTo>
                      <a:pt x="154" y="222"/>
                    </a:lnTo>
                    <a:lnTo>
                      <a:pt x="154" y="243"/>
                    </a:lnTo>
                    <a:lnTo>
                      <a:pt x="148" y="262"/>
                    </a:lnTo>
                    <a:lnTo>
                      <a:pt x="134" y="277"/>
                    </a:lnTo>
                    <a:lnTo>
                      <a:pt x="109" y="284"/>
                    </a:lnTo>
                    <a:lnTo>
                      <a:pt x="109" y="284"/>
                    </a:lnTo>
                    <a:lnTo>
                      <a:pt x="77" y="280"/>
                    </a:lnTo>
                    <a:lnTo>
                      <a:pt x="52" y="268"/>
                    </a:lnTo>
                    <a:lnTo>
                      <a:pt x="32" y="249"/>
                    </a:lnTo>
                    <a:lnTo>
                      <a:pt x="17" y="228"/>
                    </a:lnTo>
                    <a:lnTo>
                      <a:pt x="8" y="209"/>
                    </a:lnTo>
                    <a:lnTo>
                      <a:pt x="2" y="195"/>
                    </a:lnTo>
                    <a:lnTo>
                      <a:pt x="0" y="190"/>
                    </a:lnTo>
                    <a:lnTo>
                      <a:pt x="0" y="190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2" y="89"/>
                    </a:lnTo>
                    <a:lnTo>
                      <a:pt x="8" y="75"/>
                    </a:lnTo>
                    <a:lnTo>
                      <a:pt x="17" y="56"/>
                    </a:lnTo>
                    <a:lnTo>
                      <a:pt x="32" y="35"/>
                    </a:lnTo>
                    <a:lnTo>
                      <a:pt x="52" y="17"/>
                    </a:lnTo>
                    <a:lnTo>
                      <a:pt x="77" y="4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34" y="7"/>
                    </a:lnTo>
                    <a:lnTo>
                      <a:pt x="148" y="22"/>
                    </a:lnTo>
                    <a:lnTo>
                      <a:pt x="154" y="41"/>
                    </a:lnTo>
                    <a:lnTo>
                      <a:pt x="154" y="61"/>
                    </a:lnTo>
                    <a:lnTo>
                      <a:pt x="149" y="81"/>
                    </a:lnTo>
                    <a:lnTo>
                      <a:pt x="142" y="94"/>
                    </a:lnTo>
                    <a:lnTo>
                      <a:pt x="142" y="94"/>
                    </a:lnTo>
                    <a:lnTo>
                      <a:pt x="142" y="119"/>
                    </a:lnTo>
                    <a:lnTo>
                      <a:pt x="142" y="165"/>
                    </a:lnTo>
                    <a:lnTo>
                      <a:pt x="142" y="189"/>
                    </a:lnTo>
                    <a:lnTo>
                      <a:pt x="142" y="189"/>
                    </a:lnTo>
                    <a:close/>
                  </a:path>
                </a:pathLst>
              </a:custGeom>
              <a:solidFill>
                <a:srgbClr val="C3AAD2"/>
              </a:solidFill>
              <a:ln w="19050" cmpd="sng">
                <a:solidFill>
                  <a:srgbClr val="9E7AB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33" name="Freeform 5"/>
              <p:cNvSpPr>
                <a:spLocks noChangeAspect="1"/>
              </p:cNvSpPr>
              <p:nvPr/>
            </p:nvSpPr>
            <p:spPr bwMode="auto">
              <a:xfrm>
                <a:off x="4515" y="2114"/>
                <a:ext cx="123" cy="66"/>
              </a:xfrm>
              <a:custGeom>
                <a:avLst/>
                <a:gdLst>
                  <a:gd name="T0" fmla="*/ 0 w 82"/>
                  <a:gd name="T1" fmla="*/ 44 h 44"/>
                  <a:gd name="T2" fmla="*/ 18 w 82"/>
                  <a:gd name="T3" fmla="*/ 26 h 44"/>
                  <a:gd name="T4" fmla="*/ 43 w 82"/>
                  <a:gd name="T5" fmla="*/ 13 h 44"/>
                  <a:gd name="T6" fmla="*/ 70 w 82"/>
                  <a:gd name="T7" fmla="*/ 9 h 44"/>
                  <a:gd name="T8" fmla="*/ 70 w 82"/>
                  <a:gd name="T9" fmla="*/ 9 h 44"/>
                  <a:gd name="T10" fmla="*/ 78 w 82"/>
                  <a:gd name="T11" fmla="*/ 7 h 44"/>
                  <a:gd name="T12" fmla="*/ 82 w 82"/>
                  <a:gd name="T13" fmla="*/ 3 h 44"/>
                  <a:gd name="T14" fmla="*/ 71 w 82"/>
                  <a:gd name="T15" fmla="*/ 0 h 44"/>
                  <a:gd name="T16" fmla="*/ 71 w 82"/>
                  <a:gd name="T17" fmla="*/ 0 h 44"/>
                  <a:gd name="T18" fmla="*/ 31 w 82"/>
                  <a:gd name="T19" fmla="*/ 9 h 44"/>
                  <a:gd name="T20" fmla="*/ 7 w 82"/>
                  <a:gd name="T21" fmla="*/ 32 h 44"/>
                  <a:gd name="T22" fmla="*/ 0 w 82"/>
                  <a:gd name="T23" fmla="*/ 44 h 44"/>
                  <a:gd name="T24" fmla="*/ 0 w 82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2" h="44">
                    <a:moveTo>
                      <a:pt x="0" y="44"/>
                    </a:moveTo>
                    <a:lnTo>
                      <a:pt x="18" y="26"/>
                    </a:lnTo>
                    <a:lnTo>
                      <a:pt x="43" y="13"/>
                    </a:lnTo>
                    <a:lnTo>
                      <a:pt x="70" y="9"/>
                    </a:lnTo>
                    <a:lnTo>
                      <a:pt x="70" y="9"/>
                    </a:lnTo>
                    <a:lnTo>
                      <a:pt x="78" y="7"/>
                    </a:lnTo>
                    <a:lnTo>
                      <a:pt x="82" y="3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31" y="9"/>
                    </a:lnTo>
                    <a:lnTo>
                      <a:pt x="7" y="32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4134" name="Line 6"/>
            <p:cNvSpPr>
              <a:spLocks noChangeAspect="1" noChangeShapeType="1"/>
            </p:cNvSpPr>
            <p:nvPr/>
          </p:nvSpPr>
          <p:spPr bwMode="auto">
            <a:xfrm>
              <a:off x="4214" y="1977"/>
              <a:ext cx="256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135" name="Text Box 7"/>
            <p:cNvSpPr txBox="1">
              <a:spLocks noChangeAspect="1" noChangeArrowheads="1"/>
            </p:cNvSpPr>
            <p:nvPr/>
          </p:nvSpPr>
          <p:spPr bwMode="auto">
            <a:xfrm>
              <a:off x="3825" y="1962"/>
              <a:ext cx="2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4136" name="Rectangle 8"/>
            <p:cNvSpPr>
              <a:spLocks noChangeArrowheads="1"/>
            </p:cNvSpPr>
            <p:nvPr/>
          </p:nvSpPr>
          <p:spPr bwMode="auto">
            <a:xfrm>
              <a:off x="4350" y="2068"/>
              <a:ext cx="437" cy="50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4137" name="Group 9"/>
            <p:cNvGrpSpPr>
              <a:grpSpLocks noChangeAspect="1"/>
            </p:cNvGrpSpPr>
            <p:nvPr/>
          </p:nvGrpSpPr>
          <p:grpSpPr bwMode="auto">
            <a:xfrm>
              <a:off x="4077" y="2068"/>
              <a:ext cx="335" cy="130"/>
              <a:chOff x="3109" y="911"/>
              <a:chExt cx="156" cy="59"/>
            </a:xfrm>
          </p:grpSpPr>
          <p:sp>
            <p:nvSpPr>
              <p:cNvPr id="304138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3109" y="911"/>
                <a:ext cx="156" cy="23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1800">
                  <a:latin typeface="Times" charset="0"/>
                </a:endParaRPr>
              </a:p>
            </p:txBody>
          </p:sp>
          <p:sp>
            <p:nvSpPr>
              <p:cNvPr id="304139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3232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40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3184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41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3137" y="922"/>
                <a:ext cx="7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4142" name="Group 14"/>
            <p:cNvGrpSpPr>
              <a:grpSpLocks/>
            </p:cNvGrpSpPr>
            <p:nvPr/>
          </p:nvGrpSpPr>
          <p:grpSpPr bwMode="auto">
            <a:xfrm>
              <a:off x="3134" y="787"/>
              <a:ext cx="330" cy="628"/>
              <a:chOff x="4063" y="1341"/>
              <a:chExt cx="231" cy="427"/>
            </a:xfrm>
          </p:grpSpPr>
          <p:sp>
            <p:nvSpPr>
              <p:cNvPr id="304143" name="Freeform 15"/>
              <p:cNvSpPr>
                <a:spLocks noChangeAspect="1"/>
              </p:cNvSpPr>
              <p:nvPr/>
            </p:nvSpPr>
            <p:spPr bwMode="auto">
              <a:xfrm>
                <a:off x="4063" y="1341"/>
                <a:ext cx="231" cy="427"/>
              </a:xfrm>
              <a:custGeom>
                <a:avLst/>
                <a:gdLst>
                  <a:gd name="T0" fmla="*/ 12 w 154"/>
                  <a:gd name="T1" fmla="*/ 190 h 284"/>
                  <a:gd name="T2" fmla="*/ 5 w 154"/>
                  <a:gd name="T3" fmla="*/ 204 h 284"/>
                  <a:gd name="T4" fmla="*/ 0 w 154"/>
                  <a:gd name="T5" fmla="*/ 223 h 284"/>
                  <a:gd name="T6" fmla="*/ 0 w 154"/>
                  <a:gd name="T7" fmla="*/ 244 h 284"/>
                  <a:gd name="T8" fmla="*/ 6 w 154"/>
                  <a:gd name="T9" fmla="*/ 263 h 284"/>
                  <a:gd name="T10" fmla="*/ 20 w 154"/>
                  <a:gd name="T11" fmla="*/ 278 h 284"/>
                  <a:gd name="T12" fmla="*/ 45 w 154"/>
                  <a:gd name="T13" fmla="*/ 284 h 284"/>
                  <a:gd name="T14" fmla="*/ 45 w 154"/>
                  <a:gd name="T15" fmla="*/ 284 h 284"/>
                  <a:gd name="T16" fmla="*/ 77 w 154"/>
                  <a:gd name="T17" fmla="*/ 281 h 284"/>
                  <a:gd name="T18" fmla="*/ 102 w 154"/>
                  <a:gd name="T19" fmla="*/ 268 h 284"/>
                  <a:gd name="T20" fmla="*/ 122 w 154"/>
                  <a:gd name="T21" fmla="*/ 249 h 284"/>
                  <a:gd name="T22" fmla="*/ 137 w 154"/>
                  <a:gd name="T23" fmla="*/ 229 h 284"/>
                  <a:gd name="T24" fmla="*/ 146 w 154"/>
                  <a:gd name="T25" fmla="*/ 210 h 284"/>
                  <a:gd name="T26" fmla="*/ 152 w 154"/>
                  <a:gd name="T27" fmla="*/ 196 h 284"/>
                  <a:gd name="T28" fmla="*/ 154 w 154"/>
                  <a:gd name="T29" fmla="*/ 190 h 284"/>
                  <a:gd name="T30" fmla="*/ 154 w 154"/>
                  <a:gd name="T31" fmla="*/ 190 h 284"/>
                  <a:gd name="T32" fmla="*/ 154 w 154"/>
                  <a:gd name="T33" fmla="*/ 95 h 284"/>
                  <a:gd name="T34" fmla="*/ 154 w 154"/>
                  <a:gd name="T35" fmla="*/ 95 h 284"/>
                  <a:gd name="T36" fmla="*/ 152 w 154"/>
                  <a:gd name="T37" fmla="*/ 89 h 284"/>
                  <a:gd name="T38" fmla="*/ 146 w 154"/>
                  <a:gd name="T39" fmla="*/ 75 h 284"/>
                  <a:gd name="T40" fmla="*/ 137 w 154"/>
                  <a:gd name="T41" fmla="*/ 56 h 284"/>
                  <a:gd name="T42" fmla="*/ 122 w 154"/>
                  <a:gd name="T43" fmla="*/ 35 h 284"/>
                  <a:gd name="T44" fmla="*/ 102 w 154"/>
                  <a:gd name="T45" fmla="*/ 17 h 284"/>
                  <a:gd name="T46" fmla="*/ 77 w 154"/>
                  <a:gd name="T47" fmla="*/ 4 h 284"/>
                  <a:gd name="T48" fmla="*/ 45 w 154"/>
                  <a:gd name="T49" fmla="*/ 0 h 284"/>
                  <a:gd name="T50" fmla="*/ 45 w 154"/>
                  <a:gd name="T51" fmla="*/ 0 h 284"/>
                  <a:gd name="T52" fmla="*/ 20 w 154"/>
                  <a:gd name="T53" fmla="*/ 7 h 284"/>
                  <a:gd name="T54" fmla="*/ 6 w 154"/>
                  <a:gd name="T55" fmla="*/ 22 h 284"/>
                  <a:gd name="T56" fmla="*/ 0 w 154"/>
                  <a:gd name="T57" fmla="*/ 41 h 284"/>
                  <a:gd name="T58" fmla="*/ 0 w 154"/>
                  <a:gd name="T59" fmla="*/ 62 h 284"/>
                  <a:gd name="T60" fmla="*/ 5 w 154"/>
                  <a:gd name="T61" fmla="*/ 81 h 284"/>
                  <a:gd name="T62" fmla="*/ 12 w 154"/>
                  <a:gd name="T63" fmla="*/ 95 h 284"/>
                  <a:gd name="T64" fmla="*/ 12 w 154"/>
                  <a:gd name="T65" fmla="*/ 95 h 284"/>
                  <a:gd name="T66" fmla="*/ 12 w 154"/>
                  <a:gd name="T67" fmla="*/ 120 h 284"/>
                  <a:gd name="T68" fmla="*/ 12 w 154"/>
                  <a:gd name="T69" fmla="*/ 165 h 284"/>
                  <a:gd name="T70" fmla="*/ 12 w 154"/>
                  <a:gd name="T71" fmla="*/ 190 h 284"/>
                  <a:gd name="T72" fmla="*/ 12 w 154"/>
                  <a:gd name="T73" fmla="*/ 19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4" h="284">
                    <a:moveTo>
                      <a:pt x="12" y="190"/>
                    </a:moveTo>
                    <a:lnTo>
                      <a:pt x="5" y="204"/>
                    </a:lnTo>
                    <a:lnTo>
                      <a:pt x="0" y="223"/>
                    </a:lnTo>
                    <a:lnTo>
                      <a:pt x="0" y="244"/>
                    </a:lnTo>
                    <a:lnTo>
                      <a:pt x="6" y="263"/>
                    </a:lnTo>
                    <a:lnTo>
                      <a:pt x="20" y="278"/>
                    </a:lnTo>
                    <a:lnTo>
                      <a:pt x="45" y="284"/>
                    </a:lnTo>
                    <a:lnTo>
                      <a:pt x="45" y="284"/>
                    </a:lnTo>
                    <a:lnTo>
                      <a:pt x="77" y="281"/>
                    </a:lnTo>
                    <a:lnTo>
                      <a:pt x="102" y="268"/>
                    </a:lnTo>
                    <a:lnTo>
                      <a:pt x="122" y="249"/>
                    </a:lnTo>
                    <a:lnTo>
                      <a:pt x="137" y="229"/>
                    </a:lnTo>
                    <a:lnTo>
                      <a:pt x="146" y="210"/>
                    </a:lnTo>
                    <a:lnTo>
                      <a:pt x="152" y="196"/>
                    </a:lnTo>
                    <a:lnTo>
                      <a:pt x="154" y="190"/>
                    </a:lnTo>
                    <a:lnTo>
                      <a:pt x="154" y="190"/>
                    </a:lnTo>
                    <a:lnTo>
                      <a:pt x="154" y="95"/>
                    </a:lnTo>
                    <a:lnTo>
                      <a:pt x="154" y="95"/>
                    </a:lnTo>
                    <a:lnTo>
                      <a:pt x="152" y="89"/>
                    </a:lnTo>
                    <a:lnTo>
                      <a:pt x="146" y="75"/>
                    </a:lnTo>
                    <a:lnTo>
                      <a:pt x="137" y="56"/>
                    </a:lnTo>
                    <a:lnTo>
                      <a:pt x="122" y="35"/>
                    </a:lnTo>
                    <a:lnTo>
                      <a:pt x="102" y="17"/>
                    </a:lnTo>
                    <a:lnTo>
                      <a:pt x="77" y="4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20" y="7"/>
                    </a:lnTo>
                    <a:lnTo>
                      <a:pt x="6" y="22"/>
                    </a:lnTo>
                    <a:lnTo>
                      <a:pt x="0" y="41"/>
                    </a:lnTo>
                    <a:lnTo>
                      <a:pt x="0" y="62"/>
                    </a:lnTo>
                    <a:lnTo>
                      <a:pt x="5" y="81"/>
                    </a:lnTo>
                    <a:lnTo>
                      <a:pt x="12" y="95"/>
                    </a:lnTo>
                    <a:lnTo>
                      <a:pt x="12" y="95"/>
                    </a:lnTo>
                    <a:lnTo>
                      <a:pt x="12" y="120"/>
                    </a:lnTo>
                    <a:lnTo>
                      <a:pt x="12" y="165"/>
                    </a:lnTo>
                    <a:lnTo>
                      <a:pt x="12" y="190"/>
                    </a:lnTo>
                    <a:lnTo>
                      <a:pt x="12" y="190"/>
                    </a:lnTo>
                    <a:close/>
                  </a:path>
                </a:pathLst>
              </a:custGeom>
              <a:solidFill>
                <a:srgbClr val="C3AAD2"/>
              </a:solidFill>
              <a:ln w="19050" cmpd="sng">
                <a:solidFill>
                  <a:srgbClr val="9E7AB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44" name="Freeform 16"/>
              <p:cNvSpPr>
                <a:spLocks noChangeAspect="1"/>
              </p:cNvSpPr>
              <p:nvPr/>
            </p:nvSpPr>
            <p:spPr bwMode="auto">
              <a:xfrm>
                <a:off x="4086" y="1358"/>
                <a:ext cx="72" cy="100"/>
              </a:xfrm>
              <a:custGeom>
                <a:avLst/>
                <a:gdLst>
                  <a:gd name="T0" fmla="*/ 48 w 48"/>
                  <a:gd name="T1" fmla="*/ 0 h 67"/>
                  <a:gd name="T2" fmla="*/ 20 w 48"/>
                  <a:gd name="T3" fmla="*/ 6 h 67"/>
                  <a:gd name="T4" fmla="*/ 5 w 48"/>
                  <a:gd name="T5" fmla="*/ 22 h 67"/>
                  <a:gd name="T6" fmla="*/ 0 w 48"/>
                  <a:gd name="T7" fmla="*/ 43 h 67"/>
                  <a:gd name="T8" fmla="*/ 4 w 48"/>
                  <a:gd name="T9" fmla="*/ 64 h 67"/>
                  <a:gd name="T10" fmla="*/ 4 w 48"/>
                  <a:gd name="T11" fmla="*/ 64 h 67"/>
                  <a:gd name="T12" fmla="*/ 5 w 48"/>
                  <a:gd name="T13" fmla="*/ 65 h 67"/>
                  <a:gd name="T14" fmla="*/ 6 w 48"/>
                  <a:gd name="T15" fmla="*/ 66 h 67"/>
                  <a:gd name="T16" fmla="*/ 8 w 48"/>
                  <a:gd name="T17" fmla="*/ 67 h 67"/>
                  <a:gd name="T18" fmla="*/ 8 w 48"/>
                  <a:gd name="T19" fmla="*/ 67 h 67"/>
                  <a:gd name="T20" fmla="*/ 10 w 48"/>
                  <a:gd name="T21" fmla="*/ 66 h 67"/>
                  <a:gd name="T22" fmla="*/ 11 w 48"/>
                  <a:gd name="T23" fmla="*/ 65 h 67"/>
                  <a:gd name="T24" fmla="*/ 11 w 48"/>
                  <a:gd name="T25" fmla="*/ 63 h 67"/>
                  <a:gd name="T26" fmla="*/ 11 w 48"/>
                  <a:gd name="T27" fmla="*/ 63 h 67"/>
                  <a:gd name="T28" fmla="*/ 10 w 48"/>
                  <a:gd name="T29" fmla="*/ 38 h 67"/>
                  <a:gd name="T30" fmla="*/ 20 w 48"/>
                  <a:gd name="T31" fmla="*/ 14 h 67"/>
                  <a:gd name="T32" fmla="*/ 48 w 48"/>
                  <a:gd name="T33" fmla="*/ 0 h 67"/>
                  <a:gd name="T34" fmla="*/ 48 w 48"/>
                  <a:gd name="T35" fmla="*/ 0 h 67"/>
                  <a:gd name="T36" fmla="*/ 48 w 48"/>
                  <a:gd name="T37" fmla="*/ 0 h 67"/>
                  <a:gd name="T38" fmla="*/ 48 w 48"/>
                  <a:gd name="T39" fmla="*/ 0 h 67"/>
                  <a:gd name="T40" fmla="*/ 48 w 48"/>
                  <a:gd name="T41" fmla="*/ 0 h 67"/>
                  <a:gd name="T42" fmla="*/ 48 w 48"/>
                  <a:gd name="T43" fmla="*/ 0 h 67"/>
                  <a:gd name="T44" fmla="*/ 48 w 48"/>
                  <a:gd name="T45" fmla="*/ 0 h 67"/>
                  <a:gd name="T46" fmla="*/ 48 w 48"/>
                  <a:gd name="T47" fmla="*/ 0 h 67"/>
                  <a:gd name="T48" fmla="*/ 48 w 48"/>
                  <a:gd name="T49" fmla="*/ 0 h 67"/>
                  <a:gd name="T50" fmla="*/ 48 w 48"/>
                  <a:gd name="T51" fmla="*/ 0 h 67"/>
                  <a:gd name="T52" fmla="*/ 48 w 48"/>
                  <a:gd name="T5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8" h="67">
                    <a:moveTo>
                      <a:pt x="48" y="0"/>
                    </a:moveTo>
                    <a:lnTo>
                      <a:pt x="20" y="6"/>
                    </a:lnTo>
                    <a:lnTo>
                      <a:pt x="5" y="22"/>
                    </a:lnTo>
                    <a:lnTo>
                      <a:pt x="0" y="43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5" y="65"/>
                    </a:lnTo>
                    <a:lnTo>
                      <a:pt x="6" y="66"/>
                    </a:lnTo>
                    <a:lnTo>
                      <a:pt x="8" y="67"/>
                    </a:lnTo>
                    <a:lnTo>
                      <a:pt x="8" y="67"/>
                    </a:lnTo>
                    <a:lnTo>
                      <a:pt x="10" y="66"/>
                    </a:lnTo>
                    <a:lnTo>
                      <a:pt x="11" y="65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0" y="38"/>
                    </a:lnTo>
                    <a:lnTo>
                      <a:pt x="20" y="1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4145" name="Rectangle 17"/>
            <p:cNvSpPr>
              <a:spLocks noChangeArrowheads="1"/>
            </p:cNvSpPr>
            <p:nvPr/>
          </p:nvSpPr>
          <p:spPr bwMode="auto">
            <a:xfrm>
              <a:off x="3142" y="1168"/>
              <a:ext cx="964" cy="50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146" name="Line 18"/>
            <p:cNvSpPr>
              <a:spLocks noChangeAspect="1" noChangeShapeType="1"/>
            </p:cNvSpPr>
            <p:nvPr/>
          </p:nvSpPr>
          <p:spPr bwMode="auto">
            <a:xfrm flipH="1">
              <a:off x="3463" y="1309"/>
              <a:ext cx="255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147" name="Text Box 19"/>
            <p:cNvSpPr txBox="1">
              <a:spLocks noChangeAspect="1" noChangeArrowheads="1"/>
            </p:cNvSpPr>
            <p:nvPr/>
          </p:nvSpPr>
          <p:spPr bwMode="auto">
            <a:xfrm>
              <a:off x="4345" y="1122"/>
              <a:ext cx="2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4148" name="Text Box 20"/>
            <p:cNvSpPr txBox="1">
              <a:spLocks noChangeAspect="1" noChangeArrowheads="1"/>
            </p:cNvSpPr>
            <p:nvPr/>
          </p:nvSpPr>
          <p:spPr bwMode="auto">
            <a:xfrm>
              <a:off x="2920" y="1122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4149" name="Freeform 21"/>
            <p:cNvSpPr>
              <a:spLocks noChangeAspect="1"/>
            </p:cNvSpPr>
            <p:nvPr/>
          </p:nvSpPr>
          <p:spPr bwMode="auto">
            <a:xfrm>
              <a:off x="4070" y="1088"/>
              <a:ext cx="326" cy="130"/>
            </a:xfrm>
            <a:custGeom>
              <a:avLst/>
              <a:gdLst>
                <a:gd name="T0" fmla="*/ 131 w 152"/>
                <a:gd name="T1" fmla="*/ 36 h 59"/>
                <a:gd name="T2" fmla="*/ 131 w 152"/>
                <a:gd name="T3" fmla="*/ 0 h 59"/>
                <a:gd name="T4" fmla="*/ 123 w 152"/>
                <a:gd name="T5" fmla="*/ 0 h 59"/>
                <a:gd name="T6" fmla="*/ 123 w 152"/>
                <a:gd name="T7" fmla="*/ 36 h 59"/>
                <a:gd name="T8" fmla="*/ 83 w 152"/>
                <a:gd name="T9" fmla="*/ 36 h 59"/>
                <a:gd name="T10" fmla="*/ 83 w 152"/>
                <a:gd name="T11" fmla="*/ 0 h 59"/>
                <a:gd name="T12" fmla="*/ 75 w 152"/>
                <a:gd name="T13" fmla="*/ 0 h 59"/>
                <a:gd name="T14" fmla="*/ 75 w 152"/>
                <a:gd name="T15" fmla="*/ 36 h 59"/>
                <a:gd name="T16" fmla="*/ 35 w 152"/>
                <a:gd name="T17" fmla="*/ 36 h 59"/>
                <a:gd name="T18" fmla="*/ 35 w 152"/>
                <a:gd name="T19" fmla="*/ 0 h 59"/>
                <a:gd name="T20" fmla="*/ 28 w 152"/>
                <a:gd name="T21" fmla="*/ 0 h 59"/>
                <a:gd name="T22" fmla="*/ 28 w 152"/>
                <a:gd name="T23" fmla="*/ 36 h 59"/>
                <a:gd name="T24" fmla="*/ 0 w 152"/>
                <a:gd name="T25" fmla="*/ 36 h 59"/>
                <a:gd name="T26" fmla="*/ 0 w 152"/>
                <a:gd name="T27" fmla="*/ 59 h 59"/>
                <a:gd name="T28" fmla="*/ 152 w 152"/>
                <a:gd name="T29" fmla="*/ 59 h 59"/>
                <a:gd name="T30" fmla="*/ 152 w 152"/>
                <a:gd name="T31" fmla="*/ 36 h 59"/>
                <a:gd name="T32" fmla="*/ 131 w 152"/>
                <a:gd name="T33" fmla="*/ 3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2" h="59">
                  <a:moveTo>
                    <a:pt x="131" y="36"/>
                  </a:moveTo>
                  <a:lnTo>
                    <a:pt x="131" y="0"/>
                  </a:lnTo>
                  <a:lnTo>
                    <a:pt x="123" y="0"/>
                  </a:lnTo>
                  <a:lnTo>
                    <a:pt x="123" y="36"/>
                  </a:lnTo>
                  <a:lnTo>
                    <a:pt x="83" y="36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75" y="36"/>
                  </a:lnTo>
                  <a:lnTo>
                    <a:pt x="35" y="36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8" y="36"/>
                  </a:lnTo>
                  <a:lnTo>
                    <a:pt x="0" y="36"/>
                  </a:lnTo>
                  <a:lnTo>
                    <a:pt x="0" y="59"/>
                  </a:lnTo>
                  <a:lnTo>
                    <a:pt x="152" y="59"/>
                  </a:lnTo>
                  <a:lnTo>
                    <a:pt x="152" y="36"/>
                  </a:lnTo>
                  <a:lnTo>
                    <a:pt x="131" y="36"/>
                  </a:lnTo>
                  <a:close/>
                </a:path>
              </a:pathLst>
            </a:custGeom>
            <a:solidFill>
              <a:srgbClr val="437631"/>
            </a:solidFill>
            <a:ln w="19050" cmpd="sng">
              <a:solidFill>
                <a:srgbClr val="43763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4150" name="Group 22"/>
            <p:cNvGrpSpPr>
              <a:grpSpLocks/>
            </p:cNvGrpSpPr>
            <p:nvPr/>
          </p:nvGrpSpPr>
          <p:grpSpPr bwMode="auto">
            <a:xfrm>
              <a:off x="2409" y="1334"/>
              <a:ext cx="484" cy="634"/>
              <a:chOff x="3561" y="1713"/>
              <a:chExt cx="339" cy="431"/>
            </a:xfrm>
          </p:grpSpPr>
          <p:sp>
            <p:nvSpPr>
              <p:cNvPr id="304151" name="Freeform 23"/>
              <p:cNvSpPr>
                <a:spLocks noChangeAspect="1"/>
              </p:cNvSpPr>
              <p:nvPr/>
            </p:nvSpPr>
            <p:spPr bwMode="auto">
              <a:xfrm>
                <a:off x="3561" y="1713"/>
                <a:ext cx="339" cy="431"/>
              </a:xfrm>
              <a:custGeom>
                <a:avLst/>
                <a:gdLst>
                  <a:gd name="T0" fmla="*/ 113 w 226"/>
                  <a:gd name="T1" fmla="*/ 0 h 288"/>
                  <a:gd name="T2" fmla="*/ 133 w 226"/>
                  <a:gd name="T3" fmla="*/ 2 h 288"/>
                  <a:gd name="T4" fmla="*/ 152 w 226"/>
                  <a:gd name="T5" fmla="*/ 9 h 288"/>
                  <a:gd name="T6" fmla="*/ 170 w 226"/>
                  <a:gd name="T7" fmla="*/ 20 h 288"/>
                  <a:gd name="T8" fmla="*/ 186 w 226"/>
                  <a:gd name="T9" fmla="*/ 34 h 288"/>
                  <a:gd name="T10" fmla="*/ 199 w 226"/>
                  <a:gd name="T11" fmla="*/ 51 h 288"/>
                  <a:gd name="T12" fmla="*/ 210 w 226"/>
                  <a:gd name="T13" fmla="*/ 71 h 288"/>
                  <a:gd name="T14" fmla="*/ 219 w 226"/>
                  <a:gd name="T15" fmla="*/ 94 h 288"/>
                  <a:gd name="T16" fmla="*/ 224 w 226"/>
                  <a:gd name="T17" fmla="*/ 118 h 288"/>
                  <a:gd name="T18" fmla="*/ 226 w 226"/>
                  <a:gd name="T19" fmla="*/ 144 h 288"/>
                  <a:gd name="T20" fmla="*/ 226 w 226"/>
                  <a:gd name="T21" fmla="*/ 144 h 288"/>
                  <a:gd name="T22" fmla="*/ 224 w 226"/>
                  <a:gd name="T23" fmla="*/ 170 h 288"/>
                  <a:gd name="T24" fmla="*/ 219 w 226"/>
                  <a:gd name="T25" fmla="*/ 194 h 288"/>
                  <a:gd name="T26" fmla="*/ 210 w 226"/>
                  <a:gd name="T27" fmla="*/ 216 h 288"/>
                  <a:gd name="T28" fmla="*/ 199 w 226"/>
                  <a:gd name="T29" fmla="*/ 237 h 288"/>
                  <a:gd name="T30" fmla="*/ 186 w 226"/>
                  <a:gd name="T31" fmla="*/ 254 h 288"/>
                  <a:gd name="T32" fmla="*/ 170 w 226"/>
                  <a:gd name="T33" fmla="*/ 268 h 288"/>
                  <a:gd name="T34" fmla="*/ 152 w 226"/>
                  <a:gd name="T35" fmla="*/ 279 h 288"/>
                  <a:gd name="T36" fmla="*/ 133 w 226"/>
                  <a:gd name="T37" fmla="*/ 286 h 288"/>
                  <a:gd name="T38" fmla="*/ 113 w 226"/>
                  <a:gd name="T39" fmla="*/ 288 h 288"/>
                  <a:gd name="T40" fmla="*/ 113 w 226"/>
                  <a:gd name="T41" fmla="*/ 288 h 288"/>
                  <a:gd name="T42" fmla="*/ 93 w 226"/>
                  <a:gd name="T43" fmla="*/ 286 h 288"/>
                  <a:gd name="T44" fmla="*/ 73 w 226"/>
                  <a:gd name="T45" fmla="*/ 279 h 288"/>
                  <a:gd name="T46" fmla="*/ 56 w 226"/>
                  <a:gd name="T47" fmla="*/ 268 h 288"/>
                  <a:gd name="T48" fmla="*/ 40 w 226"/>
                  <a:gd name="T49" fmla="*/ 254 h 288"/>
                  <a:gd name="T50" fmla="*/ 27 w 226"/>
                  <a:gd name="T51" fmla="*/ 237 h 288"/>
                  <a:gd name="T52" fmla="*/ 15 w 226"/>
                  <a:gd name="T53" fmla="*/ 216 h 288"/>
                  <a:gd name="T54" fmla="*/ 7 w 226"/>
                  <a:gd name="T55" fmla="*/ 194 h 288"/>
                  <a:gd name="T56" fmla="*/ 2 w 226"/>
                  <a:gd name="T57" fmla="*/ 170 h 288"/>
                  <a:gd name="T58" fmla="*/ 0 w 226"/>
                  <a:gd name="T59" fmla="*/ 144 h 288"/>
                  <a:gd name="T60" fmla="*/ 0 w 226"/>
                  <a:gd name="T61" fmla="*/ 144 h 288"/>
                  <a:gd name="T62" fmla="*/ 2 w 226"/>
                  <a:gd name="T63" fmla="*/ 118 h 288"/>
                  <a:gd name="T64" fmla="*/ 7 w 226"/>
                  <a:gd name="T65" fmla="*/ 94 h 288"/>
                  <a:gd name="T66" fmla="*/ 15 w 226"/>
                  <a:gd name="T67" fmla="*/ 71 h 288"/>
                  <a:gd name="T68" fmla="*/ 27 w 226"/>
                  <a:gd name="T69" fmla="*/ 51 h 288"/>
                  <a:gd name="T70" fmla="*/ 40 w 226"/>
                  <a:gd name="T71" fmla="*/ 34 h 288"/>
                  <a:gd name="T72" fmla="*/ 56 w 226"/>
                  <a:gd name="T73" fmla="*/ 20 h 288"/>
                  <a:gd name="T74" fmla="*/ 73 w 226"/>
                  <a:gd name="T75" fmla="*/ 9 h 288"/>
                  <a:gd name="T76" fmla="*/ 93 w 226"/>
                  <a:gd name="T77" fmla="*/ 2 h 288"/>
                  <a:gd name="T78" fmla="*/ 113 w 226"/>
                  <a:gd name="T79" fmla="*/ 0 h 288"/>
                  <a:gd name="T80" fmla="*/ 113 w 226"/>
                  <a:gd name="T81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26" h="288">
                    <a:moveTo>
                      <a:pt x="113" y="0"/>
                    </a:moveTo>
                    <a:lnTo>
                      <a:pt x="133" y="2"/>
                    </a:lnTo>
                    <a:lnTo>
                      <a:pt x="152" y="9"/>
                    </a:lnTo>
                    <a:lnTo>
                      <a:pt x="170" y="20"/>
                    </a:lnTo>
                    <a:lnTo>
                      <a:pt x="186" y="34"/>
                    </a:lnTo>
                    <a:lnTo>
                      <a:pt x="199" y="51"/>
                    </a:lnTo>
                    <a:lnTo>
                      <a:pt x="210" y="71"/>
                    </a:lnTo>
                    <a:lnTo>
                      <a:pt x="219" y="94"/>
                    </a:lnTo>
                    <a:lnTo>
                      <a:pt x="224" y="118"/>
                    </a:lnTo>
                    <a:lnTo>
                      <a:pt x="226" y="144"/>
                    </a:lnTo>
                    <a:lnTo>
                      <a:pt x="226" y="144"/>
                    </a:lnTo>
                    <a:lnTo>
                      <a:pt x="224" y="170"/>
                    </a:lnTo>
                    <a:lnTo>
                      <a:pt x="219" y="194"/>
                    </a:lnTo>
                    <a:lnTo>
                      <a:pt x="210" y="216"/>
                    </a:lnTo>
                    <a:lnTo>
                      <a:pt x="199" y="237"/>
                    </a:lnTo>
                    <a:lnTo>
                      <a:pt x="186" y="254"/>
                    </a:lnTo>
                    <a:lnTo>
                      <a:pt x="170" y="268"/>
                    </a:lnTo>
                    <a:lnTo>
                      <a:pt x="152" y="279"/>
                    </a:lnTo>
                    <a:lnTo>
                      <a:pt x="133" y="286"/>
                    </a:lnTo>
                    <a:lnTo>
                      <a:pt x="113" y="288"/>
                    </a:lnTo>
                    <a:lnTo>
                      <a:pt x="113" y="288"/>
                    </a:lnTo>
                    <a:lnTo>
                      <a:pt x="93" y="286"/>
                    </a:lnTo>
                    <a:lnTo>
                      <a:pt x="73" y="279"/>
                    </a:lnTo>
                    <a:lnTo>
                      <a:pt x="56" y="268"/>
                    </a:lnTo>
                    <a:lnTo>
                      <a:pt x="40" y="254"/>
                    </a:lnTo>
                    <a:lnTo>
                      <a:pt x="27" y="237"/>
                    </a:lnTo>
                    <a:lnTo>
                      <a:pt x="15" y="216"/>
                    </a:lnTo>
                    <a:lnTo>
                      <a:pt x="7" y="194"/>
                    </a:lnTo>
                    <a:lnTo>
                      <a:pt x="2" y="170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2" y="118"/>
                    </a:lnTo>
                    <a:lnTo>
                      <a:pt x="7" y="94"/>
                    </a:lnTo>
                    <a:lnTo>
                      <a:pt x="15" y="71"/>
                    </a:lnTo>
                    <a:lnTo>
                      <a:pt x="27" y="51"/>
                    </a:lnTo>
                    <a:lnTo>
                      <a:pt x="40" y="34"/>
                    </a:lnTo>
                    <a:lnTo>
                      <a:pt x="56" y="20"/>
                    </a:lnTo>
                    <a:lnTo>
                      <a:pt x="73" y="9"/>
                    </a:lnTo>
                    <a:lnTo>
                      <a:pt x="93" y="2"/>
                    </a:lnTo>
                    <a:lnTo>
                      <a:pt x="113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EAD4E4"/>
              </a:solidFill>
              <a:ln w="1905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52" name="Freeform 24"/>
              <p:cNvSpPr>
                <a:spLocks noChangeAspect="1"/>
              </p:cNvSpPr>
              <p:nvPr/>
            </p:nvSpPr>
            <p:spPr bwMode="auto">
              <a:xfrm>
                <a:off x="3749" y="1830"/>
                <a:ext cx="67" cy="202"/>
              </a:xfrm>
              <a:custGeom>
                <a:avLst/>
                <a:gdLst>
                  <a:gd name="T0" fmla="*/ 37 w 45"/>
                  <a:gd name="T1" fmla="*/ 108 h 135"/>
                  <a:gd name="T2" fmla="*/ 27 w 45"/>
                  <a:gd name="T3" fmla="*/ 96 h 135"/>
                  <a:gd name="T4" fmla="*/ 19 w 45"/>
                  <a:gd name="T5" fmla="*/ 83 h 135"/>
                  <a:gd name="T6" fmla="*/ 15 w 45"/>
                  <a:gd name="T7" fmla="*/ 66 h 135"/>
                  <a:gd name="T8" fmla="*/ 15 w 45"/>
                  <a:gd name="T9" fmla="*/ 66 h 135"/>
                  <a:gd name="T10" fmla="*/ 19 w 45"/>
                  <a:gd name="T11" fmla="*/ 51 h 135"/>
                  <a:gd name="T12" fmla="*/ 27 w 45"/>
                  <a:gd name="T13" fmla="*/ 38 h 135"/>
                  <a:gd name="T14" fmla="*/ 37 w 45"/>
                  <a:gd name="T15" fmla="*/ 27 h 135"/>
                  <a:gd name="T16" fmla="*/ 37 w 45"/>
                  <a:gd name="T17" fmla="*/ 27 h 135"/>
                  <a:gd name="T18" fmla="*/ 42 w 45"/>
                  <a:gd name="T19" fmla="*/ 19 h 135"/>
                  <a:gd name="T20" fmla="*/ 43 w 45"/>
                  <a:gd name="T21" fmla="*/ 9 h 135"/>
                  <a:gd name="T22" fmla="*/ 45 w 45"/>
                  <a:gd name="T23" fmla="*/ 0 h 135"/>
                  <a:gd name="T24" fmla="*/ 45 w 45"/>
                  <a:gd name="T25" fmla="*/ 0 h 135"/>
                  <a:gd name="T26" fmla="*/ 43 w 45"/>
                  <a:gd name="T27" fmla="*/ 7 h 135"/>
                  <a:gd name="T28" fmla="*/ 43 w 45"/>
                  <a:gd name="T29" fmla="*/ 9 h 135"/>
                  <a:gd name="T30" fmla="*/ 45 w 45"/>
                  <a:gd name="T31" fmla="*/ 0 h 135"/>
                  <a:gd name="T32" fmla="*/ 45 w 45"/>
                  <a:gd name="T33" fmla="*/ 0 h 135"/>
                  <a:gd name="T34" fmla="*/ 45 w 45"/>
                  <a:gd name="T35" fmla="*/ 0 h 135"/>
                  <a:gd name="T36" fmla="*/ 45 w 45"/>
                  <a:gd name="T37" fmla="*/ 0 h 135"/>
                  <a:gd name="T38" fmla="*/ 45 w 45"/>
                  <a:gd name="T39" fmla="*/ 0 h 135"/>
                  <a:gd name="T40" fmla="*/ 45 w 45"/>
                  <a:gd name="T41" fmla="*/ 0 h 135"/>
                  <a:gd name="T42" fmla="*/ 42 w 45"/>
                  <a:gd name="T43" fmla="*/ 8 h 135"/>
                  <a:gd name="T44" fmla="*/ 39 w 45"/>
                  <a:gd name="T45" fmla="*/ 17 h 135"/>
                  <a:gd name="T46" fmla="*/ 34 w 45"/>
                  <a:gd name="T47" fmla="*/ 24 h 135"/>
                  <a:gd name="T48" fmla="*/ 34 w 45"/>
                  <a:gd name="T49" fmla="*/ 24 h 135"/>
                  <a:gd name="T50" fmla="*/ 17 w 45"/>
                  <a:gd name="T51" fmla="*/ 36 h 135"/>
                  <a:gd name="T52" fmla="*/ 4 w 45"/>
                  <a:gd name="T53" fmla="*/ 52 h 135"/>
                  <a:gd name="T54" fmla="*/ 0 w 45"/>
                  <a:gd name="T55" fmla="*/ 71 h 135"/>
                  <a:gd name="T56" fmla="*/ 0 w 45"/>
                  <a:gd name="T57" fmla="*/ 71 h 135"/>
                  <a:gd name="T58" fmla="*/ 0 w 45"/>
                  <a:gd name="T59" fmla="*/ 71 h 135"/>
                  <a:gd name="T60" fmla="*/ 0 w 45"/>
                  <a:gd name="T61" fmla="*/ 71 h 135"/>
                  <a:gd name="T62" fmla="*/ 0 w 45"/>
                  <a:gd name="T63" fmla="*/ 72 h 135"/>
                  <a:gd name="T64" fmla="*/ 0 w 45"/>
                  <a:gd name="T65" fmla="*/ 72 h 135"/>
                  <a:gd name="T66" fmla="*/ 7 w 45"/>
                  <a:gd name="T67" fmla="*/ 87 h 135"/>
                  <a:gd name="T68" fmla="*/ 20 w 45"/>
                  <a:gd name="T69" fmla="*/ 100 h 135"/>
                  <a:gd name="T70" fmla="*/ 34 w 45"/>
                  <a:gd name="T71" fmla="*/ 111 h 135"/>
                  <a:gd name="T72" fmla="*/ 34 w 45"/>
                  <a:gd name="T73" fmla="*/ 111 h 135"/>
                  <a:gd name="T74" fmla="*/ 39 w 45"/>
                  <a:gd name="T75" fmla="*/ 118 h 135"/>
                  <a:gd name="T76" fmla="*/ 42 w 45"/>
                  <a:gd name="T77" fmla="*/ 126 h 135"/>
                  <a:gd name="T78" fmla="*/ 45 w 45"/>
                  <a:gd name="T79" fmla="*/ 135 h 135"/>
                  <a:gd name="T80" fmla="*/ 45 w 45"/>
                  <a:gd name="T81" fmla="*/ 135 h 135"/>
                  <a:gd name="T82" fmla="*/ 45 w 45"/>
                  <a:gd name="T83" fmla="*/ 135 h 135"/>
                  <a:gd name="T84" fmla="*/ 45 w 45"/>
                  <a:gd name="T85" fmla="*/ 135 h 135"/>
                  <a:gd name="T86" fmla="*/ 45 w 45"/>
                  <a:gd name="T87" fmla="*/ 135 h 135"/>
                  <a:gd name="T88" fmla="*/ 37 w 45"/>
                  <a:gd name="T89" fmla="*/ 10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5" h="135">
                    <a:moveTo>
                      <a:pt x="37" y="108"/>
                    </a:moveTo>
                    <a:lnTo>
                      <a:pt x="27" y="96"/>
                    </a:lnTo>
                    <a:lnTo>
                      <a:pt x="19" y="83"/>
                    </a:lnTo>
                    <a:lnTo>
                      <a:pt x="15" y="66"/>
                    </a:lnTo>
                    <a:lnTo>
                      <a:pt x="15" y="66"/>
                    </a:lnTo>
                    <a:lnTo>
                      <a:pt x="19" y="51"/>
                    </a:lnTo>
                    <a:lnTo>
                      <a:pt x="27" y="38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42" y="19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2" y="8"/>
                    </a:lnTo>
                    <a:lnTo>
                      <a:pt x="39" y="17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17" y="36"/>
                    </a:lnTo>
                    <a:lnTo>
                      <a:pt x="4" y="52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7" y="87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34" y="111"/>
                    </a:lnTo>
                    <a:lnTo>
                      <a:pt x="39" y="118"/>
                    </a:lnTo>
                    <a:lnTo>
                      <a:pt x="42" y="126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37" y="108"/>
                    </a:lnTo>
                    <a:close/>
                  </a:path>
                </a:pathLst>
              </a:custGeom>
              <a:solidFill>
                <a:srgbClr val="E0BCD6"/>
              </a:solidFill>
              <a:ln w="3810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53" name="Freeform 25"/>
              <p:cNvSpPr>
                <a:spLocks noChangeAspect="1"/>
              </p:cNvSpPr>
              <p:nvPr/>
            </p:nvSpPr>
            <p:spPr bwMode="auto">
              <a:xfrm>
                <a:off x="3599" y="1732"/>
                <a:ext cx="138" cy="113"/>
              </a:xfrm>
              <a:custGeom>
                <a:avLst/>
                <a:gdLst>
                  <a:gd name="T0" fmla="*/ 0 w 92"/>
                  <a:gd name="T1" fmla="*/ 75 h 75"/>
                  <a:gd name="T2" fmla="*/ 16 w 92"/>
                  <a:gd name="T3" fmla="*/ 54 h 75"/>
                  <a:gd name="T4" fmla="*/ 35 w 92"/>
                  <a:gd name="T5" fmla="*/ 36 h 75"/>
                  <a:gd name="T6" fmla="*/ 57 w 92"/>
                  <a:gd name="T7" fmla="*/ 22 h 75"/>
                  <a:gd name="T8" fmla="*/ 82 w 92"/>
                  <a:gd name="T9" fmla="*/ 14 h 75"/>
                  <a:gd name="T10" fmla="*/ 82 w 92"/>
                  <a:gd name="T11" fmla="*/ 14 h 75"/>
                  <a:gd name="T12" fmla="*/ 87 w 92"/>
                  <a:gd name="T13" fmla="*/ 11 h 75"/>
                  <a:gd name="T14" fmla="*/ 90 w 92"/>
                  <a:gd name="T15" fmla="*/ 7 h 75"/>
                  <a:gd name="T16" fmla="*/ 92 w 92"/>
                  <a:gd name="T17" fmla="*/ 4 h 75"/>
                  <a:gd name="T18" fmla="*/ 92 w 92"/>
                  <a:gd name="T19" fmla="*/ 4 h 75"/>
                  <a:gd name="T20" fmla="*/ 87 w 92"/>
                  <a:gd name="T21" fmla="*/ 0 h 75"/>
                  <a:gd name="T22" fmla="*/ 79 w 92"/>
                  <a:gd name="T23" fmla="*/ 0 h 75"/>
                  <a:gd name="T24" fmla="*/ 73 w 92"/>
                  <a:gd name="T25" fmla="*/ 0 h 75"/>
                  <a:gd name="T26" fmla="*/ 73 w 92"/>
                  <a:gd name="T27" fmla="*/ 0 h 75"/>
                  <a:gd name="T28" fmla="*/ 47 w 92"/>
                  <a:gd name="T29" fmla="*/ 11 h 75"/>
                  <a:gd name="T30" fmla="*/ 26 w 92"/>
                  <a:gd name="T31" fmla="*/ 29 h 75"/>
                  <a:gd name="T32" fmla="*/ 10 w 92"/>
                  <a:gd name="T33" fmla="*/ 52 h 75"/>
                  <a:gd name="T34" fmla="*/ 0 w 92"/>
                  <a:gd name="T35" fmla="*/ 75 h 75"/>
                  <a:gd name="T36" fmla="*/ 0 w 92"/>
                  <a:gd name="T37" fmla="*/ 75 h 75"/>
                  <a:gd name="T38" fmla="*/ 0 w 92"/>
                  <a:gd name="T39" fmla="*/ 75 h 75"/>
                  <a:gd name="T40" fmla="*/ 0 w 92"/>
                  <a:gd name="T41" fmla="*/ 75 h 75"/>
                  <a:gd name="T42" fmla="*/ 0 w 92"/>
                  <a:gd name="T43" fmla="*/ 75 h 75"/>
                  <a:gd name="T44" fmla="*/ 0 w 92"/>
                  <a:gd name="T45" fmla="*/ 75 h 75"/>
                  <a:gd name="T46" fmla="*/ 0 w 92"/>
                  <a:gd name="T47" fmla="*/ 75 h 75"/>
                  <a:gd name="T48" fmla="*/ 0 w 92"/>
                  <a:gd name="T49" fmla="*/ 75 h 75"/>
                  <a:gd name="T50" fmla="*/ 0 w 92"/>
                  <a:gd name="T51" fmla="*/ 75 h 75"/>
                  <a:gd name="T52" fmla="*/ 0 w 92"/>
                  <a:gd name="T5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2" h="75">
                    <a:moveTo>
                      <a:pt x="0" y="75"/>
                    </a:moveTo>
                    <a:lnTo>
                      <a:pt x="16" y="54"/>
                    </a:lnTo>
                    <a:lnTo>
                      <a:pt x="35" y="36"/>
                    </a:lnTo>
                    <a:lnTo>
                      <a:pt x="57" y="22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87" y="11"/>
                    </a:lnTo>
                    <a:lnTo>
                      <a:pt x="90" y="7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87" y="0"/>
                    </a:lnTo>
                    <a:lnTo>
                      <a:pt x="79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47" y="11"/>
                    </a:lnTo>
                    <a:lnTo>
                      <a:pt x="26" y="29"/>
                    </a:lnTo>
                    <a:lnTo>
                      <a:pt x="10" y="52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54" name="Freeform 26"/>
              <p:cNvSpPr>
                <a:spLocks noChangeAspect="1"/>
              </p:cNvSpPr>
              <p:nvPr/>
            </p:nvSpPr>
            <p:spPr bwMode="auto">
              <a:xfrm>
                <a:off x="3735" y="1824"/>
                <a:ext cx="77" cy="202"/>
              </a:xfrm>
              <a:custGeom>
                <a:avLst/>
                <a:gdLst>
                  <a:gd name="T0" fmla="*/ 50 w 51"/>
                  <a:gd name="T1" fmla="*/ 0 h 135"/>
                  <a:gd name="T2" fmla="*/ 47 w 51"/>
                  <a:gd name="T3" fmla="*/ 8 h 135"/>
                  <a:gd name="T4" fmla="*/ 46 w 51"/>
                  <a:gd name="T5" fmla="*/ 10 h 135"/>
                  <a:gd name="T6" fmla="*/ 50 w 51"/>
                  <a:gd name="T7" fmla="*/ 0 h 135"/>
                  <a:gd name="T8" fmla="*/ 50 w 51"/>
                  <a:gd name="T9" fmla="*/ 0 h 135"/>
                  <a:gd name="T10" fmla="*/ 50 w 51"/>
                  <a:gd name="T11" fmla="*/ 0 h 135"/>
                  <a:gd name="T12" fmla="*/ 50 w 51"/>
                  <a:gd name="T13" fmla="*/ 0 h 135"/>
                  <a:gd name="T14" fmla="*/ 46 w 51"/>
                  <a:gd name="T15" fmla="*/ 9 h 135"/>
                  <a:gd name="T16" fmla="*/ 41 w 51"/>
                  <a:gd name="T17" fmla="*/ 17 h 135"/>
                  <a:gd name="T18" fmla="*/ 34 w 51"/>
                  <a:gd name="T19" fmla="*/ 24 h 135"/>
                  <a:gd name="T20" fmla="*/ 18 w 51"/>
                  <a:gd name="T21" fmla="*/ 37 h 135"/>
                  <a:gd name="T22" fmla="*/ 4 w 51"/>
                  <a:gd name="T23" fmla="*/ 52 h 135"/>
                  <a:gd name="T24" fmla="*/ 0 w 51"/>
                  <a:gd name="T25" fmla="*/ 72 h 135"/>
                  <a:gd name="T26" fmla="*/ 0 w 51"/>
                  <a:gd name="T27" fmla="*/ 72 h 135"/>
                  <a:gd name="T28" fmla="*/ 0 w 51"/>
                  <a:gd name="T29" fmla="*/ 72 h 135"/>
                  <a:gd name="T30" fmla="*/ 0 w 51"/>
                  <a:gd name="T31" fmla="*/ 72 h 135"/>
                  <a:gd name="T32" fmla="*/ 7 w 51"/>
                  <a:gd name="T33" fmla="*/ 88 h 135"/>
                  <a:gd name="T34" fmla="*/ 20 w 51"/>
                  <a:gd name="T35" fmla="*/ 100 h 135"/>
                  <a:gd name="T36" fmla="*/ 34 w 51"/>
                  <a:gd name="T37" fmla="*/ 111 h 135"/>
                  <a:gd name="T38" fmla="*/ 41 w 51"/>
                  <a:gd name="T39" fmla="*/ 119 h 135"/>
                  <a:gd name="T40" fmla="*/ 46 w 51"/>
                  <a:gd name="T41" fmla="*/ 127 h 135"/>
                  <a:gd name="T42" fmla="*/ 51 w 51"/>
                  <a:gd name="T4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" h="135">
                    <a:moveTo>
                      <a:pt x="50" y="0"/>
                    </a:moveTo>
                    <a:lnTo>
                      <a:pt x="47" y="8"/>
                    </a:lnTo>
                    <a:lnTo>
                      <a:pt x="46" y="1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46" y="9"/>
                    </a:lnTo>
                    <a:lnTo>
                      <a:pt x="41" y="17"/>
                    </a:lnTo>
                    <a:lnTo>
                      <a:pt x="34" y="24"/>
                    </a:lnTo>
                    <a:lnTo>
                      <a:pt x="18" y="37"/>
                    </a:lnTo>
                    <a:lnTo>
                      <a:pt x="4" y="5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7" y="88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41" y="119"/>
                    </a:lnTo>
                    <a:lnTo>
                      <a:pt x="46" y="127"/>
                    </a:lnTo>
                    <a:lnTo>
                      <a:pt x="51" y="135"/>
                    </a:lnTo>
                  </a:path>
                </a:pathLst>
              </a:custGeom>
              <a:noFill/>
              <a:ln w="19050" cmpd="sng">
                <a:solidFill>
                  <a:srgbClr val="C8A3C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4155" name="Group 27"/>
            <p:cNvGrpSpPr>
              <a:grpSpLocks/>
            </p:cNvGrpSpPr>
            <p:nvPr/>
          </p:nvGrpSpPr>
          <p:grpSpPr bwMode="auto">
            <a:xfrm>
              <a:off x="4435" y="2098"/>
              <a:ext cx="326" cy="207"/>
              <a:chOff x="4615" y="2232"/>
              <a:chExt cx="228" cy="141"/>
            </a:xfrm>
          </p:grpSpPr>
          <p:sp>
            <p:nvSpPr>
              <p:cNvPr id="304156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4615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57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4687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58" name="Rectangle 30"/>
              <p:cNvSpPr>
                <a:spLocks noChangeAspect="1" noChangeArrowheads="1"/>
              </p:cNvSpPr>
              <p:nvPr/>
            </p:nvSpPr>
            <p:spPr bwMode="auto">
              <a:xfrm>
                <a:off x="4759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59" name="Rectangle 31"/>
              <p:cNvSpPr>
                <a:spLocks noChangeAspect="1" noChangeArrowheads="1"/>
              </p:cNvSpPr>
              <p:nvPr/>
            </p:nvSpPr>
            <p:spPr bwMode="auto">
              <a:xfrm>
                <a:off x="4831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4160" name="Group 32"/>
            <p:cNvGrpSpPr>
              <a:grpSpLocks/>
            </p:cNvGrpSpPr>
            <p:nvPr/>
          </p:nvGrpSpPr>
          <p:grpSpPr bwMode="auto">
            <a:xfrm>
              <a:off x="4129" y="982"/>
              <a:ext cx="632" cy="111"/>
              <a:chOff x="4401" y="1474"/>
              <a:chExt cx="442" cy="75"/>
            </a:xfrm>
          </p:grpSpPr>
          <p:sp>
            <p:nvSpPr>
              <p:cNvPr id="304161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4401" y="1474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62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4472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63" name="Rectangle 35"/>
              <p:cNvSpPr>
                <a:spLocks noChangeAspect="1" noChangeArrowheads="1"/>
              </p:cNvSpPr>
              <p:nvPr/>
            </p:nvSpPr>
            <p:spPr bwMode="auto">
              <a:xfrm>
                <a:off x="4544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64" name="Rectangle 36"/>
              <p:cNvSpPr>
                <a:spLocks noChangeAspect="1" noChangeArrowheads="1"/>
              </p:cNvSpPr>
              <p:nvPr/>
            </p:nvSpPr>
            <p:spPr bwMode="auto">
              <a:xfrm>
                <a:off x="4615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65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4687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66" name="Rectangle 38"/>
              <p:cNvSpPr>
                <a:spLocks noChangeAspect="1" noChangeArrowheads="1"/>
              </p:cNvSpPr>
              <p:nvPr/>
            </p:nvSpPr>
            <p:spPr bwMode="auto">
              <a:xfrm>
                <a:off x="4759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67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4831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4168" name="Group 40"/>
            <p:cNvGrpSpPr>
              <a:grpSpLocks/>
            </p:cNvGrpSpPr>
            <p:nvPr/>
          </p:nvGrpSpPr>
          <p:grpSpPr bwMode="auto">
            <a:xfrm>
              <a:off x="3205" y="982"/>
              <a:ext cx="838" cy="211"/>
              <a:chOff x="3755" y="1474"/>
              <a:chExt cx="586" cy="143"/>
            </a:xfrm>
          </p:grpSpPr>
          <p:sp>
            <p:nvSpPr>
              <p:cNvPr id="304169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3755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70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382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71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3898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72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3970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73" name="Rectangle 45"/>
              <p:cNvSpPr>
                <a:spLocks noChangeAspect="1" noChangeArrowheads="1"/>
              </p:cNvSpPr>
              <p:nvPr/>
            </p:nvSpPr>
            <p:spPr bwMode="auto">
              <a:xfrm>
                <a:off x="4043" y="1474"/>
                <a:ext cx="10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74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4113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75" name="Rectangle 47"/>
              <p:cNvSpPr>
                <a:spLocks noChangeAspect="1" noChangeArrowheads="1"/>
              </p:cNvSpPr>
              <p:nvPr/>
            </p:nvSpPr>
            <p:spPr bwMode="auto">
              <a:xfrm>
                <a:off x="4186" y="1474"/>
                <a:ext cx="10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76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425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77" name="Rectangle 49"/>
              <p:cNvSpPr>
                <a:spLocks noChangeAspect="1" noChangeArrowheads="1"/>
              </p:cNvSpPr>
              <p:nvPr/>
            </p:nvSpPr>
            <p:spPr bwMode="auto">
              <a:xfrm>
                <a:off x="4329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4178" name="Group 50"/>
            <p:cNvGrpSpPr>
              <a:grpSpLocks/>
            </p:cNvGrpSpPr>
            <p:nvPr/>
          </p:nvGrpSpPr>
          <p:grpSpPr bwMode="auto">
            <a:xfrm>
              <a:off x="2496" y="1015"/>
              <a:ext cx="713" cy="1289"/>
              <a:chOff x="3259" y="1496"/>
              <a:chExt cx="499" cy="876"/>
            </a:xfrm>
          </p:grpSpPr>
          <p:sp>
            <p:nvSpPr>
              <p:cNvPr id="304179" name="Freeform 51"/>
              <p:cNvSpPr>
                <a:spLocks noChangeAspect="1"/>
              </p:cNvSpPr>
              <p:nvPr/>
            </p:nvSpPr>
            <p:spPr bwMode="auto">
              <a:xfrm>
                <a:off x="3736" y="2296"/>
                <a:ext cx="22" cy="76"/>
              </a:xfrm>
              <a:custGeom>
                <a:avLst/>
                <a:gdLst>
                  <a:gd name="T0" fmla="*/ 0 w 15"/>
                  <a:gd name="T1" fmla="*/ 50 h 51"/>
                  <a:gd name="T2" fmla="*/ 8 w 15"/>
                  <a:gd name="T3" fmla="*/ 51 h 51"/>
                  <a:gd name="T4" fmla="*/ 15 w 15"/>
                  <a:gd name="T5" fmla="*/ 1 h 51"/>
                  <a:gd name="T6" fmla="*/ 7 w 15"/>
                  <a:gd name="T7" fmla="*/ 0 h 51"/>
                  <a:gd name="T8" fmla="*/ 0 w 15"/>
                  <a:gd name="T9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1">
                    <a:moveTo>
                      <a:pt x="0" y="50"/>
                    </a:moveTo>
                    <a:lnTo>
                      <a:pt x="8" y="51"/>
                    </a:lnTo>
                    <a:lnTo>
                      <a:pt x="15" y="1"/>
                    </a:lnTo>
                    <a:lnTo>
                      <a:pt x="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80" name="Freeform 52"/>
              <p:cNvSpPr>
                <a:spLocks noChangeAspect="1"/>
              </p:cNvSpPr>
              <p:nvPr/>
            </p:nvSpPr>
            <p:spPr bwMode="auto">
              <a:xfrm>
                <a:off x="3259" y="1841"/>
                <a:ext cx="21" cy="78"/>
              </a:xfrm>
              <a:custGeom>
                <a:avLst/>
                <a:gdLst>
                  <a:gd name="T0" fmla="*/ 0 w 14"/>
                  <a:gd name="T1" fmla="*/ 0 h 52"/>
                  <a:gd name="T2" fmla="*/ 6 w 14"/>
                  <a:gd name="T3" fmla="*/ 52 h 52"/>
                  <a:gd name="T4" fmla="*/ 14 w 14"/>
                  <a:gd name="T5" fmla="*/ 51 h 52"/>
                  <a:gd name="T6" fmla="*/ 7 w 14"/>
                  <a:gd name="T7" fmla="*/ 0 h 52"/>
                  <a:gd name="T8" fmla="*/ 0 w 14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2">
                    <a:moveTo>
                      <a:pt x="0" y="0"/>
                    </a:moveTo>
                    <a:lnTo>
                      <a:pt x="6" y="52"/>
                    </a:lnTo>
                    <a:lnTo>
                      <a:pt x="14" y="51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81" name="Freeform 53"/>
              <p:cNvSpPr>
                <a:spLocks noChangeAspect="1"/>
              </p:cNvSpPr>
              <p:nvPr/>
            </p:nvSpPr>
            <p:spPr bwMode="auto">
              <a:xfrm>
                <a:off x="3328" y="1819"/>
                <a:ext cx="46" cy="73"/>
              </a:xfrm>
              <a:custGeom>
                <a:avLst/>
                <a:gdLst>
                  <a:gd name="T0" fmla="*/ 0 w 31"/>
                  <a:gd name="T1" fmla="*/ 3 h 49"/>
                  <a:gd name="T2" fmla="*/ 24 w 31"/>
                  <a:gd name="T3" fmla="*/ 49 h 49"/>
                  <a:gd name="T4" fmla="*/ 31 w 31"/>
                  <a:gd name="T5" fmla="*/ 46 h 49"/>
                  <a:gd name="T6" fmla="*/ 8 w 31"/>
                  <a:gd name="T7" fmla="*/ 0 h 49"/>
                  <a:gd name="T8" fmla="*/ 0 w 31"/>
                  <a:gd name="T9" fmla="*/ 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49">
                    <a:moveTo>
                      <a:pt x="0" y="3"/>
                    </a:moveTo>
                    <a:lnTo>
                      <a:pt x="24" y="49"/>
                    </a:lnTo>
                    <a:lnTo>
                      <a:pt x="31" y="46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82" name="Freeform 54"/>
              <p:cNvSpPr>
                <a:spLocks noChangeAspect="1"/>
              </p:cNvSpPr>
              <p:nvPr/>
            </p:nvSpPr>
            <p:spPr bwMode="auto">
              <a:xfrm>
                <a:off x="3390" y="1781"/>
                <a:ext cx="60" cy="65"/>
              </a:xfrm>
              <a:custGeom>
                <a:avLst/>
                <a:gdLst>
                  <a:gd name="T0" fmla="*/ 0 w 40"/>
                  <a:gd name="T1" fmla="*/ 5 h 43"/>
                  <a:gd name="T2" fmla="*/ 35 w 40"/>
                  <a:gd name="T3" fmla="*/ 43 h 43"/>
                  <a:gd name="T4" fmla="*/ 40 w 40"/>
                  <a:gd name="T5" fmla="*/ 38 h 43"/>
                  <a:gd name="T6" fmla="*/ 6 w 40"/>
                  <a:gd name="T7" fmla="*/ 0 h 43"/>
                  <a:gd name="T8" fmla="*/ 0 w 40"/>
                  <a:gd name="T9" fmla="*/ 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3">
                    <a:moveTo>
                      <a:pt x="0" y="5"/>
                    </a:moveTo>
                    <a:lnTo>
                      <a:pt x="35" y="43"/>
                    </a:lnTo>
                    <a:lnTo>
                      <a:pt x="40" y="38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83" name="Freeform 55"/>
              <p:cNvSpPr>
                <a:spLocks noChangeAspect="1"/>
              </p:cNvSpPr>
              <p:nvPr/>
            </p:nvSpPr>
            <p:spPr bwMode="auto">
              <a:xfrm>
                <a:off x="3438" y="1729"/>
                <a:ext cx="71" cy="54"/>
              </a:xfrm>
              <a:custGeom>
                <a:avLst/>
                <a:gdLst>
                  <a:gd name="T0" fmla="*/ 0 w 47"/>
                  <a:gd name="T1" fmla="*/ 6 h 36"/>
                  <a:gd name="T2" fmla="*/ 43 w 47"/>
                  <a:gd name="T3" fmla="*/ 36 h 36"/>
                  <a:gd name="T4" fmla="*/ 47 w 47"/>
                  <a:gd name="T5" fmla="*/ 30 h 36"/>
                  <a:gd name="T6" fmla="*/ 5 w 47"/>
                  <a:gd name="T7" fmla="*/ 0 h 36"/>
                  <a:gd name="T8" fmla="*/ 0 w 47"/>
                  <a:gd name="T9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6">
                    <a:moveTo>
                      <a:pt x="0" y="6"/>
                    </a:moveTo>
                    <a:lnTo>
                      <a:pt x="43" y="36"/>
                    </a:lnTo>
                    <a:lnTo>
                      <a:pt x="47" y="30"/>
                    </a:lnTo>
                    <a:lnTo>
                      <a:pt x="5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84" name="Freeform 56"/>
              <p:cNvSpPr>
                <a:spLocks noChangeAspect="1"/>
              </p:cNvSpPr>
              <p:nvPr/>
            </p:nvSpPr>
            <p:spPr bwMode="auto">
              <a:xfrm>
                <a:off x="3479" y="1664"/>
                <a:ext cx="73" cy="50"/>
              </a:xfrm>
              <a:custGeom>
                <a:avLst/>
                <a:gdLst>
                  <a:gd name="T0" fmla="*/ 0 w 49"/>
                  <a:gd name="T1" fmla="*/ 7 h 33"/>
                  <a:gd name="T2" fmla="*/ 45 w 49"/>
                  <a:gd name="T3" fmla="*/ 33 h 33"/>
                  <a:gd name="T4" fmla="*/ 49 w 49"/>
                  <a:gd name="T5" fmla="*/ 27 h 33"/>
                  <a:gd name="T6" fmla="*/ 5 w 49"/>
                  <a:gd name="T7" fmla="*/ 0 h 33"/>
                  <a:gd name="T8" fmla="*/ 0 w 49"/>
                  <a:gd name="T9" fmla="*/ 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33">
                    <a:moveTo>
                      <a:pt x="0" y="7"/>
                    </a:moveTo>
                    <a:lnTo>
                      <a:pt x="45" y="33"/>
                    </a:lnTo>
                    <a:lnTo>
                      <a:pt x="49" y="27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85" name="Freeform 57"/>
              <p:cNvSpPr>
                <a:spLocks noChangeAspect="1"/>
              </p:cNvSpPr>
              <p:nvPr/>
            </p:nvSpPr>
            <p:spPr bwMode="auto">
              <a:xfrm>
                <a:off x="3521" y="1597"/>
                <a:ext cx="66" cy="55"/>
              </a:xfrm>
              <a:custGeom>
                <a:avLst/>
                <a:gdLst>
                  <a:gd name="T0" fmla="*/ 0 w 44"/>
                  <a:gd name="T1" fmla="*/ 7 h 37"/>
                  <a:gd name="T2" fmla="*/ 39 w 44"/>
                  <a:gd name="T3" fmla="*/ 37 h 37"/>
                  <a:gd name="T4" fmla="*/ 44 w 44"/>
                  <a:gd name="T5" fmla="*/ 30 h 37"/>
                  <a:gd name="T6" fmla="*/ 5 w 44"/>
                  <a:gd name="T7" fmla="*/ 0 h 37"/>
                  <a:gd name="T8" fmla="*/ 0 w 44"/>
                  <a:gd name="T9" fmla="*/ 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7">
                    <a:moveTo>
                      <a:pt x="0" y="7"/>
                    </a:moveTo>
                    <a:lnTo>
                      <a:pt x="39" y="37"/>
                    </a:lnTo>
                    <a:lnTo>
                      <a:pt x="44" y="30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86" name="Freeform 58"/>
              <p:cNvSpPr>
                <a:spLocks noChangeAspect="1"/>
              </p:cNvSpPr>
              <p:nvPr/>
            </p:nvSpPr>
            <p:spPr bwMode="auto">
              <a:xfrm>
                <a:off x="3579" y="1532"/>
                <a:ext cx="52" cy="68"/>
              </a:xfrm>
              <a:custGeom>
                <a:avLst/>
                <a:gdLst>
                  <a:gd name="T0" fmla="*/ 0 w 35"/>
                  <a:gd name="T1" fmla="*/ 5 h 45"/>
                  <a:gd name="T2" fmla="*/ 29 w 35"/>
                  <a:gd name="T3" fmla="*/ 45 h 45"/>
                  <a:gd name="T4" fmla="*/ 35 w 35"/>
                  <a:gd name="T5" fmla="*/ 40 h 45"/>
                  <a:gd name="T6" fmla="*/ 6 w 35"/>
                  <a:gd name="T7" fmla="*/ 0 h 45"/>
                  <a:gd name="T8" fmla="*/ 0 w 35"/>
                  <a:gd name="T9" fmla="*/ 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5">
                    <a:moveTo>
                      <a:pt x="0" y="5"/>
                    </a:moveTo>
                    <a:lnTo>
                      <a:pt x="29" y="45"/>
                    </a:lnTo>
                    <a:lnTo>
                      <a:pt x="35" y="4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87" name="Freeform 59"/>
              <p:cNvSpPr>
                <a:spLocks noChangeAspect="1"/>
              </p:cNvSpPr>
              <p:nvPr/>
            </p:nvSpPr>
            <p:spPr bwMode="auto">
              <a:xfrm>
                <a:off x="3656" y="1496"/>
                <a:ext cx="33" cy="72"/>
              </a:xfrm>
              <a:custGeom>
                <a:avLst/>
                <a:gdLst>
                  <a:gd name="T0" fmla="*/ 0 w 22"/>
                  <a:gd name="T1" fmla="*/ 2 h 48"/>
                  <a:gd name="T2" fmla="*/ 15 w 22"/>
                  <a:gd name="T3" fmla="*/ 48 h 48"/>
                  <a:gd name="T4" fmla="*/ 22 w 22"/>
                  <a:gd name="T5" fmla="*/ 46 h 48"/>
                  <a:gd name="T6" fmla="*/ 7 w 22"/>
                  <a:gd name="T7" fmla="*/ 0 h 48"/>
                  <a:gd name="T8" fmla="*/ 0 w 22"/>
                  <a:gd name="T9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8">
                    <a:moveTo>
                      <a:pt x="0" y="2"/>
                    </a:moveTo>
                    <a:lnTo>
                      <a:pt x="15" y="48"/>
                    </a:lnTo>
                    <a:lnTo>
                      <a:pt x="22" y="46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88" name="Freeform 60"/>
              <p:cNvSpPr>
                <a:spLocks noChangeAspect="1"/>
              </p:cNvSpPr>
              <p:nvPr/>
            </p:nvSpPr>
            <p:spPr bwMode="auto">
              <a:xfrm>
                <a:off x="3259" y="1927"/>
                <a:ext cx="21" cy="78"/>
              </a:xfrm>
              <a:custGeom>
                <a:avLst/>
                <a:gdLst>
                  <a:gd name="T0" fmla="*/ 0 w 14"/>
                  <a:gd name="T1" fmla="*/ 51 h 52"/>
                  <a:gd name="T2" fmla="*/ 7 w 14"/>
                  <a:gd name="T3" fmla="*/ 52 h 52"/>
                  <a:gd name="T4" fmla="*/ 14 w 14"/>
                  <a:gd name="T5" fmla="*/ 1 h 52"/>
                  <a:gd name="T6" fmla="*/ 6 w 14"/>
                  <a:gd name="T7" fmla="*/ 0 h 52"/>
                  <a:gd name="T8" fmla="*/ 0 w 14"/>
                  <a:gd name="T9" fmla="*/ 5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2">
                    <a:moveTo>
                      <a:pt x="0" y="51"/>
                    </a:moveTo>
                    <a:lnTo>
                      <a:pt x="7" y="52"/>
                    </a:lnTo>
                    <a:lnTo>
                      <a:pt x="14" y="1"/>
                    </a:lnTo>
                    <a:lnTo>
                      <a:pt x="6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89" name="Freeform 61"/>
              <p:cNvSpPr>
                <a:spLocks noChangeAspect="1"/>
              </p:cNvSpPr>
              <p:nvPr/>
            </p:nvSpPr>
            <p:spPr bwMode="auto">
              <a:xfrm>
                <a:off x="3328" y="1952"/>
                <a:ext cx="46" cy="75"/>
              </a:xfrm>
              <a:custGeom>
                <a:avLst/>
                <a:gdLst>
                  <a:gd name="T0" fmla="*/ 0 w 31"/>
                  <a:gd name="T1" fmla="*/ 46 h 50"/>
                  <a:gd name="T2" fmla="*/ 8 w 31"/>
                  <a:gd name="T3" fmla="*/ 50 h 50"/>
                  <a:gd name="T4" fmla="*/ 31 w 31"/>
                  <a:gd name="T5" fmla="*/ 4 h 50"/>
                  <a:gd name="T6" fmla="*/ 24 w 31"/>
                  <a:gd name="T7" fmla="*/ 0 h 50"/>
                  <a:gd name="T8" fmla="*/ 0 w 31"/>
                  <a:gd name="T9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50">
                    <a:moveTo>
                      <a:pt x="0" y="46"/>
                    </a:moveTo>
                    <a:lnTo>
                      <a:pt x="8" y="50"/>
                    </a:lnTo>
                    <a:lnTo>
                      <a:pt x="31" y="4"/>
                    </a:lnTo>
                    <a:lnTo>
                      <a:pt x="24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90" name="Freeform 62"/>
              <p:cNvSpPr>
                <a:spLocks noChangeAspect="1"/>
              </p:cNvSpPr>
              <p:nvPr/>
            </p:nvSpPr>
            <p:spPr bwMode="auto">
              <a:xfrm>
                <a:off x="3390" y="2000"/>
                <a:ext cx="60" cy="65"/>
              </a:xfrm>
              <a:custGeom>
                <a:avLst/>
                <a:gdLst>
                  <a:gd name="T0" fmla="*/ 0 w 40"/>
                  <a:gd name="T1" fmla="*/ 38 h 43"/>
                  <a:gd name="T2" fmla="*/ 6 w 40"/>
                  <a:gd name="T3" fmla="*/ 43 h 43"/>
                  <a:gd name="T4" fmla="*/ 40 w 40"/>
                  <a:gd name="T5" fmla="*/ 5 h 43"/>
                  <a:gd name="T6" fmla="*/ 35 w 40"/>
                  <a:gd name="T7" fmla="*/ 0 h 43"/>
                  <a:gd name="T8" fmla="*/ 0 w 40"/>
                  <a:gd name="T9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3">
                    <a:moveTo>
                      <a:pt x="0" y="38"/>
                    </a:moveTo>
                    <a:lnTo>
                      <a:pt x="6" y="43"/>
                    </a:lnTo>
                    <a:lnTo>
                      <a:pt x="40" y="5"/>
                    </a:lnTo>
                    <a:lnTo>
                      <a:pt x="35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91" name="Freeform 63"/>
              <p:cNvSpPr>
                <a:spLocks noChangeAspect="1"/>
              </p:cNvSpPr>
              <p:nvPr/>
            </p:nvSpPr>
            <p:spPr bwMode="auto">
              <a:xfrm>
                <a:off x="3438" y="2063"/>
                <a:ext cx="71" cy="53"/>
              </a:xfrm>
              <a:custGeom>
                <a:avLst/>
                <a:gdLst>
                  <a:gd name="T0" fmla="*/ 0 w 47"/>
                  <a:gd name="T1" fmla="*/ 29 h 35"/>
                  <a:gd name="T2" fmla="*/ 5 w 47"/>
                  <a:gd name="T3" fmla="*/ 35 h 35"/>
                  <a:gd name="T4" fmla="*/ 47 w 47"/>
                  <a:gd name="T5" fmla="*/ 6 h 35"/>
                  <a:gd name="T6" fmla="*/ 43 w 47"/>
                  <a:gd name="T7" fmla="*/ 0 h 35"/>
                  <a:gd name="T8" fmla="*/ 0 w 47"/>
                  <a:gd name="T9" fmla="*/ 2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5">
                    <a:moveTo>
                      <a:pt x="0" y="29"/>
                    </a:moveTo>
                    <a:lnTo>
                      <a:pt x="5" y="35"/>
                    </a:lnTo>
                    <a:lnTo>
                      <a:pt x="47" y="6"/>
                    </a:lnTo>
                    <a:lnTo>
                      <a:pt x="43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92" name="Freeform 64"/>
              <p:cNvSpPr>
                <a:spLocks noChangeAspect="1"/>
              </p:cNvSpPr>
              <p:nvPr/>
            </p:nvSpPr>
            <p:spPr bwMode="auto">
              <a:xfrm>
                <a:off x="3479" y="2131"/>
                <a:ext cx="73" cy="49"/>
              </a:xfrm>
              <a:custGeom>
                <a:avLst/>
                <a:gdLst>
                  <a:gd name="T0" fmla="*/ 0 w 49"/>
                  <a:gd name="T1" fmla="*/ 27 h 33"/>
                  <a:gd name="T2" fmla="*/ 5 w 49"/>
                  <a:gd name="T3" fmla="*/ 33 h 33"/>
                  <a:gd name="T4" fmla="*/ 49 w 49"/>
                  <a:gd name="T5" fmla="*/ 7 h 33"/>
                  <a:gd name="T6" fmla="*/ 45 w 49"/>
                  <a:gd name="T7" fmla="*/ 0 h 33"/>
                  <a:gd name="T8" fmla="*/ 0 w 49"/>
                  <a:gd name="T9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33">
                    <a:moveTo>
                      <a:pt x="0" y="27"/>
                    </a:moveTo>
                    <a:lnTo>
                      <a:pt x="5" y="33"/>
                    </a:lnTo>
                    <a:lnTo>
                      <a:pt x="49" y="7"/>
                    </a:lnTo>
                    <a:lnTo>
                      <a:pt x="45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93" name="Freeform 65"/>
              <p:cNvSpPr>
                <a:spLocks noChangeAspect="1"/>
              </p:cNvSpPr>
              <p:nvPr/>
            </p:nvSpPr>
            <p:spPr bwMode="auto">
              <a:xfrm>
                <a:off x="3521" y="2194"/>
                <a:ext cx="66" cy="55"/>
              </a:xfrm>
              <a:custGeom>
                <a:avLst/>
                <a:gdLst>
                  <a:gd name="T0" fmla="*/ 0 w 44"/>
                  <a:gd name="T1" fmla="*/ 31 h 37"/>
                  <a:gd name="T2" fmla="*/ 5 w 44"/>
                  <a:gd name="T3" fmla="*/ 37 h 37"/>
                  <a:gd name="T4" fmla="*/ 44 w 44"/>
                  <a:gd name="T5" fmla="*/ 6 h 37"/>
                  <a:gd name="T6" fmla="*/ 39 w 44"/>
                  <a:gd name="T7" fmla="*/ 0 h 37"/>
                  <a:gd name="T8" fmla="*/ 0 w 44"/>
                  <a:gd name="T9" fmla="*/ 3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7">
                    <a:moveTo>
                      <a:pt x="0" y="31"/>
                    </a:moveTo>
                    <a:lnTo>
                      <a:pt x="5" y="37"/>
                    </a:lnTo>
                    <a:lnTo>
                      <a:pt x="44" y="6"/>
                    </a:lnTo>
                    <a:lnTo>
                      <a:pt x="39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94" name="Freeform 66"/>
              <p:cNvSpPr>
                <a:spLocks noChangeAspect="1"/>
              </p:cNvSpPr>
              <p:nvPr/>
            </p:nvSpPr>
            <p:spPr bwMode="auto">
              <a:xfrm>
                <a:off x="3579" y="2248"/>
                <a:ext cx="52" cy="66"/>
              </a:xfrm>
              <a:custGeom>
                <a:avLst/>
                <a:gdLst>
                  <a:gd name="T0" fmla="*/ 0 w 35"/>
                  <a:gd name="T1" fmla="*/ 39 h 44"/>
                  <a:gd name="T2" fmla="*/ 6 w 35"/>
                  <a:gd name="T3" fmla="*/ 44 h 44"/>
                  <a:gd name="T4" fmla="*/ 35 w 35"/>
                  <a:gd name="T5" fmla="*/ 4 h 44"/>
                  <a:gd name="T6" fmla="*/ 29 w 35"/>
                  <a:gd name="T7" fmla="*/ 0 h 44"/>
                  <a:gd name="T8" fmla="*/ 0 w 35"/>
                  <a:gd name="T9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4">
                    <a:moveTo>
                      <a:pt x="0" y="39"/>
                    </a:moveTo>
                    <a:lnTo>
                      <a:pt x="6" y="44"/>
                    </a:lnTo>
                    <a:lnTo>
                      <a:pt x="35" y="4"/>
                    </a:lnTo>
                    <a:lnTo>
                      <a:pt x="29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95" name="Freeform 67"/>
              <p:cNvSpPr>
                <a:spLocks noChangeAspect="1"/>
              </p:cNvSpPr>
              <p:nvPr/>
            </p:nvSpPr>
            <p:spPr bwMode="auto">
              <a:xfrm>
                <a:off x="3656" y="2276"/>
                <a:ext cx="33" cy="74"/>
              </a:xfrm>
              <a:custGeom>
                <a:avLst/>
                <a:gdLst>
                  <a:gd name="T0" fmla="*/ 0 w 22"/>
                  <a:gd name="T1" fmla="*/ 47 h 49"/>
                  <a:gd name="T2" fmla="*/ 7 w 22"/>
                  <a:gd name="T3" fmla="*/ 49 h 49"/>
                  <a:gd name="T4" fmla="*/ 22 w 22"/>
                  <a:gd name="T5" fmla="*/ 3 h 49"/>
                  <a:gd name="T6" fmla="*/ 15 w 22"/>
                  <a:gd name="T7" fmla="*/ 0 h 49"/>
                  <a:gd name="T8" fmla="*/ 0 w 22"/>
                  <a:gd name="T9" fmla="*/ 4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9">
                    <a:moveTo>
                      <a:pt x="0" y="47"/>
                    </a:moveTo>
                    <a:lnTo>
                      <a:pt x="7" y="49"/>
                    </a:lnTo>
                    <a:lnTo>
                      <a:pt x="22" y="3"/>
                    </a:lnTo>
                    <a:lnTo>
                      <a:pt x="15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4196" name="Group 68"/>
            <p:cNvGrpSpPr>
              <a:grpSpLocks/>
            </p:cNvGrpSpPr>
            <p:nvPr/>
          </p:nvGrpSpPr>
          <p:grpSpPr bwMode="auto">
            <a:xfrm>
              <a:off x="3307" y="2196"/>
              <a:ext cx="1043" cy="110"/>
              <a:chOff x="3826" y="2299"/>
              <a:chExt cx="730" cy="75"/>
            </a:xfrm>
          </p:grpSpPr>
          <p:sp>
            <p:nvSpPr>
              <p:cNvPr id="304197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382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98" name="Rectangle 70"/>
              <p:cNvSpPr>
                <a:spLocks noChangeAspect="1" noChangeArrowheads="1"/>
              </p:cNvSpPr>
              <p:nvPr/>
            </p:nvSpPr>
            <p:spPr bwMode="auto">
              <a:xfrm>
                <a:off x="3898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99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3970" y="2299"/>
                <a:ext cx="11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200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4043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201" name="Rectangle 73"/>
              <p:cNvSpPr>
                <a:spLocks noChangeAspect="1" noChangeArrowheads="1"/>
              </p:cNvSpPr>
              <p:nvPr/>
            </p:nvSpPr>
            <p:spPr bwMode="auto">
              <a:xfrm>
                <a:off x="4113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202" name="Rectangle 74"/>
              <p:cNvSpPr>
                <a:spLocks noChangeAspect="1" noChangeArrowheads="1"/>
              </p:cNvSpPr>
              <p:nvPr/>
            </p:nvSpPr>
            <p:spPr bwMode="auto">
              <a:xfrm>
                <a:off x="4186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203" name="Rectangle 75"/>
              <p:cNvSpPr>
                <a:spLocks noChangeAspect="1" noChangeArrowheads="1"/>
              </p:cNvSpPr>
              <p:nvPr/>
            </p:nvSpPr>
            <p:spPr bwMode="auto">
              <a:xfrm>
                <a:off x="425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204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4329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205" name="Rectangle 77"/>
              <p:cNvSpPr>
                <a:spLocks noChangeAspect="1" noChangeArrowheads="1"/>
              </p:cNvSpPr>
              <p:nvPr/>
            </p:nvSpPr>
            <p:spPr bwMode="auto">
              <a:xfrm>
                <a:off x="4401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206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4472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207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4544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4208" name="Group 80"/>
            <p:cNvGrpSpPr>
              <a:grpSpLocks/>
            </p:cNvGrpSpPr>
            <p:nvPr/>
          </p:nvGrpSpPr>
          <p:grpSpPr bwMode="auto">
            <a:xfrm>
              <a:off x="826" y="1536"/>
              <a:ext cx="1574" cy="214"/>
              <a:chOff x="2091" y="1850"/>
              <a:chExt cx="1101" cy="146"/>
            </a:xfrm>
          </p:grpSpPr>
          <p:sp>
            <p:nvSpPr>
              <p:cNvPr id="304209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3182" y="1850"/>
                <a:ext cx="10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210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3109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211" name="Rectangle 83"/>
              <p:cNvSpPr>
                <a:spLocks noChangeAspect="1" noChangeArrowheads="1"/>
              </p:cNvSpPr>
              <p:nvPr/>
            </p:nvSpPr>
            <p:spPr bwMode="auto">
              <a:xfrm>
                <a:off x="3037" y="1850"/>
                <a:ext cx="10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212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2963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213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2891" y="1850"/>
                <a:ext cx="11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214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2818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215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2746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216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2672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217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2601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218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2527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219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2455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220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2382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221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2310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222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2236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223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2164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224" name="Rectangle 96"/>
              <p:cNvSpPr>
                <a:spLocks noChangeAspect="1" noChangeArrowheads="1"/>
              </p:cNvSpPr>
              <p:nvPr/>
            </p:nvSpPr>
            <p:spPr bwMode="auto">
              <a:xfrm>
                <a:off x="2091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4225" name="Text Box 97"/>
            <p:cNvSpPr txBox="1">
              <a:spLocks noChangeAspect="1" noChangeArrowheads="1"/>
            </p:cNvSpPr>
            <p:nvPr/>
          </p:nvSpPr>
          <p:spPr bwMode="auto">
            <a:xfrm>
              <a:off x="553" y="141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4226" name="Text Box 98"/>
            <p:cNvSpPr txBox="1">
              <a:spLocks noChangeAspect="1" noChangeArrowheads="1"/>
            </p:cNvSpPr>
            <p:nvPr/>
          </p:nvSpPr>
          <p:spPr bwMode="auto">
            <a:xfrm>
              <a:off x="507" y="1632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4227" name="Text Box 99"/>
            <p:cNvSpPr txBox="1">
              <a:spLocks noChangeAspect="1" noChangeArrowheads="1"/>
            </p:cNvSpPr>
            <p:nvPr/>
          </p:nvSpPr>
          <p:spPr bwMode="auto">
            <a:xfrm>
              <a:off x="4737" y="1962"/>
              <a:ext cx="2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4228" name="Text Box 100"/>
            <p:cNvSpPr txBox="1">
              <a:spLocks noChangeAspect="1" noChangeArrowheads="1"/>
            </p:cNvSpPr>
            <p:nvPr/>
          </p:nvSpPr>
          <p:spPr bwMode="auto">
            <a:xfrm>
              <a:off x="4737" y="2178"/>
              <a:ext cx="2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4229" name="Text Box 101"/>
            <p:cNvSpPr txBox="1">
              <a:spLocks noChangeAspect="1" noChangeArrowheads="1"/>
            </p:cNvSpPr>
            <p:nvPr/>
          </p:nvSpPr>
          <p:spPr bwMode="auto">
            <a:xfrm>
              <a:off x="4737" y="857"/>
              <a:ext cx="2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4230" name="Freeform 102"/>
            <p:cNvSpPr>
              <a:spLocks noChangeAspect="1"/>
            </p:cNvSpPr>
            <p:nvPr/>
          </p:nvSpPr>
          <p:spPr bwMode="auto">
            <a:xfrm>
              <a:off x="779" y="1724"/>
              <a:ext cx="3998" cy="606"/>
            </a:xfrm>
            <a:custGeom>
              <a:avLst/>
              <a:gdLst>
                <a:gd name="T0" fmla="*/ 1099 w 2796"/>
                <a:gd name="T1" fmla="*/ 0 h 412"/>
                <a:gd name="T2" fmla="*/ 1042 w 2796"/>
                <a:gd name="T3" fmla="*/ 0 h 412"/>
                <a:gd name="T4" fmla="*/ 946 w 2796"/>
                <a:gd name="T5" fmla="*/ 0 h 412"/>
                <a:gd name="T6" fmla="*/ 821 w 2796"/>
                <a:gd name="T7" fmla="*/ 0 h 412"/>
                <a:gd name="T8" fmla="*/ 680 w 2796"/>
                <a:gd name="T9" fmla="*/ 0 h 412"/>
                <a:gd name="T10" fmla="*/ 530 w 2796"/>
                <a:gd name="T11" fmla="*/ 0 h 412"/>
                <a:gd name="T12" fmla="*/ 380 w 2796"/>
                <a:gd name="T13" fmla="*/ 0 h 412"/>
                <a:gd name="T14" fmla="*/ 243 w 2796"/>
                <a:gd name="T15" fmla="*/ 0 h 412"/>
                <a:gd name="T16" fmla="*/ 128 w 2796"/>
                <a:gd name="T17" fmla="*/ 0 h 412"/>
                <a:gd name="T18" fmla="*/ 45 w 2796"/>
                <a:gd name="T19" fmla="*/ 0 h 412"/>
                <a:gd name="T20" fmla="*/ 3 w 2796"/>
                <a:gd name="T21" fmla="*/ 0 h 412"/>
                <a:gd name="T22" fmla="*/ 0 w 2796"/>
                <a:gd name="T23" fmla="*/ 35 h 412"/>
                <a:gd name="T24" fmla="*/ 1112 w 2796"/>
                <a:gd name="T25" fmla="*/ 35 h 412"/>
                <a:gd name="T26" fmla="*/ 1112 w 2796"/>
                <a:gd name="T27" fmla="*/ 35 h 412"/>
                <a:gd name="T28" fmla="*/ 1165 w 2796"/>
                <a:gd name="T29" fmla="*/ 35 h 412"/>
                <a:gd name="T30" fmla="*/ 1276 w 2796"/>
                <a:gd name="T31" fmla="*/ 60 h 412"/>
                <a:gd name="T32" fmla="*/ 1377 w 2796"/>
                <a:gd name="T33" fmla="*/ 143 h 412"/>
                <a:gd name="T34" fmla="*/ 1404 w 2796"/>
                <a:gd name="T35" fmla="*/ 189 h 412"/>
                <a:gd name="T36" fmla="*/ 1431 w 2796"/>
                <a:gd name="T37" fmla="*/ 236 h 412"/>
                <a:gd name="T38" fmla="*/ 1480 w 2796"/>
                <a:gd name="T39" fmla="*/ 312 h 412"/>
                <a:gd name="T40" fmla="*/ 1545 w 2796"/>
                <a:gd name="T41" fmla="*/ 369 h 412"/>
                <a:gd name="T42" fmla="*/ 1638 w 2796"/>
                <a:gd name="T43" fmla="*/ 404 h 412"/>
                <a:gd name="T44" fmla="*/ 1725 w 2796"/>
                <a:gd name="T45" fmla="*/ 411 h 412"/>
                <a:gd name="T46" fmla="*/ 1751 w 2796"/>
                <a:gd name="T47" fmla="*/ 411 h 412"/>
                <a:gd name="T48" fmla="*/ 1823 w 2796"/>
                <a:gd name="T49" fmla="*/ 411 h 412"/>
                <a:gd name="T50" fmla="*/ 1929 w 2796"/>
                <a:gd name="T51" fmla="*/ 411 h 412"/>
                <a:gd name="T52" fmla="*/ 2061 w 2796"/>
                <a:gd name="T53" fmla="*/ 411 h 412"/>
                <a:gd name="T54" fmla="*/ 2207 w 2796"/>
                <a:gd name="T55" fmla="*/ 411 h 412"/>
                <a:gd name="T56" fmla="*/ 2357 w 2796"/>
                <a:gd name="T57" fmla="*/ 411 h 412"/>
                <a:gd name="T58" fmla="*/ 2500 w 2796"/>
                <a:gd name="T59" fmla="*/ 411 h 412"/>
                <a:gd name="T60" fmla="*/ 2623 w 2796"/>
                <a:gd name="T61" fmla="*/ 411 h 412"/>
                <a:gd name="T62" fmla="*/ 2720 w 2796"/>
                <a:gd name="T63" fmla="*/ 411 h 412"/>
                <a:gd name="T64" fmla="*/ 2796 w 2796"/>
                <a:gd name="T65" fmla="*/ 410 h 412"/>
                <a:gd name="T66" fmla="*/ 2794 w 2796"/>
                <a:gd name="T67" fmla="*/ 410 h 412"/>
                <a:gd name="T68" fmla="*/ 2772 w 2796"/>
                <a:gd name="T69" fmla="*/ 378 h 412"/>
                <a:gd name="T70" fmla="*/ 2744 w 2796"/>
                <a:gd name="T71" fmla="*/ 377 h 412"/>
                <a:gd name="T72" fmla="*/ 2659 w 2796"/>
                <a:gd name="T73" fmla="*/ 377 h 412"/>
                <a:gd name="T74" fmla="*/ 2543 w 2796"/>
                <a:gd name="T75" fmla="*/ 377 h 412"/>
                <a:gd name="T76" fmla="*/ 2405 w 2796"/>
                <a:gd name="T77" fmla="*/ 377 h 412"/>
                <a:gd name="T78" fmla="*/ 2258 w 2796"/>
                <a:gd name="T79" fmla="*/ 377 h 412"/>
                <a:gd name="T80" fmla="*/ 2109 w 2796"/>
                <a:gd name="T81" fmla="*/ 377 h 412"/>
                <a:gd name="T82" fmla="*/ 1971 w 2796"/>
                <a:gd name="T83" fmla="*/ 377 h 412"/>
                <a:gd name="T84" fmla="*/ 1856 w 2796"/>
                <a:gd name="T85" fmla="*/ 377 h 412"/>
                <a:gd name="T86" fmla="*/ 1770 w 2796"/>
                <a:gd name="T87" fmla="*/ 377 h 412"/>
                <a:gd name="T88" fmla="*/ 1728 w 2796"/>
                <a:gd name="T89" fmla="*/ 377 h 412"/>
                <a:gd name="T90" fmla="*/ 1680 w 2796"/>
                <a:gd name="T91" fmla="*/ 374 h 412"/>
                <a:gd name="T92" fmla="*/ 1579 w 2796"/>
                <a:gd name="T93" fmla="*/ 350 h 412"/>
                <a:gd name="T94" fmla="*/ 1513 w 2796"/>
                <a:gd name="T95" fmla="*/ 297 h 412"/>
                <a:gd name="T96" fmla="*/ 1459 w 2796"/>
                <a:gd name="T97" fmla="*/ 219 h 412"/>
                <a:gd name="T98" fmla="*/ 1434 w 2796"/>
                <a:gd name="T99" fmla="*/ 173 h 412"/>
                <a:gd name="T100" fmla="*/ 1405 w 2796"/>
                <a:gd name="T101" fmla="*/ 125 h 412"/>
                <a:gd name="T102" fmla="*/ 1308 w 2796"/>
                <a:gd name="T103" fmla="*/ 36 h 412"/>
                <a:gd name="T104" fmla="*/ 1197 w 2796"/>
                <a:gd name="T105" fmla="*/ 3 h 412"/>
                <a:gd name="T106" fmla="*/ 1120 w 2796"/>
                <a:gd name="T10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96" h="412">
                  <a:moveTo>
                    <a:pt x="1111" y="0"/>
                  </a:moveTo>
                  <a:lnTo>
                    <a:pt x="1108" y="0"/>
                  </a:lnTo>
                  <a:lnTo>
                    <a:pt x="1099" y="0"/>
                  </a:lnTo>
                  <a:lnTo>
                    <a:pt x="1085" y="0"/>
                  </a:lnTo>
                  <a:lnTo>
                    <a:pt x="1066" y="0"/>
                  </a:lnTo>
                  <a:lnTo>
                    <a:pt x="1042" y="0"/>
                  </a:lnTo>
                  <a:lnTo>
                    <a:pt x="1013" y="0"/>
                  </a:lnTo>
                  <a:lnTo>
                    <a:pt x="982" y="0"/>
                  </a:lnTo>
                  <a:lnTo>
                    <a:pt x="946" y="0"/>
                  </a:lnTo>
                  <a:lnTo>
                    <a:pt x="907" y="0"/>
                  </a:lnTo>
                  <a:lnTo>
                    <a:pt x="866" y="0"/>
                  </a:lnTo>
                  <a:lnTo>
                    <a:pt x="821" y="0"/>
                  </a:lnTo>
                  <a:lnTo>
                    <a:pt x="776" y="0"/>
                  </a:lnTo>
                  <a:lnTo>
                    <a:pt x="730" y="0"/>
                  </a:lnTo>
                  <a:lnTo>
                    <a:pt x="680" y="0"/>
                  </a:lnTo>
                  <a:lnTo>
                    <a:pt x="631" y="0"/>
                  </a:lnTo>
                  <a:lnTo>
                    <a:pt x="581" y="0"/>
                  </a:lnTo>
                  <a:lnTo>
                    <a:pt x="530" y="0"/>
                  </a:lnTo>
                  <a:lnTo>
                    <a:pt x="479" y="0"/>
                  </a:lnTo>
                  <a:lnTo>
                    <a:pt x="429" y="0"/>
                  </a:lnTo>
                  <a:lnTo>
                    <a:pt x="380" y="0"/>
                  </a:lnTo>
                  <a:lnTo>
                    <a:pt x="333" y="0"/>
                  </a:lnTo>
                  <a:lnTo>
                    <a:pt x="288" y="0"/>
                  </a:lnTo>
                  <a:lnTo>
                    <a:pt x="243" y="0"/>
                  </a:lnTo>
                  <a:lnTo>
                    <a:pt x="203" y="0"/>
                  </a:lnTo>
                  <a:lnTo>
                    <a:pt x="164" y="0"/>
                  </a:lnTo>
                  <a:lnTo>
                    <a:pt x="128" y="0"/>
                  </a:lnTo>
                  <a:lnTo>
                    <a:pt x="96" y="0"/>
                  </a:lnTo>
                  <a:lnTo>
                    <a:pt x="68" y="0"/>
                  </a:lnTo>
                  <a:lnTo>
                    <a:pt x="45" y="0"/>
                  </a:lnTo>
                  <a:lnTo>
                    <a:pt x="26" y="0"/>
                  </a:lnTo>
                  <a:lnTo>
                    <a:pt x="12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5"/>
                  </a:lnTo>
                  <a:lnTo>
                    <a:pt x="1112" y="35"/>
                  </a:lnTo>
                  <a:lnTo>
                    <a:pt x="1112" y="35"/>
                  </a:lnTo>
                  <a:lnTo>
                    <a:pt x="1112" y="35"/>
                  </a:lnTo>
                  <a:lnTo>
                    <a:pt x="1112" y="35"/>
                  </a:lnTo>
                  <a:lnTo>
                    <a:pt x="1112" y="35"/>
                  </a:lnTo>
                  <a:lnTo>
                    <a:pt x="1112" y="35"/>
                  </a:lnTo>
                  <a:lnTo>
                    <a:pt x="1120" y="35"/>
                  </a:lnTo>
                  <a:lnTo>
                    <a:pt x="1138" y="33"/>
                  </a:lnTo>
                  <a:lnTo>
                    <a:pt x="1165" y="35"/>
                  </a:lnTo>
                  <a:lnTo>
                    <a:pt x="1200" y="39"/>
                  </a:lnTo>
                  <a:lnTo>
                    <a:pt x="1237" y="47"/>
                  </a:lnTo>
                  <a:lnTo>
                    <a:pt x="1276" y="60"/>
                  </a:lnTo>
                  <a:lnTo>
                    <a:pt x="1314" y="80"/>
                  </a:lnTo>
                  <a:lnTo>
                    <a:pt x="1348" y="107"/>
                  </a:lnTo>
                  <a:lnTo>
                    <a:pt x="1377" y="143"/>
                  </a:lnTo>
                  <a:lnTo>
                    <a:pt x="1377" y="143"/>
                  </a:lnTo>
                  <a:lnTo>
                    <a:pt x="1386" y="159"/>
                  </a:lnTo>
                  <a:lnTo>
                    <a:pt x="1404" y="189"/>
                  </a:lnTo>
                  <a:lnTo>
                    <a:pt x="1414" y="206"/>
                  </a:lnTo>
                  <a:lnTo>
                    <a:pt x="1414" y="206"/>
                  </a:lnTo>
                  <a:lnTo>
                    <a:pt x="1431" y="236"/>
                  </a:lnTo>
                  <a:lnTo>
                    <a:pt x="1446" y="263"/>
                  </a:lnTo>
                  <a:lnTo>
                    <a:pt x="1462" y="288"/>
                  </a:lnTo>
                  <a:lnTo>
                    <a:pt x="1480" y="312"/>
                  </a:lnTo>
                  <a:lnTo>
                    <a:pt x="1498" y="333"/>
                  </a:lnTo>
                  <a:lnTo>
                    <a:pt x="1521" y="353"/>
                  </a:lnTo>
                  <a:lnTo>
                    <a:pt x="1545" y="369"/>
                  </a:lnTo>
                  <a:lnTo>
                    <a:pt x="1572" y="384"/>
                  </a:lnTo>
                  <a:lnTo>
                    <a:pt x="1602" y="396"/>
                  </a:lnTo>
                  <a:lnTo>
                    <a:pt x="1638" y="404"/>
                  </a:lnTo>
                  <a:lnTo>
                    <a:pt x="1679" y="408"/>
                  </a:lnTo>
                  <a:lnTo>
                    <a:pt x="1725" y="411"/>
                  </a:lnTo>
                  <a:lnTo>
                    <a:pt x="1725" y="411"/>
                  </a:lnTo>
                  <a:lnTo>
                    <a:pt x="1728" y="411"/>
                  </a:lnTo>
                  <a:lnTo>
                    <a:pt x="1736" y="411"/>
                  </a:lnTo>
                  <a:lnTo>
                    <a:pt x="1751" y="411"/>
                  </a:lnTo>
                  <a:lnTo>
                    <a:pt x="1770" y="411"/>
                  </a:lnTo>
                  <a:lnTo>
                    <a:pt x="1794" y="411"/>
                  </a:lnTo>
                  <a:lnTo>
                    <a:pt x="1823" y="411"/>
                  </a:lnTo>
                  <a:lnTo>
                    <a:pt x="1856" y="411"/>
                  </a:lnTo>
                  <a:lnTo>
                    <a:pt x="1890" y="411"/>
                  </a:lnTo>
                  <a:lnTo>
                    <a:pt x="1929" y="411"/>
                  </a:lnTo>
                  <a:lnTo>
                    <a:pt x="1971" y="411"/>
                  </a:lnTo>
                  <a:lnTo>
                    <a:pt x="2016" y="411"/>
                  </a:lnTo>
                  <a:lnTo>
                    <a:pt x="2061" y="411"/>
                  </a:lnTo>
                  <a:lnTo>
                    <a:pt x="2109" y="411"/>
                  </a:lnTo>
                  <a:lnTo>
                    <a:pt x="2157" y="411"/>
                  </a:lnTo>
                  <a:lnTo>
                    <a:pt x="2207" y="411"/>
                  </a:lnTo>
                  <a:lnTo>
                    <a:pt x="2258" y="411"/>
                  </a:lnTo>
                  <a:lnTo>
                    <a:pt x="2308" y="411"/>
                  </a:lnTo>
                  <a:lnTo>
                    <a:pt x="2357" y="411"/>
                  </a:lnTo>
                  <a:lnTo>
                    <a:pt x="2405" y="411"/>
                  </a:lnTo>
                  <a:lnTo>
                    <a:pt x="2453" y="411"/>
                  </a:lnTo>
                  <a:lnTo>
                    <a:pt x="2500" y="411"/>
                  </a:lnTo>
                  <a:lnTo>
                    <a:pt x="2543" y="411"/>
                  </a:lnTo>
                  <a:lnTo>
                    <a:pt x="2584" y="411"/>
                  </a:lnTo>
                  <a:lnTo>
                    <a:pt x="2623" y="411"/>
                  </a:lnTo>
                  <a:lnTo>
                    <a:pt x="2659" y="411"/>
                  </a:lnTo>
                  <a:lnTo>
                    <a:pt x="2692" y="411"/>
                  </a:lnTo>
                  <a:lnTo>
                    <a:pt x="2720" y="411"/>
                  </a:lnTo>
                  <a:lnTo>
                    <a:pt x="2744" y="411"/>
                  </a:lnTo>
                  <a:lnTo>
                    <a:pt x="2794" y="410"/>
                  </a:lnTo>
                  <a:lnTo>
                    <a:pt x="2796" y="410"/>
                  </a:lnTo>
                  <a:lnTo>
                    <a:pt x="2794" y="412"/>
                  </a:lnTo>
                  <a:lnTo>
                    <a:pt x="2794" y="412"/>
                  </a:lnTo>
                  <a:lnTo>
                    <a:pt x="2794" y="410"/>
                  </a:lnTo>
                  <a:lnTo>
                    <a:pt x="2796" y="380"/>
                  </a:lnTo>
                  <a:lnTo>
                    <a:pt x="2774" y="380"/>
                  </a:lnTo>
                  <a:lnTo>
                    <a:pt x="2772" y="378"/>
                  </a:lnTo>
                  <a:lnTo>
                    <a:pt x="2777" y="377"/>
                  </a:lnTo>
                  <a:lnTo>
                    <a:pt x="2764" y="377"/>
                  </a:lnTo>
                  <a:lnTo>
                    <a:pt x="2744" y="377"/>
                  </a:lnTo>
                  <a:lnTo>
                    <a:pt x="2720" y="377"/>
                  </a:lnTo>
                  <a:lnTo>
                    <a:pt x="2692" y="377"/>
                  </a:lnTo>
                  <a:lnTo>
                    <a:pt x="2659" y="377"/>
                  </a:lnTo>
                  <a:lnTo>
                    <a:pt x="2623" y="377"/>
                  </a:lnTo>
                  <a:lnTo>
                    <a:pt x="2584" y="377"/>
                  </a:lnTo>
                  <a:lnTo>
                    <a:pt x="2543" y="377"/>
                  </a:lnTo>
                  <a:lnTo>
                    <a:pt x="2500" y="377"/>
                  </a:lnTo>
                  <a:lnTo>
                    <a:pt x="2453" y="377"/>
                  </a:lnTo>
                  <a:lnTo>
                    <a:pt x="2405" y="377"/>
                  </a:lnTo>
                  <a:lnTo>
                    <a:pt x="2357" y="377"/>
                  </a:lnTo>
                  <a:lnTo>
                    <a:pt x="2308" y="377"/>
                  </a:lnTo>
                  <a:lnTo>
                    <a:pt x="2258" y="377"/>
                  </a:lnTo>
                  <a:lnTo>
                    <a:pt x="2207" y="377"/>
                  </a:lnTo>
                  <a:lnTo>
                    <a:pt x="2157" y="377"/>
                  </a:lnTo>
                  <a:lnTo>
                    <a:pt x="2109" y="377"/>
                  </a:lnTo>
                  <a:lnTo>
                    <a:pt x="2061" y="377"/>
                  </a:lnTo>
                  <a:lnTo>
                    <a:pt x="2016" y="377"/>
                  </a:lnTo>
                  <a:lnTo>
                    <a:pt x="1971" y="377"/>
                  </a:lnTo>
                  <a:lnTo>
                    <a:pt x="1929" y="377"/>
                  </a:lnTo>
                  <a:lnTo>
                    <a:pt x="1890" y="377"/>
                  </a:lnTo>
                  <a:lnTo>
                    <a:pt x="1856" y="377"/>
                  </a:lnTo>
                  <a:lnTo>
                    <a:pt x="1823" y="377"/>
                  </a:lnTo>
                  <a:lnTo>
                    <a:pt x="1794" y="377"/>
                  </a:lnTo>
                  <a:lnTo>
                    <a:pt x="1770" y="377"/>
                  </a:lnTo>
                  <a:lnTo>
                    <a:pt x="1751" y="377"/>
                  </a:lnTo>
                  <a:lnTo>
                    <a:pt x="1736" y="377"/>
                  </a:lnTo>
                  <a:lnTo>
                    <a:pt x="1728" y="377"/>
                  </a:lnTo>
                  <a:lnTo>
                    <a:pt x="1725" y="377"/>
                  </a:lnTo>
                  <a:lnTo>
                    <a:pt x="1725" y="377"/>
                  </a:lnTo>
                  <a:lnTo>
                    <a:pt x="1680" y="374"/>
                  </a:lnTo>
                  <a:lnTo>
                    <a:pt x="1641" y="369"/>
                  </a:lnTo>
                  <a:lnTo>
                    <a:pt x="1608" y="362"/>
                  </a:lnTo>
                  <a:lnTo>
                    <a:pt x="1579" y="350"/>
                  </a:lnTo>
                  <a:lnTo>
                    <a:pt x="1554" y="335"/>
                  </a:lnTo>
                  <a:lnTo>
                    <a:pt x="1531" y="317"/>
                  </a:lnTo>
                  <a:lnTo>
                    <a:pt x="1513" y="297"/>
                  </a:lnTo>
                  <a:lnTo>
                    <a:pt x="1494" y="273"/>
                  </a:lnTo>
                  <a:lnTo>
                    <a:pt x="1477" y="248"/>
                  </a:lnTo>
                  <a:lnTo>
                    <a:pt x="1459" y="219"/>
                  </a:lnTo>
                  <a:lnTo>
                    <a:pt x="1443" y="189"/>
                  </a:lnTo>
                  <a:lnTo>
                    <a:pt x="1443" y="189"/>
                  </a:lnTo>
                  <a:lnTo>
                    <a:pt x="1434" y="173"/>
                  </a:lnTo>
                  <a:lnTo>
                    <a:pt x="1416" y="141"/>
                  </a:lnTo>
                  <a:lnTo>
                    <a:pt x="1405" y="125"/>
                  </a:lnTo>
                  <a:lnTo>
                    <a:pt x="1405" y="125"/>
                  </a:lnTo>
                  <a:lnTo>
                    <a:pt x="1378" y="87"/>
                  </a:lnTo>
                  <a:lnTo>
                    <a:pt x="1344" y="59"/>
                  </a:lnTo>
                  <a:lnTo>
                    <a:pt x="1308" y="36"/>
                  </a:lnTo>
                  <a:lnTo>
                    <a:pt x="1270" y="20"/>
                  </a:lnTo>
                  <a:lnTo>
                    <a:pt x="1233" y="11"/>
                  </a:lnTo>
                  <a:lnTo>
                    <a:pt x="1197" y="3"/>
                  </a:lnTo>
                  <a:lnTo>
                    <a:pt x="1164" y="0"/>
                  </a:lnTo>
                  <a:lnTo>
                    <a:pt x="1138" y="0"/>
                  </a:lnTo>
                  <a:lnTo>
                    <a:pt x="1120" y="0"/>
                  </a:lnTo>
                  <a:lnTo>
                    <a:pt x="1111" y="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231" name="Freeform 103"/>
            <p:cNvSpPr>
              <a:spLocks noChangeAspect="1"/>
            </p:cNvSpPr>
            <p:nvPr/>
          </p:nvSpPr>
          <p:spPr bwMode="auto">
            <a:xfrm>
              <a:off x="779" y="956"/>
              <a:ext cx="3998" cy="605"/>
            </a:xfrm>
            <a:custGeom>
              <a:avLst/>
              <a:gdLst>
                <a:gd name="T0" fmla="*/ 1638 w 2796"/>
                <a:gd name="T1" fmla="*/ 9 h 411"/>
                <a:gd name="T2" fmla="*/ 1543 w 2796"/>
                <a:gd name="T3" fmla="*/ 42 h 411"/>
                <a:gd name="T4" fmla="*/ 1479 w 2796"/>
                <a:gd name="T5" fmla="*/ 101 h 411"/>
                <a:gd name="T6" fmla="*/ 1429 w 2796"/>
                <a:gd name="T7" fmla="*/ 177 h 411"/>
                <a:gd name="T8" fmla="*/ 1404 w 2796"/>
                <a:gd name="T9" fmla="*/ 222 h 411"/>
                <a:gd name="T10" fmla="*/ 1377 w 2796"/>
                <a:gd name="T11" fmla="*/ 269 h 411"/>
                <a:gd name="T12" fmla="*/ 1276 w 2796"/>
                <a:gd name="T13" fmla="*/ 351 h 411"/>
                <a:gd name="T14" fmla="*/ 1165 w 2796"/>
                <a:gd name="T15" fmla="*/ 375 h 411"/>
                <a:gd name="T16" fmla="*/ 1112 w 2796"/>
                <a:gd name="T17" fmla="*/ 377 h 411"/>
                <a:gd name="T18" fmla="*/ 1112 w 2796"/>
                <a:gd name="T19" fmla="*/ 377 h 411"/>
                <a:gd name="T20" fmla="*/ 0 w 2796"/>
                <a:gd name="T21" fmla="*/ 377 h 411"/>
                <a:gd name="T22" fmla="*/ 3 w 2796"/>
                <a:gd name="T23" fmla="*/ 410 h 411"/>
                <a:gd name="T24" fmla="*/ 45 w 2796"/>
                <a:gd name="T25" fmla="*/ 410 h 411"/>
                <a:gd name="T26" fmla="*/ 128 w 2796"/>
                <a:gd name="T27" fmla="*/ 410 h 411"/>
                <a:gd name="T28" fmla="*/ 243 w 2796"/>
                <a:gd name="T29" fmla="*/ 410 h 411"/>
                <a:gd name="T30" fmla="*/ 380 w 2796"/>
                <a:gd name="T31" fmla="*/ 410 h 411"/>
                <a:gd name="T32" fmla="*/ 530 w 2796"/>
                <a:gd name="T33" fmla="*/ 410 h 411"/>
                <a:gd name="T34" fmla="*/ 680 w 2796"/>
                <a:gd name="T35" fmla="*/ 410 h 411"/>
                <a:gd name="T36" fmla="*/ 821 w 2796"/>
                <a:gd name="T37" fmla="*/ 410 h 411"/>
                <a:gd name="T38" fmla="*/ 946 w 2796"/>
                <a:gd name="T39" fmla="*/ 410 h 411"/>
                <a:gd name="T40" fmla="*/ 1042 w 2796"/>
                <a:gd name="T41" fmla="*/ 410 h 411"/>
                <a:gd name="T42" fmla="*/ 1099 w 2796"/>
                <a:gd name="T43" fmla="*/ 410 h 411"/>
                <a:gd name="T44" fmla="*/ 1111 w 2796"/>
                <a:gd name="T45" fmla="*/ 410 h 411"/>
                <a:gd name="T46" fmla="*/ 1164 w 2796"/>
                <a:gd name="T47" fmla="*/ 410 h 411"/>
                <a:gd name="T48" fmla="*/ 1270 w 2796"/>
                <a:gd name="T49" fmla="*/ 390 h 411"/>
                <a:gd name="T50" fmla="*/ 1378 w 2796"/>
                <a:gd name="T51" fmla="*/ 324 h 411"/>
                <a:gd name="T52" fmla="*/ 1416 w 2796"/>
                <a:gd name="T53" fmla="*/ 270 h 411"/>
                <a:gd name="T54" fmla="*/ 1441 w 2796"/>
                <a:gd name="T55" fmla="*/ 224 h 411"/>
                <a:gd name="T56" fmla="*/ 1494 w 2796"/>
                <a:gd name="T57" fmla="*/ 138 h 411"/>
                <a:gd name="T58" fmla="*/ 1552 w 2796"/>
                <a:gd name="T59" fmla="*/ 78 h 411"/>
                <a:gd name="T60" fmla="*/ 1641 w 2796"/>
                <a:gd name="T61" fmla="*/ 44 h 411"/>
                <a:gd name="T62" fmla="*/ 1725 w 2796"/>
                <a:gd name="T63" fmla="*/ 36 h 411"/>
                <a:gd name="T64" fmla="*/ 1751 w 2796"/>
                <a:gd name="T65" fmla="*/ 36 h 411"/>
                <a:gd name="T66" fmla="*/ 1823 w 2796"/>
                <a:gd name="T67" fmla="*/ 36 h 411"/>
                <a:gd name="T68" fmla="*/ 1929 w 2796"/>
                <a:gd name="T69" fmla="*/ 36 h 411"/>
                <a:gd name="T70" fmla="*/ 2061 w 2796"/>
                <a:gd name="T71" fmla="*/ 36 h 411"/>
                <a:gd name="T72" fmla="*/ 2207 w 2796"/>
                <a:gd name="T73" fmla="*/ 36 h 411"/>
                <a:gd name="T74" fmla="*/ 2357 w 2796"/>
                <a:gd name="T75" fmla="*/ 36 h 411"/>
                <a:gd name="T76" fmla="*/ 2500 w 2796"/>
                <a:gd name="T77" fmla="*/ 36 h 411"/>
                <a:gd name="T78" fmla="*/ 2623 w 2796"/>
                <a:gd name="T79" fmla="*/ 36 h 411"/>
                <a:gd name="T80" fmla="*/ 2720 w 2796"/>
                <a:gd name="T81" fmla="*/ 36 h 411"/>
                <a:gd name="T82" fmla="*/ 2754 w 2796"/>
                <a:gd name="T83" fmla="*/ 36 h 411"/>
                <a:gd name="T84" fmla="*/ 2794 w 2796"/>
                <a:gd name="T85" fmla="*/ 36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96" h="411">
                  <a:moveTo>
                    <a:pt x="1725" y="2"/>
                  </a:moveTo>
                  <a:lnTo>
                    <a:pt x="1679" y="3"/>
                  </a:lnTo>
                  <a:lnTo>
                    <a:pt x="1638" y="9"/>
                  </a:lnTo>
                  <a:lnTo>
                    <a:pt x="1602" y="18"/>
                  </a:lnTo>
                  <a:lnTo>
                    <a:pt x="1572" y="29"/>
                  </a:lnTo>
                  <a:lnTo>
                    <a:pt x="1543" y="42"/>
                  </a:lnTo>
                  <a:lnTo>
                    <a:pt x="1519" y="59"/>
                  </a:lnTo>
                  <a:lnTo>
                    <a:pt x="1498" y="80"/>
                  </a:lnTo>
                  <a:lnTo>
                    <a:pt x="1479" y="101"/>
                  </a:lnTo>
                  <a:lnTo>
                    <a:pt x="1461" y="125"/>
                  </a:lnTo>
                  <a:lnTo>
                    <a:pt x="1444" y="150"/>
                  </a:lnTo>
                  <a:lnTo>
                    <a:pt x="1429" y="177"/>
                  </a:lnTo>
                  <a:lnTo>
                    <a:pt x="1413" y="206"/>
                  </a:lnTo>
                  <a:lnTo>
                    <a:pt x="1413" y="206"/>
                  </a:lnTo>
                  <a:lnTo>
                    <a:pt x="1404" y="222"/>
                  </a:lnTo>
                  <a:lnTo>
                    <a:pt x="1386" y="252"/>
                  </a:lnTo>
                  <a:lnTo>
                    <a:pt x="1377" y="269"/>
                  </a:lnTo>
                  <a:lnTo>
                    <a:pt x="1377" y="269"/>
                  </a:lnTo>
                  <a:lnTo>
                    <a:pt x="1348" y="305"/>
                  </a:lnTo>
                  <a:lnTo>
                    <a:pt x="1314" y="332"/>
                  </a:lnTo>
                  <a:lnTo>
                    <a:pt x="1276" y="351"/>
                  </a:lnTo>
                  <a:lnTo>
                    <a:pt x="1237" y="365"/>
                  </a:lnTo>
                  <a:lnTo>
                    <a:pt x="1200" y="372"/>
                  </a:lnTo>
                  <a:lnTo>
                    <a:pt x="1165" y="375"/>
                  </a:lnTo>
                  <a:lnTo>
                    <a:pt x="1138" y="377"/>
                  </a:lnTo>
                  <a:lnTo>
                    <a:pt x="1120" y="377"/>
                  </a:lnTo>
                  <a:lnTo>
                    <a:pt x="1112" y="377"/>
                  </a:lnTo>
                  <a:lnTo>
                    <a:pt x="1112" y="377"/>
                  </a:lnTo>
                  <a:lnTo>
                    <a:pt x="1112" y="377"/>
                  </a:lnTo>
                  <a:lnTo>
                    <a:pt x="1112" y="377"/>
                  </a:lnTo>
                  <a:lnTo>
                    <a:pt x="1112" y="377"/>
                  </a:lnTo>
                  <a:lnTo>
                    <a:pt x="1112" y="377"/>
                  </a:lnTo>
                  <a:lnTo>
                    <a:pt x="0" y="377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" y="410"/>
                  </a:lnTo>
                  <a:lnTo>
                    <a:pt x="12" y="410"/>
                  </a:lnTo>
                  <a:lnTo>
                    <a:pt x="26" y="410"/>
                  </a:lnTo>
                  <a:lnTo>
                    <a:pt x="45" y="410"/>
                  </a:lnTo>
                  <a:lnTo>
                    <a:pt x="68" y="410"/>
                  </a:lnTo>
                  <a:lnTo>
                    <a:pt x="96" y="410"/>
                  </a:lnTo>
                  <a:lnTo>
                    <a:pt x="128" y="410"/>
                  </a:lnTo>
                  <a:lnTo>
                    <a:pt x="164" y="410"/>
                  </a:lnTo>
                  <a:lnTo>
                    <a:pt x="203" y="410"/>
                  </a:lnTo>
                  <a:lnTo>
                    <a:pt x="243" y="410"/>
                  </a:lnTo>
                  <a:lnTo>
                    <a:pt x="288" y="410"/>
                  </a:lnTo>
                  <a:lnTo>
                    <a:pt x="333" y="410"/>
                  </a:lnTo>
                  <a:lnTo>
                    <a:pt x="380" y="410"/>
                  </a:lnTo>
                  <a:lnTo>
                    <a:pt x="429" y="410"/>
                  </a:lnTo>
                  <a:lnTo>
                    <a:pt x="479" y="410"/>
                  </a:lnTo>
                  <a:lnTo>
                    <a:pt x="530" y="410"/>
                  </a:lnTo>
                  <a:lnTo>
                    <a:pt x="581" y="410"/>
                  </a:lnTo>
                  <a:lnTo>
                    <a:pt x="631" y="410"/>
                  </a:lnTo>
                  <a:lnTo>
                    <a:pt x="680" y="410"/>
                  </a:lnTo>
                  <a:lnTo>
                    <a:pt x="730" y="410"/>
                  </a:lnTo>
                  <a:lnTo>
                    <a:pt x="776" y="410"/>
                  </a:lnTo>
                  <a:lnTo>
                    <a:pt x="821" y="410"/>
                  </a:lnTo>
                  <a:lnTo>
                    <a:pt x="866" y="410"/>
                  </a:lnTo>
                  <a:lnTo>
                    <a:pt x="907" y="410"/>
                  </a:lnTo>
                  <a:lnTo>
                    <a:pt x="946" y="410"/>
                  </a:lnTo>
                  <a:lnTo>
                    <a:pt x="982" y="410"/>
                  </a:lnTo>
                  <a:lnTo>
                    <a:pt x="1013" y="410"/>
                  </a:lnTo>
                  <a:lnTo>
                    <a:pt x="1042" y="410"/>
                  </a:lnTo>
                  <a:lnTo>
                    <a:pt x="1066" y="410"/>
                  </a:lnTo>
                  <a:lnTo>
                    <a:pt x="1085" y="410"/>
                  </a:lnTo>
                  <a:lnTo>
                    <a:pt x="1099" y="410"/>
                  </a:lnTo>
                  <a:lnTo>
                    <a:pt x="1108" y="410"/>
                  </a:lnTo>
                  <a:lnTo>
                    <a:pt x="1111" y="410"/>
                  </a:lnTo>
                  <a:lnTo>
                    <a:pt x="1111" y="410"/>
                  </a:lnTo>
                  <a:lnTo>
                    <a:pt x="1120" y="411"/>
                  </a:lnTo>
                  <a:lnTo>
                    <a:pt x="1138" y="411"/>
                  </a:lnTo>
                  <a:lnTo>
                    <a:pt x="1164" y="410"/>
                  </a:lnTo>
                  <a:lnTo>
                    <a:pt x="1197" y="407"/>
                  </a:lnTo>
                  <a:lnTo>
                    <a:pt x="1233" y="401"/>
                  </a:lnTo>
                  <a:lnTo>
                    <a:pt x="1270" y="390"/>
                  </a:lnTo>
                  <a:lnTo>
                    <a:pt x="1308" y="375"/>
                  </a:lnTo>
                  <a:lnTo>
                    <a:pt x="1344" y="353"/>
                  </a:lnTo>
                  <a:lnTo>
                    <a:pt x="1378" y="324"/>
                  </a:lnTo>
                  <a:lnTo>
                    <a:pt x="1405" y="287"/>
                  </a:lnTo>
                  <a:lnTo>
                    <a:pt x="1405" y="287"/>
                  </a:lnTo>
                  <a:lnTo>
                    <a:pt x="1416" y="270"/>
                  </a:lnTo>
                  <a:lnTo>
                    <a:pt x="1434" y="240"/>
                  </a:lnTo>
                  <a:lnTo>
                    <a:pt x="1441" y="224"/>
                  </a:lnTo>
                  <a:lnTo>
                    <a:pt x="1441" y="224"/>
                  </a:lnTo>
                  <a:lnTo>
                    <a:pt x="1459" y="192"/>
                  </a:lnTo>
                  <a:lnTo>
                    <a:pt x="1477" y="164"/>
                  </a:lnTo>
                  <a:lnTo>
                    <a:pt x="1494" y="138"/>
                  </a:lnTo>
                  <a:lnTo>
                    <a:pt x="1512" y="116"/>
                  </a:lnTo>
                  <a:lnTo>
                    <a:pt x="1531" y="95"/>
                  </a:lnTo>
                  <a:lnTo>
                    <a:pt x="1552" y="78"/>
                  </a:lnTo>
                  <a:lnTo>
                    <a:pt x="1578" y="63"/>
                  </a:lnTo>
                  <a:lnTo>
                    <a:pt x="1606" y="51"/>
                  </a:lnTo>
                  <a:lnTo>
                    <a:pt x="1641" y="44"/>
                  </a:lnTo>
                  <a:lnTo>
                    <a:pt x="1680" y="38"/>
                  </a:lnTo>
                  <a:lnTo>
                    <a:pt x="1725" y="36"/>
                  </a:lnTo>
                  <a:lnTo>
                    <a:pt x="1725" y="36"/>
                  </a:lnTo>
                  <a:lnTo>
                    <a:pt x="1728" y="36"/>
                  </a:lnTo>
                  <a:lnTo>
                    <a:pt x="1736" y="36"/>
                  </a:lnTo>
                  <a:lnTo>
                    <a:pt x="1751" y="36"/>
                  </a:lnTo>
                  <a:lnTo>
                    <a:pt x="1770" y="36"/>
                  </a:lnTo>
                  <a:lnTo>
                    <a:pt x="1794" y="36"/>
                  </a:lnTo>
                  <a:lnTo>
                    <a:pt x="1823" y="36"/>
                  </a:lnTo>
                  <a:lnTo>
                    <a:pt x="1856" y="36"/>
                  </a:lnTo>
                  <a:lnTo>
                    <a:pt x="1890" y="36"/>
                  </a:lnTo>
                  <a:lnTo>
                    <a:pt x="1929" y="36"/>
                  </a:lnTo>
                  <a:lnTo>
                    <a:pt x="1971" y="36"/>
                  </a:lnTo>
                  <a:lnTo>
                    <a:pt x="2016" y="36"/>
                  </a:lnTo>
                  <a:lnTo>
                    <a:pt x="2061" y="36"/>
                  </a:lnTo>
                  <a:lnTo>
                    <a:pt x="2109" y="36"/>
                  </a:lnTo>
                  <a:lnTo>
                    <a:pt x="2157" y="36"/>
                  </a:lnTo>
                  <a:lnTo>
                    <a:pt x="2207" y="36"/>
                  </a:lnTo>
                  <a:lnTo>
                    <a:pt x="2258" y="36"/>
                  </a:lnTo>
                  <a:lnTo>
                    <a:pt x="2308" y="36"/>
                  </a:lnTo>
                  <a:lnTo>
                    <a:pt x="2357" y="36"/>
                  </a:lnTo>
                  <a:lnTo>
                    <a:pt x="2405" y="36"/>
                  </a:lnTo>
                  <a:lnTo>
                    <a:pt x="2453" y="36"/>
                  </a:lnTo>
                  <a:lnTo>
                    <a:pt x="2500" y="36"/>
                  </a:lnTo>
                  <a:lnTo>
                    <a:pt x="2543" y="36"/>
                  </a:lnTo>
                  <a:lnTo>
                    <a:pt x="2584" y="36"/>
                  </a:lnTo>
                  <a:lnTo>
                    <a:pt x="2623" y="36"/>
                  </a:lnTo>
                  <a:lnTo>
                    <a:pt x="2659" y="36"/>
                  </a:lnTo>
                  <a:lnTo>
                    <a:pt x="2692" y="36"/>
                  </a:lnTo>
                  <a:lnTo>
                    <a:pt x="2720" y="36"/>
                  </a:lnTo>
                  <a:lnTo>
                    <a:pt x="2744" y="36"/>
                  </a:lnTo>
                  <a:lnTo>
                    <a:pt x="2744" y="36"/>
                  </a:lnTo>
                  <a:lnTo>
                    <a:pt x="2754" y="36"/>
                  </a:lnTo>
                  <a:lnTo>
                    <a:pt x="2758" y="34"/>
                  </a:lnTo>
                  <a:lnTo>
                    <a:pt x="2796" y="34"/>
                  </a:lnTo>
                  <a:lnTo>
                    <a:pt x="2794" y="36"/>
                  </a:lnTo>
                  <a:lnTo>
                    <a:pt x="2794" y="0"/>
                  </a:lnTo>
                  <a:lnTo>
                    <a:pt x="1725" y="2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232" name="Text Box 104"/>
            <p:cNvSpPr txBox="1">
              <a:spLocks noChangeAspect="1" noChangeArrowheads="1"/>
            </p:cNvSpPr>
            <p:nvPr/>
          </p:nvSpPr>
          <p:spPr bwMode="auto">
            <a:xfrm>
              <a:off x="1293" y="783"/>
              <a:ext cx="110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latin typeface="Palatino Linotype" charset="0"/>
                </a:rPr>
                <a:t>Overall direction</a:t>
              </a:r>
            </a:p>
            <a:p>
              <a:pPr eaLnBrk="0" hangingPunct="0"/>
              <a:r>
                <a:rPr lang="en-US" sz="1800" b="1">
                  <a:latin typeface="Palatino Linotype" charset="0"/>
                </a:rPr>
                <a:t>of replication</a:t>
              </a:r>
            </a:p>
          </p:txBody>
        </p:sp>
        <p:sp>
          <p:nvSpPr>
            <p:cNvPr id="304233" name="Line 105"/>
            <p:cNvSpPr>
              <a:spLocks noChangeAspect="1" noChangeShapeType="1"/>
            </p:cNvSpPr>
            <p:nvPr/>
          </p:nvSpPr>
          <p:spPr bwMode="auto">
            <a:xfrm flipH="1">
              <a:off x="1480" y="1412"/>
              <a:ext cx="670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4234" name="Text Box 106"/>
          <p:cNvSpPr txBox="1">
            <a:spLocks noChangeArrowheads="1"/>
          </p:cNvSpPr>
          <p:nvPr/>
        </p:nvSpPr>
        <p:spPr bwMode="auto">
          <a:xfrm>
            <a:off x="911225" y="4456113"/>
            <a:ext cx="60690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1">
                <a:latin typeface="Helvetica" charset="0"/>
              </a:rPr>
              <a:t>Leading strand synthesis continues in a </a:t>
            </a:r>
          </a:p>
          <a:p>
            <a:pPr algn="l" eaLnBrk="0" hangingPunct="0"/>
            <a:r>
              <a:rPr lang="en-US" b="1">
                <a:latin typeface="Helvetica" charset="0"/>
              </a:rPr>
              <a:t>5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Helvetica" charset="0"/>
              </a:rPr>
              <a:t> to 3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Helvetica" charset="0"/>
              </a:rPr>
              <a:t> direction</a:t>
            </a:r>
          </a:p>
        </p:txBody>
      </p:sp>
      <p:sp>
        <p:nvSpPr>
          <p:cNvPr id="304235" name="Rectangle 107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701675"/>
          </a:xfrm>
          <a:noFill/>
          <a:ln/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0099"/>
                </a:solidFill>
                <a:latin typeface="Palatino Linotype" charset="0"/>
              </a:rPr>
              <a:t>Replication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154" name="Group 2"/>
          <p:cNvGrpSpPr>
            <a:grpSpLocks/>
          </p:cNvGrpSpPr>
          <p:nvPr/>
        </p:nvGrpSpPr>
        <p:grpSpPr bwMode="auto">
          <a:xfrm>
            <a:off x="904875" y="1243013"/>
            <a:ext cx="8235950" cy="2751137"/>
            <a:chOff x="507" y="783"/>
            <a:chExt cx="4611" cy="1733"/>
          </a:xfrm>
        </p:grpSpPr>
        <p:grpSp>
          <p:nvGrpSpPr>
            <p:cNvPr id="305155" name="Group 3"/>
            <p:cNvGrpSpPr>
              <a:grpSpLocks/>
            </p:cNvGrpSpPr>
            <p:nvPr/>
          </p:nvGrpSpPr>
          <p:grpSpPr bwMode="auto">
            <a:xfrm>
              <a:off x="2908" y="1871"/>
              <a:ext cx="915" cy="645"/>
              <a:chOff x="2908" y="1871"/>
              <a:chExt cx="915" cy="645"/>
            </a:xfrm>
          </p:grpSpPr>
          <p:grpSp>
            <p:nvGrpSpPr>
              <p:cNvPr id="305156" name="Group 4"/>
              <p:cNvGrpSpPr>
                <a:grpSpLocks/>
              </p:cNvGrpSpPr>
              <p:nvPr/>
            </p:nvGrpSpPr>
            <p:grpSpPr bwMode="auto">
              <a:xfrm>
                <a:off x="2908" y="1871"/>
                <a:ext cx="915" cy="645"/>
                <a:chOff x="3135" y="3007"/>
                <a:chExt cx="915" cy="645"/>
              </a:xfrm>
            </p:grpSpPr>
            <p:sp>
              <p:nvSpPr>
                <p:cNvPr id="305157" name="Line 5"/>
                <p:cNvSpPr>
                  <a:spLocks noChangeAspect="1" noChangeShapeType="1"/>
                </p:cNvSpPr>
                <p:nvPr/>
              </p:nvSpPr>
              <p:spPr bwMode="auto">
                <a:xfrm>
                  <a:off x="3303" y="3096"/>
                  <a:ext cx="2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stealth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05158" name="Group 6"/>
                <p:cNvGrpSpPr>
                  <a:grpSpLocks/>
                </p:cNvGrpSpPr>
                <p:nvPr/>
              </p:nvGrpSpPr>
              <p:grpSpPr bwMode="auto">
                <a:xfrm>
                  <a:off x="3543" y="3007"/>
                  <a:ext cx="322" cy="645"/>
                  <a:chOff x="4459" y="2091"/>
                  <a:chExt cx="231" cy="426"/>
                </a:xfrm>
              </p:grpSpPr>
              <p:sp>
                <p:nvSpPr>
                  <p:cNvPr id="305159" name="Freeform 7"/>
                  <p:cNvSpPr>
                    <a:spLocks noChangeAspect="1"/>
                  </p:cNvSpPr>
                  <p:nvPr/>
                </p:nvSpPr>
                <p:spPr bwMode="auto">
                  <a:xfrm>
                    <a:off x="4459" y="2091"/>
                    <a:ext cx="231" cy="426"/>
                  </a:xfrm>
                  <a:custGeom>
                    <a:avLst/>
                    <a:gdLst>
                      <a:gd name="T0" fmla="*/ 142 w 154"/>
                      <a:gd name="T1" fmla="*/ 189 h 284"/>
                      <a:gd name="T2" fmla="*/ 149 w 154"/>
                      <a:gd name="T3" fmla="*/ 204 h 284"/>
                      <a:gd name="T4" fmla="*/ 154 w 154"/>
                      <a:gd name="T5" fmla="*/ 222 h 284"/>
                      <a:gd name="T6" fmla="*/ 154 w 154"/>
                      <a:gd name="T7" fmla="*/ 243 h 284"/>
                      <a:gd name="T8" fmla="*/ 148 w 154"/>
                      <a:gd name="T9" fmla="*/ 262 h 284"/>
                      <a:gd name="T10" fmla="*/ 134 w 154"/>
                      <a:gd name="T11" fmla="*/ 277 h 284"/>
                      <a:gd name="T12" fmla="*/ 109 w 154"/>
                      <a:gd name="T13" fmla="*/ 284 h 284"/>
                      <a:gd name="T14" fmla="*/ 109 w 154"/>
                      <a:gd name="T15" fmla="*/ 284 h 284"/>
                      <a:gd name="T16" fmla="*/ 77 w 154"/>
                      <a:gd name="T17" fmla="*/ 280 h 284"/>
                      <a:gd name="T18" fmla="*/ 52 w 154"/>
                      <a:gd name="T19" fmla="*/ 268 h 284"/>
                      <a:gd name="T20" fmla="*/ 32 w 154"/>
                      <a:gd name="T21" fmla="*/ 249 h 284"/>
                      <a:gd name="T22" fmla="*/ 17 w 154"/>
                      <a:gd name="T23" fmla="*/ 228 h 284"/>
                      <a:gd name="T24" fmla="*/ 8 w 154"/>
                      <a:gd name="T25" fmla="*/ 209 h 284"/>
                      <a:gd name="T26" fmla="*/ 2 w 154"/>
                      <a:gd name="T27" fmla="*/ 195 h 284"/>
                      <a:gd name="T28" fmla="*/ 0 w 154"/>
                      <a:gd name="T29" fmla="*/ 190 h 284"/>
                      <a:gd name="T30" fmla="*/ 0 w 154"/>
                      <a:gd name="T31" fmla="*/ 190 h 284"/>
                      <a:gd name="T32" fmla="*/ 0 w 154"/>
                      <a:gd name="T33" fmla="*/ 94 h 284"/>
                      <a:gd name="T34" fmla="*/ 0 w 154"/>
                      <a:gd name="T35" fmla="*/ 94 h 284"/>
                      <a:gd name="T36" fmla="*/ 2 w 154"/>
                      <a:gd name="T37" fmla="*/ 89 h 284"/>
                      <a:gd name="T38" fmla="*/ 8 w 154"/>
                      <a:gd name="T39" fmla="*/ 75 h 284"/>
                      <a:gd name="T40" fmla="*/ 17 w 154"/>
                      <a:gd name="T41" fmla="*/ 56 h 284"/>
                      <a:gd name="T42" fmla="*/ 32 w 154"/>
                      <a:gd name="T43" fmla="*/ 35 h 284"/>
                      <a:gd name="T44" fmla="*/ 52 w 154"/>
                      <a:gd name="T45" fmla="*/ 17 h 284"/>
                      <a:gd name="T46" fmla="*/ 77 w 154"/>
                      <a:gd name="T47" fmla="*/ 4 h 284"/>
                      <a:gd name="T48" fmla="*/ 109 w 154"/>
                      <a:gd name="T49" fmla="*/ 0 h 284"/>
                      <a:gd name="T50" fmla="*/ 109 w 154"/>
                      <a:gd name="T51" fmla="*/ 0 h 284"/>
                      <a:gd name="T52" fmla="*/ 134 w 154"/>
                      <a:gd name="T53" fmla="*/ 7 h 284"/>
                      <a:gd name="T54" fmla="*/ 148 w 154"/>
                      <a:gd name="T55" fmla="*/ 22 h 284"/>
                      <a:gd name="T56" fmla="*/ 154 w 154"/>
                      <a:gd name="T57" fmla="*/ 41 h 284"/>
                      <a:gd name="T58" fmla="*/ 154 w 154"/>
                      <a:gd name="T59" fmla="*/ 61 h 284"/>
                      <a:gd name="T60" fmla="*/ 149 w 154"/>
                      <a:gd name="T61" fmla="*/ 81 h 284"/>
                      <a:gd name="T62" fmla="*/ 142 w 154"/>
                      <a:gd name="T63" fmla="*/ 94 h 284"/>
                      <a:gd name="T64" fmla="*/ 142 w 154"/>
                      <a:gd name="T65" fmla="*/ 94 h 284"/>
                      <a:gd name="T66" fmla="*/ 142 w 154"/>
                      <a:gd name="T67" fmla="*/ 119 h 284"/>
                      <a:gd name="T68" fmla="*/ 142 w 154"/>
                      <a:gd name="T69" fmla="*/ 165 h 284"/>
                      <a:gd name="T70" fmla="*/ 142 w 154"/>
                      <a:gd name="T71" fmla="*/ 189 h 284"/>
                      <a:gd name="T72" fmla="*/ 142 w 154"/>
                      <a:gd name="T73" fmla="*/ 189 h 2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54" h="284">
                        <a:moveTo>
                          <a:pt x="142" y="189"/>
                        </a:moveTo>
                        <a:lnTo>
                          <a:pt x="149" y="204"/>
                        </a:lnTo>
                        <a:lnTo>
                          <a:pt x="154" y="222"/>
                        </a:lnTo>
                        <a:lnTo>
                          <a:pt x="154" y="243"/>
                        </a:lnTo>
                        <a:lnTo>
                          <a:pt x="148" y="262"/>
                        </a:lnTo>
                        <a:lnTo>
                          <a:pt x="134" y="277"/>
                        </a:lnTo>
                        <a:lnTo>
                          <a:pt x="109" y="284"/>
                        </a:lnTo>
                        <a:lnTo>
                          <a:pt x="109" y="284"/>
                        </a:lnTo>
                        <a:lnTo>
                          <a:pt x="77" y="280"/>
                        </a:lnTo>
                        <a:lnTo>
                          <a:pt x="52" y="268"/>
                        </a:lnTo>
                        <a:lnTo>
                          <a:pt x="32" y="249"/>
                        </a:lnTo>
                        <a:lnTo>
                          <a:pt x="17" y="228"/>
                        </a:lnTo>
                        <a:lnTo>
                          <a:pt x="8" y="209"/>
                        </a:lnTo>
                        <a:lnTo>
                          <a:pt x="2" y="195"/>
                        </a:lnTo>
                        <a:lnTo>
                          <a:pt x="0" y="190"/>
                        </a:lnTo>
                        <a:lnTo>
                          <a:pt x="0" y="190"/>
                        </a:lnTo>
                        <a:lnTo>
                          <a:pt x="0" y="94"/>
                        </a:lnTo>
                        <a:lnTo>
                          <a:pt x="0" y="94"/>
                        </a:lnTo>
                        <a:lnTo>
                          <a:pt x="2" y="89"/>
                        </a:lnTo>
                        <a:lnTo>
                          <a:pt x="8" y="75"/>
                        </a:lnTo>
                        <a:lnTo>
                          <a:pt x="17" y="56"/>
                        </a:lnTo>
                        <a:lnTo>
                          <a:pt x="32" y="35"/>
                        </a:lnTo>
                        <a:lnTo>
                          <a:pt x="52" y="17"/>
                        </a:lnTo>
                        <a:lnTo>
                          <a:pt x="77" y="4"/>
                        </a:lnTo>
                        <a:lnTo>
                          <a:pt x="109" y="0"/>
                        </a:lnTo>
                        <a:lnTo>
                          <a:pt x="109" y="0"/>
                        </a:lnTo>
                        <a:lnTo>
                          <a:pt x="134" y="7"/>
                        </a:lnTo>
                        <a:lnTo>
                          <a:pt x="148" y="22"/>
                        </a:lnTo>
                        <a:lnTo>
                          <a:pt x="154" y="41"/>
                        </a:lnTo>
                        <a:lnTo>
                          <a:pt x="154" y="61"/>
                        </a:lnTo>
                        <a:lnTo>
                          <a:pt x="149" y="81"/>
                        </a:lnTo>
                        <a:lnTo>
                          <a:pt x="142" y="94"/>
                        </a:lnTo>
                        <a:lnTo>
                          <a:pt x="142" y="94"/>
                        </a:lnTo>
                        <a:lnTo>
                          <a:pt x="142" y="119"/>
                        </a:lnTo>
                        <a:lnTo>
                          <a:pt x="142" y="165"/>
                        </a:lnTo>
                        <a:lnTo>
                          <a:pt x="142" y="189"/>
                        </a:lnTo>
                        <a:lnTo>
                          <a:pt x="142" y="189"/>
                        </a:lnTo>
                        <a:close/>
                      </a:path>
                    </a:pathLst>
                  </a:custGeom>
                  <a:solidFill>
                    <a:srgbClr val="C3AAD2"/>
                  </a:solidFill>
                  <a:ln w="19050" cmpd="sng">
                    <a:solidFill>
                      <a:srgbClr val="9E7AB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5160" name="Freeform 8"/>
                  <p:cNvSpPr>
                    <a:spLocks noChangeAspect="1"/>
                  </p:cNvSpPr>
                  <p:nvPr/>
                </p:nvSpPr>
                <p:spPr bwMode="auto">
                  <a:xfrm>
                    <a:off x="4515" y="2114"/>
                    <a:ext cx="123" cy="66"/>
                  </a:xfrm>
                  <a:custGeom>
                    <a:avLst/>
                    <a:gdLst>
                      <a:gd name="T0" fmla="*/ 0 w 82"/>
                      <a:gd name="T1" fmla="*/ 44 h 44"/>
                      <a:gd name="T2" fmla="*/ 18 w 82"/>
                      <a:gd name="T3" fmla="*/ 26 h 44"/>
                      <a:gd name="T4" fmla="*/ 43 w 82"/>
                      <a:gd name="T5" fmla="*/ 13 h 44"/>
                      <a:gd name="T6" fmla="*/ 70 w 82"/>
                      <a:gd name="T7" fmla="*/ 9 h 44"/>
                      <a:gd name="T8" fmla="*/ 70 w 82"/>
                      <a:gd name="T9" fmla="*/ 9 h 44"/>
                      <a:gd name="T10" fmla="*/ 78 w 82"/>
                      <a:gd name="T11" fmla="*/ 7 h 44"/>
                      <a:gd name="T12" fmla="*/ 82 w 82"/>
                      <a:gd name="T13" fmla="*/ 3 h 44"/>
                      <a:gd name="T14" fmla="*/ 71 w 82"/>
                      <a:gd name="T15" fmla="*/ 0 h 44"/>
                      <a:gd name="T16" fmla="*/ 71 w 82"/>
                      <a:gd name="T17" fmla="*/ 0 h 44"/>
                      <a:gd name="T18" fmla="*/ 31 w 82"/>
                      <a:gd name="T19" fmla="*/ 9 h 44"/>
                      <a:gd name="T20" fmla="*/ 7 w 82"/>
                      <a:gd name="T21" fmla="*/ 32 h 44"/>
                      <a:gd name="T22" fmla="*/ 0 w 82"/>
                      <a:gd name="T23" fmla="*/ 44 h 44"/>
                      <a:gd name="T24" fmla="*/ 0 w 82"/>
                      <a:gd name="T25" fmla="*/ 44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82" h="44">
                        <a:moveTo>
                          <a:pt x="0" y="44"/>
                        </a:moveTo>
                        <a:lnTo>
                          <a:pt x="18" y="26"/>
                        </a:lnTo>
                        <a:lnTo>
                          <a:pt x="43" y="13"/>
                        </a:lnTo>
                        <a:lnTo>
                          <a:pt x="70" y="9"/>
                        </a:lnTo>
                        <a:lnTo>
                          <a:pt x="70" y="9"/>
                        </a:lnTo>
                        <a:lnTo>
                          <a:pt x="78" y="7"/>
                        </a:lnTo>
                        <a:lnTo>
                          <a:pt x="82" y="3"/>
                        </a:lnTo>
                        <a:lnTo>
                          <a:pt x="71" y="0"/>
                        </a:lnTo>
                        <a:lnTo>
                          <a:pt x="71" y="0"/>
                        </a:lnTo>
                        <a:lnTo>
                          <a:pt x="31" y="9"/>
                        </a:lnTo>
                        <a:lnTo>
                          <a:pt x="7" y="32"/>
                        </a:lnTo>
                        <a:lnTo>
                          <a:pt x="0" y="44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5161" name="Rectangle 9"/>
                <p:cNvSpPr>
                  <a:spLocks noChangeArrowheads="1"/>
                </p:cNvSpPr>
                <p:nvPr/>
              </p:nvSpPr>
              <p:spPr bwMode="auto">
                <a:xfrm>
                  <a:off x="3710" y="3190"/>
                  <a:ext cx="169" cy="52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162" name="Text Box 1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16" y="3091"/>
                  <a:ext cx="23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800" b="1">
                      <a:latin typeface="Palatino Linotype" charset="0"/>
                    </a:rPr>
                    <a:t> 3</a:t>
                  </a:r>
                  <a:r>
                    <a:rPr lang="ja-JP" altLang="en-US" sz="1800" b="1">
                      <a:latin typeface="Arial"/>
                    </a:rPr>
                    <a:t>’</a:t>
                  </a:r>
                  <a:endParaRPr lang="en-US" sz="1800" b="1">
                    <a:latin typeface="Palatino Linotype" charset="0"/>
                  </a:endParaRPr>
                </a:p>
              </p:txBody>
            </p:sp>
            <p:sp>
              <p:nvSpPr>
                <p:cNvPr id="305163" name="Text Box 1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135" y="3091"/>
                  <a:ext cx="235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800" b="1">
                      <a:latin typeface="Palatino Linotype" charset="0"/>
                    </a:rPr>
                    <a:t> 5</a:t>
                  </a:r>
                  <a:r>
                    <a:rPr lang="ja-JP" altLang="en-US" sz="1800" b="1">
                      <a:latin typeface="Arial"/>
                    </a:rPr>
                    <a:t>’</a:t>
                  </a:r>
                  <a:endParaRPr lang="en-US" sz="1800" b="1">
                    <a:latin typeface="Palatino Linotype" charset="0"/>
                  </a:endParaRPr>
                </a:p>
              </p:txBody>
            </p:sp>
            <p:grpSp>
              <p:nvGrpSpPr>
                <p:cNvPr id="305164" name="Group 12"/>
                <p:cNvGrpSpPr>
                  <a:grpSpLocks noChangeAspect="1"/>
                </p:cNvGrpSpPr>
                <p:nvPr/>
              </p:nvGrpSpPr>
              <p:grpSpPr bwMode="auto">
                <a:xfrm>
                  <a:off x="3370" y="3190"/>
                  <a:ext cx="326" cy="133"/>
                  <a:chOff x="3109" y="911"/>
                  <a:chExt cx="156" cy="59"/>
                </a:xfrm>
              </p:grpSpPr>
              <p:sp>
                <p:nvSpPr>
                  <p:cNvPr id="305165" name="Rectangle 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09" y="911"/>
                    <a:ext cx="156" cy="23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l" eaLnBrk="0" hangingPunct="0"/>
                    <a:endParaRPr lang="en-US" sz="1800">
                      <a:latin typeface="Times" charset="0"/>
                    </a:endParaRPr>
                  </a:p>
                </p:txBody>
              </p:sp>
              <p:sp>
                <p:nvSpPr>
                  <p:cNvPr id="305166" name="Rectangle 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32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5167" name="Rectangle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4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5168" name="Rectangle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37" y="922"/>
                    <a:ext cx="7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05169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3512" y="2064"/>
                <a:ext cx="16" cy="17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170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3619" y="2057"/>
                <a:ext cx="16" cy="17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5171" name="Line 19"/>
            <p:cNvSpPr>
              <a:spLocks noChangeAspect="1" noChangeShapeType="1"/>
            </p:cNvSpPr>
            <p:nvPr/>
          </p:nvSpPr>
          <p:spPr bwMode="auto">
            <a:xfrm>
              <a:off x="4214" y="1977"/>
              <a:ext cx="256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5172" name="Text Box 20"/>
            <p:cNvSpPr txBox="1">
              <a:spLocks noChangeAspect="1" noChangeArrowheads="1"/>
            </p:cNvSpPr>
            <p:nvPr/>
          </p:nvSpPr>
          <p:spPr bwMode="auto">
            <a:xfrm>
              <a:off x="3825" y="1962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5173" name="Rectangle 21"/>
            <p:cNvSpPr>
              <a:spLocks noChangeArrowheads="1"/>
            </p:cNvSpPr>
            <p:nvPr/>
          </p:nvSpPr>
          <p:spPr bwMode="auto">
            <a:xfrm>
              <a:off x="4350" y="2068"/>
              <a:ext cx="437" cy="50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5174" name="Group 22"/>
            <p:cNvGrpSpPr>
              <a:grpSpLocks noChangeAspect="1"/>
            </p:cNvGrpSpPr>
            <p:nvPr/>
          </p:nvGrpSpPr>
          <p:grpSpPr bwMode="auto">
            <a:xfrm>
              <a:off x="4077" y="2068"/>
              <a:ext cx="335" cy="130"/>
              <a:chOff x="3109" y="911"/>
              <a:chExt cx="156" cy="59"/>
            </a:xfrm>
          </p:grpSpPr>
          <p:sp>
            <p:nvSpPr>
              <p:cNvPr id="305175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3109" y="911"/>
                <a:ext cx="156" cy="23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1800">
                  <a:latin typeface="Times" charset="0"/>
                </a:endParaRPr>
              </a:p>
            </p:txBody>
          </p:sp>
          <p:sp>
            <p:nvSpPr>
              <p:cNvPr id="305176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3232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177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3184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178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3137" y="922"/>
                <a:ext cx="7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5179" name="Group 27"/>
            <p:cNvGrpSpPr>
              <a:grpSpLocks/>
            </p:cNvGrpSpPr>
            <p:nvPr/>
          </p:nvGrpSpPr>
          <p:grpSpPr bwMode="auto">
            <a:xfrm>
              <a:off x="3134" y="787"/>
              <a:ext cx="330" cy="628"/>
              <a:chOff x="4063" y="1341"/>
              <a:chExt cx="231" cy="427"/>
            </a:xfrm>
          </p:grpSpPr>
          <p:sp>
            <p:nvSpPr>
              <p:cNvPr id="305180" name="Freeform 28"/>
              <p:cNvSpPr>
                <a:spLocks noChangeAspect="1"/>
              </p:cNvSpPr>
              <p:nvPr/>
            </p:nvSpPr>
            <p:spPr bwMode="auto">
              <a:xfrm>
                <a:off x="4063" y="1341"/>
                <a:ext cx="231" cy="427"/>
              </a:xfrm>
              <a:custGeom>
                <a:avLst/>
                <a:gdLst>
                  <a:gd name="T0" fmla="*/ 12 w 154"/>
                  <a:gd name="T1" fmla="*/ 190 h 284"/>
                  <a:gd name="T2" fmla="*/ 5 w 154"/>
                  <a:gd name="T3" fmla="*/ 204 h 284"/>
                  <a:gd name="T4" fmla="*/ 0 w 154"/>
                  <a:gd name="T5" fmla="*/ 223 h 284"/>
                  <a:gd name="T6" fmla="*/ 0 w 154"/>
                  <a:gd name="T7" fmla="*/ 244 h 284"/>
                  <a:gd name="T8" fmla="*/ 6 w 154"/>
                  <a:gd name="T9" fmla="*/ 263 h 284"/>
                  <a:gd name="T10" fmla="*/ 20 w 154"/>
                  <a:gd name="T11" fmla="*/ 278 h 284"/>
                  <a:gd name="T12" fmla="*/ 45 w 154"/>
                  <a:gd name="T13" fmla="*/ 284 h 284"/>
                  <a:gd name="T14" fmla="*/ 45 w 154"/>
                  <a:gd name="T15" fmla="*/ 284 h 284"/>
                  <a:gd name="T16" fmla="*/ 77 w 154"/>
                  <a:gd name="T17" fmla="*/ 281 h 284"/>
                  <a:gd name="T18" fmla="*/ 102 w 154"/>
                  <a:gd name="T19" fmla="*/ 268 h 284"/>
                  <a:gd name="T20" fmla="*/ 122 w 154"/>
                  <a:gd name="T21" fmla="*/ 249 h 284"/>
                  <a:gd name="T22" fmla="*/ 137 w 154"/>
                  <a:gd name="T23" fmla="*/ 229 h 284"/>
                  <a:gd name="T24" fmla="*/ 146 w 154"/>
                  <a:gd name="T25" fmla="*/ 210 h 284"/>
                  <a:gd name="T26" fmla="*/ 152 w 154"/>
                  <a:gd name="T27" fmla="*/ 196 h 284"/>
                  <a:gd name="T28" fmla="*/ 154 w 154"/>
                  <a:gd name="T29" fmla="*/ 190 h 284"/>
                  <a:gd name="T30" fmla="*/ 154 w 154"/>
                  <a:gd name="T31" fmla="*/ 190 h 284"/>
                  <a:gd name="T32" fmla="*/ 154 w 154"/>
                  <a:gd name="T33" fmla="*/ 95 h 284"/>
                  <a:gd name="T34" fmla="*/ 154 w 154"/>
                  <a:gd name="T35" fmla="*/ 95 h 284"/>
                  <a:gd name="T36" fmla="*/ 152 w 154"/>
                  <a:gd name="T37" fmla="*/ 89 h 284"/>
                  <a:gd name="T38" fmla="*/ 146 w 154"/>
                  <a:gd name="T39" fmla="*/ 75 h 284"/>
                  <a:gd name="T40" fmla="*/ 137 w 154"/>
                  <a:gd name="T41" fmla="*/ 56 h 284"/>
                  <a:gd name="T42" fmla="*/ 122 w 154"/>
                  <a:gd name="T43" fmla="*/ 35 h 284"/>
                  <a:gd name="T44" fmla="*/ 102 w 154"/>
                  <a:gd name="T45" fmla="*/ 17 h 284"/>
                  <a:gd name="T46" fmla="*/ 77 w 154"/>
                  <a:gd name="T47" fmla="*/ 4 h 284"/>
                  <a:gd name="T48" fmla="*/ 45 w 154"/>
                  <a:gd name="T49" fmla="*/ 0 h 284"/>
                  <a:gd name="T50" fmla="*/ 45 w 154"/>
                  <a:gd name="T51" fmla="*/ 0 h 284"/>
                  <a:gd name="T52" fmla="*/ 20 w 154"/>
                  <a:gd name="T53" fmla="*/ 7 h 284"/>
                  <a:gd name="T54" fmla="*/ 6 w 154"/>
                  <a:gd name="T55" fmla="*/ 22 h 284"/>
                  <a:gd name="T56" fmla="*/ 0 w 154"/>
                  <a:gd name="T57" fmla="*/ 41 h 284"/>
                  <a:gd name="T58" fmla="*/ 0 w 154"/>
                  <a:gd name="T59" fmla="*/ 62 h 284"/>
                  <a:gd name="T60" fmla="*/ 5 w 154"/>
                  <a:gd name="T61" fmla="*/ 81 h 284"/>
                  <a:gd name="T62" fmla="*/ 12 w 154"/>
                  <a:gd name="T63" fmla="*/ 95 h 284"/>
                  <a:gd name="T64" fmla="*/ 12 w 154"/>
                  <a:gd name="T65" fmla="*/ 95 h 284"/>
                  <a:gd name="T66" fmla="*/ 12 w 154"/>
                  <a:gd name="T67" fmla="*/ 120 h 284"/>
                  <a:gd name="T68" fmla="*/ 12 w 154"/>
                  <a:gd name="T69" fmla="*/ 165 h 284"/>
                  <a:gd name="T70" fmla="*/ 12 w 154"/>
                  <a:gd name="T71" fmla="*/ 190 h 284"/>
                  <a:gd name="T72" fmla="*/ 12 w 154"/>
                  <a:gd name="T73" fmla="*/ 19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4" h="284">
                    <a:moveTo>
                      <a:pt x="12" y="190"/>
                    </a:moveTo>
                    <a:lnTo>
                      <a:pt x="5" y="204"/>
                    </a:lnTo>
                    <a:lnTo>
                      <a:pt x="0" y="223"/>
                    </a:lnTo>
                    <a:lnTo>
                      <a:pt x="0" y="244"/>
                    </a:lnTo>
                    <a:lnTo>
                      <a:pt x="6" y="263"/>
                    </a:lnTo>
                    <a:lnTo>
                      <a:pt x="20" y="278"/>
                    </a:lnTo>
                    <a:lnTo>
                      <a:pt x="45" y="284"/>
                    </a:lnTo>
                    <a:lnTo>
                      <a:pt x="45" y="284"/>
                    </a:lnTo>
                    <a:lnTo>
                      <a:pt x="77" y="281"/>
                    </a:lnTo>
                    <a:lnTo>
                      <a:pt x="102" y="268"/>
                    </a:lnTo>
                    <a:lnTo>
                      <a:pt x="122" y="249"/>
                    </a:lnTo>
                    <a:lnTo>
                      <a:pt x="137" y="229"/>
                    </a:lnTo>
                    <a:lnTo>
                      <a:pt x="146" y="210"/>
                    </a:lnTo>
                    <a:lnTo>
                      <a:pt x="152" y="196"/>
                    </a:lnTo>
                    <a:lnTo>
                      <a:pt x="154" y="190"/>
                    </a:lnTo>
                    <a:lnTo>
                      <a:pt x="154" y="190"/>
                    </a:lnTo>
                    <a:lnTo>
                      <a:pt x="154" y="95"/>
                    </a:lnTo>
                    <a:lnTo>
                      <a:pt x="154" y="95"/>
                    </a:lnTo>
                    <a:lnTo>
                      <a:pt x="152" y="89"/>
                    </a:lnTo>
                    <a:lnTo>
                      <a:pt x="146" y="75"/>
                    </a:lnTo>
                    <a:lnTo>
                      <a:pt x="137" y="56"/>
                    </a:lnTo>
                    <a:lnTo>
                      <a:pt x="122" y="35"/>
                    </a:lnTo>
                    <a:lnTo>
                      <a:pt x="102" y="17"/>
                    </a:lnTo>
                    <a:lnTo>
                      <a:pt x="77" y="4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20" y="7"/>
                    </a:lnTo>
                    <a:lnTo>
                      <a:pt x="6" y="22"/>
                    </a:lnTo>
                    <a:lnTo>
                      <a:pt x="0" y="41"/>
                    </a:lnTo>
                    <a:lnTo>
                      <a:pt x="0" y="62"/>
                    </a:lnTo>
                    <a:lnTo>
                      <a:pt x="5" y="81"/>
                    </a:lnTo>
                    <a:lnTo>
                      <a:pt x="12" y="95"/>
                    </a:lnTo>
                    <a:lnTo>
                      <a:pt x="12" y="95"/>
                    </a:lnTo>
                    <a:lnTo>
                      <a:pt x="12" y="120"/>
                    </a:lnTo>
                    <a:lnTo>
                      <a:pt x="12" y="165"/>
                    </a:lnTo>
                    <a:lnTo>
                      <a:pt x="12" y="190"/>
                    </a:lnTo>
                    <a:lnTo>
                      <a:pt x="12" y="190"/>
                    </a:lnTo>
                    <a:close/>
                  </a:path>
                </a:pathLst>
              </a:custGeom>
              <a:solidFill>
                <a:srgbClr val="C3AAD2"/>
              </a:solidFill>
              <a:ln w="19050" cmpd="sng">
                <a:solidFill>
                  <a:srgbClr val="9E7AB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181" name="Freeform 29"/>
              <p:cNvSpPr>
                <a:spLocks noChangeAspect="1"/>
              </p:cNvSpPr>
              <p:nvPr/>
            </p:nvSpPr>
            <p:spPr bwMode="auto">
              <a:xfrm>
                <a:off x="4086" y="1358"/>
                <a:ext cx="72" cy="100"/>
              </a:xfrm>
              <a:custGeom>
                <a:avLst/>
                <a:gdLst>
                  <a:gd name="T0" fmla="*/ 48 w 48"/>
                  <a:gd name="T1" fmla="*/ 0 h 67"/>
                  <a:gd name="T2" fmla="*/ 20 w 48"/>
                  <a:gd name="T3" fmla="*/ 6 h 67"/>
                  <a:gd name="T4" fmla="*/ 5 w 48"/>
                  <a:gd name="T5" fmla="*/ 22 h 67"/>
                  <a:gd name="T6" fmla="*/ 0 w 48"/>
                  <a:gd name="T7" fmla="*/ 43 h 67"/>
                  <a:gd name="T8" fmla="*/ 4 w 48"/>
                  <a:gd name="T9" fmla="*/ 64 h 67"/>
                  <a:gd name="T10" fmla="*/ 4 w 48"/>
                  <a:gd name="T11" fmla="*/ 64 h 67"/>
                  <a:gd name="T12" fmla="*/ 5 w 48"/>
                  <a:gd name="T13" fmla="*/ 65 h 67"/>
                  <a:gd name="T14" fmla="*/ 6 w 48"/>
                  <a:gd name="T15" fmla="*/ 66 h 67"/>
                  <a:gd name="T16" fmla="*/ 8 w 48"/>
                  <a:gd name="T17" fmla="*/ 67 h 67"/>
                  <a:gd name="T18" fmla="*/ 8 w 48"/>
                  <a:gd name="T19" fmla="*/ 67 h 67"/>
                  <a:gd name="T20" fmla="*/ 10 w 48"/>
                  <a:gd name="T21" fmla="*/ 66 h 67"/>
                  <a:gd name="T22" fmla="*/ 11 w 48"/>
                  <a:gd name="T23" fmla="*/ 65 h 67"/>
                  <a:gd name="T24" fmla="*/ 11 w 48"/>
                  <a:gd name="T25" fmla="*/ 63 h 67"/>
                  <a:gd name="T26" fmla="*/ 11 w 48"/>
                  <a:gd name="T27" fmla="*/ 63 h 67"/>
                  <a:gd name="T28" fmla="*/ 10 w 48"/>
                  <a:gd name="T29" fmla="*/ 38 h 67"/>
                  <a:gd name="T30" fmla="*/ 20 w 48"/>
                  <a:gd name="T31" fmla="*/ 14 h 67"/>
                  <a:gd name="T32" fmla="*/ 48 w 48"/>
                  <a:gd name="T33" fmla="*/ 0 h 67"/>
                  <a:gd name="T34" fmla="*/ 48 w 48"/>
                  <a:gd name="T35" fmla="*/ 0 h 67"/>
                  <a:gd name="T36" fmla="*/ 48 w 48"/>
                  <a:gd name="T37" fmla="*/ 0 h 67"/>
                  <a:gd name="T38" fmla="*/ 48 w 48"/>
                  <a:gd name="T39" fmla="*/ 0 h 67"/>
                  <a:gd name="T40" fmla="*/ 48 w 48"/>
                  <a:gd name="T41" fmla="*/ 0 h 67"/>
                  <a:gd name="T42" fmla="*/ 48 w 48"/>
                  <a:gd name="T43" fmla="*/ 0 h 67"/>
                  <a:gd name="T44" fmla="*/ 48 w 48"/>
                  <a:gd name="T45" fmla="*/ 0 h 67"/>
                  <a:gd name="T46" fmla="*/ 48 w 48"/>
                  <a:gd name="T47" fmla="*/ 0 h 67"/>
                  <a:gd name="T48" fmla="*/ 48 w 48"/>
                  <a:gd name="T49" fmla="*/ 0 h 67"/>
                  <a:gd name="T50" fmla="*/ 48 w 48"/>
                  <a:gd name="T51" fmla="*/ 0 h 67"/>
                  <a:gd name="T52" fmla="*/ 48 w 48"/>
                  <a:gd name="T5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8" h="67">
                    <a:moveTo>
                      <a:pt x="48" y="0"/>
                    </a:moveTo>
                    <a:lnTo>
                      <a:pt x="20" y="6"/>
                    </a:lnTo>
                    <a:lnTo>
                      <a:pt x="5" y="22"/>
                    </a:lnTo>
                    <a:lnTo>
                      <a:pt x="0" y="43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5" y="65"/>
                    </a:lnTo>
                    <a:lnTo>
                      <a:pt x="6" y="66"/>
                    </a:lnTo>
                    <a:lnTo>
                      <a:pt x="8" y="67"/>
                    </a:lnTo>
                    <a:lnTo>
                      <a:pt x="8" y="67"/>
                    </a:lnTo>
                    <a:lnTo>
                      <a:pt x="10" y="66"/>
                    </a:lnTo>
                    <a:lnTo>
                      <a:pt x="11" y="65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0" y="38"/>
                    </a:lnTo>
                    <a:lnTo>
                      <a:pt x="20" y="1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5182" name="Rectangle 30"/>
            <p:cNvSpPr>
              <a:spLocks noChangeArrowheads="1"/>
            </p:cNvSpPr>
            <p:nvPr/>
          </p:nvSpPr>
          <p:spPr bwMode="auto">
            <a:xfrm>
              <a:off x="3142" y="1168"/>
              <a:ext cx="964" cy="50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83" name="Line 31"/>
            <p:cNvSpPr>
              <a:spLocks noChangeAspect="1" noChangeShapeType="1"/>
            </p:cNvSpPr>
            <p:nvPr/>
          </p:nvSpPr>
          <p:spPr bwMode="auto">
            <a:xfrm flipH="1">
              <a:off x="3463" y="1309"/>
              <a:ext cx="255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5184" name="Text Box 32"/>
            <p:cNvSpPr txBox="1">
              <a:spLocks noChangeAspect="1" noChangeArrowheads="1"/>
            </p:cNvSpPr>
            <p:nvPr/>
          </p:nvSpPr>
          <p:spPr bwMode="auto">
            <a:xfrm>
              <a:off x="4345" y="1122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5185" name="Text Box 33"/>
            <p:cNvSpPr txBox="1">
              <a:spLocks noChangeAspect="1" noChangeArrowheads="1"/>
            </p:cNvSpPr>
            <p:nvPr/>
          </p:nvSpPr>
          <p:spPr bwMode="auto">
            <a:xfrm>
              <a:off x="2920" y="1122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5186" name="Freeform 34"/>
            <p:cNvSpPr>
              <a:spLocks noChangeAspect="1"/>
            </p:cNvSpPr>
            <p:nvPr/>
          </p:nvSpPr>
          <p:spPr bwMode="auto">
            <a:xfrm>
              <a:off x="4070" y="1088"/>
              <a:ext cx="326" cy="130"/>
            </a:xfrm>
            <a:custGeom>
              <a:avLst/>
              <a:gdLst>
                <a:gd name="T0" fmla="*/ 131 w 152"/>
                <a:gd name="T1" fmla="*/ 36 h 59"/>
                <a:gd name="T2" fmla="*/ 131 w 152"/>
                <a:gd name="T3" fmla="*/ 0 h 59"/>
                <a:gd name="T4" fmla="*/ 123 w 152"/>
                <a:gd name="T5" fmla="*/ 0 h 59"/>
                <a:gd name="T6" fmla="*/ 123 w 152"/>
                <a:gd name="T7" fmla="*/ 36 h 59"/>
                <a:gd name="T8" fmla="*/ 83 w 152"/>
                <a:gd name="T9" fmla="*/ 36 h 59"/>
                <a:gd name="T10" fmla="*/ 83 w 152"/>
                <a:gd name="T11" fmla="*/ 0 h 59"/>
                <a:gd name="T12" fmla="*/ 75 w 152"/>
                <a:gd name="T13" fmla="*/ 0 h 59"/>
                <a:gd name="T14" fmla="*/ 75 w 152"/>
                <a:gd name="T15" fmla="*/ 36 h 59"/>
                <a:gd name="T16" fmla="*/ 35 w 152"/>
                <a:gd name="T17" fmla="*/ 36 h 59"/>
                <a:gd name="T18" fmla="*/ 35 w 152"/>
                <a:gd name="T19" fmla="*/ 0 h 59"/>
                <a:gd name="T20" fmla="*/ 28 w 152"/>
                <a:gd name="T21" fmla="*/ 0 h 59"/>
                <a:gd name="T22" fmla="*/ 28 w 152"/>
                <a:gd name="T23" fmla="*/ 36 h 59"/>
                <a:gd name="T24" fmla="*/ 0 w 152"/>
                <a:gd name="T25" fmla="*/ 36 h 59"/>
                <a:gd name="T26" fmla="*/ 0 w 152"/>
                <a:gd name="T27" fmla="*/ 59 h 59"/>
                <a:gd name="T28" fmla="*/ 152 w 152"/>
                <a:gd name="T29" fmla="*/ 59 h 59"/>
                <a:gd name="T30" fmla="*/ 152 w 152"/>
                <a:gd name="T31" fmla="*/ 36 h 59"/>
                <a:gd name="T32" fmla="*/ 131 w 152"/>
                <a:gd name="T33" fmla="*/ 3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2" h="59">
                  <a:moveTo>
                    <a:pt x="131" y="36"/>
                  </a:moveTo>
                  <a:lnTo>
                    <a:pt x="131" y="0"/>
                  </a:lnTo>
                  <a:lnTo>
                    <a:pt x="123" y="0"/>
                  </a:lnTo>
                  <a:lnTo>
                    <a:pt x="123" y="36"/>
                  </a:lnTo>
                  <a:lnTo>
                    <a:pt x="83" y="36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75" y="36"/>
                  </a:lnTo>
                  <a:lnTo>
                    <a:pt x="35" y="36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8" y="36"/>
                  </a:lnTo>
                  <a:lnTo>
                    <a:pt x="0" y="36"/>
                  </a:lnTo>
                  <a:lnTo>
                    <a:pt x="0" y="59"/>
                  </a:lnTo>
                  <a:lnTo>
                    <a:pt x="152" y="59"/>
                  </a:lnTo>
                  <a:lnTo>
                    <a:pt x="152" y="36"/>
                  </a:lnTo>
                  <a:lnTo>
                    <a:pt x="131" y="36"/>
                  </a:lnTo>
                  <a:close/>
                </a:path>
              </a:pathLst>
            </a:custGeom>
            <a:solidFill>
              <a:srgbClr val="437631"/>
            </a:solidFill>
            <a:ln w="19050" cmpd="sng">
              <a:solidFill>
                <a:srgbClr val="43763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5187" name="Group 35"/>
            <p:cNvGrpSpPr>
              <a:grpSpLocks/>
            </p:cNvGrpSpPr>
            <p:nvPr/>
          </p:nvGrpSpPr>
          <p:grpSpPr bwMode="auto">
            <a:xfrm>
              <a:off x="2409" y="1334"/>
              <a:ext cx="484" cy="634"/>
              <a:chOff x="3561" y="1713"/>
              <a:chExt cx="339" cy="431"/>
            </a:xfrm>
          </p:grpSpPr>
          <p:sp>
            <p:nvSpPr>
              <p:cNvPr id="305188" name="Freeform 36"/>
              <p:cNvSpPr>
                <a:spLocks noChangeAspect="1"/>
              </p:cNvSpPr>
              <p:nvPr/>
            </p:nvSpPr>
            <p:spPr bwMode="auto">
              <a:xfrm>
                <a:off x="3561" y="1713"/>
                <a:ext cx="339" cy="431"/>
              </a:xfrm>
              <a:custGeom>
                <a:avLst/>
                <a:gdLst>
                  <a:gd name="T0" fmla="*/ 113 w 226"/>
                  <a:gd name="T1" fmla="*/ 0 h 288"/>
                  <a:gd name="T2" fmla="*/ 133 w 226"/>
                  <a:gd name="T3" fmla="*/ 2 h 288"/>
                  <a:gd name="T4" fmla="*/ 152 w 226"/>
                  <a:gd name="T5" fmla="*/ 9 h 288"/>
                  <a:gd name="T6" fmla="*/ 170 w 226"/>
                  <a:gd name="T7" fmla="*/ 20 h 288"/>
                  <a:gd name="T8" fmla="*/ 186 w 226"/>
                  <a:gd name="T9" fmla="*/ 34 h 288"/>
                  <a:gd name="T10" fmla="*/ 199 w 226"/>
                  <a:gd name="T11" fmla="*/ 51 h 288"/>
                  <a:gd name="T12" fmla="*/ 210 w 226"/>
                  <a:gd name="T13" fmla="*/ 71 h 288"/>
                  <a:gd name="T14" fmla="*/ 219 w 226"/>
                  <a:gd name="T15" fmla="*/ 94 h 288"/>
                  <a:gd name="T16" fmla="*/ 224 w 226"/>
                  <a:gd name="T17" fmla="*/ 118 h 288"/>
                  <a:gd name="T18" fmla="*/ 226 w 226"/>
                  <a:gd name="T19" fmla="*/ 144 h 288"/>
                  <a:gd name="T20" fmla="*/ 226 w 226"/>
                  <a:gd name="T21" fmla="*/ 144 h 288"/>
                  <a:gd name="T22" fmla="*/ 224 w 226"/>
                  <a:gd name="T23" fmla="*/ 170 h 288"/>
                  <a:gd name="T24" fmla="*/ 219 w 226"/>
                  <a:gd name="T25" fmla="*/ 194 h 288"/>
                  <a:gd name="T26" fmla="*/ 210 w 226"/>
                  <a:gd name="T27" fmla="*/ 216 h 288"/>
                  <a:gd name="T28" fmla="*/ 199 w 226"/>
                  <a:gd name="T29" fmla="*/ 237 h 288"/>
                  <a:gd name="T30" fmla="*/ 186 w 226"/>
                  <a:gd name="T31" fmla="*/ 254 h 288"/>
                  <a:gd name="T32" fmla="*/ 170 w 226"/>
                  <a:gd name="T33" fmla="*/ 268 h 288"/>
                  <a:gd name="T34" fmla="*/ 152 w 226"/>
                  <a:gd name="T35" fmla="*/ 279 h 288"/>
                  <a:gd name="T36" fmla="*/ 133 w 226"/>
                  <a:gd name="T37" fmla="*/ 286 h 288"/>
                  <a:gd name="T38" fmla="*/ 113 w 226"/>
                  <a:gd name="T39" fmla="*/ 288 h 288"/>
                  <a:gd name="T40" fmla="*/ 113 w 226"/>
                  <a:gd name="T41" fmla="*/ 288 h 288"/>
                  <a:gd name="T42" fmla="*/ 93 w 226"/>
                  <a:gd name="T43" fmla="*/ 286 h 288"/>
                  <a:gd name="T44" fmla="*/ 73 w 226"/>
                  <a:gd name="T45" fmla="*/ 279 h 288"/>
                  <a:gd name="T46" fmla="*/ 56 w 226"/>
                  <a:gd name="T47" fmla="*/ 268 h 288"/>
                  <a:gd name="T48" fmla="*/ 40 w 226"/>
                  <a:gd name="T49" fmla="*/ 254 h 288"/>
                  <a:gd name="T50" fmla="*/ 27 w 226"/>
                  <a:gd name="T51" fmla="*/ 237 h 288"/>
                  <a:gd name="T52" fmla="*/ 15 w 226"/>
                  <a:gd name="T53" fmla="*/ 216 h 288"/>
                  <a:gd name="T54" fmla="*/ 7 w 226"/>
                  <a:gd name="T55" fmla="*/ 194 h 288"/>
                  <a:gd name="T56" fmla="*/ 2 w 226"/>
                  <a:gd name="T57" fmla="*/ 170 h 288"/>
                  <a:gd name="T58" fmla="*/ 0 w 226"/>
                  <a:gd name="T59" fmla="*/ 144 h 288"/>
                  <a:gd name="T60" fmla="*/ 0 w 226"/>
                  <a:gd name="T61" fmla="*/ 144 h 288"/>
                  <a:gd name="T62" fmla="*/ 2 w 226"/>
                  <a:gd name="T63" fmla="*/ 118 h 288"/>
                  <a:gd name="T64" fmla="*/ 7 w 226"/>
                  <a:gd name="T65" fmla="*/ 94 h 288"/>
                  <a:gd name="T66" fmla="*/ 15 w 226"/>
                  <a:gd name="T67" fmla="*/ 71 h 288"/>
                  <a:gd name="T68" fmla="*/ 27 w 226"/>
                  <a:gd name="T69" fmla="*/ 51 h 288"/>
                  <a:gd name="T70" fmla="*/ 40 w 226"/>
                  <a:gd name="T71" fmla="*/ 34 h 288"/>
                  <a:gd name="T72" fmla="*/ 56 w 226"/>
                  <a:gd name="T73" fmla="*/ 20 h 288"/>
                  <a:gd name="T74" fmla="*/ 73 w 226"/>
                  <a:gd name="T75" fmla="*/ 9 h 288"/>
                  <a:gd name="T76" fmla="*/ 93 w 226"/>
                  <a:gd name="T77" fmla="*/ 2 h 288"/>
                  <a:gd name="T78" fmla="*/ 113 w 226"/>
                  <a:gd name="T79" fmla="*/ 0 h 288"/>
                  <a:gd name="T80" fmla="*/ 113 w 226"/>
                  <a:gd name="T81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26" h="288">
                    <a:moveTo>
                      <a:pt x="113" y="0"/>
                    </a:moveTo>
                    <a:lnTo>
                      <a:pt x="133" y="2"/>
                    </a:lnTo>
                    <a:lnTo>
                      <a:pt x="152" y="9"/>
                    </a:lnTo>
                    <a:lnTo>
                      <a:pt x="170" y="20"/>
                    </a:lnTo>
                    <a:lnTo>
                      <a:pt x="186" y="34"/>
                    </a:lnTo>
                    <a:lnTo>
                      <a:pt x="199" y="51"/>
                    </a:lnTo>
                    <a:lnTo>
                      <a:pt x="210" y="71"/>
                    </a:lnTo>
                    <a:lnTo>
                      <a:pt x="219" y="94"/>
                    </a:lnTo>
                    <a:lnTo>
                      <a:pt x="224" y="118"/>
                    </a:lnTo>
                    <a:lnTo>
                      <a:pt x="226" y="144"/>
                    </a:lnTo>
                    <a:lnTo>
                      <a:pt x="226" y="144"/>
                    </a:lnTo>
                    <a:lnTo>
                      <a:pt x="224" y="170"/>
                    </a:lnTo>
                    <a:lnTo>
                      <a:pt x="219" y="194"/>
                    </a:lnTo>
                    <a:lnTo>
                      <a:pt x="210" y="216"/>
                    </a:lnTo>
                    <a:lnTo>
                      <a:pt x="199" y="237"/>
                    </a:lnTo>
                    <a:lnTo>
                      <a:pt x="186" y="254"/>
                    </a:lnTo>
                    <a:lnTo>
                      <a:pt x="170" y="268"/>
                    </a:lnTo>
                    <a:lnTo>
                      <a:pt x="152" y="279"/>
                    </a:lnTo>
                    <a:lnTo>
                      <a:pt x="133" y="286"/>
                    </a:lnTo>
                    <a:lnTo>
                      <a:pt x="113" y="288"/>
                    </a:lnTo>
                    <a:lnTo>
                      <a:pt x="113" y="288"/>
                    </a:lnTo>
                    <a:lnTo>
                      <a:pt x="93" y="286"/>
                    </a:lnTo>
                    <a:lnTo>
                      <a:pt x="73" y="279"/>
                    </a:lnTo>
                    <a:lnTo>
                      <a:pt x="56" y="268"/>
                    </a:lnTo>
                    <a:lnTo>
                      <a:pt x="40" y="254"/>
                    </a:lnTo>
                    <a:lnTo>
                      <a:pt x="27" y="237"/>
                    </a:lnTo>
                    <a:lnTo>
                      <a:pt x="15" y="216"/>
                    </a:lnTo>
                    <a:lnTo>
                      <a:pt x="7" y="194"/>
                    </a:lnTo>
                    <a:lnTo>
                      <a:pt x="2" y="170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2" y="118"/>
                    </a:lnTo>
                    <a:lnTo>
                      <a:pt x="7" y="94"/>
                    </a:lnTo>
                    <a:lnTo>
                      <a:pt x="15" y="71"/>
                    </a:lnTo>
                    <a:lnTo>
                      <a:pt x="27" y="51"/>
                    </a:lnTo>
                    <a:lnTo>
                      <a:pt x="40" y="34"/>
                    </a:lnTo>
                    <a:lnTo>
                      <a:pt x="56" y="20"/>
                    </a:lnTo>
                    <a:lnTo>
                      <a:pt x="73" y="9"/>
                    </a:lnTo>
                    <a:lnTo>
                      <a:pt x="93" y="2"/>
                    </a:lnTo>
                    <a:lnTo>
                      <a:pt x="113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EAD4E4"/>
              </a:solidFill>
              <a:ln w="1905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189" name="Freeform 37"/>
              <p:cNvSpPr>
                <a:spLocks noChangeAspect="1"/>
              </p:cNvSpPr>
              <p:nvPr/>
            </p:nvSpPr>
            <p:spPr bwMode="auto">
              <a:xfrm>
                <a:off x="3749" y="1830"/>
                <a:ext cx="67" cy="202"/>
              </a:xfrm>
              <a:custGeom>
                <a:avLst/>
                <a:gdLst>
                  <a:gd name="T0" fmla="*/ 37 w 45"/>
                  <a:gd name="T1" fmla="*/ 108 h 135"/>
                  <a:gd name="T2" fmla="*/ 27 w 45"/>
                  <a:gd name="T3" fmla="*/ 96 h 135"/>
                  <a:gd name="T4" fmla="*/ 19 w 45"/>
                  <a:gd name="T5" fmla="*/ 83 h 135"/>
                  <a:gd name="T6" fmla="*/ 15 w 45"/>
                  <a:gd name="T7" fmla="*/ 66 h 135"/>
                  <a:gd name="T8" fmla="*/ 15 w 45"/>
                  <a:gd name="T9" fmla="*/ 66 h 135"/>
                  <a:gd name="T10" fmla="*/ 19 w 45"/>
                  <a:gd name="T11" fmla="*/ 51 h 135"/>
                  <a:gd name="T12" fmla="*/ 27 w 45"/>
                  <a:gd name="T13" fmla="*/ 38 h 135"/>
                  <a:gd name="T14" fmla="*/ 37 w 45"/>
                  <a:gd name="T15" fmla="*/ 27 h 135"/>
                  <a:gd name="T16" fmla="*/ 37 w 45"/>
                  <a:gd name="T17" fmla="*/ 27 h 135"/>
                  <a:gd name="T18" fmla="*/ 42 w 45"/>
                  <a:gd name="T19" fmla="*/ 19 h 135"/>
                  <a:gd name="T20" fmla="*/ 43 w 45"/>
                  <a:gd name="T21" fmla="*/ 9 h 135"/>
                  <a:gd name="T22" fmla="*/ 45 w 45"/>
                  <a:gd name="T23" fmla="*/ 0 h 135"/>
                  <a:gd name="T24" fmla="*/ 45 w 45"/>
                  <a:gd name="T25" fmla="*/ 0 h 135"/>
                  <a:gd name="T26" fmla="*/ 43 w 45"/>
                  <a:gd name="T27" fmla="*/ 7 h 135"/>
                  <a:gd name="T28" fmla="*/ 43 w 45"/>
                  <a:gd name="T29" fmla="*/ 9 h 135"/>
                  <a:gd name="T30" fmla="*/ 45 w 45"/>
                  <a:gd name="T31" fmla="*/ 0 h 135"/>
                  <a:gd name="T32" fmla="*/ 45 w 45"/>
                  <a:gd name="T33" fmla="*/ 0 h 135"/>
                  <a:gd name="T34" fmla="*/ 45 w 45"/>
                  <a:gd name="T35" fmla="*/ 0 h 135"/>
                  <a:gd name="T36" fmla="*/ 45 w 45"/>
                  <a:gd name="T37" fmla="*/ 0 h 135"/>
                  <a:gd name="T38" fmla="*/ 45 w 45"/>
                  <a:gd name="T39" fmla="*/ 0 h 135"/>
                  <a:gd name="T40" fmla="*/ 45 w 45"/>
                  <a:gd name="T41" fmla="*/ 0 h 135"/>
                  <a:gd name="T42" fmla="*/ 42 w 45"/>
                  <a:gd name="T43" fmla="*/ 8 h 135"/>
                  <a:gd name="T44" fmla="*/ 39 w 45"/>
                  <a:gd name="T45" fmla="*/ 17 h 135"/>
                  <a:gd name="T46" fmla="*/ 34 w 45"/>
                  <a:gd name="T47" fmla="*/ 24 h 135"/>
                  <a:gd name="T48" fmla="*/ 34 w 45"/>
                  <a:gd name="T49" fmla="*/ 24 h 135"/>
                  <a:gd name="T50" fmla="*/ 17 w 45"/>
                  <a:gd name="T51" fmla="*/ 36 h 135"/>
                  <a:gd name="T52" fmla="*/ 4 w 45"/>
                  <a:gd name="T53" fmla="*/ 52 h 135"/>
                  <a:gd name="T54" fmla="*/ 0 w 45"/>
                  <a:gd name="T55" fmla="*/ 71 h 135"/>
                  <a:gd name="T56" fmla="*/ 0 w 45"/>
                  <a:gd name="T57" fmla="*/ 71 h 135"/>
                  <a:gd name="T58" fmla="*/ 0 w 45"/>
                  <a:gd name="T59" fmla="*/ 71 h 135"/>
                  <a:gd name="T60" fmla="*/ 0 w 45"/>
                  <a:gd name="T61" fmla="*/ 71 h 135"/>
                  <a:gd name="T62" fmla="*/ 0 w 45"/>
                  <a:gd name="T63" fmla="*/ 72 h 135"/>
                  <a:gd name="T64" fmla="*/ 0 w 45"/>
                  <a:gd name="T65" fmla="*/ 72 h 135"/>
                  <a:gd name="T66" fmla="*/ 7 w 45"/>
                  <a:gd name="T67" fmla="*/ 87 h 135"/>
                  <a:gd name="T68" fmla="*/ 20 w 45"/>
                  <a:gd name="T69" fmla="*/ 100 h 135"/>
                  <a:gd name="T70" fmla="*/ 34 w 45"/>
                  <a:gd name="T71" fmla="*/ 111 h 135"/>
                  <a:gd name="T72" fmla="*/ 34 w 45"/>
                  <a:gd name="T73" fmla="*/ 111 h 135"/>
                  <a:gd name="T74" fmla="*/ 39 w 45"/>
                  <a:gd name="T75" fmla="*/ 118 h 135"/>
                  <a:gd name="T76" fmla="*/ 42 w 45"/>
                  <a:gd name="T77" fmla="*/ 126 h 135"/>
                  <a:gd name="T78" fmla="*/ 45 w 45"/>
                  <a:gd name="T79" fmla="*/ 135 h 135"/>
                  <a:gd name="T80" fmla="*/ 45 w 45"/>
                  <a:gd name="T81" fmla="*/ 135 h 135"/>
                  <a:gd name="T82" fmla="*/ 45 w 45"/>
                  <a:gd name="T83" fmla="*/ 135 h 135"/>
                  <a:gd name="T84" fmla="*/ 45 w 45"/>
                  <a:gd name="T85" fmla="*/ 135 h 135"/>
                  <a:gd name="T86" fmla="*/ 45 w 45"/>
                  <a:gd name="T87" fmla="*/ 135 h 135"/>
                  <a:gd name="T88" fmla="*/ 37 w 45"/>
                  <a:gd name="T89" fmla="*/ 10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5" h="135">
                    <a:moveTo>
                      <a:pt x="37" y="108"/>
                    </a:moveTo>
                    <a:lnTo>
                      <a:pt x="27" y="96"/>
                    </a:lnTo>
                    <a:lnTo>
                      <a:pt x="19" y="83"/>
                    </a:lnTo>
                    <a:lnTo>
                      <a:pt x="15" y="66"/>
                    </a:lnTo>
                    <a:lnTo>
                      <a:pt x="15" y="66"/>
                    </a:lnTo>
                    <a:lnTo>
                      <a:pt x="19" y="51"/>
                    </a:lnTo>
                    <a:lnTo>
                      <a:pt x="27" y="38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42" y="19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2" y="8"/>
                    </a:lnTo>
                    <a:lnTo>
                      <a:pt x="39" y="17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17" y="36"/>
                    </a:lnTo>
                    <a:lnTo>
                      <a:pt x="4" y="52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7" y="87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34" y="111"/>
                    </a:lnTo>
                    <a:lnTo>
                      <a:pt x="39" y="118"/>
                    </a:lnTo>
                    <a:lnTo>
                      <a:pt x="42" y="126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37" y="108"/>
                    </a:lnTo>
                    <a:close/>
                  </a:path>
                </a:pathLst>
              </a:custGeom>
              <a:solidFill>
                <a:srgbClr val="E0BCD6"/>
              </a:solidFill>
              <a:ln w="3810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190" name="Freeform 38"/>
              <p:cNvSpPr>
                <a:spLocks noChangeAspect="1"/>
              </p:cNvSpPr>
              <p:nvPr/>
            </p:nvSpPr>
            <p:spPr bwMode="auto">
              <a:xfrm>
                <a:off x="3599" y="1732"/>
                <a:ext cx="138" cy="113"/>
              </a:xfrm>
              <a:custGeom>
                <a:avLst/>
                <a:gdLst>
                  <a:gd name="T0" fmla="*/ 0 w 92"/>
                  <a:gd name="T1" fmla="*/ 75 h 75"/>
                  <a:gd name="T2" fmla="*/ 16 w 92"/>
                  <a:gd name="T3" fmla="*/ 54 h 75"/>
                  <a:gd name="T4" fmla="*/ 35 w 92"/>
                  <a:gd name="T5" fmla="*/ 36 h 75"/>
                  <a:gd name="T6" fmla="*/ 57 w 92"/>
                  <a:gd name="T7" fmla="*/ 22 h 75"/>
                  <a:gd name="T8" fmla="*/ 82 w 92"/>
                  <a:gd name="T9" fmla="*/ 14 h 75"/>
                  <a:gd name="T10" fmla="*/ 82 w 92"/>
                  <a:gd name="T11" fmla="*/ 14 h 75"/>
                  <a:gd name="T12" fmla="*/ 87 w 92"/>
                  <a:gd name="T13" fmla="*/ 11 h 75"/>
                  <a:gd name="T14" fmla="*/ 90 w 92"/>
                  <a:gd name="T15" fmla="*/ 7 h 75"/>
                  <a:gd name="T16" fmla="*/ 92 w 92"/>
                  <a:gd name="T17" fmla="*/ 4 h 75"/>
                  <a:gd name="T18" fmla="*/ 92 w 92"/>
                  <a:gd name="T19" fmla="*/ 4 h 75"/>
                  <a:gd name="T20" fmla="*/ 87 w 92"/>
                  <a:gd name="T21" fmla="*/ 0 h 75"/>
                  <a:gd name="T22" fmla="*/ 79 w 92"/>
                  <a:gd name="T23" fmla="*/ 0 h 75"/>
                  <a:gd name="T24" fmla="*/ 73 w 92"/>
                  <a:gd name="T25" fmla="*/ 0 h 75"/>
                  <a:gd name="T26" fmla="*/ 73 w 92"/>
                  <a:gd name="T27" fmla="*/ 0 h 75"/>
                  <a:gd name="T28" fmla="*/ 47 w 92"/>
                  <a:gd name="T29" fmla="*/ 11 h 75"/>
                  <a:gd name="T30" fmla="*/ 26 w 92"/>
                  <a:gd name="T31" fmla="*/ 29 h 75"/>
                  <a:gd name="T32" fmla="*/ 10 w 92"/>
                  <a:gd name="T33" fmla="*/ 52 h 75"/>
                  <a:gd name="T34" fmla="*/ 0 w 92"/>
                  <a:gd name="T35" fmla="*/ 75 h 75"/>
                  <a:gd name="T36" fmla="*/ 0 w 92"/>
                  <a:gd name="T37" fmla="*/ 75 h 75"/>
                  <a:gd name="T38" fmla="*/ 0 w 92"/>
                  <a:gd name="T39" fmla="*/ 75 h 75"/>
                  <a:gd name="T40" fmla="*/ 0 w 92"/>
                  <a:gd name="T41" fmla="*/ 75 h 75"/>
                  <a:gd name="T42" fmla="*/ 0 w 92"/>
                  <a:gd name="T43" fmla="*/ 75 h 75"/>
                  <a:gd name="T44" fmla="*/ 0 w 92"/>
                  <a:gd name="T45" fmla="*/ 75 h 75"/>
                  <a:gd name="T46" fmla="*/ 0 w 92"/>
                  <a:gd name="T47" fmla="*/ 75 h 75"/>
                  <a:gd name="T48" fmla="*/ 0 w 92"/>
                  <a:gd name="T49" fmla="*/ 75 h 75"/>
                  <a:gd name="T50" fmla="*/ 0 w 92"/>
                  <a:gd name="T51" fmla="*/ 75 h 75"/>
                  <a:gd name="T52" fmla="*/ 0 w 92"/>
                  <a:gd name="T5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2" h="75">
                    <a:moveTo>
                      <a:pt x="0" y="75"/>
                    </a:moveTo>
                    <a:lnTo>
                      <a:pt x="16" y="54"/>
                    </a:lnTo>
                    <a:lnTo>
                      <a:pt x="35" y="36"/>
                    </a:lnTo>
                    <a:lnTo>
                      <a:pt x="57" y="22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87" y="11"/>
                    </a:lnTo>
                    <a:lnTo>
                      <a:pt x="90" y="7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87" y="0"/>
                    </a:lnTo>
                    <a:lnTo>
                      <a:pt x="79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47" y="11"/>
                    </a:lnTo>
                    <a:lnTo>
                      <a:pt x="26" y="29"/>
                    </a:lnTo>
                    <a:lnTo>
                      <a:pt x="10" y="52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191" name="Freeform 39"/>
              <p:cNvSpPr>
                <a:spLocks noChangeAspect="1"/>
              </p:cNvSpPr>
              <p:nvPr/>
            </p:nvSpPr>
            <p:spPr bwMode="auto">
              <a:xfrm>
                <a:off x="3735" y="1824"/>
                <a:ext cx="77" cy="202"/>
              </a:xfrm>
              <a:custGeom>
                <a:avLst/>
                <a:gdLst>
                  <a:gd name="T0" fmla="*/ 50 w 51"/>
                  <a:gd name="T1" fmla="*/ 0 h 135"/>
                  <a:gd name="T2" fmla="*/ 47 w 51"/>
                  <a:gd name="T3" fmla="*/ 8 h 135"/>
                  <a:gd name="T4" fmla="*/ 46 w 51"/>
                  <a:gd name="T5" fmla="*/ 10 h 135"/>
                  <a:gd name="T6" fmla="*/ 50 w 51"/>
                  <a:gd name="T7" fmla="*/ 0 h 135"/>
                  <a:gd name="T8" fmla="*/ 50 w 51"/>
                  <a:gd name="T9" fmla="*/ 0 h 135"/>
                  <a:gd name="T10" fmla="*/ 50 w 51"/>
                  <a:gd name="T11" fmla="*/ 0 h 135"/>
                  <a:gd name="T12" fmla="*/ 50 w 51"/>
                  <a:gd name="T13" fmla="*/ 0 h 135"/>
                  <a:gd name="T14" fmla="*/ 46 w 51"/>
                  <a:gd name="T15" fmla="*/ 9 h 135"/>
                  <a:gd name="T16" fmla="*/ 41 w 51"/>
                  <a:gd name="T17" fmla="*/ 17 h 135"/>
                  <a:gd name="T18" fmla="*/ 34 w 51"/>
                  <a:gd name="T19" fmla="*/ 24 h 135"/>
                  <a:gd name="T20" fmla="*/ 18 w 51"/>
                  <a:gd name="T21" fmla="*/ 37 h 135"/>
                  <a:gd name="T22" fmla="*/ 4 w 51"/>
                  <a:gd name="T23" fmla="*/ 52 h 135"/>
                  <a:gd name="T24" fmla="*/ 0 w 51"/>
                  <a:gd name="T25" fmla="*/ 72 h 135"/>
                  <a:gd name="T26" fmla="*/ 0 w 51"/>
                  <a:gd name="T27" fmla="*/ 72 h 135"/>
                  <a:gd name="T28" fmla="*/ 0 w 51"/>
                  <a:gd name="T29" fmla="*/ 72 h 135"/>
                  <a:gd name="T30" fmla="*/ 0 w 51"/>
                  <a:gd name="T31" fmla="*/ 72 h 135"/>
                  <a:gd name="T32" fmla="*/ 7 w 51"/>
                  <a:gd name="T33" fmla="*/ 88 h 135"/>
                  <a:gd name="T34" fmla="*/ 20 w 51"/>
                  <a:gd name="T35" fmla="*/ 100 h 135"/>
                  <a:gd name="T36" fmla="*/ 34 w 51"/>
                  <a:gd name="T37" fmla="*/ 111 h 135"/>
                  <a:gd name="T38" fmla="*/ 41 w 51"/>
                  <a:gd name="T39" fmla="*/ 119 h 135"/>
                  <a:gd name="T40" fmla="*/ 46 w 51"/>
                  <a:gd name="T41" fmla="*/ 127 h 135"/>
                  <a:gd name="T42" fmla="*/ 51 w 51"/>
                  <a:gd name="T4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" h="135">
                    <a:moveTo>
                      <a:pt x="50" y="0"/>
                    </a:moveTo>
                    <a:lnTo>
                      <a:pt x="47" y="8"/>
                    </a:lnTo>
                    <a:lnTo>
                      <a:pt x="46" y="1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46" y="9"/>
                    </a:lnTo>
                    <a:lnTo>
                      <a:pt x="41" y="17"/>
                    </a:lnTo>
                    <a:lnTo>
                      <a:pt x="34" y="24"/>
                    </a:lnTo>
                    <a:lnTo>
                      <a:pt x="18" y="37"/>
                    </a:lnTo>
                    <a:lnTo>
                      <a:pt x="4" y="5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7" y="88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41" y="119"/>
                    </a:lnTo>
                    <a:lnTo>
                      <a:pt x="46" y="127"/>
                    </a:lnTo>
                    <a:lnTo>
                      <a:pt x="51" y="135"/>
                    </a:lnTo>
                  </a:path>
                </a:pathLst>
              </a:custGeom>
              <a:noFill/>
              <a:ln w="19050" cmpd="sng">
                <a:solidFill>
                  <a:srgbClr val="C8A3C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5192" name="Group 40"/>
            <p:cNvGrpSpPr>
              <a:grpSpLocks/>
            </p:cNvGrpSpPr>
            <p:nvPr/>
          </p:nvGrpSpPr>
          <p:grpSpPr bwMode="auto">
            <a:xfrm>
              <a:off x="4435" y="2098"/>
              <a:ext cx="326" cy="207"/>
              <a:chOff x="4615" y="2232"/>
              <a:chExt cx="228" cy="141"/>
            </a:xfrm>
          </p:grpSpPr>
          <p:sp>
            <p:nvSpPr>
              <p:cNvPr id="305193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4615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194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4687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195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4759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196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4831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5197" name="Group 45"/>
            <p:cNvGrpSpPr>
              <a:grpSpLocks/>
            </p:cNvGrpSpPr>
            <p:nvPr/>
          </p:nvGrpSpPr>
          <p:grpSpPr bwMode="auto">
            <a:xfrm>
              <a:off x="4129" y="982"/>
              <a:ext cx="632" cy="111"/>
              <a:chOff x="4401" y="1474"/>
              <a:chExt cx="442" cy="75"/>
            </a:xfrm>
          </p:grpSpPr>
          <p:sp>
            <p:nvSpPr>
              <p:cNvPr id="305198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4401" y="1474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199" name="Rectangle 47"/>
              <p:cNvSpPr>
                <a:spLocks noChangeAspect="1" noChangeArrowheads="1"/>
              </p:cNvSpPr>
              <p:nvPr/>
            </p:nvSpPr>
            <p:spPr bwMode="auto">
              <a:xfrm>
                <a:off x="4472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00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4544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01" name="Rectangle 49"/>
              <p:cNvSpPr>
                <a:spLocks noChangeAspect="1" noChangeArrowheads="1"/>
              </p:cNvSpPr>
              <p:nvPr/>
            </p:nvSpPr>
            <p:spPr bwMode="auto">
              <a:xfrm>
                <a:off x="4615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02" name="Rectangle 50"/>
              <p:cNvSpPr>
                <a:spLocks noChangeAspect="1" noChangeArrowheads="1"/>
              </p:cNvSpPr>
              <p:nvPr/>
            </p:nvSpPr>
            <p:spPr bwMode="auto">
              <a:xfrm>
                <a:off x="4687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03" name="Rectangle 51"/>
              <p:cNvSpPr>
                <a:spLocks noChangeAspect="1" noChangeArrowheads="1"/>
              </p:cNvSpPr>
              <p:nvPr/>
            </p:nvSpPr>
            <p:spPr bwMode="auto">
              <a:xfrm>
                <a:off x="4759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04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4831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5205" name="Group 53"/>
            <p:cNvGrpSpPr>
              <a:grpSpLocks/>
            </p:cNvGrpSpPr>
            <p:nvPr/>
          </p:nvGrpSpPr>
          <p:grpSpPr bwMode="auto">
            <a:xfrm>
              <a:off x="3205" y="982"/>
              <a:ext cx="838" cy="211"/>
              <a:chOff x="3755" y="1474"/>
              <a:chExt cx="586" cy="143"/>
            </a:xfrm>
          </p:grpSpPr>
          <p:sp>
            <p:nvSpPr>
              <p:cNvPr id="305206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3755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07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382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08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3898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09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3970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10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4043" y="1474"/>
                <a:ext cx="10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11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4113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12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4186" y="1474"/>
                <a:ext cx="10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13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425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14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4329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5215" name="Group 63"/>
            <p:cNvGrpSpPr>
              <a:grpSpLocks/>
            </p:cNvGrpSpPr>
            <p:nvPr/>
          </p:nvGrpSpPr>
          <p:grpSpPr bwMode="auto">
            <a:xfrm>
              <a:off x="2496" y="1015"/>
              <a:ext cx="713" cy="1289"/>
              <a:chOff x="3259" y="1496"/>
              <a:chExt cx="499" cy="876"/>
            </a:xfrm>
          </p:grpSpPr>
          <p:sp>
            <p:nvSpPr>
              <p:cNvPr id="305216" name="Freeform 64"/>
              <p:cNvSpPr>
                <a:spLocks noChangeAspect="1"/>
              </p:cNvSpPr>
              <p:nvPr/>
            </p:nvSpPr>
            <p:spPr bwMode="auto">
              <a:xfrm>
                <a:off x="3736" y="2296"/>
                <a:ext cx="22" cy="76"/>
              </a:xfrm>
              <a:custGeom>
                <a:avLst/>
                <a:gdLst>
                  <a:gd name="T0" fmla="*/ 0 w 15"/>
                  <a:gd name="T1" fmla="*/ 50 h 51"/>
                  <a:gd name="T2" fmla="*/ 8 w 15"/>
                  <a:gd name="T3" fmla="*/ 51 h 51"/>
                  <a:gd name="T4" fmla="*/ 15 w 15"/>
                  <a:gd name="T5" fmla="*/ 1 h 51"/>
                  <a:gd name="T6" fmla="*/ 7 w 15"/>
                  <a:gd name="T7" fmla="*/ 0 h 51"/>
                  <a:gd name="T8" fmla="*/ 0 w 15"/>
                  <a:gd name="T9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1">
                    <a:moveTo>
                      <a:pt x="0" y="50"/>
                    </a:moveTo>
                    <a:lnTo>
                      <a:pt x="8" y="51"/>
                    </a:lnTo>
                    <a:lnTo>
                      <a:pt x="15" y="1"/>
                    </a:lnTo>
                    <a:lnTo>
                      <a:pt x="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17" name="Freeform 65"/>
              <p:cNvSpPr>
                <a:spLocks noChangeAspect="1"/>
              </p:cNvSpPr>
              <p:nvPr/>
            </p:nvSpPr>
            <p:spPr bwMode="auto">
              <a:xfrm>
                <a:off x="3259" y="1841"/>
                <a:ext cx="21" cy="78"/>
              </a:xfrm>
              <a:custGeom>
                <a:avLst/>
                <a:gdLst>
                  <a:gd name="T0" fmla="*/ 0 w 14"/>
                  <a:gd name="T1" fmla="*/ 0 h 52"/>
                  <a:gd name="T2" fmla="*/ 6 w 14"/>
                  <a:gd name="T3" fmla="*/ 52 h 52"/>
                  <a:gd name="T4" fmla="*/ 14 w 14"/>
                  <a:gd name="T5" fmla="*/ 51 h 52"/>
                  <a:gd name="T6" fmla="*/ 7 w 14"/>
                  <a:gd name="T7" fmla="*/ 0 h 52"/>
                  <a:gd name="T8" fmla="*/ 0 w 14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2">
                    <a:moveTo>
                      <a:pt x="0" y="0"/>
                    </a:moveTo>
                    <a:lnTo>
                      <a:pt x="6" y="52"/>
                    </a:lnTo>
                    <a:lnTo>
                      <a:pt x="14" y="51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18" name="Freeform 66"/>
              <p:cNvSpPr>
                <a:spLocks noChangeAspect="1"/>
              </p:cNvSpPr>
              <p:nvPr/>
            </p:nvSpPr>
            <p:spPr bwMode="auto">
              <a:xfrm>
                <a:off x="3328" y="1819"/>
                <a:ext cx="46" cy="73"/>
              </a:xfrm>
              <a:custGeom>
                <a:avLst/>
                <a:gdLst>
                  <a:gd name="T0" fmla="*/ 0 w 31"/>
                  <a:gd name="T1" fmla="*/ 3 h 49"/>
                  <a:gd name="T2" fmla="*/ 24 w 31"/>
                  <a:gd name="T3" fmla="*/ 49 h 49"/>
                  <a:gd name="T4" fmla="*/ 31 w 31"/>
                  <a:gd name="T5" fmla="*/ 46 h 49"/>
                  <a:gd name="T6" fmla="*/ 8 w 31"/>
                  <a:gd name="T7" fmla="*/ 0 h 49"/>
                  <a:gd name="T8" fmla="*/ 0 w 31"/>
                  <a:gd name="T9" fmla="*/ 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49">
                    <a:moveTo>
                      <a:pt x="0" y="3"/>
                    </a:moveTo>
                    <a:lnTo>
                      <a:pt x="24" y="49"/>
                    </a:lnTo>
                    <a:lnTo>
                      <a:pt x="31" y="46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19" name="Freeform 67"/>
              <p:cNvSpPr>
                <a:spLocks noChangeAspect="1"/>
              </p:cNvSpPr>
              <p:nvPr/>
            </p:nvSpPr>
            <p:spPr bwMode="auto">
              <a:xfrm>
                <a:off x="3390" y="1781"/>
                <a:ext cx="60" cy="65"/>
              </a:xfrm>
              <a:custGeom>
                <a:avLst/>
                <a:gdLst>
                  <a:gd name="T0" fmla="*/ 0 w 40"/>
                  <a:gd name="T1" fmla="*/ 5 h 43"/>
                  <a:gd name="T2" fmla="*/ 35 w 40"/>
                  <a:gd name="T3" fmla="*/ 43 h 43"/>
                  <a:gd name="T4" fmla="*/ 40 w 40"/>
                  <a:gd name="T5" fmla="*/ 38 h 43"/>
                  <a:gd name="T6" fmla="*/ 6 w 40"/>
                  <a:gd name="T7" fmla="*/ 0 h 43"/>
                  <a:gd name="T8" fmla="*/ 0 w 40"/>
                  <a:gd name="T9" fmla="*/ 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3">
                    <a:moveTo>
                      <a:pt x="0" y="5"/>
                    </a:moveTo>
                    <a:lnTo>
                      <a:pt x="35" y="43"/>
                    </a:lnTo>
                    <a:lnTo>
                      <a:pt x="40" y="38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20" name="Freeform 68"/>
              <p:cNvSpPr>
                <a:spLocks noChangeAspect="1"/>
              </p:cNvSpPr>
              <p:nvPr/>
            </p:nvSpPr>
            <p:spPr bwMode="auto">
              <a:xfrm>
                <a:off x="3438" y="1729"/>
                <a:ext cx="71" cy="54"/>
              </a:xfrm>
              <a:custGeom>
                <a:avLst/>
                <a:gdLst>
                  <a:gd name="T0" fmla="*/ 0 w 47"/>
                  <a:gd name="T1" fmla="*/ 6 h 36"/>
                  <a:gd name="T2" fmla="*/ 43 w 47"/>
                  <a:gd name="T3" fmla="*/ 36 h 36"/>
                  <a:gd name="T4" fmla="*/ 47 w 47"/>
                  <a:gd name="T5" fmla="*/ 30 h 36"/>
                  <a:gd name="T6" fmla="*/ 5 w 47"/>
                  <a:gd name="T7" fmla="*/ 0 h 36"/>
                  <a:gd name="T8" fmla="*/ 0 w 47"/>
                  <a:gd name="T9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6">
                    <a:moveTo>
                      <a:pt x="0" y="6"/>
                    </a:moveTo>
                    <a:lnTo>
                      <a:pt x="43" y="36"/>
                    </a:lnTo>
                    <a:lnTo>
                      <a:pt x="47" y="30"/>
                    </a:lnTo>
                    <a:lnTo>
                      <a:pt x="5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21" name="Freeform 69"/>
              <p:cNvSpPr>
                <a:spLocks noChangeAspect="1"/>
              </p:cNvSpPr>
              <p:nvPr/>
            </p:nvSpPr>
            <p:spPr bwMode="auto">
              <a:xfrm>
                <a:off x="3479" y="1664"/>
                <a:ext cx="73" cy="50"/>
              </a:xfrm>
              <a:custGeom>
                <a:avLst/>
                <a:gdLst>
                  <a:gd name="T0" fmla="*/ 0 w 49"/>
                  <a:gd name="T1" fmla="*/ 7 h 33"/>
                  <a:gd name="T2" fmla="*/ 45 w 49"/>
                  <a:gd name="T3" fmla="*/ 33 h 33"/>
                  <a:gd name="T4" fmla="*/ 49 w 49"/>
                  <a:gd name="T5" fmla="*/ 27 h 33"/>
                  <a:gd name="T6" fmla="*/ 5 w 49"/>
                  <a:gd name="T7" fmla="*/ 0 h 33"/>
                  <a:gd name="T8" fmla="*/ 0 w 49"/>
                  <a:gd name="T9" fmla="*/ 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33">
                    <a:moveTo>
                      <a:pt x="0" y="7"/>
                    </a:moveTo>
                    <a:lnTo>
                      <a:pt x="45" y="33"/>
                    </a:lnTo>
                    <a:lnTo>
                      <a:pt x="49" y="27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22" name="Freeform 70"/>
              <p:cNvSpPr>
                <a:spLocks noChangeAspect="1"/>
              </p:cNvSpPr>
              <p:nvPr/>
            </p:nvSpPr>
            <p:spPr bwMode="auto">
              <a:xfrm>
                <a:off x="3521" y="1597"/>
                <a:ext cx="66" cy="55"/>
              </a:xfrm>
              <a:custGeom>
                <a:avLst/>
                <a:gdLst>
                  <a:gd name="T0" fmla="*/ 0 w 44"/>
                  <a:gd name="T1" fmla="*/ 7 h 37"/>
                  <a:gd name="T2" fmla="*/ 39 w 44"/>
                  <a:gd name="T3" fmla="*/ 37 h 37"/>
                  <a:gd name="T4" fmla="*/ 44 w 44"/>
                  <a:gd name="T5" fmla="*/ 30 h 37"/>
                  <a:gd name="T6" fmla="*/ 5 w 44"/>
                  <a:gd name="T7" fmla="*/ 0 h 37"/>
                  <a:gd name="T8" fmla="*/ 0 w 44"/>
                  <a:gd name="T9" fmla="*/ 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7">
                    <a:moveTo>
                      <a:pt x="0" y="7"/>
                    </a:moveTo>
                    <a:lnTo>
                      <a:pt x="39" y="37"/>
                    </a:lnTo>
                    <a:lnTo>
                      <a:pt x="44" y="30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23" name="Freeform 71"/>
              <p:cNvSpPr>
                <a:spLocks noChangeAspect="1"/>
              </p:cNvSpPr>
              <p:nvPr/>
            </p:nvSpPr>
            <p:spPr bwMode="auto">
              <a:xfrm>
                <a:off x="3579" y="1532"/>
                <a:ext cx="52" cy="68"/>
              </a:xfrm>
              <a:custGeom>
                <a:avLst/>
                <a:gdLst>
                  <a:gd name="T0" fmla="*/ 0 w 35"/>
                  <a:gd name="T1" fmla="*/ 5 h 45"/>
                  <a:gd name="T2" fmla="*/ 29 w 35"/>
                  <a:gd name="T3" fmla="*/ 45 h 45"/>
                  <a:gd name="T4" fmla="*/ 35 w 35"/>
                  <a:gd name="T5" fmla="*/ 40 h 45"/>
                  <a:gd name="T6" fmla="*/ 6 w 35"/>
                  <a:gd name="T7" fmla="*/ 0 h 45"/>
                  <a:gd name="T8" fmla="*/ 0 w 35"/>
                  <a:gd name="T9" fmla="*/ 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5">
                    <a:moveTo>
                      <a:pt x="0" y="5"/>
                    </a:moveTo>
                    <a:lnTo>
                      <a:pt x="29" y="45"/>
                    </a:lnTo>
                    <a:lnTo>
                      <a:pt x="35" y="4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24" name="Freeform 72"/>
              <p:cNvSpPr>
                <a:spLocks noChangeAspect="1"/>
              </p:cNvSpPr>
              <p:nvPr/>
            </p:nvSpPr>
            <p:spPr bwMode="auto">
              <a:xfrm>
                <a:off x="3656" y="1496"/>
                <a:ext cx="33" cy="72"/>
              </a:xfrm>
              <a:custGeom>
                <a:avLst/>
                <a:gdLst>
                  <a:gd name="T0" fmla="*/ 0 w 22"/>
                  <a:gd name="T1" fmla="*/ 2 h 48"/>
                  <a:gd name="T2" fmla="*/ 15 w 22"/>
                  <a:gd name="T3" fmla="*/ 48 h 48"/>
                  <a:gd name="T4" fmla="*/ 22 w 22"/>
                  <a:gd name="T5" fmla="*/ 46 h 48"/>
                  <a:gd name="T6" fmla="*/ 7 w 22"/>
                  <a:gd name="T7" fmla="*/ 0 h 48"/>
                  <a:gd name="T8" fmla="*/ 0 w 22"/>
                  <a:gd name="T9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8">
                    <a:moveTo>
                      <a:pt x="0" y="2"/>
                    </a:moveTo>
                    <a:lnTo>
                      <a:pt x="15" y="48"/>
                    </a:lnTo>
                    <a:lnTo>
                      <a:pt x="22" y="46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25" name="Freeform 73"/>
              <p:cNvSpPr>
                <a:spLocks noChangeAspect="1"/>
              </p:cNvSpPr>
              <p:nvPr/>
            </p:nvSpPr>
            <p:spPr bwMode="auto">
              <a:xfrm>
                <a:off x="3259" y="1927"/>
                <a:ext cx="21" cy="78"/>
              </a:xfrm>
              <a:custGeom>
                <a:avLst/>
                <a:gdLst>
                  <a:gd name="T0" fmla="*/ 0 w 14"/>
                  <a:gd name="T1" fmla="*/ 51 h 52"/>
                  <a:gd name="T2" fmla="*/ 7 w 14"/>
                  <a:gd name="T3" fmla="*/ 52 h 52"/>
                  <a:gd name="T4" fmla="*/ 14 w 14"/>
                  <a:gd name="T5" fmla="*/ 1 h 52"/>
                  <a:gd name="T6" fmla="*/ 6 w 14"/>
                  <a:gd name="T7" fmla="*/ 0 h 52"/>
                  <a:gd name="T8" fmla="*/ 0 w 14"/>
                  <a:gd name="T9" fmla="*/ 5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2">
                    <a:moveTo>
                      <a:pt x="0" y="51"/>
                    </a:moveTo>
                    <a:lnTo>
                      <a:pt x="7" y="52"/>
                    </a:lnTo>
                    <a:lnTo>
                      <a:pt x="14" y="1"/>
                    </a:lnTo>
                    <a:lnTo>
                      <a:pt x="6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26" name="Freeform 74"/>
              <p:cNvSpPr>
                <a:spLocks noChangeAspect="1"/>
              </p:cNvSpPr>
              <p:nvPr/>
            </p:nvSpPr>
            <p:spPr bwMode="auto">
              <a:xfrm>
                <a:off x="3328" y="1952"/>
                <a:ext cx="46" cy="75"/>
              </a:xfrm>
              <a:custGeom>
                <a:avLst/>
                <a:gdLst>
                  <a:gd name="T0" fmla="*/ 0 w 31"/>
                  <a:gd name="T1" fmla="*/ 46 h 50"/>
                  <a:gd name="T2" fmla="*/ 8 w 31"/>
                  <a:gd name="T3" fmla="*/ 50 h 50"/>
                  <a:gd name="T4" fmla="*/ 31 w 31"/>
                  <a:gd name="T5" fmla="*/ 4 h 50"/>
                  <a:gd name="T6" fmla="*/ 24 w 31"/>
                  <a:gd name="T7" fmla="*/ 0 h 50"/>
                  <a:gd name="T8" fmla="*/ 0 w 31"/>
                  <a:gd name="T9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50">
                    <a:moveTo>
                      <a:pt x="0" y="46"/>
                    </a:moveTo>
                    <a:lnTo>
                      <a:pt x="8" y="50"/>
                    </a:lnTo>
                    <a:lnTo>
                      <a:pt x="31" y="4"/>
                    </a:lnTo>
                    <a:lnTo>
                      <a:pt x="24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27" name="Freeform 75"/>
              <p:cNvSpPr>
                <a:spLocks noChangeAspect="1"/>
              </p:cNvSpPr>
              <p:nvPr/>
            </p:nvSpPr>
            <p:spPr bwMode="auto">
              <a:xfrm>
                <a:off x="3390" y="2000"/>
                <a:ext cx="60" cy="65"/>
              </a:xfrm>
              <a:custGeom>
                <a:avLst/>
                <a:gdLst>
                  <a:gd name="T0" fmla="*/ 0 w 40"/>
                  <a:gd name="T1" fmla="*/ 38 h 43"/>
                  <a:gd name="T2" fmla="*/ 6 w 40"/>
                  <a:gd name="T3" fmla="*/ 43 h 43"/>
                  <a:gd name="T4" fmla="*/ 40 w 40"/>
                  <a:gd name="T5" fmla="*/ 5 h 43"/>
                  <a:gd name="T6" fmla="*/ 35 w 40"/>
                  <a:gd name="T7" fmla="*/ 0 h 43"/>
                  <a:gd name="T8" fmla="*/ 0 w 40"/>
                  <a:gd name="T9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3">
                    <a:moveTo>
                      <a:pt x="0" y="38"/>
                    </a:moveTo>
                    <a:lnTo>
                      <a:pt x="6" y="43"/>
                    </a:lnTo>
                    <a:lnTo>
                      <a:pt x="40" y="5"/>
                    </a:lnTo>
                    <a:lnTo>
                      <a:pt x="35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28" name="Freeform 76"/>
              <p:cNvSpPr>
                <a:spLocks noChangeAspect="1"/>
              </p:cNvSpPr>
              <p:nvPr/>
            </p:nvSpPr>
            <p:spPr bwMode="auto">
              <a:xfrm>
                <a:off x="3438" y="2063"/>
                <a:ext cx="71" cy="53"/>
              </a:xfrm>
              <a:custGeom>
                <a:avLst/>
                <a:gdLst>
                  <a:gd name="T0" fmla="*/ 0 w 47"/>
                  <a:gd name="T1" fmla="*/ 29 h 35"/>
                  <a:gd name="T2" fmla="*/ 5 w 47"/>
                  <a:gd name="T3" fmla="*/ 35 h 35"/>
                  <a:gd name="T4" fmla="*/ 47 w 47"/>
                  <a:gd name="T5" fmla="*/ 6 h 35"/>
                  <a:gd name="T6" fmla="*/ 43 w 47"/>
                  <a:gd name="T7" fmla="*/ 0 h 35"/>
                  <a:gd name="T8" fmla="*/ 0 w 47"/>
                  <a:gd name="T9" fmla="*/ 2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5">
                    <a:moveTo>
                      <a:pt x="0" y="29"/>
                    </a:moveTo>
                    <a:lnTo>
                      <a:pt x="5" y="35"/>
                    </a:lnTo>
                    <a:lnTo>
                      <a:pt x="47" y="6"/>
                    </a:lnTo>
                    <a:lnTo>
                      <a:pt x="43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29" name="Freeform 77"/>
              <p:cNvSpPr>
                <a:spLocks noChangeAspect="1"/>
              </p:cNvSpPr>
              <p:nvPr/>
            </p:nvSpPr>
            <p:spPr bwMode="auto">
              <a:xfrm>
                <a:off x="3479" y="2131"/>
                <a:ext cx="73" cy="49"/>
              </a:xfrm>
              <a:custGeom>
                <a:avLst/>
                <a:gdLst>
                  <a:gd name="T0" fmla="*/ 0 w 49"/>
                  <a:gd name="T1" fmla="*/ 27 h 33"/>
                  <a:gd name="T2" fmla="*/ 5 w 49"/>
                  <a:gd name="T3" fmla="*/ 33 h 33"/>
                  <a:gd name="T4" fmla="*/ 49 w 49"/>
                  <a:gd name="T5" fmla="*/ 7 h 33"/>
                  <a:gd name="T6" fmla="*/ 45 w 49"/>
                  <a:gd name="T7" fmla="*/ 0 h 33"/>
                  <a:gd name="T8" fmla="*/ 0 w 49"/>
                  <a:gd name="T9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33">
                    <a:moveTo>
                      <a:pt x="0" y="27"/>
                    </a:moveTo>
                    <a:lnTo>
                      <a:pt x="5" y="33"/>
                    </a:lnTo>
                    <a:lnTo>
                      <a:pt x="49" y="7"/>
                    </a:lnTo>
                    <a:lnTo>
                      <a:pt x="45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30" name="Freeform 78"/>
              <p:cNvSpPr>
                <a:spLocks noChangeAspect="1"/>
              </p:cNvSpPr>
              <p:nvPr/>
            </p:nvSpPr>
            <p:spPr bwMode="auto">
              <a:xfrm>
                <a:off x="3521" y="2194"/>
                <a:ext cx="66" cy="55"/>
              </a:xfrm>
              <a:custGeom>
                <a:avLst/>
                <a:gdLst>
                  <a:gd name="T0" fmla="*/ 0 w 44"/>
                  <a:gd name="T1" fmla="*/ 31 h 37"/>
                  <a:gd name="T2" fmla="*/ 5 w 44"/>
                  <a:gd name="T3" fmla="*/ 37 h 37"/>
                  <a:gd name="T4" fmla="*/ 44 w 44"/>
                  <a:gd name="T5" fmla="*/ 6 h 37"/>
                  <a:gd name="T6" fmla="*/ 39 w 44"/>
                  <a:gd name="T7" fmla="*/ 0 h 37"/>
                  <a:gd name="T8" fmla="*/ 0 w 44"/>
                  <a:gd name="T9" fmla="*/ 3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7">
                    <a:moveTo>
                      <a:pt x="0" y="31"/>
                    </a:moveTo>
                    <a:lnTo>
                      <a:pt x="5" y="37"/>
                    </a:lnTo>
                    <a:lnTo>
                      <a:pt x="44" y="6"/>
                    </a:lnTo>
                    <a:lnTo>
                      <a:pt x="39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31" name="Freeform 79"/>
              <p:cNvSpPr>
                <a:spLocks noChangeAspect="1"/>
              </p:cNvSpPr>
              <p:nvPr/>
            </p:nvSpPr>
            <p:spPr bwMode="auto">
              <a:xfrm>
                <a:off x="3579" y="2248"/>
                <a:ext cx="52" cy="66"/>
              </a:xfrm>
              <a:custGeom>
                <a:avLst/>
                <a:gdLst>
                  <a:gd name="T0" fmla="*/ 0 w 35"/>
                  <a:gd name="T1" fmla="*/ 39 h 44"/>
                  <a:gd name="T2" fmla="*/ 6 w 35"/>
                  <a:gd name="T3" fmla="*/ 44 h 44"/>
                  <a:gd name="T4" fmla="*/ 35 w 35"/>
                  <a:gd name="T5" fmla="*/ 4 h 44"/>
                  <a:gd name="T6" fmla="*/ 29 w 35"/>
                  <a:gd name="T7" fmla="*/ 0 h 44"/>
                  <a:gd name="T8" fmla="*/ 0 w 35"/>
                  <a:gd name="T9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4">
                    <a:moveTo>
                      <a:pt x="0" y="39"/>
                    </a:moveTo>
                    <a:lnTo>
                      <a:pt x="6" y="44"/>
                    </a:lnTo>
                    <a:lnTo>
                      <a:pt x="35" y="4"/>
                    </a:lnTo>
                    <a:lnTo>
                      <a:pt x="29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32" name="Freeform 80"/>
              <p:cNvSpPr>
                <a:spLocks noChangeAspect="1"/>
              </p:cNvSpPr>
              <p:nvPr/>
            </p:nvSpPr>
            <p:spPr bwMode="auto">
              <a:xfrm>
                <a:off x="3656" y="2276"/>
                <a:ext cx="33" cy="74"/>
              </a:xfrm>
              <a:custGeom>
                <a:avLst/>
                <a:gdLst>
                  <a:gd name="T0" fmla="*/ 0 w 22"/>
                  <a:gd name="T1" fmla="*/ 47 h 49"/>
                  <a:gd name="T2" fmla="*/ 7 w 22"/>
                  <a:gd name="T3" fmla="*/ 49 h 49"/>
                  <a:gd name="T4" fmla="*/ 22 w 22"/>
                  <a:gd name="T5" fmla="*/ 3 h 49"/>
                  <a:gd name="T6" fmla="*/ 15 w 22"/>
                  <a:gd name="T7" fmla="*/ 0 h 49"/>
                  <a:gd name="T8" fmla="*/ 0 w 22"/>
                  <a:gd name="T9" fmla="*/ 4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9">
                    <a:moveTo>
                      <a:pt x="0" y="47"/>
                    </a:moveTo>
                    <a:lnTo>
                      <a:pt x="7" y="49"/>
                    </a:lnTo>
                    <a:lnTo>
                      <a:pt x="22" y="3"/>
                    </a:lnTo>
                    <a:lnTo>
                      <a:pt x="15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5233" name="Group 81"/>
            <p:cNvGrpSpPr>
              <a:grpSpLocks/>
            </p:cNvGrpSpPr>
            <p:nvPr/>
          </p:nvGrpSpPr>
          <p:grpSpPr bwMode="auto">
            <a:xfrm>
              <a:off x="3307" y="2196"/>
              <a:ext cx="1043" cy="110"/>
              <a:chOff x="3826" y="2299"/>
              <a:chExt cx="730" cy="75"/>
            </a:xfrm>
          </p:grpSpPr>
          <p:sp>
            <p:nvSpPr>
              <p:cNvPr id="305234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382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35" name="Rectangle 83"/>
              <p:cNvSpPr>
                <a:spLocks noChangeAspect="1" noChangeArrowheads="1"/>
              </p:cNvSpPr>
              <p:nvPr/>
            </p:nvSpPr>
            <p:spPr bwMode="auto">
              <a:xfrm>
                <a:off x="3898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36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3970" y="2299"/>
                <a:ext cx="11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37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4043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38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4113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39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4186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40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425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41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4329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42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4401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43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4472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44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4544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5245" name="Group 93"/>
            <p:cNvGrpSpPr>
              <a:grpSpLocks/>
            </p:cNvGrpSpPr>
            <p:nvPr/>
          </p:nvGrpSpPr>
          <p:grpSpPr bwMode="auto">
            <a:xfrm>
              <a:off x="826" y="1536"/>
              <a:ext cx="1574" cy="214"/>
              <a:chOff x="2091" y="1850"/>
              <a:chExt cx="1101" cy="146"/>
            </a:xfrm>
          </p:grpSpPr>
          <p:sp>
            <p:nvSpPr>
              <p:cNvPr id="305246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3182" y="1850"/>
                <a:ext cx="10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47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3109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48" name="Rectangle 96"/>
              <p:cNvSpPr>
                <a:spLocks noChangeAspect="1" noChangeArrowheads="1"/>
              </p:cNvSpPr>
              <p:nvPr/>
            </p:nvSpPr>
            <p:spPr bwMode="auto">
              <a:xfrm>
                <a:off x="3037" y="1850"/>
                <a:ext cx="10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49" name="Rectangle 97"/>
              <p:cNvSpPr>
                <a:spLocks noChangeAspect="1" noChangeArrowheads="1"/>
              </p:cNvSpPr>
              <p:nvPr/>
            </p:nvSpPr>
            <p:spPr bwMode="auto">
              <a:xfrm>
                <a:off x="2963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50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2891" y="1850"/>
                <a:ext cx="11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51" name="Rectangle 99"/>
              <p:cNvSpPr>
                <a:spLocks noChangeAspect="1" noChangeArrowheads="1"/>
              </p:cNvSpPr>
              <p:nvPr/>
            </p:nvSpPr>
            <p:spPr bwMode="auto">
              <a:xfrm>
                <a:off x="2818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52" name="Rectangle 100"/>
              <p:cNvSpPr>
                <a:spLocks noChangeAspect="1" noChangeArrowheads="1"/>
              </p:cNvSpPr>
              <p:nvPr/>
            </p:nvSpPr>
            <p:spPr bwMode="auto">
              <a:xfrm>
                <a:off x="2746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53" name="Rectangle 101"/>
              <p:cNvSpPr>
                <a:spLocks noChangeAspect="1" noChangeArrowheads="1"/>
              </p:cNvSpPr>
              <p:nvPr/>
            </p:nvSpPr>
            <p:spPr bwMode="auto">
              <a:xfrm>
                <a:off x="2672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54" name="Rectangle 102"/>
              <p:cNvSpPr>
                <a:spLocks noChangeAspect="1" noChangeArrowheads="1"/>
              </p:cNvSpPr>
              <p:nvPr/>
            </p:nvSpPr>
            <p:spPr bwMode="auto">
              <a:xfrm>
                <a:off x="2601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55" name="Rectangle 103"/>
              <p:cNvSpPr>
                <a:spLocks noChangeAspect="1" noChangeArrowheads="1"/>
              </p:cNvSpPr>
              <p:nvPr/>
            </p:nvSpPr>
            <p:spPr bwMode="auto">
              <a:xfrm>
                <a:off x="2527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56" name="Rectangle 104"/>
              <p:cNvSpPr>
                <a:spLocks noChangeAspect="1" noChangeArrowheads="1"/>
              </p:cNvSpPr>
              <p:nvPr/>
            </p:nvSpPr>
            <p:spPr bwMode="auto">
              <a:xfrm>
                <a:off x="2455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57" name="Rectangle 105"/>
              <p:cNvSpPr>
                <a:spLocks noChangeAspect="1" noChangeArrowheads="1"/>
              </p:cNvSpPr>
              <p:nvPr/>
            </p:nvSpPr>
            <p:spPr bwMode="auto">
              <a:xfrm>
                <a:off x="2382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58" name="Rectangle 106"/>
              <p:cNvSpPr>
                <a:spLocks noChangeAspect="1" noChangeArrowheads="1"/>
              </p:cNvSpPr>
              <p:nvPr/>
            </p:nvSpPr>
            <p:spPr bwMode="auto">
              <a:xfrm>
                <a:off x="2310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59" name="Rectangle 107"/>
              <p:cNvSpPr>
                <a:spLocks noChangeAspect="1" noChangeArrowheads="1"/>
              </p:cNvSpPr>
              <p:nvPr/>
            </p:nvSpPr>
            <p:spPr bwMode="auto">
              <a:xfrm>
                <a:off x="2236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60" name="Rectangle 108"/>
              <p:cNvSpPr>
                <a:spLocks noChangeAspect="1" noChangeArrowheads="1"/>
              </p:cNvSpPr>
              <p:nvPr/>
            </p:nvSpPr>
            <p:spPr bwMode="auto">
              <a:xfrm>
                <a:off x="2164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61" name="Rectangle 109"/>
              <p:cNvSpPr>
                <a:spLocks noChangeAspect="1" noChangeArrowheads="1"/>
              </p:cNvSpPr>
              <p:nvPr/>
            </p:nvSpPr>
            <p:spPr bwMode="auto">
              <a:xfrm>
                <a:off x="2091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5262" name="Text Box 110"/>
            <p:cNvSpPr txBox="1">
              <a:spLocks noChangeAspect="1" noChangeArrowheads="1"/>
            </p:cNvSpPr>
            <p:nvPr/>
          </p:nvSpPr>
          <p:spPr bwMode="auto">
            <a:xfrm>
              <a:off x="553" y="141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5263" name="Text Box 111"/>
            <p:cNvSpPr txBox="1">
              <a:spLocks noChangeAspect="1" noChangeArrowheads="1"/>
            </p:cNvSpPr>
            <p:nvPr/>
          </p:nvSpPr>
          <p:spPr bwMode="auto">
            <a:xfrm>
              <a:off x="507" y="1632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5264" name="Text Box 112"/>
            <p:cNvSpPr txBox="1">
              <a:spLocks noChangeAspect="1" noChangeArrowheads="1"/>
            </p:cNvSpPr>
            <p:nvPr/>
          </p:nvSpPr>
          <p:spPr bwMode="auto">
            <a:xfrm>
              <a:off x="4737" y="1962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5265" name="Text Box 113"/>
            <p:cNvSpPr txBox="1">
              <a:spLocks noChangeAspect="1" noChangeArrowheads="1"/>
            </p:cNvSpPr>
            <p:nvPr/>
          </p:nvSpPr>
          <p:spPr bwMode="auto">
            <a:xfrm>
              <a:off x="4737" y="2178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5266" name="Text Box 114"/>
            <p:cNvSpPr txBox="1">
              <a:spLocks noChangeAspect="1" noChangeArrowheads="1"/>
            </p:cNvSpPr>
            <p:nvPr/>
          </p:nvSpPr>
          <p:spPr bwMode="auto">
            <a:xfrm>
              <a:off x="4737" y="857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5267" name="Freeform 115"/>
            <p:cNvSpPr>
              <a:spLocks noChangeAspect="1"/>
            </p:cNvSpPr>
            <p:nvPr/>
          </p:nvSpPr>
          <p:spPr bwMode="auto">
            <a:xfrm>
              <a:off x="779" y="1724"/>
              <a:ext cx="3998" cy="606"/>
            </a:xfrm>
            <a:custGeom>
              <a:avLst/>
              <a:gdLst>
                <a:gd name="T0" fmla="*/ 1099 w 2796"/>
                <a:gd name="T1" fmla="*/ 0 h 412"/>
                <a:gd name="T2" fmla="*/ 1042 w 2796"/>
                <a:gd name="T3" fmla="*/ 0 h 412"/>
                <a:gd name="T4" fmla="*/ 946 w 2796"/>
                <a:gd name="T5" fmla="*/ 0 h 412"/>
                <a:gd name="T6" fmla="*/ 821 w 2796"/>
                <a:gd name="T7" fmla="*/ 0 h 412"/>
                <a:gd name="T8" fmla="*/ 680 w 2796"/>
                <a:gd name="T9" fmla="*/ 0 h 412"/>
                <a:gd name="T10" fmla="*/ 530 w 2796"/>
                <a:gd name="T11" fmla="*/ 0 h 412"/>
                <a:gd name="T12" fmla="*/ 380 w 2796"/>
                <a:gd name="T13" fmla="*/ 0 h 412"/>
                <a:gd name="T14" fmla="*/ 243 w 2796"/>
                <a:gd name="T15" fmla="*/ 0 h 412"/>
                <a:gd name="T16" fmla="*/ 128 w 2796"/>
                <a:gd name="T17" fmla="*/ 0 h 412"/>
                <a:gd name="T18" fmla="*/ 45 w 2796"/>
                <a:gd name="T19" fmla="*/ 0 h 412"/>
                <a:gd name="T20" fmla="*/ 3 w 2796"/>
                <a:gd name="T21" fmla="*/ 0 h 412"/>
                <a:gd name="T22" fmla="*/ 0 w 2796"/>
                <a:gd name="T23" fmla="*/ 35 h 412"/>
                <a:gd name="T24" fmla="*/ 1112 w 2796"/>
                <a:gd name="T25" fmla="*/ 35 h 412"/>
                <a:gd name="T26" fmla="*/ 1112 w 2796"/>
                <a:gd name="T27" fmla="*/ 35 h 412"/>
                <a:gd name="T28" fmla="*/ 1165 w 2796"/>
                <a:gd name="T29" fmla="*/ 35 h 412"/>
                <a:gd name="T30" fmla="*/ 1276 w 2796"/>
                <a:gd name="T31" fmla="*/ 60 h 412"/>
                <a:gd name="T32" fmla="*/ 1377 w 2796"/>
                <a:gd name="T33" fmla="*/ 143 h 412"/>
                <a:gd name="T34" fmla="*/ 1404 w 2796"/>
                <a:gd name="T35" fmla="*/ 189 h 412"/>
                <a:gd name="T36" fmla="*/ 1431 w 2796"/>
                <a:gd name="T37" fmla="*/ 236 h 412"/>
                <a:gd name="T38" fmla="*/ 1480 w 2796"/>
                <a:gd name="T39" fmla="*/ 312 h 412"/>
                <a:gd name="T40" fmla="*/ 1545 w 2796"/>
                <a:gd name="T41" fmla="*/ 369 h 412"/>
                <a:gd name="T42" fmla="*/ 1638 w 2796"/>
                <a:gd name="T43" fmla="*/ 404 h 412"/>
                <a:gd name="T44" fmla="*/ 1725 w 2796"/>
                <a:gd name="T45" fmla="*/ 411 h 412"/>
                <a:gd name="T46" fmla="*/ 1751 w 2796"/>
                <a:gd name="T47" fmla="*/ 411 h 412"/>
                <a:gd name="T48" fmla="*/ 1823 w 2796"/>
                <a:gd name="T49" fmla="*/ 411 h 412"/>
                <a:gd name="T50" fmla="*/ 1929 w 2796"/>
                <a:gd name="T51" fmla="*/ 411 h 412"/>
                <a:gd name="T52" fmla="*/ 2061 w 2796"/>
                <a:gd name="T53" fmla="*/ 411 h 412"/>
                <a:gd name="T54" fmla="*/ 2207 w 2796"/>
                <a:gd name="T55" fmla="*/ 411 h 412"/>
                <a:gd name="T56" fmla="*/ 2357 w 2796"/>
                <a:gd name="T57" fmla="*/ 411 h 412"/>
                <a:gd name="T58" fmla="*/ 2500 w 2796"/>
                <a:gd name="T59" fmla="*/ 411 h 412"/>
                <a:gd name="T60" fmla="*/ 2623 w 2796"/>
                <a:gd name="T61" fmla="*/ 411 h 412"/>
                <a:gd name="T62" fmla="*/ 2720 w 2796"/>
                <a:gd name="T63" fmla="*/ 411 h 412"/>
                <a:gd name="T64" fmla="*/ 2796 w 2796"/>
                <a:gd name="T65" fmla="*/ 410 h 412"/>
                <a:gd name="T66" fmla="*/ 2794 w 2796"/>
                <a:gd name="T67" fmla="*/ 410 h 412"/>
                <a:gd name="T68" fmla="*/ 2772 w 2796"/>
                <a:gd name="T69" fmla="*/ 378 h 412"/>
                <a:gd name="T70" fmla="*/ 2744 w 2796"/>
                <a:gd name="T71" fmla="*/ 377 h 412"/>
                <a:gd name="T72" fmla="*/ 2659 w 2796"/>
                <a:gd name="T73" fmla="*/ 377 h 412"/>
                <a:gd name="T74" fmla="*/ 2543 w 2796"/>
                <a:gd name="T75" fmla="*/ 377 h 412"/>
                <a:gd name="T76" fmla="*/ 2405 w 2796"/>
                <a:gd name="T77" fmla="*/ 377 h 412"/>
                <a:gd name="T78" fmla="*/ 2258 w 2796"/>
                <a:gd name="T79" fmla="*/ 377 h 412"/>
                <a:gd name="T80" fmla="*/ 2109 w 2796"/>
                <a:gd name="T81" fmla="*/ 377 h 412"/>
                <a:gd name="T82" fmla="*/ 1971 w 2796"/>
                <a:gd name="T83" fmla="*/ 377 h 412"/>
                <a:gd name="T84" fmla="*/ 1856 w 2796"/>
                <a:gd name="T85" fmla="*/ 377 h 412"/>
                <a:gd name="T86" fmla="*/ 1770 w 2796"/>
                <a:gd name="T87" fmla="*/ 377 h 412"/>
                <a:gd name="T88" fmla="*/ 1728 w 2796"/>
                <a:gd name="T89" fmla="*/ 377 h 412"/>
                <a:gd name="T90" fmla="*/ 1680 w 2796"/>
                <a:gd name="T91" fmla="*/ 374 h 412"/>
                <a:gd name="T92" fmla="*/ 1579 w 2796"/>
                <a:gd name="T93" fmla="*/ 350 h 412"/>
                <a:gd name="T94" fmla="*/ 1513 w 2796"/>
                <a:gd name="T95" fmla="*/ 297 h 412"/>
                <a:gd name="T96" fmla="*/ 1459 w 2796"/>
                <a:gd name="T97" fmla="*/ 219 h 412"/>
                <a:gd name="T98" fmla="*/ 1434 w 2796"/>
                <a:gd name="T99" fmla="*/ 173 h 412"/>
                <a:gd name="T100" fmla="*/ 1405 w 2796"/>
                <a:gd name="T101" fmla="*/ 125 h 412"/>
                <a:gd name="T102" fmla="*/ 1308 w 2796"/>
                <a:gd name="T103" fmla="*/ 36 h 412"/>
                <a:gd name="T104" fmla="*/ 1197 w 2796"/>
                <a:gd name="T105" fmla="*/ 3 h 412"/>
                <a:gd name="T106" fmla="*/ 1120 w 2796"/>
                <a:gd name="T10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96" h="412">
                  <a:moveTo>
                    <a:pt x="1111" y="0"/>
                  </a:moveTo>
                  <a:lnTo>
                    <a:pt x="1108" y="0"/>
                  </a:lnTo>
                  <a:lnTo>
                    <a:pt x="1099" y="0"/>
                  </a:lnTo>
                  <a:lnTo>
                    <a:pt x="1085" y="0"/>
                  </a:lnTo>
                  <a:lnTo>
                    <a:pt x="1066" y="0"/>
                  </a:lnTo>
                  <a:lnTo>
                    <a:pt x="1042" y="0"/>
                  </a:lnTo>
                  <a:lnTo>
                    <a:pt x="1013" y="0"/>
                  </a:lnTo>
                  <a:lnTo>
                    <a:pt x="982" y="0"/>
                  </a:lnTo>
                  <a:lnTo>
                    <a:pt x="946" y="0"/>
                  </a:lnTo>
                  <a:lnTo>
                    <a:pt x="907" y="0"/>
                  </a:lnTo>
                  <a:lnTo>
                    <a:pt x="866" y="0"/>
                  </a:lnTo>
                  <a:lnTo>
                    <a:pt x="821" y="0"/>
                  </a:lnTo>
                  <a:lnTo>
                    <a:pt x="776" y="0"/>
                  </a:lnTo>
                  <a:lnTo>
                    <a:pt x="730" y="0"/>
                  </a:lnTo>
                  <a:lnTo>
                    <a:pt x="680" y="0"/>
                  </a:lnTo>
                  <a:lnTo>
                    <a:pt x="631" y="0"/>
                  </a:lnTo>
                  <a:lnTo>
                    <a:pt x="581" y="0"/>
                  </a:lnTo>
                  <a:lnTo>
                    <a:pt x="530" y="0"/>
                  </a:lnTo>
                  <a:lnTo>
                    <a:pt x="479" y="0"/>
                  </a:lnTo>
                  <a:lnTo>
                    <a:pt x="429" y="0"/>
                  </a:lnTo>
                  <a:lnTo>
                    <a:pt x="380" y="0"/>
                  </a:lnTo>
                  <a:lnTo>
                    <a:pt x="333" y="0"/>
                  </a:lnTo>
                  <a:lnTo>
                    <a:pt x="288" y="0"/>
                  </a:lnTo>
                  <a:lnTo>
                    <a:pt x="243" y="0"/>
                  </a:lnTo>
                  <a:lnTo>
                    <a:pt x="203" y="0"/>
                  </a:lnTo>
                  <a:lnTo>
                    <a:pt x="164" y="0"/>
                  </a:lnTo>
                  <a:lnTo>
                    <a:pt x="128" y="0"/>
                  </a:lnTo>
                  <a:lnTo>
                    <a:pt x="96" y="0"/>
                  </a:lnTo>
                  <a:lnTo>
                    <a:pt x="68" y="0"/>
                  </a:lnTo>
                  <a:lnTo>
                    <a:pt x="45" y="0"/>
                  </a:lnTo>
                  <a:lnTo>
                    <a:pt x="26" y="0"/>
                  </a:lnTo>
                  <a:lnTo>
                    <a:pt x="12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5"/>
                  </a:lnTo>
                  <a:lnTo>
                    <a:pt x="1112" y="35"/>
                  </a:lnTo>
                  <a:lnTo>
                    <a:pt x="1112" y="35"/>
                  </a:lnTo>
                  <a:lnTo>
                    <a:pt x="1112" y="35"/>
                  </a:lnTo>
                  <a:lnTo>
                    <a:pt x="1112" y="35"/>
                  </a:lnTo>
                  <a:lnTo>
                    <a:pt x="1112" y="35"/>
                  </a:lnTo>
                  <a:lnTo>
                    <a:pt x="1112" y="35"/>
                  </a:lnTo>
                  <a:lnTo>
                    <a:pt x="1120" y="35"/>
                  </a:lnTo>
                  <a:lnTo>
                    <a:pt x="1138" y="33"/>
                  </a:lnTo>
                  <a:lnTo>
                    <a:pt x="1165" y="35"/>
                  </a:lnTo>
                  <a:lnTo>
                    <a:pt x="1200" y="39"/>
                  </a:lnTo>
                  <a:lnTo>
                    <a:pt x="1237" y="47"/>
                  </a:lnTo>
                  <a:lnTo>
                    <a:pt x="1276" y="60"/>
                  </a:lnTo>
                  <a:lnTo>
                    <a:pt x="1314" y="80"/>
                  </a:lnTo>
                  <a:lnTo>
                    <a:pt x="1348" y="107"/>
                  </a:lnTo>
                  <a:lnTo>
                    <a:pt x="1377" y="143"/>
                  </a:lnTo>
                  <a:lnTo>
                    <a:pt x="1377" y="143"/>
                  </a:lnTo>
                  <a:lnTo>
                    <a:pt x="1386" y="159"/>
                  </a:lnTo>
                  <a:lnTo>
                    <a:pt x="1404" y="189"/>
                  </a:lnTo>
                  <a:lnTo>
                    <a:pt x="1414" y="206"/>
                  </a:lnTo>
                  <a:lnTo>
                    <a:pt x="1414" y="206"/>
                  </a:lnTo>
                  <a:lnTo>
                    <a:pt x="1431" y="236"/>
                  </a:lnTo>
                  <a:lnTo>
                    <a:pt x="1446" y="263"/>
                  </a:lnTo>
                  <a:lnTo>
                    <a:pt x="1462" y="288"/>
                  </a:lnTo>
                  <a:lnTo>
                    <a:pt x="1480" y="312"/>
                  </a:lnTo>
                  <a:lnTo>
                    <a:pt x="1498" y="333"/>
                  </a:lnTo>
                  <a:lnTo>
                    <a:pt x="1521" y="353"/>
                  </a:lnTo>
                  <a:lnTo>
                    <a:pt x="1545" y="369"/>
                  </a:lnTo>
                  <a:lnTo>
                    <a:pt x="1572" y="384"/>
                  </a:lnTo>
                  <a:lnTo>
                    <a:pt x="1602" y="396"/>
                  </a:lnTo>
                  <a:lnTo>
                    <a:pt x="1638" y="404"/>
                  </a:lnTo>
                  <a:lnTo>
                    <a:pt x="1679" y="408"/>
                  </a:lnTo>
                  <a:lnTo>
                    <a:pt x="1725" y="411"/>
                  </a:lnTo>
                  <a:lnTo>
                    <a:pt x="1725" y="411"/>
                  </a:lnTo>
                  <a:lnTo>
                    <a:pt x="1728" y="411"/>
                  </a:lnTo>
                  <a:lnTo>
                    <a:pt x="1736" y="411"/>
                  </a:lnTo>
                  <a:lnTo>
                    <a:pt x="1751" y="411"/>
                  </a:lnTo>
                  <a:lnTo>
                    <a:pt x="1770" y="411"/>
                  </a:lnTo>
                  <a:lnTo>
                    <a:pt x="1794" y="411"/>
                  </a:lnTo>
                  <a:lnTo>
                    <a:pt x="1823" y="411"/>
                  </a:lnTo>
                  <a:lnTo>
                    <a:pt x="1856" y="411"/>
                  </a:lnTo>
                  <a:lnTo>
                    <a:pt x="1890" y="411"/>
                  </a:lnTo>
                  <a:lnTo>
                    <a:pt x="1929" y="411"/>
                  </a:lnTo>
                  <a:lnTo>
                    <a:pt x="1971" y="411"/>
                  </a:lnTo>
                  <a:lnTo>
                    <a:pt x="2016" y="411"/>
                  </a:lnTo>
                  <a:lnTo>
                    <a:pt x="2061" y="411"/>
                  </a:lnTo>
                  <a:lnTo>
                    <a:pt x="2109" y="411"/>
                  </a:lnTo>
                  <a:lnTo>
                    <a:pt x="2157" y="411"/>
                  </a:lnTo>
                  <a:lnTo>
                    <a:pt x="2207" y="411"/>
                  </a:lnTo>
                  <a:lnTo>
                    <a:pt x="2258" y="411"/>
                  </a:lnTo>
                  <a:lnTo>
                    <a:pt x="2308" y="411"/>
                  </a:lnTo>
                  <a:lnTo>
                    <a:pt x="2357" y="411"/>
                  </a:lnTo>
                  <a:lnTo>
                    <a:pt x="2405" y="411"/>
                  </a:lnTo>
                  <a:lnTo>
                    <a:pt x="2453" y="411"/>
                  </a:lnTo>
                  <a:lnTo>
                    <a:pt x="2500" y="411"/>
                  </a:lnTo>
                  <a:lnTo>
                    <a:pt x="2543" y="411"/>
                  </a:lnTo>
                  <a:lnTo>
                    <a:pt x="2584" y="411"/>
                  </a:lnTo>
                  <a:lnTo>
                    <a:pt x="2623" y="411"/>
                  </a:lnTo>
                  <a:lnTo>
                    <a:pt x="2659" y="411"/>
                  </a:lnTo>
                  <a:lnTo>
                    <a:pt x="2692" y="411"/>
                  </a:lnTo>
                  <a:lnTo>
                    <a:pt x="2720" y="411"/>
                  </a:lnTo>
                  <a:lnTo>
                    <a:pt x="2744" y="411"/>
                  </a:lnTo>
                  <a:lnTo>
                    <a:pt x="2794" y="410"/>
                  </a:lnTo>
                  <a:lnTo>
                    <a:pt x="2796" y="410"/>
                  </a:lnTo>
                  <a:lnTo>
                    <a:pt x="2794" y="412"/>
                  </a:lnTo>
                  <a:lnTo>
                    <a:pt x="2794" y="412"/>
                  </a:lnTo>
                  <a:lnTo>
                    <a:pt x="2794" y="410"/>
                  </a:lnTo>
                  <a:lnTo>
                    <a:pt x="2796" y="380"/>
                  </a:lnTo>
                  <a:lnTo>
                    <a:pt x="2774" y="380"/>
                  </a:lnTo>
                  <a:lnTo>
                    <a:pt x="2772" y="378"/>
                  </a:lnTo>
                  <a:lnTo>
                    <a:pt x="2777" y="377"/>
                  </a:lnTo>
                  <a:lnTo>
                    <a:pt x="2764" y="377"/>
                  </a:lnTo>
                  <a:lnTo>
                    <a:pt x="2744" y="377"/>
                  </a:lnTo>
                  <a:lnTo>
                    <a:pt x="2720" y="377"/>
                  </a:lnTo>
                  <a:lnTo>
                    <a:pt x="2692" y="377"/>
                  </a:lnTo>
                  <a:lnTo>
                    <a:pt x="2659" y="377"/>
                  </a:lnTo>
                  <a:lnTo>
                    <a:pt x="2623" y="377"/>
                  </a:lnTo>
                  <a:lnTo>
                    <a:pt x="2584" y="377"/>
                  </a:lnTo>
                  <a:lnTo>
                    <a:pt x="2543" y="377"/>
                  </a:lnTo>
                  <a:lnTo>
                    <a:pt x="2500" y="377"/>
                  </a:lnTo>
                  <a:lnTo>
                    <a:pt x="2453" y="377"/>
                  </a:lnTo>
                  <a:lnTo>
                    <a:pt x="2405" y="377"/>
                  </a:lnTo>
                  <a:lnTo>
                    <a:pt x="2357" y="377"/>
                  </a:lnTo>
                  <a:lnTo>
                    <a:pt x="2308" y="377"/>
                  </a:lnTo>
                  <a:lnTo>
                    <a:pt x="2258" y="377"/>
                  </a:lnTo>
                  <a:lnTo>
                    <a:pt x="2207" y="377"/>
                  </a:lnTo>
                  <a:lnTo>
                    <a:pt x="2157" y="377"/>
                  </a:lnTo>
                  <a:lnTo>
                    <a:pt x="2109" y="377"/>
                  </a:lnTo>
                  <a:lnTo>
                    <a:pt x="2061" y="377"/>
                  </a:lnTo>
                  <a:lnTo>
                    <a:pt x="2016" y="377"/>
                  </a:lnTo>
                  <a:lnTo>
                    <a:pt x="1971" y="377"/>
                  </a:lnTo>
                  <a:lnTo>
                    <a:pt x="1929" y="377"/>
                  </a:lnTo>
                  <a:lnTo>
                    <a:pt x="1890" y="377"/>
                  </a:lnTo>
                  <a:lnTo>
                    <a:pt x="1856" y="377"/>
                  </a:lnTo>
                  <a:lnTo>
                    <a:pt x="1823" y="377"/>
                  </a:lnTo>
                  <a:lnTo>
                    <a:pt x="1794" y="377"/>
                  </a:lnTo>
                  <a:lnTo>
                    <a:pt x="1770" y="377"/>
                  </a:lnTo>
                  <a:lnTo>
                    <a:pt x="1751" y="377"/>
                  </a:lnTo>
                  <a:lnTo>
                    <a:pt x="1736" y="377"/>
                  </a:lnTo>
                  <a:lnTo>
                    <a:pt x="1728" y="377"/>
                  </a:lnTo>
                  <a:lnTo>
                    <a:pt x="1725" y="377"/>
                  </a:lnTo>
                  <a:lnTo>
                    <a:pt x="1725" y="377"/>
                  </a:lnTo>
                  <a:lnTo>
                    <a:pt x="1680" y="374"/>
                  </a:lnTo>
                  <a:lnTo>
                    <a:pt x="1641" y="369"/>
                  </a:lnTo>
                  <a:lnTo>
                    <a:pt x="1608" y="362"/>
                  </a:lnTo>
                  <a:lnTo>
                    <a:pt x="1579" y="350"/>
                  </a:lnTo>
                  <a:lnTo>
                    <a:pt x="1554" y="335"/>
                  </a:lnTo>
                  <a:lnTo>
                    <a:pt x="1531" y="317"/>
                  </a:lnTo>
                  <a:lnTo>
                    <a:pt x="1513" y="297"/>
                  </a:lnTo>
                  <a:lnTo>
                    <a:pt x="1494" y="273"/>
                  </a:lnTo>
                  <a:lnTo>
                    <a:pt x="1477" y="248"/>
                  </a:lnTo>
                  <a:lnTo>
                    <a:pt x="1459" y="219"/>
                  </a:lnTo>
                  <a:lnTo>
                    <a:pt x="1443" y="189"/>
                  </a:lnTo>
                  <a:lnTo>
                    <a:pt x="1443" y="189"/>
                  </a:lnTo>
                  <a:lnTo>
                    <a:pt x="1434" y="173"/>
                  </a:lnTo>
                  <a:lnTo>
                    <a:pt x="1416" y="141"/>
                  </a:lnTo>
                  <a:lnTo>
                    <a:pt x="1405" y="125"/>
                  </a:lnTo>
                  <a:lnTo>
                    <a:pt x="1405" y="125"/>
                  </a:lnTo>
                  <a:lnTo>
                    <a:pt x="1378" y="87"/>
                  </a:lnTo>
                  <a:lnTo>
                    <a:pt x="1344" y="59"/>
                  </a:lnTo>
                  <a:lnTo>
                    <a:pt x="1308" y="36"/>
                  </a:lnTo>
                  <a:lnTo>
                    <a:pt x="1270" y="20"/>
                  </a:lnTo>
                  <a:lnTo>
                    <a:pt x="1233" y="11"/>
                  </a:lnTo>
                  <a:lnTo>
                    <a:pt x="1197" y="3"/>
                  </a:lnTo>
                  <a:lnTo>
                    <a:pt x="1164" y="0"/>
                  </a:lnTo>
                  <a:lnTo>
                    <a:pt x="1138" y="0"/>
                  </a:lnTo>
                  <a:lnTo>
                    <a:pt x="1120" y="0"/>
                  </a:lnTo>
                  <a:lnTo>
                    <a:pt x="1111" y="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68" name="Freeform 116"/>
            <p:cNvSpPr>
              <a:spLocks noChangeAspect="1"/>
            </p:cNvSpPr>
            <p:nvPr/>
          </p:nvSpPr>
          <p:spPr bwMode="auto">
            <a:xfrm>
              <a:off x="779" y="956"/>
              <a:ext cx="3998" cy="605"/>
            </a:xfrm>
            <a:custGeom>
              <a:avLst/>
              <a:gdLst>
                <a:gd name="T0" fmla="*/ 1638 w 2796"/>
                <a:gd name="T1" fmla="*/ 9 h 411"/>
                <a:gd name="T2" fmla="*/ 1543 w 2796"/>
                <a:gd name="T3" fmla="*/ 42 h 411"/>
                <a:gd name="T4" fmla="*/ 1479 w 2796"/>
                <a:gd name="T5" fmla="*/ 101 h 411"/>
                <a:gd name="T6" fmla="*/ 1429 w 2796"/>
                <a:gd name="T7" fmla="*/ 177 h 411"/>
                <a:gd name="T8" fmla="*/ 1404 w 2796"/>
                <a:gd name="T9" fmla="*/ 222 h 411"/>
                <a:gd name="T10" fmla="*/ 1377 w 2796"/>
                <a:gd name="T11" fmla="*/ 269 h 411"/>
                <a:gd name="T12" fmla="*/ 1276 w 2796"/>
                <a:gd name="T13" fmla="*/ 351 h 411"/>
                <a:gd name="T14" fmla="*/ 1165 w 2796"/>
                <a:gd name="T15" fmla="*/ 375 h 411"/>
                <a:gd name="T16" fmla="*/ 1112 w 2796"/>
                <a:gd name="T17" fmla="*/ 377 h 411"/>
                <a:gd name="T18" fmla="*/ 1112 w 2796"/>
                <a:gd name="T19" fmla="*/ 377 h 411"/>
                <a:gd name="T20" fmla="*/ 0 w 2796"/>
                <a:gd name="T21" fmla="*/ 377 h 411"/>
                <a:gd name="T22" fmla="*/ 3 w 2796"/>
                <a:gd name="T23" fmla="*/ 410 h 411"/>
                <a:gd name="T24" fmla="*/ 45 w 2796"/>
                <a:gd name="T25" fmla="*/ 410 h 411"/>
                <a:gd name="T26" fmla="*/ 128 w 2796"/>
                <a:gd name="T27" fmla="*/ 410 h 411"/>
                <a:gd name="T28" fmla="*/ 243 w 2796"/>
                <a:gd name="T29" fmla="*/ 410 h 411"/>
                <a:gd name="T30" fmla="*/ 380 w 2796"/>
                <a:gd name="T31" fmla="*/ 410 h 411"/>
                <a:gd name="T32" fmla="*/ 530 w 2796"/>
                <a:gd name="T33" fmla="*/ 410 h 411"/>
                <a:gd name="T34" fmla="*/ 680 w 2796"/>
                <a:gd name="T35" fmla="*/ 410 h 411"/>
                <a:gd name="T36" fmla="*/ 821 w 2796"/>
                <a:gd name="T37" fmla="*/ 410 h 411"/>
                <a:gd name="T38" fmla="*/ 946 w 2796"/>
                <a:gd name="T39" fmla="*/ 410 h 411"/>
                <a:gd name="T40" fmla="*/ 1042 w 2796"/>
                <a:gd name="T41" fmla="*/ 410 h 411"/>
                <a:gd name="T42" fmla="*/ 1099 w 2796"/>
                <a:gd name="T43" fmla="*/ 410 h 411"/>
                <a:gd name="T44" fmla="*/ 1111 w 2796"/>
                <a:gd name="T45" fmla="*/ 410 h 411"/>
                <a:gd name="T46" fmla="*/ 1164 w 2796"/>
                <a:gd name="T47" fmla="*/ 410 h 411"/>
                <a:gd name="T48" fmla="*/ 1270 w 2796"/>
                <a:gd name="T49" fmla="*/ 390 h 411"/>
                <a:gd name="T50" fmla="*/ 1378 w 2796"/>
                <a:gd name="T51" fmla="*/ 324 h 411"/>
                <a:gd name="T52" fmla="*/ 1416 w 2796"/>
                <a:gd name="T53" fmla="*/ 270 h 411"/>
                <a:gd name="T54" fmla="*/ 1441 w 2796"/>
                <a:gd name="T55" fmla="*/ 224 h 411"/>
                <a:gd name="T56" fmla="*/ 1494 w 2796"/>
                <a:gd name="T57" fmla="*/ 138 h 411"/>
                <a:gd name="T58" fmla="*/ 1552 w 2796"/>
                <a:gd name="T59" fmla="*/ 78 h 411"/>
                <a:gd name="T60" fmla="*/ 1641 w 2796"/>
                <a:gd name="T61" fmla="*/ 44 h 411"/>
                <a:gd name="T62" fmla="*/ 1725 w 2796"/>
                <a:gd name="T63" fmla="*/ 36 h 411"/>
                <a:gd name="T64" fmla="*/ 1751 w 2796"/>
                <a:gd name="T65" fmla="*/ 36 h 411"/>
                <a:gd name="T66" fmla="*/ 1823 w 2796"/>
                <a:gd name="T67" fmla="*/ 36 h 411"/>
                <a:gd name="T68" fmla="*/ 1929 w 2796"/>
                <a:gd name="T69" fmla="*/ 36 h 411"/>
                <a:gd name="T70" fmla="*/ 2061 w 2796"/>
                <a:gd name="T71" fmla="*/ 36 h 411"/>
                <a:gd name="T72" fmla="*/ 2207 w 2796"/>
                <a:gd name="T73" fmla="*/ 36 h 411"/>
                <a:gd name="T74" fmla="*/ 2357 w 2796"/>
                <a:gd name="T75" fmla="*/ 36 h 411"/>
                <a:gd name="T76" fmla="*/ 2500 w 2796"/>
                <a:gd name="T77" fmla="*/ 36 h 411"/>
                <a:gd name="T78" fmla="*/ 2623 w 2796"/>
                <a:gd name="T79" fmla="*/ 36 h 411"/>
                <a:gd name="T80" fmla="*/ 2720 w 2796"/>
                <a:gd name="T81" fmla="*/ 36 h 411"/>
                <a:gd name="T82" fmla="*/ 2754 w 2796"/>
                <a:gd name="T83" fmla="*/ 36 h 411"/>
                <a:gd name="T84" fmla="*/ 2794 w 2796"/>
                <a:gd name="T85" fmla="*/ 36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96" h="411">
                  <a:moveTo>
                    <a:pt x="1725" y="2"/>
                  </a:moveTo>
                  <a:lnTo>
                    <a:pt x="1679" y="3"/>
                  </a:lnTo>
                  <a:lnTo>
                    <a:pt x="1638" y="9"/>
                  </a:lnTo>
                  <a:lnTo>
                    <a:pt x="1602" y="18"/>
                  </a:lnTo>
                  <a:lnTo>
                    <a:pt x="1572" y="29"/>
                  </a:lnTo>
                  <a:lnTo>
                    <a:pt x="1543" y="42"/>
                  </a:lnTo>
                  <a:lnTo>
                    <a:pt x="1519" y="59"/>
                  </a:lnTo>
                  <a:lnTo>
                    <a:pt x="1498" y="80"/>
                  </a:lnTo>
                  <a:lnTo>
                    <a:pt x="1479" y="101"/>
                  </a:lnTo>
                  <a:lnTo>
                    <a:pt x="1461" y="125"/>
                  </a:lnTo>
                  <a:lnTo>
                    <a:pt x="1444" y="150"/>
                  </a:lnTo>
                  <a:lnTo>
                    <a:pt x="1429" y="177"/>
                  </a:lnTo>
                  <a:lnTo>
                    <a:pt x="1413" y="206"/>
                  </a:lnTo>
                  <a:lnTo>
                    <a:pt x="1413" y="206"/>
                  </a:lnTo>
                  <a:lnTo>
                    <a:pt x="1404" y="222"/>
                  </a:lnTo>
                  <a:lnTo>
                    <a:pt x="1386" y="252"/>
                  </a:lnTo>
                  <a:lnTo>
                    <a:pt x="1377" y="269"/>
                  </a:lnTo>
                  <a:lnTo>
                    <a:pt x="1377" y="269"/>
                  </a:lnTo>
                  <a:lnTo>
                    <a:pt x="1348" y="305"/>
                  </a:lnTo>
                  <a:lnTo>
                    <a:pt x="1314" y="332"/>
                  </a:lnTo>
                  <a:lnTo>
                    <a:pt x="1276" y="351"/>
                  </a:lnTo>
                  <a:lnTo>
                    <a:pt x="1237" y="365"/>
                  </a:lnTo>
                  <a:lnTo>
                    <a:pt x="1200" y="372"/>
                  </a:lnTo>
                  <a:lnTo>
                    <a:pt x="1165" y="375"/>
                  </a:lnTo>
                  <a:lnTo>
                    <a:pt x="1138" y="377"/>
                  </a:lnTo>
                  <a:lnTo>
                    <a:pt x="1120" y="377"/>
                  </a:lnTo>
                  <a:lnTo>
                    <a:pt x="1112" y="377"/>
                  </a:lnTo>
                  <a:lnTo>
                    <a:pt x="1112" y="377"/>
                  </a:lnTo>
                  <a:lnTo>
                    <a:pt x="1112" y="377"/>
                  </a:lnTo>
                  <a:lnTo>
                    <a:pt x="1112" y="377"/>
                  </a:lnTo>
                  <a:lnTo>
                    <a:pt x="1112" y="377"/>
                  </a:lnTo>
                  <a:lnTo>
                    <a:pt x="1112" y="377"/>
                  </a:lnTo>
                  <a:lnTo>
                    <a:pt x="0" y="377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" y="410"/>
                  </a:lnTo>
                  <a:lnTo>
                    <a:pt x="12" y="410"/>
                  </a:lnTo>
                  <a:lnTo>
                    <a:pt x="26" y="410"/>
                  </a:lnTo>
                  <a:lnTo>
                    <a:pt x="45" y="410"/>
                  </a:lnTo>
                  <a:lnTo>
                    <a:pt x="68" y="410"/>
                  </a:lnTo>
                  <a:lnTo>
                    <a:pt x="96" y="410"/>
                  </a:lnTo>
                  <a:lnTo>
                    <a:pt x="128" y="410"/>
                  </a:lnTo>
                  <a:lnTo>
                    <a:pt x="164" y="410"/>
                  </a:lnTo>
                  <a:lnTo>
                    <a:pt x="203" y="410"/>
                  </a:lnTo>
                  <a:lnTo>
                    <a:pt x="243" y="410"/>
                  </a:lnTo>
                  <a:lnTo>
                    <a:pt x="288" y="410"/>
                  </a:lnTo>
                  <a:lnTo>
                    <a:pt x="333" y="410"/>
                  </a:lnTo>
                  <a:lnTo>
                    <a:pt x="380" y="410"/>
                  </a:lnTo>
                  <a:lnTo>
                    <a:pt x="429" y="410"/>
                  </a:lnTo>
                  <a:lnTo>
                    <a:pt x="479" y="410"/>
                  </a:lnTo>
                  <a:lnTo>
                    <a:pt x="530" y="410"/>
                  </a:lnTo>
                  <a:lnTo>
                    <a:pt x="581" y="410"/>
                  </a:lnTo>
                  <a:lnTo>
                    <a:pt x="631" y="410"/>
                  </a:lnTo>
                  <a:lnTo>
                    <a:pt x="680" y="410"/>
                  </a:lnTo>
                  <a:lnTo>
                    <a:pt x="730" y="410"/>
                  </a:lnTo>
                  <a:lnTo>
                    <a:pt x="776" y="410"/>
                  </a:lnTo>
                  <a:lnTo>
                    <a:pt x="821" y="410"/>
                  </a:lnTo>
                  <a:lnTo>
                    <a:pt x="866" y="410"/>
                  </a:lnTo>
                  <a:lnTo>
                    <a:pt x="907" y="410"/>
                  </a:lnTo>
                  <a:lnTo>
                    <a:pt x="946" y="410"/>
                  </a:lnTo>
                  <a:lnTo>
                    <a:pt x="982" y="410"/>
                  </a:lnTo>
                  <a:lnTo>
                    <a:pt x="1013" y="410"/>
                  </a:lnTo>
                  <a:lnTo>
                    <a:pt x="1042" y="410"/>
                  </a:lnTo>
                  <a:lnTo>
                    <a:pt x="1066" y="410"/>
                  </a:lnTo>
                  <a:lnTo>
                    <a:pt x="1085" y="410"/>
                  </a:lnTo>
                  <a:lnTo>
                    <a:pt x="1099" y="410"/>
                  </a:lnTo>
                  <a:lnTo>
                    <a:pt x="1108" y="410"/>
                  </a:lnTo>
                  <a:lnTo>
                    <a:pt x="1111" y="410"/>
                  </a:lnTo>
                  <a:lnTo>
                    <a:pt x="1111" y="410"/>
                  </a:lnTo>
                  <a:lnTo>
                    <a:pt x="1120" y="411"/>
                  </a:lnTo>
                  <a:lnTo>
                    <a:pt x="1138" y="411"/>
                  </a:lnTo>
                  <a:lnTo>
                    <a:pt x="1164" y="410"/>
                  </a:lnTo>
                  <a:lnTo>
                    <a:pt x="1197" y="407"/>
                  </a:lnTo>
                  <a:lnTo>
                    <a:pt x="1233" y="401"/>
                  </a:lnTo>
                  <a:lnTo>
                    <a:pt x="1270" y="390"/>
                  </a:lnTo>
                  <a:lnTo>
                    <a:pt x="1308" y="375"/>
                  </a:lnTo>
                  <a:lnTo>
                    <a:pt x="1344" y="353"/>
                  </a:lnTo>
                  <a:lnTo>
                    <a:pt x="1378" y="324"/>
                  </a:lnTo>
                  <a:lnTo>
                    <a:pt x="1405" y="287"/>
                  </a:lnTo>
                  <a:lnTo>
                    <a:pt x="1405" y="287"/>
                  </a:lnTo>
                  <a:lnTo>
                    <a:pt x="1416" y="270"/>
                  </a:lnTo>
                  <a:lnTo>
                    <a:pt x="1434" y="240"/>
                  </a:lnTo>
                  <a:lnTo>
                    <a:pt x="1441" y="224"/>
                  </a:lnTo>
                  <a:lnTo>
                    <a:pt x="1441" y="224"/>
                  </a:lnTo>
                  <a:lnTo>
                    <a:pt x="1459" y="192"/>
                  </a:lnTo>
                  <a:lnTo>
                    <a:pt x="1477" y="164"/>
                  </a:lnTo>
                  <a:lnTo>
                    <a:pt x="1494" y="138"/>
                  </a:lnTo>
                  <a:lnTo>
                    <a:pt x="1512" y="116"/>
                  </a:lnTo>
                  <a:lnTo>
                    <a:pt x="1531" y="95"/>
                  </a:lnTo>
                  <a:lnTo>
                    <a:pt x="1552" y="78"/>
                  </a:lnTo>
                  <a:lnTo>
                    <a:pt x="1578" y="63"/>
                  </a:lnTo>
                  <a:lnTo>
                    <a:pt x="1606" y="51"/>
                  </a:lnTo>
                  <a:lnTo>
                    <a:pt x="1641" y="44"/>
                  </a:lnTo>
                  <a:lnTo>
                    <a:pt x="1680" y="38"/>
                  </a:lnTo>
                  <a:lnTo>
                    <a:pt x="1725" y="36"/>
                  </a:lnTo>
                  <a:lnTo>
                    <a:pt x="1725" y="36"/>
                  </a:lnTo>
                  <a:lnTo>
                    <a:pt x="1728" y="36"/>
                  </a:lnTo>
                  <a:lnTo>
                    <a:pt x="1736" y="36"/>
                  </a:lnTo>
                  <a:lnTo>
                    <a:pt x="1751" y="36"/>
                  </a:lnTo>
                  <a:lnTo>
                    <a:pt x="1770" y="36"/>
                  </a:lnTo>
                  <a:lnTo>
                    <a:pt x="1794" y="36"/>
                  </a:lnTo>
                  <a:lnTo>
                    <a:pt x="1823" y="36"/>
                  </a:lnTo>
                  <a:lnTo>
                    <a:pt x="1856" y="36"/>
                  </a:lnTo>
                  <a:lnTo>
                    <a:pt x="1890" y="36"/>
                  </a:lnTo>
                  <a:lnTo>
                    <a:pt x="1929" y="36"/>
                  </a:lnTo>
                  <a:lnTo>
                    <a:pt x="1971" y="36"/>
                  </a:lnTo>
                  <a:lnTo>
                    <a:pt x="2016" y="36"/>
                  </a:lnTo>
                  <a:lnTo>
                    <a:pt x="2061" y="36"/>
                  </a:lnTo>
                  <a:lnTo>
                    <a:pt x="2109" y="36"/>
                  </a:lnTo>
                  <a:lnTo>
                    <a:pt x="2157" y="36"/>
                  </a:lnTo>
                  <a:lnTo>
                    <a:pt x="2207" y="36"/>
                  </a:lnTo>
                  <a:lnTo>
                    <a:pt x="2258" y="36"/>
                  </a:lnTo>
                  <a:lnTo>
                    <a:pt x="2308" y="36"/>
                  </a:lnTo>
                  <a:lnTo>
                    <a:pt x="2357" y="36"/>
                  </a:lnTo>
                  <a:lnTo>
                    <a:pt x="2405" y="36"/>
                  </a:lnTo>
                  <a:lnTo>
                    <a:pt x="2453" y="36"/>
                  </a:lnTo>
                  <a:lnTo>
                    <a:pt x="2500" y="36"/>
                  </a:lnTo>
                  <a:lnTo>
                    <a:pt x="2543" y="36"/>
                  </a:lnTo>
                  <a:lnTo>
                    <a:pt x="2584" y="36"/>
                  </a:lnTo>
                  <a:lnTo>
                    <a:pt x="2623" y="36"/>
                  </a:lnTo>
                  <a:lnTo>
                    <a:pt x="2659" y="36"/>
                  </a:lnTo>
                  <a:lnTo>
                    <a:pt x="2692" y="36"/>
                  </a:lnTo>
                  <a:lnTo>
                    <a:pt x="2720" y="36"/>
                  </a:lnTo>
                  <a:lnTo>
                    <a:pt x="2744" y="36"/>
                  </a:lnTo>
                  <a:lnTo>
                    <a:pt x="2744" y="36"/>
                  </a:lnTo>
                  <a:lnTo>
                    <a:pt x="2754" y="36"/>
                  </a:lnTo>
                  <a:lnTo>
                    <a:pt x="2758" y="34"/>
                  </a:lnTo>
                  <a:lnTo>
                    <a:pt x="2796" y="34"/>
                  </a:lnTo>
                  <a:lnTo>
                    <a:pt x="2794" y="36"/>
                  </a:lnTo>
                  <a:lnTo>
                    <a:pt x="2794" y="0"/>
                  </a:lnTo>
                  <a:lnTo>
                    <a:pt x="1725" y="2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69" name="Text Box 117"/>
            <p:cNvSpPr txBox="1">
              <a:spLocks noChangeAspect="1" noChangeArrowheads="1"/>
            </p:cNvSpPr>
            <p:nvPr/>
          </p:nvSpPr>
          <p:spPr bwMode="auto">
            <a:xfrm>
              <a:off x="1293" y="783"/>
              <a:ext cx="110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latin typeface="Palatino Linotype" charset="0"/>
                </a:rPr>
                <a:t>Overall direction</a:t>
              </a:r>
            </a:p>
            <a:p>
              <a:pPr eaLnBrk="0" hangingPunct="0"/>
              <a:r>
                <a:rPr lang="en-US" sz="1800" b="1">
                  <a:latin typeface="Palatino Linotype" charset="0"/>
                </a:rPr>
                <a:t>of replication</a:t>
              </a:r>
            </a:p>
          </p:txBody>
        </p:sp>
        <p:sp>
          <p:nvSpPr>
            <p:cNvPr id="305270" name="Line 118"/>
            <p:cNvSpPr>
              <a:spLocks noChangeAspect="1" noChangeShapeType="1"/>
            </p:cNvSpPr>
            <p:nvPr/>
          </p:nvSpPr>
          <p:spPr bwMode="auto">
            <a:xfrm flipH="1">
              <a:off x="1480" y="1412"/>
              <a:ext cx="670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5271" name="Group 119"/>
            <p:cNvGrpSpPr>
              <a:grpSpLocks/>
            </p:cNvGrpSpPr>
            <p:nvPr/>
          </p:nvGrpSpPr>
          <p:grpSpPr bwMode="auto">
            <a:xfrm flipV="1">
              <a:off x="4060" y="1780"/>
              <a:ext cx="800" cy="202"/>
              <a:chOff x="4045" y="2423"/>
              <a:chExt cx="800" cy="202"/>
            </a:xfrm>
          </p:grpSpPr>
          <p:sp>
            <p:nvSpPr>
              <p:cNvPr id="305272" name="Line 120"/>
              <p:cNvSpPr>
                <a:spLocks noChangeShapeType="1"/>
              </p:cNvSpPr>
              <p:nvPr/>
            </p:nvSpPr>
            <p:spPr bwMode="auto">
              <a:xfrm>
                <a:off x="4045" y="2490"/>
                <a:ext cx="8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73" name="Line 121"/>
              <p:cNvSpPr>
                <a:spLocks noChangeShapeType="1"/>
              </p:cNvSpPr>
              <p:nvPr/>
            </p:nvSpPr>
            <p:spPr bwMode="auto">
              <a:xfrm>
                <a:off x="4052" y="2423"/>
                <a:ext cx="0" cy="8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74" name="Line 122"/>
              <p:cNvSpPr>
                <a:spLocks noChangeShapeType="1"/>
              </p:cNvSpPr>
              <p:nvPr/>
            </p:nvSpPr>
            <p:spPr bwMode="auto">
              <a:xfrm>
                <a:off x="4841" y="2428"/>
                <a:ext cx="0" cy="7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75" name="Line 123"/>
              <p:cNvSpPr>
                <a:spLocks noChangeShapeType="1"/>
              </p:cNvSpPr>
              <p:nvPr/>
            </p:nvSpPr>
            <p:spPr bwMode="auto">
              <a:xfrm>
                <a:off x="4456" y="2497"/>
                <a:ext cx="0" cy="1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5276" name="Text Box 124"/>
            <p:cNvSpPr txBox="1">
              <a:spLocks noChangeArrowheads="1"/>
            </p:cNvSpPr>
            <p:nvPr/>
          </p:nvSpPr>
          <p:spPr bwMode="auto">
            <a:xfrm>
              <a:off x="3949" y="1528"/>
              <a:ext cx="116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latin typeface="Helvetica" charset="0"/>
                </a:rPr>
                <a:t>Okazaki fragment</a:t>
              </a:r>
            </a:p>
          </p:txBody>
        </p:sp>
      </p:grpSp>
      <p:sp>
        <p:nvSpPr>
          <p:cNvPr id="305277" name="Text Box 125"/>
          <p:cNvSpPr txBox="1">
            <a:spLocks noChangeArrowheads="1"/>
          </p:cNvSpPr>
          <p:nvPr/>
        </p:nvSpPr>
        <p:spPr bwMode="auto">
          <a:xfrm>
            <a:off x="911225" y="4456113"/>
            <a:ext cx="60690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1">
                <a:latin typeface="Helvetica" charset="0"/>
              </a:rPr>
              <a:t>Leading strand synthesis continues in a </a:t>
            </a:r>
          </a:p>
          <a:p>
            <a:pPr algn="l" eaLnBrk="0" hangingPunct="0"/>
            <a:r>
              <a:rPr lang="en-US" b="1">
                <a:latin typeface="Helvetica" charset="0"/>
              </a:rPr>
              <a:t>5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Helvetica" charset="0"/>
              </a:rPr>
              <a:t> to 3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Helvetica" charset="0"/>
              </a:rPr>
              <a:t> direction</a:t>
            </a:r>
          </a:p>
        </p:txBody>
      </p:sp>
      <p:sp>
        <p:nvSpPr>
          <p:cNvPr id="305278" name="Text Box 126"/>
          <p:cNvSpPr txBox="1">
            <a:spLocks noChangeArrowheads="1"/>
          </p:cNvSpPr>
          <p:nvPr/>
        </p:nvSpPr>
        <p:spPr bwMode="auto">
          <a:xfrm>
            <a:off x="923925" y="5370513"/>
            <a:ext cx="7118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1">
                <a:latin typeface="Helvetica" charset="0"/>
              </a:rPr>
              <a:t>Discontinuous synthesis produces 5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Helvetica" charset="0"/>
              </a:rPr>
              <a:t> to 3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Helvetica" charset="0"/>
              </a:rPr>
              <a:t> DNA </a:t>
            </a:r>
          </a:p>
          <a:p>
            <a:pPr algn="l" eaLnBrk="0" hangingPunct="0"/>
            <a:r>
              <a:rPr lang="en-US" b="1">
                <a:latin typeface="Helvetica" charset="0"/>
              </a:rPr>
              <a:t>segments called Okazaki fragments</a:t>
            </a:r>
          </a:p>
        </p:txBody>
      </p:sp>
      <p:sp>
        <p:nvSpPr>
          <p:cNvPr id="305279" name="Rectangle 127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701675"/>
          </a:xfrm>
          <a:noFill/>
          <a:ln/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0099"/>
                </a:solidFill>
                <a:latin typeface="Palatino Linotype" charset="0"/>
              </a:rPr>
              <a:t>Replication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Line 2"/>
          <p:cNvSpPr>
            <a:spLocks noChangeAspect="1" noChangeShapeType="1"/>
          </p:cNvSpPr>
          <p:nvPr/>
        </p:nvSpPr>
        <p:spPr bwMode="auto">
          <a:xfrm>
            <a:off x="5494338" y="3111500"/>
            <a:ext cx="446087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6179" name="Group 3"/>
          <p:cNvGrpSpPr>
            <a:grpSpLocks/>
          </p:cNvGrpSpPr>
          <p:nvPr/>
        </p:nvGrpSpPr>
        <p:grpSpPr bwMode="auto">
          <a:xfrm>
            <a:off x="6415088" y="2981325"/>
            <a:ext cx="574675" cy="1023938"/>
            <a:chOff x="4459" y="2091"/>
            <a:chExt cx="231" cy="426"/>
          </a:xfrm>
        </p:grpSpPr>
        <p:sp>
          <p:nvSpPr>
            <p:cNvPr id="306180" name="Freeform 4"/>
            <p:cNvSpPr>
              <a:spLocks noChangeAspect="1"/>
            </p:cNvSpPr>
            <p:nvPr/>
          </p:nvSpPr>
          <p:spPr bwMode="auto">
            <a:xfrm>
              <a:off x="4459" y="2091"/>
              <a:ext cx="231" cy="426"/>
            </a:xfrm>
            <a:custGeom>
              <a:avLst/>
              <a:gdLst>
                <a:gd name="T0" fmla="*/ 142 w 154"/>
                <a:gd name="T1" fmla="*/ 189 h 284"/>
                <a:gd name="T2" fmla="*/ 149 w 154"/>
                <a:gd name="T3" fmla="*/ 204 h 284"/>
                <a:gd name="T4" fmla="*/ 154 w 154"/>
                <a:gd name="T5" fmla="*/ 222 h 284"/>
                <a:gd name="T6" fmla="*/ 154 w 154"/>
                <a:gd name="T7" fmla="*/ 243 h 284"/>
                <a:gd name="T8" fmla="*/ 148 w 154"/>
                <a:gd name="T9" fmla="*/ 262 h 284"/>
                <a:gd name="T10" fmla="*/ 134 w 154"/>
                <a:gd name="T11" fmla="*/ 277 h 284"/>
                <a:gd name="T12" fmla="*/ 109 w 154"/>
                <a:gd name="T13" fmla="*/ 284 h 284"/>
                <a:gd name="T14" fmla="*/ 109 w 154"/>
                <a:gd name="T15" fmla="*/ 284 h 284"/>
                <a:gd name="T16" fmla="*/ 77 w 154"/>
                <a:gd name="T17" fmla="*/ 280 h 284"/>
                <a:gd name="T18" fmla="*/ 52 w 154"/>
                <a:gd name="T19" fmla="*/ 268 h 284"/>
                <a:gd name="T20" fmla="*/ 32 w 154"/>
                <a:gd name="T21" fmla="*/ 249 h 284"/>
                <a:gd name="T22" fmla="*/ 17 w 154"/>
                <a:gd name="T23" fmla="*/ 228 h 284"/>
                <a:gd name="T24" fmla="*/ 8 w 154"/>
                <a:gd name="T25" fmla="*/ 209 h 284"/>
                <a:gd name="T26" fmla="*/ 2 w 154"/>
                <a:gd name="T27" fmla="*/ 195 h 284"/>
                <a:gd name="T28" fmla="*/ 0 w 154"/>
                <a:gd name="T29" fmla="*/ 190 h 284"/>
                <a:gd name="T30" fmla="*/ 0 w 154"/>
                <a:gd name="T31" fmla="*/ 190 h 284"/>
                <a:gd name="T32" fmla="*/ 0 w 154"/>
                <a:gd name="T33" fmla="*/ 94 h 284"/>
                <a:gd name="T34" fmla="*/ 0 w 154"/>
                <a:gd name="T35" fmla="*/ 94 h 284"/>
                <a:gd name="T36" fmla="*/ 2 w 154"/>
                <a:gd name="T37" fmla="*/ 89 h 284"/>
                <a:gd name="T38" fmla="*/ 8 w 154"/>
                <a:gd name="T39" fmla="*/ 75 h 284"/>
                <a:gd name="T40" fmla="*/ 17 w 154"/>
                <a:gd name="T41" fmla="*/ 56 h 284"/>
                <a:gd name="T42" fmla="*/ 32 w 154"/>
                <a:gd name="T43" fmla="*/ 35 h 284"/>
                <a:gd name="T44" fmla="*/ 52 w 154"/>
                <a:gd name="T45" fmla="*/ 17 h 284"/>
                <a:gd name="T46" fmla="*/ 77 w 154"/>
                <a:gd name="T47" fmla="*/ 4 h 284"/>
                <a:gd name="T48" fmla="*/ 109 w 154"/>
                <a:gd name="T49" fmla="*/ 0 h 284"/>
                <a:gd name="T50" fmla="*/ 109 w 154"/>
                <a:gd name="T51" fmla="*/ 0 h 284"/>
                <a:gd name="T52" fmla="*/ 134 w 154"/>
                <a:gd name="T53" fmla="*/ 7 h 284"/>
                <a:gd name="T54" fmla="*/ 148 w 154"/>
                <a:gd name="T55" fmla="*/ 22 h 284"/>
                <a:gd name="T56" fmla="*/ 154 w 154"/>
                <a:gd name="T57" fmla="*/ 41 h 284"/>
                <a:gd name="T58" fmla="*/ 154 w 154"/>
                <a:gd name="T59" fmla="*/ 61 h 284"/>
                <a:gd name="T60" fmla="*/ 149 w 154"/>
                <a:gd name="T61" fmla="*/ 81 h 284"/>
                <a:gd name="T62" fmla="*/ 142 w 154"/>
                <a:gd name="T63" fmla="*/ 94 h 284"/>
                <a:gd name="T64" fmla="*/ 142 w 154"/>
                <a:gd name="T65" fmla="*/ 94 h 284"/>
                <a:gd name="T66" fmla="*/ 142 w 154"/>
                <a:gd name="T67" fmla="*/ 119 h 284"/>
                <a:gd name="T68" fmla="*/ 142 w 154"/>
                <a:gd name="T69" fmla="*/ 165 h 284"/>
                <a:gd name="T70" fmla="*/ 142 w 154"/>
                <a:gd name="T71" fmla="*/ 189 h 284"/>
                <a:gd name="T72" fmla="*/ 142 w 154"/>
                <a:gd name="T73" fmla="*/ 189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4" h="284">
                  <a:moveTo>
                    <a:pt x="142" y="189"/>
                  </a:moveTo>
                  <a:lnTo>
                    <a:pt x="149" y="204"/>
                  </a:lnTo>
                  <a:lnTo>
                    <a:pt x="154" y="222"/>
                  </a:lnTo>
                  <a:lnTo>
                    <a:pt x="154" y="243"/>
                  </a:lnTo>
                  <a:lnTo>
                    <a:pt x="148" y="262"/>
                  </a:lnTo>
                  <a:lnTo>
                    <a:pt x="134" y="277"/>
                  </a:lnTo>
                  <a:lnTo>
                    <a:pt x="109" y="284"/>
                  </a:lnTo>
                  <a:lnTo>
                    <a:pt x="109" y="284"/>
                  </a:lnTo>
                  <a:lnTo>
                    <a:pt x="77" y="280"/>
                  </a:lnTo>
                  <a:lnTo>
                    <a:pt x="52" y="268"/>
                  </a:lnTo>
                  <a:lnTo>
                    <a:pt x="32" y="249"/>
                  </a:lnTo>
                  <a:lnTo>
                    <a:pt x="17" y="228"/>
                  </a:lnTo>
                  <a:lnTo>
                    <a:pt x="8" y="209"/>
                  </a:lnTo>
                  <a:lnTo>
                    <a:pt x="2" y="195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2" y="89"/>
                  </a:lnTo>
                  <a:lnTo>
                    <a:pt x="8" y="75"/>
                  </a:lnTo>
                  <a:lnTo>
                    <a:pt x="17" y="56"/>
                  </a:lnTo>
                  <a:lnTo>
                    <a:pt x="32" y="35"/>
                  </a:lnTo>
                  <a:lnTo>
                    <a:pt x="52" y="17"/>
                  </a:lnTo>
                  <a:lnTo>
                    <a:pt x="77" y="4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34" y="7"/>
                  </a:lnTo>
                  <a:lnTo>
                    <a:pt x="148" y="22"/>
                  </a:lnTo>
                  <a:lnTo>
                    <a:pt x="154" y="41"/>
                  </a:lnTo>
                  <a:lnTo>
                    <a:pt x="154" y="61"/>
                  </a:lnTo>
                  <a:lnTo>
                    <a:pt x="149" y="81"/>
                  </a:lnTo>
                  <a:lnTo>
                    <a:pt x="142" y="94"/>
                  </a:lnTo>
                  <a:lnTo>
                    <a:pt x="142" y="94"/>
                  </a:lnTo>
                  <a:lnTo>
                    <a:pt x="142" y="119"/>
                  </a:lnTo>
                  <a:lnTo>
                    <a:pt x="142" y="165"/>
                  </a:lnTo>
                  <a:lnTo>
                    <a:pt x="142" y="189"/>
                  </a:lnTo>
                  <a:lnTo>
                    <a:pt x="142" y="189"/>
                  </a:lnTo>
                  <a:close/>
                </a:path>
              </a:pathLst>
            </a:custGeom>
            <a:solidFill>
              <a:srgbClr val="C3AAD2"/>
            </a:solidFill>
            <a:ln w="19050" cmpd="sng">
              <a:solidFill>
                <a:srgbClr val="9E7AB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181" name="Freeform 5"/>
            <p:cNvSpPr>
              <a:spLocks noChangeAspect="1"/>
            </p:cNvSpPr>
            <p:nvPr/>
          </p:nvSpPr>
          <p:spPr bwMode="auto">
            <a:xfrm>
              <a:off x="4515" y="2114"/>
              <a:ext cx="123" cy="66"/>
            </a:xfrm>
            <a:custGeom>
              <a:avLst/>
              <a:gdLst>
                <a:gd name="T0" fmla="*/ 0 w 82"/>
                <a:gd name="T1" fmla="*/ 44 h 44"/>
                <a:gd name="T2" fmla="*/ 18 w 82"/>
                <a:gd name="T3" fmla="*/ 26 h 44"/>
                <a:gd name="T4" fmla="*/ 43 w 82"/>
                <a:gd name="T5" fmla="*/ 13 h 44"/>
                <a:gd name="T6" fmla="*/ 70 w 82"/>
                <a:gd name="T7" fmla="*/ 9 h 44"/>
                <a:gd name="T8" fmla="*/ 70 w 82"/>
                <a:gd name="T9" fmla="*/ 9 h 44"/>
                <a:gd name="T10" fmla="*/ 78 w 82"/>
                <a:gd name="T11" fmla="*/ 7 h 44"/>
                <a:gd name="T12" fmla="*/ 82 w 82"/>
                <a:gd name="T13" fmla="*/ 3 h 44"/>
                <a:gd name="T14" fmla="*/ 71 w 82"/>
                <a:gd name="T15" fmla="*/ 0 h 44"/>
                <a:gd name="T16" fmla="*/ 71 w 82"/>
                <a:gd name="T17" fmla="*/ 0 h 44"/>
                <a:gd name="T18" fmla="*/ 31 w 82"/>
                <a:gd name="T19" fmla="*/ 9 h 44"/>
                <a:gd name="T20" fmla="*/ 7 w 82"/>
                <a:gd name="T21" fmla="*/ 32 h 44"/>
                <a:gd name="T22" fmla="*/ 0 w 82"/>
                <a:gd name="T23" fmla="*/ 44 h 44"/>
                <a:gd name="T24" fmla="*/ 0 w 82"/>
                <a:gd name="T2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44">
                  <a:moveTo>
                    <a:pt x="0" y="44"/>
                  </a:moveTo>
                  <a:lnTo>
                    <a:pt x="18" y="26"/>
                  </a:lnTo>
                  <a:lnTo>
                    <a:pt x="43" y="13"/>
                  </a:lnTo>
                  <a:lnTo>
                    <a:pt x="70" y="9"/>
                  </a:lnTo>
                  <a:lnTo>
                    <a:pt x="70" y="9"/>
                  </a:lnTo>
                  <a:lnTo>
                    <a:pt x="78" y="7"/>
                  </a:lnTo>
                  <a:lnTo>
                    <a:pt x="82" y="3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31" y="9"/>
                  </a:lnTo>
                  <a:lnTo>
                    <a:pt x="7" y="32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6182" name="Rectangle 6"/>
          <p:cNvSpPr>
            <a:spLocks noChangeArrowheads="1"/>
          </p:cNvSpPr>
          <p:nvPr/>
        </p:nvSpPr>
        <p:spPr bwMode="auto">
          <a:xfrm>
            <a:off x="6219825" y="3260725"/>
            <a:ext cx="303213" cy="82550"/>
          </a:xfrm>
          <a:prstGeom prst="rect">
            <a:avLst/>
          </a:prstGeom>
          <a:solidFill>
            <a:srgbClr val="4D94C3"/>
          </a:solidFill>
          <a:ln w="19050">
            <a:solidFill>
              <a:srgbClr val="4D94C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6183" name="Text Box 7"/>
          <p:cNvSpPr txBox="1">
            <a:spLocks noChangeAspect="1" noChangeArrowheads="1"/>
          </p:cNvSpPr>
          <p:nvPr/>
        </p:nvSpPr>
        <p:spPr bwMode="auto">
          <a:xfrm>
            <a:off x="5194300" y="3103563"/>
            <a:ext cx="419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latin typeface="Palatino Linotype" charset="0"/>
              </a:rPr>
              <a:t> 5</a:t>
            </a:r>
            <a:r>
              <a:rPr lang="ja-JP" altLang="en-US" sz="1800" b="1">
                <a:latin typeface="Arial"/>
              </a:rPr>
              <a:t>’</a:t>
            </a:r>
            <a:endParaRPr lang="en-US" sz="1800" b="1">
              <a:latin typeface="Palatino Linotype" charset="0"/>
            </a:endParaRPr>
          </a:p>
        </p:txBody>
      </p:sp>
      <p:grpSp>
        <p:nvGrpSpPr>
          <p:cNvPr id="306184" name="Group 8"/>
          <p:cNvGrpSpPr>
            <a:grpSpLocks noChangeAspect="1"/>
          </p:cNvGrpSpPr>
          <p:nvPr/>
        </p:nvGrpSpPr>
        <p:grpSpPr bwMode="auto">
          <a:xfrm>
            <a:off x="5613400" y="3260725"/>
            <a:ext cx="582613" cy="211138"/>
            <a:chOff x="3109" y="911"/>
            <a:chExt cx="156" cy="59"/>
          </a:xfrm>
        </p:grpSpPr>
        <p:sp>
          <p:nvSpPr>
            <p:cNvPr id="306185" name="Rectangle 9"/>
            <p:cNvSpPr>
              <a:spLocks noChangeAspect="1" noChangeArrowheads="1"/>
            </p:cNvSpPr>
            <p:nvPr/>
          </p:nvSpPr>
          <p:spPr bwMode="auto">
            <a:xfrm>
              <a:off x="3109" y="911"/>
              <a:ext cx="156" cy="23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1800">
                <a:latin typeface="Times" charset="0"/>
              </a:endParaRPr>
            </a:p>
          </p:txBody>
        </p:sp>
        <p:sp>
          <p:nvSpPr>
            <p:cNvPr id="306186" name="Rectangle 10"/>
            <p:cNvSpPr>
              <a:spLocks noChangeAspect="1" noChangeArrowheads="1"/>
            </p:cNvSpPr>
            <p:nvPr/>
          </p:nvSpPr>
          <p:spPr bwMode="auto">
            <a:xfrm>
              <a:off x="3232" y="922"/>
              <a:ext cx="8" cy="48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187" name="Rectangle 11"/>
            <p:cNvSpPr>
              <a:spLocks noChangeAspect="1" noChangeArrowheads="1"/>
            </p:cNvSpPr>
            <p:nvPr/>
          </p:nvSpPr>
          <p:spPr bwMode="auto">
            <a:xfrm>
              <a:off x="3184" y="922"/>
              <a:ext cx="8" cy="48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188" name="Rectangle 12"/>
            <p:cNvSpPr>
              <a:spLocks noChangeAspect="1" noChangeArrowheads="1"/>
            </p:cNvSpPr>
            <p:nvPr/>
          </p:nvSpPr>
          <p:spPr bwMode="auto">
            <a:xfrm>
              <a:off x="3137" y="922"/>
              <a:ext cx="7" cy="48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6189" name="Group 13"/>
          <p:cNvGrpSpPr>
            <a:grpSpLocks/>
          </p:cNvGrpSpPr>
          <p:nvPr/>
        </p:nvGrpSpPr>
        <p:grpSpPr bwMode="auto">
          <a:xfrm>
            <a:off x="6272213" y="3265488"/>
            <a:ext cx="219075" cy="282575"/>
            <a:chOff x="3512" y="2057"/>
            <a:chExt cx="123" cy="178"/>
          </a:xfrm>
        </p:grpSpPr>
        <p:sp>
          <p:nvSpPr>
            <p:cNvPr id="306190" name="Rectangle 14"/>
            <p:cNvSpPr>
              <a:spLocks noChangeAspect="1" noChangeArrowheads="1"/>
            </p:cNvSpPr>
            <p:nvPr/>
          </p:nvSpPr>
          <p:spPr bwMode="auto">
            <a:xfrm>
              <a:off x="3512" y="2064"/>
              <a:ext cx="16" cy="17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191" name="Rectangle 15"/>
            <p:cNvSpPr>
              <a:spLocks noChangeAspect="1" noChangeArrowheads="1"/>
            </p:cNvSpPr>
            <p:nvPr/>
          </p:nvSpPr>
          <p:spPr bwMode="auto">
            <a:xfrm>
              <a:off x="3619" y="2057"/>
              <a:ext cx="16" cy="17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6192" name="Line 16"/>
          <p:cNvSpPr>
            <a:spLocks noChangeAspect="1" noChangeShapeType="1"/>
          </p:cNvSpPr>
          <p:nvPr/>
        </p:nvSpPr>
        <p:spPr bwMode="auto">
          <a:xfrm>
            <a:off x="7526338" y="3138488"/>
            <a:ext cx="457200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93" name="Text Box 17"/>
          <p:cNvSpPr txBox="1">
            <a:spLocks noChangeAspect="1" noChangeArrowheads="1"/>
          </p:cNvSpPr>
          <p:nvPr/>
        </p:nvSpPr>
        <p:spPr bwMode="auto">
          <a:xfrm>
            <a:off x="6905625" y="3114675"/>
            <a:ext cx="41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latin typeface="Palatino Linotype" charset="0"/>
              </a:rPr>
              <a:t> 5</a:t>
            </a:r>
            <a:r>
              <a:rPr lang="ja-JP" altLang="en-US" sz="1800" b="1">
                <a:latin typeface="Arial"/>
              </a:rPr>
              <a:t>’</a:t>
            </a:r>
            <a:endParaRPr lang="en-US" sz="1800" b="1">
              <a:latin typeface="Palatino Linotype" charset="0"/>
            </a:endParaRPr>
          </a:p>
        </p:txBody>
      </p:sp>
      <p:sp>
        <p:nvSpPr>
          <p:cNvPr id="306194" name="Rectangle 18"/>
          <p:cNvSpPr>
            <a:spLocks noChangeArrowheads="1"/>
          </p:cNvSpPr>
          <p:nvPr/>
        </p:nvSpPr>
        <p:spPr bwMode="auto">
          <a:xfrm>
            <a:off x="7769225" y="3282950"/>
            <a:ext cx="779463" cy="79375"/>
          </a:xfrm>
          <a:prstGeom prst="rect">
            <a:avLst/>
          </a:prstGeom>
          <a:solidFill>
            <a:srgbClr val="4D94C3"/>
          </a:solidFill>
          <a:ln w="19050">
            <a:solidFill>
              <a:srgbClr val="4D94C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06195" name="Group 19"/>
          <p:cNvGrpSpPr>
            <a:grpSpLocks noChangeAspect="1"/>
          </p:cNvGrpSpPr>
          <p:nvPr/>
        </p:nvGrpSpPr>
        <p:grpSpPr bwMode="auto">
          <a:xfrm>
            <a:off x="7281863" y="3282950"/>
            <a:ext cx="598487" cy="206375"/>
            <a:chOff x="3109" y="911"/>
            <a:chExt cx="156" cy="59"/>
          </a:xfrm>
        </p:grpSpPr>
        <p:sp>
          <p:nvSpPr>
            <p:cNvPr id="306196" name="Rectangle 20"/>
            <p:cNvSpPr>
              <a:spLocks noChangeAspect="1" noChangeArrowheads="1"/>
            </p:cNvSpPr>
            <p:nvPr/>
          </p:nvSpPr>
          <p:spPr bwMode="auto">
            <a:xfrm>
              <a:off x="3109" y="911"/>
              <a:ext cx="156" cy="23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1800">
                <a:latin typeface="Times" charset="0"/>
              </a:endParaRPr>
            </a:p>
          </p:txBody>
        </p:sp>
        <p:sp>
          <p:nvSpPr>
            <p:cNvPr id="306197" name="Rectangle 21"/>
            <p:cNvSpPr>
              <a:spLocks noChangeAspect="1" noChangeArrowheads="1"/>
            </p:cNvSpPr>
            <p:nvPr/>
          </p:nvSpPr>
          <p:spPr bwMode="auto">
            <a:xfrm>
              <a:off x="3232" y="922"/>
              <a:ext cx="8" cy="48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198" name="Rectangle 22"/>
            <p:cNvSpPr>
              <a:spLocks noChangeAspect="1" noChangeArrowheads="1"/>
            </p:cNvSpPr>
            <p:nvPr/>
          </p:nvSpPr>
          <p:spPr bwMode="auto">
            <a:xfrm>
              <a:off x="3184" y="922"/>
              <a:ext cx="8" cy="48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199" name="Rectangle 23"/>
            <p:cNvSpPr>
              <a:spLocks noChangeAspect="1" noChangeArrowheads="1"/>
            </p:cNvSpPr>
            <p:nvPr/>
          </p:nvSpPr>
          <p:spPr bwMode="auto">
            <a:xfrm>
              <a:off x="3137" y="922"/>
              <a:ext cx="7" cy="48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6200" name="Group 24"/>
          <p:cNvGrpSpPr>
            <a:grpSpLocks/>
          </p:cNvGrpSpPr>
          <p:nvPr/>
        </p:nvGrpSpPr>
        <p:grpSpPr bwMode="auto">
          <a:xfrm>
            <a:off x="5597525" y="1249363"/>
            <a:ext cx="588963" cy="996950"/>
            <a:chOff x="4063" y="1341"/>
            <a:chExt cx="231" cy="427"/>
          </a:xfrm>
        </p:grpSpPr>
        <p:sp>
          <p:nvSpPr>
            <p:cNvPr id="306201" name="Freeform 25"/>
            <p:cNvSpPr>
              <a:spLocks noChangeAspect="1"/>
            </p:cNvSpPr>
            <p:nvPr/>
          </p:nvSpPr>
          <p:spPr bwMode="auto">
            <a:xfrm>
              <a:off x="4063" y="1341"/>
              <a:ext cx="231" cy="427"/>
            </a:xfrm>
            <a:custGeom>
              <a:avLst/>
              <a:gdLst>
                <a:gd name="T0" fmla="*/ 12 w 154"/>
                <a:gd name="T1" fmla="*/ 190 h 284"/>
                <a:gd name="T2" fmla="*/ 5 w 154"/>
                <a:gd name="T3" fmla="*/ 204 h 284"/>
                <a:gd name="T4" fmla="*/ 0 w 154"/>
                <a:gd name="T5" fmla="*/ 223 h 284"/>
                <a:gd name="T6" fmla="*/ 0 w 154"/>
                <a:gd name="T7" fmla="*/ 244 h 284"/>
                <a:gd name="T8" fmla="*/ 6 w 154"/>
                <a:gd name="T9" fmla="*/ 263 h 284"/>
                <a:gd name="T10" fmla="*/ 20 w 154"/>
                <a:gd name="T11" fmla="*/ 278 h 284"/>
                <a:gd name="T12" fmla="*/ 45 w 154"/>
                <a:gd name="T13" fmla="*/ 284 h 284"/>
                <a:gd name="T14" fmla="*/ 45 w 154"/>
                <a:gd name="T15" fmla="*/ 284 h 284"/>
                <a:gd name="T16" fmla="*/ 77 w 154"/>
                <a:gd name="T17" fmla="*/ 281 h 284"/>
                <a:gd name="T18" fmla="*/ 102 w 154"/>
                <a:gd name="T19" fmla="*/ 268 h 284"/>
                <a:gd name="T20" fmla="*/ 122 w 154"/>
                <a:gd name="T21" fmla="*/ 249 h 284"/>
                <a:gd name="T22" fmla="*/ 137 w 154"/>
                <a:gd name="T23" fmla="*/ 229 h 284"/>
                <a:gd name="T24" fmla="*/ 146 w 154"/>
                <a:gd name="T25" fmla="*/ 210 h 284"/>
                <a:gd name="T26" fmla="*/ 152 w 154"/>
                <a:gd name="T27" fmla="*/ 196 h 284"/>
                <a:gd name="T28" fmla="*/ 154 w 154"/>
                <a:gd name="T29" fmla="*/ 190 h 284"/>
                <a:gd name="T30" fmla="*/ 154 w 154"/>
                <a:gd name="T31" fmla="*/ 190 h 284"/>
                <a:gd name="T32" fmla="*/ 154 w 154"/>
                <a:gd name="T33" fmla="*/ 95 h 284"/>
                <a:gd name="T34" fmla="*/ 154 w 154"/>
                <a:gd name="T35" fmla="*/ 95 h 284"/>
                <a:gd name="T36" fmla="*/ 152 w 154"/>
                <a:gd name="T37" fmla="*/ 89 h 284"/>
                <a:gd name="T38" fmla="*/ 146 w 154"/>
                <a:gd name="T39" fmla="*/ 75 h 284"/>
                <a:gd name="T40" fmla="*/ 137 w 154"/>
                <a:gd name="T41" fmla="*/ 56 h 284"/>
                <a:gd name="T42" fmla="*/ 122 w 154"/>
                <a:gd name="T43" fmla="*/ 35 h 284"/>
                <a:gd name="T44" fmla="*/ 102 w 154"/>
                <a:gd name="T45" fmla="*/ 17 h 284"/>
                <a:gd name="T46" fmla="*/ 77 w 154"/>
                <a:gd name="T47" fmla="*/ 4 h 284"/>
                <a:gd name="T48" fmla="*/ 45 w 154"/>
                <a:gd name="T49" fmla="*/ 0 h 284"/>
                <a:gd name="T50" fmla="*/ 45 w 154"/>
                <a:gd name="T51" fmla="*/ 0 h 284"/>
                <a:gd name="T52" fmla="*/ 20 w 154"/>
                <a:gd name="T53" fmla="*/ 7 h 284"/>
                <a:gd name="T54" fmla="*/ 6 w 154"/>
                <a:gd name="T55" fmla="*/ 22 h 284"/>
                <a:gd name="T56" fmla="*/ 0 w 154"/>
                <a:gd name="T57" fmla="*/ 41 h 284"/>
                <a:gd name="T58" fmla="*/ 0 w 154"/>
                <a:gd name="T59" fmla="*/ 62 h 284"/>
                <a:gd name="T60" fmla="*/ 5 w 154"/>
                <a:gd name="T61" fmla="*/ 81 h 284"/>
                <a:gd name="T62" fmla="*/ 12 w 154"/>
                <a:gd name="T63" fmla="*/ 95 h 284"/>
                <a:gd name="T64" fmla="*/ 12 w 154"/>
                <a:gd name="T65" fmla="*/ 95 h 284"/>
                <a:gd name="T66" fmla="*/ 12 w 154"/>
                <a:gd name="T67" fmla="*/ 120 h 284"/>
                <a:gd name="T68" fmla="*/ 12 w 154"/>
                <a:gd name="T69" fmla="*/ 165 h 284"/>
                <a:gd name="T70" fmla="*/ 12 w 154"/>
                <a:gd name="T71" fmla="*/ 190 h 284"/>
                <a:gd name="T72" fmla="*/ 12 w 154"/>
                <a:gd name="T73" fmla="*/ 19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4" h="284">
                  <a:moveTo>
                    <a:pt x="12" y="190"/>
                  </a:moveTo>
                  <a:lnTo>
                    <a:pt x="5" y="204"/>
                  </a:lnTo>
                  <a:lnTo>
                    <a:pt x="0" y="223"/>
                  </a:lnTo>
                  <a:lnTo>
                    <a:pt x="0" y="244"/>
                  </a:lnTo>
                  <a:lnTo>
                    <a:pt x="6" y="263"/>
                  </a:lnTo>
                  <a:lnTo>
                    <a:pt x="20" y="278"/>
                  </a:lnTo>
                  <a:lnTo>
                    <a:pt x="45" y="284"/>
                  </a:lnTo>
                  <a:lnTo>
                    <a:pt x="45" y="284"/>
                  </a:lnTo>
                  <a:lnTo>
                    <a:pt x="77" y="281"/>
                  </a:lnTo>
                  <a:lnTo>
                    <a:pt x="102" y="268"/>
                  </a:lnTo>
                  <a:lnTo>
                    <a:pt x="122" y="249"/>
                  </a:lnTo>
                  <a:lnTo>
                    <a:pt x="137" y="229"/>
                  </a:lnTo>
                  <a:lnTo>
                    <a:pt x="146" y="210"/>
                  </a:lnTo>
                  <a:lnTo>
                    <a:pt x="152" y="196"/>
                  </a:lnTo>
                  <a:lnTo>
                    <a:pt x="154" y="190"/>
                  </a:lnTo>
                  <a:lnTo>
                    <a:pt x="154" y="190"/>
                  </a:lnTo>
                  <a:lnTo>
                    <a:pt x="154" y="95"/>
                  </a:lnTo>
                  <a:lnTo>
                    <a:pt x="154" y="95"/>
                  </a:lnTo>
                  <a:lnTo>
                    <a:pt x="152" y="89"/>
                  </a:lnTo>
                  <a:lnTo>
                    <a:pt x="146" y="75"/>
                  </a:lnTo>
                  <a:lnTo>
                    <a:pt x="137" y="56"/>
                  </a:lnTo>
                  <a:lnTo>
                    <a:pt x="122" y="35"/>
                  </a:lnTo>
                  <a:lnTo>
                    <a:pt x="102" y="17"/>
                  </a:lnTo>
                  <a:lnTo>
                    <a:pt x="77" y="4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0" y="7"/>
                  </a:lnTo>
                  <a:lnTo>
                    <a:pt x="6" y="22"/>
                  </a:lnTo>
                  <a:lnTo>
                    <a:pt x="0" y="41"/>
                  </a:lnTo>
                  <a:lnTo>
                    <a:pt x="0" y="62"/>
                  </a:lnTo>
                  <a:lnTo>
                    <a:pt x="5" y="81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2" y="120"/>
                  </a:lnTo>
                  <a:lnTo>
                    <a:pt x="12" y="165"/>
                  </a:lnTo>
                  <a:lnTo>
                    <a:pt x="12" y="190"/>
                  </a:lnTo>
                  <a:lnTo>
                    <a:pt x="12" y="190"/>
                  </a:lnTo>
                  <a:close/>
                </a:path>
              </a:pathLst>
            </a:custGeom>
            <a:solidFill>
              <a:srgbClr val="C3AAD2"/>
            </a:solidFill>
            <a:ln w="19050" cmpd="sng">
              <a:solidFill>
                <a:srgbClr val="9E7AB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02" name="Freeform 26"/>
            <p:cNvSpPr>
              <a:spLocks noChangeAspect="1"/>
            </p:cNvSpPr>
            <p:nvPr/>
          </p:nvSpPr>
          <p:spPr bwMode="auto">
            <a:xfrm>
              <a:off x="4086" y="1358"/>
              <a:ext cx="72" cy="100"/>
            </a:xfrm>
            <a:custGeom>
              <a:avLst/>
              <a:gdLst>
                <a:gd name="T0" fmla="*/ 48 w 48"/>
                <a:gd name="T1" fmla="*/ 0 h 67"/>
                <a:gd name="T2" fmla="*/ 20 w 48"/>
                <a:gd name="T3" fmla="*/ 6 h 67"/>
                <a:gd name="T4" fmla="*/ 5 w 48"/>
                <a:gd name="T5" fmla="*/ 22 h 67"/>
                <a:gd name="T6" fmla="*/ 0 w 48"/>
                <a:gd name="T7" fmla="*/ 43 h 67"/>
                <a:gd name="T8" fmla="*/ 4 w 48"/>
                <a:gd name="T9" fmla="*/ 64 h 67"/>
                <a:gd name="T10" fmla="*/ 4 w 48"/>
                <a:gd name="T11" fmla="*/ 64 h 67"/>
                <a:gd name="T12" fmla="*/ 5 w 48"/>
                <a:gd name="T13" fmla="*/ 65 h 67"/>
                <a:gd name="T14" fmla="*/ 6 w 48"/>
                <a:gd name="T15" fmla="*/ 66 h 67"/>
                <a:gd name="T16" fmla="*/ 8 w 48"/>
                <a:gd name="T17" fmla="*/ 67 h 67"/>
                <a:gd name="T18" fmla="*/ 8 w 48"/>
                <a:gd name="T19" fmla="*/ 67 h 67"/>
                <a:gd name="T20" fmla="*/ 10 w 48"/>
                <a:gd name="T21" fmla="*/ 66 h 67"/>
                <a:gd name="T22" fmla="*/ 11 w 48"/>
                <a:gd name="T23" fmla="*/ 65 h 67"/>
                <a:gd name="T24" fmla="*/ 11 w 48"/>
                <a:gd name="T25" fmla="*/ 63 h 67"/>
                <a:gd name="T26" fmla="*/ 11 w 48"/>
                <a:gd name="T27" fmla="*/ 63 h 67"/>
                <a:gd name="T28" fmla="*/ 10 w 48"/>
                <a:gd name="T29" fmla="*/ 38 h 67"/>
                <a:gd name="T30" fmla="*/ 20 w 48"/>
                <a:gd name="T31" fmla="*/ 14 h 67"/>
                <a:gd name="T32" fmla="*/ 48 w 48"/>
                <a:gd name="T33" fmla="*/ 0 h 67"/>
                <a:gd name="T34" fmla="*/ 48 w 48"/>
                <a:gd name="T35" fmla="*/ 0 h 67"/>
                <a:gd name="T36" fmla="*/ 48 w 48"/>
                <a:gd name="T37" fmla="*/ 0 h 67"/>
                <a:gd name="T38" fmla="*/ 48 w 48"/>
                <a:gd name="T39" fmla="*/ 0 h 67"/>
                <a:gd name="T40" fmla="*/ 48 w 48"/>
                <a:gd name="T41" fmla="*/ 0 h 67"/>
                <a:gd name="T42" fmla="*/ 48 w 48"/>
                <a:gd name="T43" fmla="*/ 0 h 67"/>
                <a:gd name="T44" fmla="*/ 48 w 48"/>
                <a:gd name="T45" fmla="*/ 0 h 67"/>
                <a:gd name="T46" fmla="*/ 48 w 48"/>
                <a:gd name="T47" fmla="*/ 0 h 67"/>
                <a:gd name="T48" fmla="*/ 48 w 48"/>
                <a:gd name="T49" fmla="*/ 0 h 67"/>
                <a:gd name="T50" fmla="*/ 48 w 48"/>
                <a:gd name="T51" fmla="*/ 0 h 67"/>
                <a:gd name="T52" fmla="*/ 48 w 48"/>
                <a:gd name="T5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67">
                  <a:moveTo>
                    <a:pt x="48" y="0"/>
                  </a:moveTo>
                  <a:lnTo>
                    <a:pt x="20" y="6"/>
                  </a:lnTo>
                  <a:lnTo>
                    <a:pt x="5" y="22"/>
                  </a:lnTo>
                  <a:lnTo>
                    <a:pt x="0" y="43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5" y="65"/>
                  </a:lnTo>
                  <a:lnTo>
                    <a:pt x="6" y="66"/>
                  </a:lnTo>
                  <a:lnTo>
                    <a:pt x="8" y="67"/>
                  </a:lnTo>
                  <a:lnTo>
                    <a:pt x="8" y="67"/>
                  </a:lnTo>
                  <a:lnTo>
                    <a:pt x="10" y="66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11" y="63"/>
                  </a:lnTo>
                  <a:lnTo>
                    <a:pt x="10" y="38"/>
                  </a:lnTo>
                  <a:lnTo>
                    <a:pt x="20" y="1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6203" name="Rectangle 27"/>
          <p:cNvSpPr>
            <a:spLocks noChangeArrowheads="1"/>
          </p:cNvSpPr>
          <p:nvPr/>
        </p:nvSpPr>
        <p:spPr bwMode="auto">
          <a:xfrm>
            <a:off x="5611813" y="1854200"/>
            <a:ext cx="1720850" cy="79375"/>
          </a:xfrm>
          <a:prstGeom prst="rect">
            <a:avLst/>
          </a:prstGeom>
          <a:solidFill>
            <a:srgbClr val="4D94C3"/>
          </a:solidFill>
          <a:ln w="19050">
            <a:solidFill>
              <a:srgbClr val="4D94C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6204" name="Line 28"/>
          <p:cNvSpPr>
            <a:spLocks noChangeAspect="1" noChangeShapeType="1"/>
          </p:cNvSpPr>
          <p:nvPr/>
        </p:nvSpPr>
        <p:spPr bwMode="auto">
          <a:xfrm flipH="1">
            <a:off x="6184900" y="2078038"/>
            <a:ext cx="455613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05" name="Text Box 29"/>
          <p:cNvSpPr txBox="1">
            <a:spLocks noChangeAspect="1" noChangeArrowheads="1"/>
          </p:cNvSpPr>
          <p:nvPr/>
        </p:nvSpPr>
        <p:spPr bwMode="auto">
          <a:xfrm>
            <a:off x="7759700" y="1781175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latin typeface="Palatino Linotype" charset="0"/>
              </a:rPr>
              <a:t> 5</a:t>
            </a:r>
            <a:r>
              <a:rPr lang="ja-JP" altLang="en-US" sz="1800" b="1">
                <a:latin typeface="Arial"/>
              </a:rPr>
              <a:t>’</a:t>
            </a:r>
            <a:endParaRPr lang="en-US" sz="1800" b="1">
              <a:latin typeface="Palatino Linotype" charset="0"/>
            </a:endParaRPr>
          </a:p>
        </p:txBody>
      </p:sp>
      <p:sp>
        <p:nvSpPr>
          <p:cNvPr id="306206" name="Text Box 30"/>
          <p:cNvSpPr txBox="1">
            <a:spLocks noChangeAspect="1" noChangeArrowheads="1"/>
          </p:cNvSpPr>
          <p:nvPr/>
        </p:nvSpPr>
        <p:spPr bwMode="auto">
          <a:xfrm>
            <a:off x="5214938" y="1781175"/>
            <a:ext cx="41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latin typeface="Palatino Linotype" charset="0"/>
              </a:rPr>
              <a:t> 3</a:t>
            </a:r>
            <a:r>
              <a:rPr lang="ja-JP" altLang="en-US" sz="1800" b="1">
                <a:latin typeface="Arial"/>
              </a:rPr>
              <a:t>’</a:t>
            </a:r>
            <a:endParaRPr lang="en-US" sz="1800" b="1">
              <a:latin typeface="Palatino Linotype" charset="0"/>
            </a:endParaRPr>
          </a:p>
        </p:txBody>
      </p:sp>
      <p:sp>
        <p:nvSpPr>
          <p:cNvPr id="306207" name="Freeform 31"/>
          <p:cNvSpPr>
            <a:spLocks noChangeAspect="1"/>
          </p:cNvSpPr>
          <p:nvPr/>
        </p:nvSpPr>
        <p:spPr bwMode="auto">
          <a:xfrm>
            <a:off x="7269163" y="1727200"/>
            <a:ext cx="582612" cy="206375"/>
          </a:xfrm>
          <a:custGeom>
            <a:avLst/>
            <a:gdLst>
              <a:gd name="T0" fmla="*/ 131 w 152"/>
              <a:gd name="T1" fmla="*/ 36 h 59"/>
              <a:gd name="T2" fmla="*/ 131 w 152"/>
              <a:gd name="T3" fmla="*/ 0 h 59"/>
              <a:gd name="T4" fmla="*/ 123 w 152"/>
              <a:gd name="T5" fmla="*/ 0 h 59"/>
              <a:gd name="T6" fmla="*/ 123 w 152"/>
              <a:gd name="T7" fmla="*/ 36 h 59"/>
              <a:gd name="T8" fmla="*/ 83 w 152"/>
              <a:gd name="T9" fmla="*/ 36 h 59"/>
              <a:gd name="T10" fmla="*/ 83 w 152"/>
              <a:gd name="T11" fmla="*/ 0 h 59"/>
              <a:gd name="T12" fmla="*/ 75 w 152"/>
              <a:gd name="T13" fmla="*/ 0 h 59"/>
              <a:gd name="T14" fmla="*/ 75 w 152"/>
              <a:gd name="T15" fmla="*/ 36 h 59"/>
              <a:gd name="T16" fmla="*/ 35 w 152"/>
              <a:gd name="T17" fmla="*/ 36 h 59"/>
              <a:gd name="T18" fmla="*/ 35 w 152"/>
              <a:gd name="T19" fmla="*/ 0 h 59"/>
              <a:gd name="T20" fmla="*/ 28 w 152"/>
              <a:gd name="T21" fmla="*/ 0 h 59"/>
              <a:gd name="T22" fmla="*/ 28 w 152"/>
              <a:gd name="T23" fmla="*/ 36 h 59"/>
              <a:gd name="T24" fmla="*/ 0 w 152"/>
              <a:gd name="T25" fmla="*/ 36 h 59"/>
              <a:gd name="T26" fmla="*/ 0 w 152"/>
              <a:gd name="T27" fmla="*/ 59 h 59"/>
              <a:gd name="T28" fmla="*/ 152 w 152"/>
              <a:gd name="T29" fmla="*/ 59 h 59"/>
              <a:gd name="T30" fmla="*/ 152 w 152"/>
              <a:gd name="T31" fmla="*/ 36 h 59"/>
              <a:gd name="T32" fmla="*/ 131 w 152"/>
              <a:gd name="T33" fmla="*/ 36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2" h="59">
                <a:moveTo>
                  <a:pt x="131" y="36"/>
                </a:moveTo>
                <a:lnTo>
                  <a:pt x="131" y="0"/>
                </a:lnTo>
                <a:lnTo>
                  <a:pt x="123" y="0"/>
                </a:lnTo>
                <a:lnTo>
                  <a:pt x="123" y="36"/>
                </a:lnTo>
                <a:lnTo>
                  <a:pt x="83" y="36"/>
                </a:lnTo>
                <a:lnTo>
                  <a:pt x="83" y="0"/>
                </a:lnTo>
                <a:lnTo>
                  <a:pt x="75" y="0"/>
                </a:lnTo>
                <a:lnTo>
                  <a:pt x="75" y="36"/>
                </a:lnTo>
                <a:lnTo>
                  <a:pt x="35" y="36"/>
                </a:lnTo>
                <a:lnTo>
                  <a:pt x="35" y="0"/>
                </a:lnTo>
                <a:lnTo>
                  <a:pt x="28" y="0"/>
                </a:lnTo>
                <a:lnTo>
                  <a:pt x="28" y="36"/>
                </a:lnTo>
                <a:lnTo>
                  <a:pt x="0" y="36"/>
                </a:lnTo>
                <a:lnTo>
                  <a:pt x="0" y="59"/>
                </a:lnTo>
                <a:lnTo>
                  <a:pt x="152" y="59"/>
                </a:lnTo>
                <a:lnTo>
                  <a:pt x="152" y="36"/>
                </a:lnTo>
                <a:lnTo>
                  <a:pt x="131" y="36"/>
                </a:lnTo>
                <a:close/>
              </a:path>
            </a:pathLst>
          </a:custGeom>
          <a:solidFill>
            <a:srgbClr val="437631"/>
          </a:solidFill>
          <a:ln w="19050" cmpd="sng">
            <a:solidFill>
              <a:srgbClr val="43763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06208" name="Group 32"/>
          <p:cNvGrpSpPr>
            <a:grpSpLocks/>
          </p:cNvGrpSpPr>
          <p:nvPr/>
        </p:nvGrpSpPr>
        <p:grpSpPr bwMode="auto">
          <a:xfrm>
            <a:off x="4302125" y="2117725"/>
            <a:ext cx="865188" cy="1006475"/>
            <a:chOff x="3561" y="1713"/>
            <a:chExt cx="339" cy="431"/>
          </a:xfrm>
        </p:grpSpPr>
        <p:sp>
          <p:nvSpPr>
            <p:cNvPr id="306209" name="Freeform 33"/>
            <p:cNvSpPr>
              <a:spLocks noChangeAspect="1"/>
            </p:cNvSpPr>
            <p:nvPr/>
          </p:nvSpPr>
          <p:spPr bwMode="auto">
            <a:xfrm>
              <a:off x="3561" y="1713"/>
              <a:ext cx="339" cy="431"/>
            </a:xfrm>
            <a:custGeom>
              <a:avLst/>
              <a:gdLst>
                <a:gd name="T0" fmla="*/ 113 w 226"/>
                <a:gd name="T1" fmla="*/ 0 h 288"/>
                <a:gd name="T2" fmla="*/ 133 w 226"/>
                <a:gd name="T3" fmla="*/ 2 h 288"/>
                <a:gd name="T4" fmla="*/ 152 w 226"/>
                <a:gd name="T5" fmla="*/ 9 h 288"/>
                <a:gd name="T6" fmla="*/ 170 w 226"/>
                <a:gd name="T7" fmla="*/ 20 h 288"/>
                <a:gd name="T8" fmla="*/ 186 w 226"/>
                <a:gd name="T9" fmla="*/ 34 h 288"/>
                <a:gd name="T10" fmla="*/ 199 w 226"/>
                <a:gd name="T11" fmla="*/ 51 h 288"/>
                <a:gd name="T12" fmla="*/ 210 w 226"/>
                <a:gd name="T13" fmla="*/ 71 h 288"/>
                <a:gd name="T14" fmla="*/ 219 w 226"/>
                <a:gd name="T15" fmla="*/ 94 h 288"/>
                <a:gd name="T16" fmla="*/ 224 w 226"/>
                <a:gd name="T17" fmla="*/ 118 h 288"/>
                <a:gd name="T18" fmla="*/ 226 w 226"/>
                <a:gd name="T19" fmla="*/ 144 h 288"/>
                <a:gd name="T20" fmla="*/ 226 w 226"/>
                <a:gd name="T21" fmla="*/ 144 h 288"/>
                <a:gd name="T22" fmla="*/ 224 w 226"/>
                <a:gd name="T23" fmla="*/ 170 h 288"/>
                <a:gd name="T24" fmla="*/ 219 w 226"/>
                <a:gd name="T25" fmla="*/ 194 h 288"/>
                <a:gd name="T26" fmla="*/ 210 w 226"/>
                <a:gd name="T27" fmla="*/ 216 h 288"/>
                <a:gd name="T28" fmla="*/ 199 w 226"/>
                <a:gd name="T29" fmla="*/ 237 h 288"/>
                <a:gd name="T30" fmla="*/ 186 w 226"/>
                <a:gd name="T31" fmla="*/ 254 h 288"/>
                <a:gd name="T32" fmla="*/ 170 w 226"/>
                <a:gd name="T33" fmla="*/ 268 h 288"/>
                <a:gd name="T34" fmla="*/ 152 w 226"/>
                <a:gd name="T35" fmla="*/ 279 h 288"/>
                <a:gd name="T36" fmla="*/ 133 w 226"/>
                <a:gd name="T37" fmla="*/ 286 h 288"/>
                <a:gd name="T38" fmla="*/ 113 w 226"/>
                <a:gd name="T39" fmla="*/ 288 h 288"/>
                <a:gd name="T40" fmla="*/ 113 w 226"/>
                <a:gd name="T41" fmla="*/ 288 h 288"/>
                <a:gd name="T42" fmla="*/ 93 w 226"/>
                <a:gd name="T43" fmla="*/ 286 h 288"/>
                <a:gd name="T44" fmla="*/ 73 w 226"/>
                <a:gd name="T45" fmla="*/ 279 h 288"/>
                <a:gd name="T46" fmla="*/ 56 w 226"/>
                <a:gd name="T47" fmla="*/ 268 h 288"/>
                <a:gd name="T48" fmla="*/ 40 w 226"/>
                <a:gd name="T49" fmla="*/ 254 h 288"/>
                <a:gd name="T50" fmla="*/ 27 w 226"/>
                <a:gd name="T51" fmla="*/ 237 h 288"/>
                <a:gd name="T52" fmla="*/ 15 w 226"/>
                <a:gd name="T53" fmla="*/ 216 h 288"/>
                <a:gd name="T54" fmla="*/ 7 w 226"/>
                <a:gd name="T55" fmla="*/ 194 h 288"/>
                <a:gd name="T56" fmla="*/ 2 w 226"/>
                <a:gd name="T57" fmla="*/ 170 h 288"/>
                <a:gd name="T58" fmla="*/ 0 w 226"/>
                <a:gd name="T59" fmla="*/ 144 h 288"/>
                <a:gd name="T60" fmla="*/ 0 w 226"/>
                <a:gd name="T61" fmla="*/ 144 h 288"/>
                <a:gd name="T62" fmla="*/ 2 w 226"/>
                <a:gd name="T63" fmla="*/ 118 h 288"/>
                <a:gd name="T64" fmla="*/ 7 w 226"/>
                <a:gd name="T65" fmla="*/ 94 h 288"/>
                <a:gd name="T66" fmla="*/ 15 w 226"/>
                <a:gd name="T67" fmla="*/ 71 h 288"/>
                <a:gd name="T68" fmla="*/ 27 w 226"/>
                <a:gd name="T69" fmla="*/ 51 h 288"/>
                <a:gd name="T70" fmla="*/ 40 w 226"/>
                <a:gd name="T71" fmla="*/ 34 h 288"/>
                <a:gd name="T72" fmla="*/ 56 w 226"/>
                <a:gd name="T73" fmla="*/ 20 h 288"/>
                <a:gd name="T74" fmla="*/ 73 w 226"/>
                <a:gd name="T75" fmla="*/ 9 h 288"/>
                <a:gd name="T76" fmla="*/ 93 w 226"/>
                <a:gd name="T77" fmla="*/ 2 h 288"/>
                <a:gd name="T78" fmla="*/ 113 w 226"/>
                <a:gd name="T79" fmla="*/ 0 h 288"/>
                <a:gd name="T80" fmla="*/ 113 w 226"/>
                <a:gd name="T81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288">
                  <a:moveTo>
                    <a:pt x="113" y="0"/>
                  </a:moveTo>
                  <a:lnTo>
                    <a:pt x="133" y="2"/>
                  </a:lnTo>
                  <a:lnTo>
                    <a:pt x="152" y="9"/>
                  </a:lnTo>
                  <a:lnTo>
                    <a:pt x="170" y="20"/>
                  </a:lnTo>
                  <a:lnTo>
                    <a:pt x="186" y="34"/>
                  </a:lnTo>
                  <a:lnTo>
                    <a:pt x="199" y="51"/>
                  </a:lnTo>
                  <a:lnTo>
                    <a:pt x="210" y="71"/>
                  </a:lnTo>
                  <a:lnTo>
                    <a:pt x="219" y="94"/>
                  </a:lnTo>
                  <a:lnTo>
                    <a:pt x="224" y="118"/>
                  </a:lnTo>
                  <a:lnTo>
                    <a:pt x="226" y="144"/>
                  </a:lnTo>
                  <a:lnTo>
                    <a:pt x="226" y="144"/>
                  </a:lnTo>
                  <a:lnTo>
                    <a:pt x="224" y="170"/>
                  </a:lnTo>
                  <a:lnTo>
                    <a:pt x="219" y="194"/>
                  </a:lnTo>
                  <a:lnTo>
                    <a:pt x="210" y="216"/>
                  </a:lnTo>
                  <a:lnTo>
                    <a:pt x="199" y="237"/>
                  </a:lnTo>
                  <a:lnTo>
                    <a:pt x="186" y="254"/>
                  </a:lnTo>
                  <a:lnTo>
                    <a:pt x="170" y="268"/>
                  </a:lnTo>
                  <a:lnTo>
                    <a:pt x="152" y="279"/>
                  </a:lnTo>
                  <a:lnTo>
                    <a:pt x="133" y="286"/>
                  </a:lnTo>
                  <a:lnTo>
                    <a:pt x="113" y="288"/>
                  </a:lnTo>
                  <a:lnTo>
                    <a:pt x="113" y="288"/>
                  </a:lnTo>
                  <a:lnTo>
                    <a:pt x="93" y="286"/>
                  </a:lnTo>
                  <a:lnTo>
                    <a:pt x="73" y="279"/>
                  </a:lnTo>
                  <a:lnTo>
                    <a:pt x="56" y="268"/>
                  </a:lnTo>
                  <a:lnTo>
                    <a:pt x="40" y="254"/>
                  </a:lnTo>
                  <a:lnTo>
                    <a:pt x="27" y="237"/>
                  </a:lnTo>
                  <a:lnTo>
                    <a:pt x="15" y="216"/>
                  </a:lnTo>
                  <a:lnTo>
                    <a:pt x="7" y="194"/>
                  </a:lnTo>
                  <a:lnTo>
                    <a:pt x="2" y="170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2" y="118"/>
                  </a:lnTo>
                  <a:lnTo>
                    <a:pt x="7" y="94"/>
                  </a:lnTo>
                  <a:lnTo>
                    <a:pt x="15" y="71"/>
                  </a:lnTo>
                  <a:lnTo>
                    <a:pt x="27" y="51"/>
                  </a:lnTo>
                  <a:lnTo>
                    <a:pt x="40" y="34"/>
                  </a:lnTo>
                  <a:lnTo>
                    <a:pt x="56" y="20"/>
                  </a:lnTo>
                  <a:lnTo>
                    <a:pt x="73" y="9"/>
                  </a:lnTo>
                  <a:lnTo>
                    <a:pt x="93" y="2"/>
                  </a:lnTo>
                  <a:lnTo>
                    <a:pt x="113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AD4E4"/>
            </a:solidFill>
            <a:ln w="19050" cmpd="sng">
              <a:solidFill>
                <a:srgbClr val="DEB7D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10" name="Freeform 34"/>
            <p:cNvSpPr>
              <a:spLocks noChangeAspect="1"/>
            </p:cNvSpPr>
            <p:nvPr/>
          </p:nvSpPr>
          <p:spPr bwMode="auto">
            <a:xfrm>
              <a:off x="3749" y="1830"/>
              <a:ext cx="67" cy="202"/>
            </a:xfrm>
            <a:custGeom>
              <a:avLst/>
              <a:gdLst>
                <a:gd name="T0" fmla="*/ 37 w 45"/>
                <a:gd name="T1" fmla="*/ 108 h 135"/>
                <a:gd name="T2" fmla="*/ 27 w 45"/>
                <a:gd name="T3" fmla="*/ 96 h 135"/>
                <a:gd name="T4" fmla="*/ 19 w 45"/>
                <a:gd name="T5" fmla="*/ 83 h 135"/>
                <a:gd name="T6" fmla="*/ 15 w 45"/>
                <a:gd name="T7" fmla="*/ 66 h 135"/>
                <a:gd name="T8" fmla="*/ 15 w 45"/>
                <a:gd name="T9" fmla="*/ 66 h 135"/>
                <a:gd name="T10" fmla="*/ 19 w 45"/>
                <a:gd name="T11" fmla="*/ 51 h 135"/>
                <a:gd name="T12" fmla="*/ 27 w 45"/>
                <a:gd name="T13" fmla="*/ 38 h 135"/>
                <a:gd name="T14" fmla="*/ 37 w 45"/>
                <a:gd name="T15" fmla="*/ 27 h 135"/>
                <a:gd name="T16" fmla="*/ 37 w 45"/>
                <a:gd name="T17" fmla="*/ 27 h 135"/>
                <a:gd name="T18" fmla="*/ 42 w 45"/>
                <a:gd name="T19" fmla="*/ 19 h 135"/>
                <a:gd name="T20" fmla="*/ 43 w 45"/>
                <a:gd name="T21" fmla="*/ 9 h 135"/>
                <a:gd name="T22" fmla="*/ 45 w 45"/>
                <a:gd name="T23" fmla="*/ 0 h 135"/>
                <a:gd name="T24" fmla="*/ 45 w 45"/>
                <a:gd name="T25" fmla="*/ 0 h 135"/>
                <a:gd name="T26" fmla="*/ 43 w 45"/>
                <a:gd name="T27" fmla="*/ 7 h 135"/>
                <a:gd name="T28" fmla="*/ 43 w 45"/>
                <a:gd name="T29" fmla="*/ 9 h 135"/>
                <a:gd name="T30" fmla="*/ 45 w 45"/>
                <a:gd name="T31" fmla="*/ 0 h 135"/>
                <a:gd name="T32" fmla="*/ 45 w 45"/>
                <a:gd name="T33" fmla="*/ 0 h 135"/>
                <a:gd name="T34" fmla="*/ 45 w 45"/>
                <a:gd name="T35" fmla="*/ 0 h 135"/>
                <a:gd name="T36" fmla="*/ 45 w 45"/>
                <a:gd name="T37" fmla="*/ 0 h 135"/>
                <a:gd name="T38" fmla="*/ 45 w 45"/>
                <a:gd name="T39" fmla="*/ 0 h 135"/>
                <a:gd name="T40" fmla="*/ 45 w 45"/>
                <a:gd name="T41" fmla="*/ 0 h 135"/>
                <a:gd name="T42" fmla="*/ 42 w 45"/>
                <a:gd name="T43" fmla="*/ 8 h 135"/>
                <a:gd name="T44" fmla="*/ 39 w 45"/>
                <a:gd name="T45" fmla="*/ 17 h 135"/>
                <a:gd name="T46" fmla="*/ 34 w 45"/>
                <a:gd name="T47" fmla="*/ 24 h 135"/>
                <a:gd name="T48" fmla="*/ 34 w 45"/>
                <a:gd name="T49" fmla="*/ 24 h 135"/>
                <a:gd name="T50" fmla="*/ 17 w 45"/>
                <a:gd name="T51" fmla="*/ 36 h 135"/>
                <a:gd name="T52" fmla="*/ 4 w 45"/>
                <a:gd name="T53" fmla="*/ 52 h 135"/>
                <a:gd name="T54" fmla="*/ 0 w 45"/>
                <a:gd name="T55" fmla="*/ 71 h 135"/>
                <a:gd name="T56" fmla="*/ 0 w 45"/>
                <a:gd name="T57" fmla="*/ 71 h 135"/>
                <a:gd name="T58" fmla="*/ 0 w 45"/>
                <a:gd name="T59" fmla="*/ 71 h 135"/>
                <a:gd name="T60" fmla="*/ 0 w 45"/>
                <a:gd name="T61" fmla="*/ 71 h 135"/>
                <a:gd name="T62" fmla="*/ 0 w 45"/>
                <a:gd name="T63" fmla="*/ 72 h 135"/>
                <a:gd name="T64" fmla="*/ 0 w 45"/>
                <a:gd name="T65" fmla="*/ 72 h 135"/>
                <a:gd name="T66" fmla="*/ 7 w 45"/>
                <a:gd name="T67" fmla="*/ 87 h 135"/>
                <a:gd name="T68" fmla="*/ 20 w 45"/>
                <a:gd name="T69" fmla="*/ 100 h 135"/>
                <a:gd name="T70" fmla="*/ 34 w 45"/>
                <a:gd name="T71" fmla="*/ 111 h 135"/>
                <a:gd name="T72" fmla="*/ 34 w 45"/>
                <a:gd name="T73" fmla="*/ 111 h 135"/>
                <a:gd name="T74" fmla="*/ 39 w 45"/>
                <a:gd name="T75" fmla="*/ 118 h 135"/>
                <a:gd name="T76" fmla="*/ 42 w 45"/>
                <a:gd name="T77" fmla="*/ 126 h 135"/>
                <a:gd name="T78" fmla="*/ 45 w 45"/>
                <a:gd name="T79" fmla="*/ 135 h 135"/>
                <a:gd name="T80" fmla="*/ 45 w 45"/>
                <a:gd name="T81" fmla="*/ 135 h 135"/>
                <a:gd name="T82" fmla="*/ 45 w 45"/>
                <a:gd name="T83" fmla="*/ 135 h 135"/>
                <a:gd name="T84" fmla="*/ 45 w 45"/>
                <a:gd name="T85" fmla="*/ 135 h 135"/>
                <a:gd name="T86" fmla="*/ 45 w 45"/>
                <a:gd name="T87" fmla="*/ 135 h 135"/>
                <a:gd name="T88" fmla="*/ 37 w 45"/>
                <a:gd name="T89" fmla="*/ 10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" h="135">
                  <a:moveTo>
                    <a:pt x="37" y="108"/>
                  </a:moveTo>
                  <a:lnTo>
                    <a:pt x="27" y="96"/>
                  </a:lnTo>
                  <a:lnTo>
                    <a:pt x="19" y="83"/>
                  </a:lnTo>
                  <a:lnTo>
                    <a:pt x="15" y="66"/>
                  </a:lnTo>
                  <a:lnTo>
                    <a:pt x="15" y="66"/>
                  </a:lnTo>
                  <a:lnTo>
                    <a:pt x="19" y="51"/>
                  </a:lnTo>
                  <a:lnTo>
                    <a:pt x="27" y="38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42" y="19"/>
                  </a:lnTo>
                  <a:lnTo>
                    <a:pt x="43" y="9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3" y="7"/>
                  </a:lnTo>
                  <a:lnTo>
                    <a:pt x="43" y="9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2" y="8"/>
                  </a:lnTo>
                  <a:lnTo>
                    <a:pt x="39" y="17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17" y="36"/>
                  </a:lnTo>
                  <a:lnTo>
                    <a:pt x="4" y="52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7" y="87"/>
                  </a:lnTo>
                  <a:lnTo>
                    <a:pt x="20" y="100"/>
                  </a:lnTo>
                  <a:lnTo>
                    <a:pt x="34" y="111"/>
                  </a:lnTo>
                  <a:lnTo>
                    <a:pt x="34" y="111"/>
                  </a:lnTo>
                  <a:lnTo>
                    <a:pt x="39" y="118"/>
                  </a:lnTo>
                  <a:lnTo>
                    <a:pt x="42" y="126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37" y="108"/>
                  </a:lnTo>
                  <a:close/>
                </a:path>
              </a:pathLst>
            </a:custGeom>
            <a:solidFill>
              <a:srgbClr val="E0BCD6"/>
            </a:solidFill>
            <a:ln w="38100" cmpd="sng">
              <a:solidFill>
                <a:srgbClr val="DEB7D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11" name="Freeform 35"/>
            <p:cNvSpPr>
              <a:spLocks noChangeAspect="1"/>
            </p:cNvSpPr>
            <p:nvPr/>
          </p:nvSpPr>
          <p:spPr bwMode="auto">
            <a:xfrm>
              <a:off x="3599" y="1732"/>
              <a:ext cx="138" cy="113"/>
            </a:xfrm>
            <a:custGeom>
              <a:avLst/>
              <a:gdLst>
                <a:gd name="T0" fmla="*/ 0 w 92"/>
                <a:gd name="T1" fmla="*/ 75 h 75"/>
                <a:gd name="T2" fmla="*/ 16 w 92"/>
                <a:gd name="T3" fmla="*/ 54 h 75"/>
                <a:gd name="T4" fmla="*/ 35 w 92"/>
                <a:gd name="T5" fmla="*/ 36 h 75"/>
                <a:gd name="T6" fmla="*/ 57 w 92"/>
                <a:gd name="T7" fmla="*/ 22 h 75"/>
                <a:gd name="T8" fmla="*/ 82 w 92"/>
                <a:gd name="T9" fmla="*/ 14 h 75"/>
                <a:gd name="T10" fmla="*/ 82 w 92"/>
                <a:gd name="T11" fmla="*/ 14 h 75"/>
                <a:gd name="T12" fmla="*/ 87 w 92"/>
                <a:gd name="T13" fmla="*/ 11 h 75"/>
                <a:gd name="T14" fmla="*/ 90 w 92"/>
                <a:gd name="T15" fmla="*/ 7 h 75"/>
                <a:gd name="T16" fmla="*/ 92 w 92"/>
                <a:gd name="T17" fmla="*/ 4 h 75"/>
                <a:gd name="T18" fmla="*/ 92 w 92"/>
                <a:gd name="T19" fmla="*/ 4 h 75"/>
                <a:gd name="T20" fmla="*/ 87 w 92"/>
                <a:gd name="T21" fmla="*/ 0 h 75"/>
                <a:gd name="T22" fmla="*/ 79 w 92"/>
                <a:gd name="T23" fmla="*/ 0 h 75"/>
                <a:gd name="T24" fmla="*/ 73 w 92"/>
                <a:gd name="T25" fmla="*/ 0 h 75"/>
                <a:gd name="T26" fmla="*/ 73 w 92"/>
                <a:gd name="T27" fmla="*/ 0 h 75"/>
                <a:gd name="T28" fmla="*/ 47 w 92"/>
                <a:gd name="T29" fmla="*/ 11 h 75"/>
                <a:gd name="T30" fmla="*/ 26 w 92"/>
                <a:gd name="T31" fmla="*/ 29 h 75"/>
                <a:gd name="T32" fmla="*/ 10 w 92"/>
                <a:gd name="T33" fmla="*/ 52 h 75"/>
                <a:gd name="T34" fmla="*/ 0 w 92"/>
                <a:gd name="T35" fmla="*/ 75 h 75"/>
                <a:gd name="T36" fmla="*/ 0 w 92"/>
                <a:gd name="T37" fmla="*/ 75 h 75"/>
                <a:gd name="T38" fmla="*/ 0 w 92"/>
                <a:gd name="T39" fmla="*/ 75 h 75"/>
                <a:gd name="T40" fmla="*/ 0 w 92"/>
                <a:gd name="T41" fmla="*/ 75 h 75"/>
                <a:gd name="T42" fmla="*/ 0 w 92"/>
                <a:gd name="T43" fmla="*/ 75 h 75"/>
                <a:gd name="T44" fmla="*/ 0 w 92"/>
                <a:gd name="T45" fmla="*/ 75 h 75"/>
                <a:gd name="T46" fmla="*/ 0 w 92"/>
                <a:gd name="T47" fmla="*/ 75 h 75"/>
                <a:gd name="T48" fmla="*/ 0 w 92"/>
                <a:gd name="T49" fmla="*/ 75 h 75"/>
                <a:gd name="T50" fmla="*/ 0 w 92"/>
                <a:gd name="T51" fmla="*/ 75 h 75"/>
                <a:gd name="T52" fmla="*/ 0 w 92"/>
                <a:gd name="T5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2" h="75">
                  <a:moveTo>
                    <a:pt x="0" y="75"/>
                  </a:moveTo>
                  <a:lnTo>
                    <a:pt x="16" y="54"/>
                  </a:lnTo>
                  <a:lnTo>
                    <a:pt x="35" y="36"/>
                  </a:lnTo>
                  <a:lnTo>
                    <a:pt x="57" y="22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7" y="11"/>
                  </a:lnTo>
                  <a:lnTo>
                    <a:pt x="90" y="7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87" y="0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47" y="11"/>
                  </a:lnTo>
                  <a:lnTo>
                    <a:pt x="26" y="29"/>
                  </a:lnTo>
                  <a:lnTo>
                    <a:pt x="10" y="52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12" name="Freeform 36"/>
            <p:cNvSpPr>
              <a:spLocks noChangeAspect="1"/>
            </p:cNvSpPr>
            <p:nvPr/>
          </p:nvSpPr>
          <p:spPr bwMode="auto">
            <a:xfrm>
              <a:off x="3735" y="1824"/>
              <a:ext cx="77" cy="202"/>
            </a:xfrm>
            <a:custGeom>
              <a:avLst/>
              <a:gdLst>
                <a:gd name="T0" fmla="*/ 50 w 51"/>
                <a:gd name="T1" fmla="*/ 0 h 135"/>
                <a:gd name="T2" fmla="*/ 47 w 51"/>
                <a:gd name="T3" fmla="*/ 8 h 135"/>
                <a:gd name="T4" fmla="*/ 46 w 51"/>
                <a:gd name="T5" fmla="*/ 10 h 135"/>
                <a:gd name="T6" fmla="*/ 50 w 51"/>
                <a:gd name="T7" fmla="*/ 0 h 135"/>
                <a:gd name="T8" fmla="*/ 50 w 51"/>
                <a:gd name="T9" fmla="*/ 0 h 135"/>
                <a:gd name="T10" fmla="*/ 50 w 51"/>
                <a:gd name="T11" fmla="*/ 0 h 135"/>
                <a:gd name="T12" fmla="*/ 50 w 51"/>
                <a:gd name="T13" fmla="*/ 0 h 135"/>
                <a:gd name="T14" fmla="*/ 46 w 51"/>
                <a:gd name="T15" fmla="*/ 9 h 135"/>
                <a:gd name="T16" fmla="*/ 41 w 51"/>
                <a:gd name="T17" fmla="*/ 17 h 135"/>
                <a:gd name="T18" fmla="*/ 34 w 51"/>
                <a:gd name="T19" fmla="*/ 24 h 135"/>
                <a:gd name="T20" fmla="*/ 18 w 51"/>
                <a:gd name="T21" fmla="*/ 37 h 135"/>
                <a:gd name="T22" fmla="*/ 4 w 51"/>
                <a:gd name="T23" fmla="*/ 52 h 135"/>
                <a:gd name="T24" fmla="*/ 0 w 51"/>
                <a:gd name="T25" fmla="*/ 72 h 135"/>
                <a:gd name="T26" fmla="*/ 0 w 51"/>
                <a:gd name="T27" fmla="*/ 72 h 135"/>
                <a:gd name="T28" fmla="*/ 0 w 51"/>
                <a:gd name="T29" fmla="*/ 72 h 135"/>
                <a:gd name="T30" fmla="*/ 0 w 51"/>
                <a:gd name="T31" fmla="*/ 72 h 135"/>
                <a:gd name="T32" fmla="*/ 7 w 51"/>
                <a:gd name="T33" fmla="*/ 88 h 135"/>
                <a:gd name="T34" fmla="*/ 20 w 51"/>
                <a:gd name="T35" fmla="*/ 100 h 135"/>
                <a:gd name="T36" fmla="*/ 34 w 51"/>
                <a:gd name="T37" fmla="*/ 111 h 135"/>
                <a:gd name="T38" fmla="*/ 41 w 51"/>
                <a:gd name="T39" fmla="*/ 119 h 135"/>
                <a:gd name="T40" fmla="*/ 46 w 51"/>
                <a:gd name="T41" fmla="*/ 127 h 135"/>
                <a:gd name="T42" fmla="*/ 51 w 51"/>
                <a:gd name="T43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1" h="135">
                  <a:moveTo>
                    <a:pt x="50" y="0"/>
                  </a:moveTo>
                  <a:lnTo>
                    <a:pt x="47" y="8"/>
                  </a:lnTo>
                  <a:lnTo>
                    <a:pt x="46" y="1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6" y="9"/>
                  </a:lnTo>
                  <a:lnTo>
                    <a:pt x="41" y="17"/>
                  </a:lnTo>
                  <a:lnTo>
                    <a:pt x="34" y="24"/>
                  </a:lnTo>
                  <a:lnTo>
                    <a:pt x="18" y="37"/>
                  </a:lnTo>
                  <a:lnTo>
                    <a:pt x="4" y="5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7" y="88"/>
                  </a:lnTo>
                  <a:lnTo>
                    <a:pt x="20" y="100"/>
                  </a:lnTo>
                  <a:lnTo>
                    <a:pt x="34" y="111"/>
                  </a:lnTo>
                  <a:lnTo>
                    <a:pt x="41" y="119"/>
                  </a:lnTo>
                  <a:lnTo>
                    <a:pt x="46" y="127"/>
                  </a:lnTo>
                  <a:lnTo>
                    <a:pt x="51" y="135"/>
                  </a:lnTo>
                </a:path>
              </a:pathLst>
            </a:custGeom>
            <a:noFill/>
            <a:ln w="19050" cmpd="sng">
              <a:solidFill>
                <a:srgbClr val="C8A3C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6213" name="Group 37"/>
          <p:cNvGrpSpPr>
            <a:grpSpLocks/>
          </p:cNvGrpSpPr>
          <p:nvPr/>
        </p:nvGrpSpPr>
        <p:grpSpPr bwMode="auto">
          <a:xfrm>
            <a:off x="7920038" y="3330575"/>
            <a:ext cx="582612" cy="328613"/>
            <a:chOff x="4615" y="2232"/>
            <a:chExt cx="228" cy="141"/>
          </a:xfrm>
        </p:grpSpPr>
        <p:sp>
          <p:nvSpPr>
            <p:cNvPr id="306214" name="Rectangle 38"/>
            <p:cNvSpPr>
              <a:spLocks noChangeAspect="1" noChangeArrowheads="1"/>
            </p:cNvSpPr>
            <p:nvPr/>
          </p:nvSpPr>
          <p:spPr bwMode="auto">
            <a:xfrm>
              <a:off x="4615" y="2232"/>
              <a:ext cx="12" cy="14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15" name="Rectangle 39"/>
            <p:cNvSpPr>
              <a:spLocks noChangeAspect="1" noChangeArrowheads="1"/>
            </p:cNvSpPr>
            <p:nvPr/>
          </p:nvSpPr>
          <p:spPr bwMode="auto">
            <a:xfrm>
              <a:off x="4687" y="2232"/>
              <a:ext cx="12" cy="14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16" name="Rectangle 40"/>
            <p:cNvSpPr>
              <a:spLocks noChangeAspect="1" noChangeArrowheads="1"/>
            </p:cNvSpPr>
            <p:nvPr/>
          </p:nvSpPr>
          <p:spPr bwMode="auto">
            <a:xfrm>
              <a:off x="4759" y="2232"/>
              <a:ext cx="12" cy="14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17" name="Rectangle 41"/>
            <p:cNvSpPr>
              <a:spLocks noChangeAspect="1" noChangeArrowheads="1"/>
            </p:cNvSpPr>
            <p:nvPr/>
          </p:nvSpPr>
          <p:spPr bwMode="auto">
            <a:xfrm>
              <a:off x="4831" y="2232"/>
              <a:ext cx="12" cy="14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6218" name="Group 42"/>
          <p:cNvGrpSpPr>
            <a:grpSpLocks/>
          </p:cNvGrpSpPr>
          <p:nvPr/>
        </p:nvGrpSpPr>
        <p:grpSpPr bwMode="auto">
          <a:xfrm>
            <a:off x="7373938" y="1558925"/>
            <a:ext cx="1128712" cy="176213"/>
            <a:chOff x="4401" y="1474"/>
            <a:chExt cx="442" cy="75"/>
          </a:xfrm>
        </p:grpSpPr>
        <p:sp>
          <p:nvSpPr>
            <p:cNvPr id="306219" name="Rectangle 43"/>
            <p:cNvSpPr>
              <a:spLocks noChangeAspect="1" noChangeArrowheads="1"/>
            </p:cNvSpPr>
            <p:nvPr/>
          </p:nvSpPr>
          <p:spPr bwMode="auto">
            <a:xfrm>
              <a:off x="4401" y="1474"/>
              <a:ext cx="10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20" name="Rectangle 44"/>
            <p:cNvSpPr>
              <a:spLocks noChangeAspect="1" noChangeArrowheads="1"/>
            </p:cNvSpPr>
            <p:nvPr/>
          </p:nvSpPr>
          <p:spPr bwMode="auto">
            <a:xfrm>
              <a:off x="4472" y="1474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21" name="Rectangle 45"/>
            <p:cNvSpPr>
              <a:spLocks noChangeAspect="1" noChangeArrowheads="1"/>
            </p:cNvSpPr>
            <p:nvPr/>
          </p:nvSpPr>
          <p:spPr bwMode="auto">
            <a:xfrm>
              <a:off x="4544" y="1474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22" name="Rectangle 46"/>
            <p:cNvSpPr>
              <a:spLocks noChangeAspect="1" noChangeArrowheads="1"/>
            </p:cNvSpPr>
            <p:nvPr/>
          </p:nvSpPr>
          <p:spPr bwMode="auto">
            <a:xfrm>
              <a:off x="4615" y="1474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23" name="Rectangle 47"/>
            <p:cNvSpPr>
              <a:spLocks noChangeAspect="1" noChangeArrowheads="1"/>
            </p:cNvSpPr>
            <p:nvPr/>
          </p:nvSpPr>
          <p:spPr bwMode="auto">
            <a:xfrm>
              <a:off x="4687" y="1474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24" name="Rectangle 48"/>
            <p:cNvSpPr>
              <a:spLocks noChangeAspect="1" noChangeArrowheads="1"/>
            </p:cNvSpPr>
            <p:nvPr/>
          </p:nvSpPr>
          <p:spPr bwMode="auto">
            <a:xfrm>
              <a:off x="4759" y="1474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25" name="Rectangle 49"/>
            <p:cNvSpPr>
              <a:spLocks noChangeAspect="1" noChangeArrowheads="1"/>
            </p:cNvSpPr>
            <p:nvPr/>
          </p:nvSpPr>
          <p:spPr bwMode="auto">
            <a:xfrm>
              <a:off x="4831" y="1474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6226" name="Group 50"/>
          <p:cNvGrpSpPr>
            <a:grpSpLocks/>
          </p:cNvGrpSpPr>
          <p:nvPr/>
        </p:nvGrpSpPr>
        <p:grpSpPr bwMode="auto">
          <a:xfrm>
            <a:off x="5724525" y="1558925"/>
            <a:ext cx="1495425" cy="334963"/>
            <a:chOff x="3755" y="1474"/>
            <a:chExt cx="586" cy="143"/>
          </a:xfrm>
        </p:grpSpPr>
        <p:sp>
          <p:nvSpPr>
            <p:cNvPr id="306227" name="Rectangle 51"/>
            <p:cNvSpPr>
              <a:spLocks noChangeAspect="1" noChangeArrowheads="1"/>
            </p:cNvSpPr>
            <p:nvPr/>
          </p:nvSpPr>
          <p:spPr bwMode="auto">
            <a:xfrm>
              <a:off x="3755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28" name="Rectangle 52"/>
            <p:cNvSpPr>
              <a:spLocks noChangeAspect="1" noChangeArrowheads="1"/>
            </p:cNvSpPr>
            <p:nvPr/>
          </p:nvSpPr>
          <p:spPr bwMode="auto">
            <a:xfrm>
              <a:off x="3826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29" name="Rectangle 53"/>
            <p:cNvSpPr>
              <a:spLocks noChangeAspect="1" noChangeArrowheads="1"/>
            </p:cNvSpPr>
            <p:nvPr/>
          </p:nvSpPr>
          <p:spPr bwMode="auto">
            <a:xfrm>
              <a:off x="3898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30" name="Rectangle 54"/>
            <p:cNvSpPr>
              <a:spLocks noChangeAspect="1" noChangeArrowheads="1"/>
            </p:cNvSpPr>
            <p:nvPr/>
          </p:nvSpPr>
          <p:spPr bwMode="auto">
            <a:xfrm>
              <a:off x="3970" y="1474"/>
              <a:ext cx="11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31" name="Rectangle 55"/>
            <p:cNvSpPr>
              <a:spLocks noChangeAspect="1" noChangeArrowheads="1"/>
            </p:cNvSpPr>
            <p:nvPr/>
          </p:nvSpPr>
          <p:spPr bwMode="auto">
            <a:xfrm>
              <a:off x="4043" y="1474"/>
              <a:ext cx="10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32" name="Rectangle 56"/>
            <p:cNvSpPr>
              <a:spLocks noChangeAspect="1" noChangeArrowheads="1"/>
            </p:cNvSpPr>
            <p:nvPr/>
          </p:nvSpPr>
          <p:spPr bwMode="auto">
            <a:xfrm>
              <a:off x="4113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33" name="Rectangle 57"/>
            <p:cNvSpPr>
              <a:spLocks noChangeAspect="1" noChangeArrowheads="1"/>
            </p:cNvSpPr>
            <p:nvPr/>
          </p:nvSpPr>
          <p:spPr bwMode="auto">
            <a:xfrm>
              <a:off x="4186" y="1474"/>
              <a:ext cx="10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34" name="Rectangle 58"/>
            <p:cNvSpPr>
              <a:spLocks noChangeAspect="1" noChangeArrowheads="1"/>
            </p:cNvSpPr>
            <p:nvPr/>
          </p:nvSpPr>
          <p:spPr bwMode="auto">
            <a:xfrm>
              <a:off x="4256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35" name="Rectangle 59"/>
            <p:cNvSpPr>
              <a:spLocks noChangeAspect="1" noChangeArrowheads="1"/>
            </p:cNvSpPr>
            <p:nvPr/>
          </p:nvSpPr>
          <p:spPr bwMode="auto">
            <a:xfrm>
              <a:off x="4329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6236" name="Group 60"/>
          <p:cNvGrpSpPr>
            <a:grpSpLocks/>
          </p:cNvGrpSpPr>
          <p:nvPr/>
        </p:nvGrpSpPr>
        <p:grpSpPr bwMode="auto">
          <a:xfrm>
            <a:off x="4457700" y="1611313"/>
            <a:ext cx="1273175" cy="2046287"/>
            <a:chOff x="3259" y="1496"/>
            <a:chExt cx="499" cy="876"/>
          </a:xfrm>
        </p:grpSpPr>
        <p:sp>
          <p:nvSpPr>
            <p:cNvPr id="306237" name="Freeform 61"/>
            <p:cNvSpPr>
              <a:spLocks noChangeAspect="1"/>
            </p:cNvSpPr>
            <p:nvPr/>
          </p:nvSpPr>
          <p:spPr bwMode="auto">
            <a:xfrm>
              <a:off x="3736" y="2296"/>
              <a:ext cx="22" cy="76"/>
            </a:xfrm>
            <a:custGeom>
              <a:avLst/>
              <a:gdLst>
                <a:gd name="T0" fmla="*/ 0 w 15"/>
                <a:gd name="T1" fmla="*/ 50 h 51"/>
                <a:gd name="T2" fmla="*/ 8 w 15"/>
                <a:gd name="T3" fmla="*/ 51 h 51"/>
                <a:gd name="T4" fmla="*/ 15 w 15"/>
                <a:gd name="T5" fmla="*/ 1 h 51"/>
                <a:gd name="T6" fmla="*/ 7 w 15"/>
                <a:gd name="T7" fmla="*/ 0 h 51"/>
                <a:gd name="T8" fmla="*/ 0 w 15"/>
                <a:gd name="T9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1">
                  <a:moveTo>
                    <a:pt x="0" y="50"/>
                  </a:moveTo>
                  <a:lnTo>
                    <a:pt x="8" y="51"/>
                  </a:lnTo>
                  <a:lnTo>
                    <a:pt x="15" y="1"/>
                  </a:lnTo>
                  <a:lnTo>
                    <a:pt x="7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38" name="Freeform 62"/>
            <p:cNvSpPr>
              <a:spLocks noChangeAspect="1"/>
            </p:cNvSpPr>
            <p:nvPr/>
          </p:nvSpPr>
          <p:spPr bwMode="auto">
            <a:xfrm>
              <a:off x="3259" y="1841"/>
              <a:ext cx="21" cy="78"/>
            </a:xfrm>
            <a:custGeom>
              <a:avLst/>
              <a:gdLst>
                <a:gd name="T0" fmla="*/ 0 w 14"/>
                <a:gd name="T1" fmla="*/ 0 h 52"/>
                <a:gd name="T2" fmla="*/ 6 w 14"/>
                <a:gd name="T3" fmla="*/ 52 h 52"/>
                <a:gd name="T4" fmla="*/ 14 w 14"/>
                <a:gd name="T5" fmla="*/ 51 h 52"/>
                <a:gd name="T6" fmla="*/ 7 w 14"/>
                <a:gd name="T7" fmla="*/ 0 h 52"/>
                <a:gd name="T8" fmla="*/ 0 w 14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2">
                  <a:moveTo>
                    <a:pt x="0" y="0"/>
                  </a:moveTo>
                  <a:lnTo>
                    <a:pt x="6" y="52"/>
                  </a:lnTo>
                  <a:lnTo>
                    <a:pt x="14" y="51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39" name="Freeform 63"/>
            <p:cNvSpPr>
              <a:spLocks noChangeAspect="1"/>
            </p:cNvSpPr>
            <p:nvPr/>
          </p:nvSpPr>
          <p:spPr bwMode="auto">
            <a:xfrm>
              <a:off x="3328" y="1819"/>
              <a:ext cx="46" cy="73"/>
            </a:xfrm>
            <a:custGeom>
              <a:avLst/>
              <a:gdLst>
                <a:gd name="T0" fmla="*/ 0 w 31"/>
                <a:gd name="T1" fmla="*/ 3 h 49"/>
                <a:gd name="T2" fmla="*/ 24 w 31"/>
                <a:gd name="T3" fmla="*/ 49 h 49"/>
                <a:gd name="T4" fmla="*/ 31 w 31"/>
                <a:gd name="T5" fmla="*/ 46 h 49"/>
                <a:gd name="T6" fmla="*/ 8 w 31"/>
                <a:gd name="T7" fmla="*/ 0 h 49"/>
                <a:gd name="T8" fmla="*/ 0 w 31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9">
                  <a:moveTo>
                    <a:pt x="0" y="3"/>
                  </a:moveTo>
                  <a:lnTo>
                    <a:pt x="24" y="49"/>
                  </a:lnTo>
                  <a:lnTo>
                    <a:pt x="31" y="46"/>
                  </a:lnTo>
                  <a:lnTo>
                    <a:pt x="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40" name="Freeform 64"/>
            <p:cNvSpPr>
              <a:spLocks noChangeAspect="1"/>
            </p:cNvSpPr>
            <p:nvPr/>
          </p:nvSpPr>
          <p:spPr bwMode="auto">
            <a:xfrm>
              <a:off x="3390" y="1781"/>
              <a:ext cx="60" cy="65"/>
            </a:xfrm>
            <a:custGeom>
              <a:avLst/>
              <a:gdLst>
                <a:gd name="T0" fmla="*/ 0 w 40"/>
                <a:gd name="T1" fmla="*/ 5 h 43"/>
                <a:gd name="T2" fmla="*/ 35 w 40"/>
                <a:gd name="T3" fmla="*/ 43 h 43"/>
                <a:gd name="T4" fmla="*/ 40 w 40"/>
                <a:gd name="T5" fmla="*/ 38 h 43"/>
                <a:gd name="T6" fmla="*/ 6 w 40"/>
                <a:gd name="T7" fmla="*/ 0 h 43"/>
                <a:gd name="T8" fmla="*/ 0 w 40"/>
                <a:gd name="T9" fmla="*/ 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3">
                  <a:moveTo>
                    <a:pt x="0" y="5"/>
                  </a:moveTo>
                  <a:lnTo>
                    <a:pt x="35" y="43"/>
                  </a:lnTo>
                  <a:lnTo>
                    <a:pt x="40" y="38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41" name="Freeform 65"/>
            <p:cNvSpPr>
              <a:spLocks noChangeAspect="1"/>
            </p:cNvSpPr>
            <p:nvPr/>
          </p:nvSpPr>
          <p:spPr bwMode="auto">
            <a:xfrm>
              <a:off x="3438" y="1729"/>
              <a:ext cx="71" cy="54"/>
            </a:xfrm>
            <a:custGeom>
              <a:avLst/>
              <a:gdLst>
                <a:gd name="T0" fmla="*/ 0 w 47"/>
                <a:gd name="T1" fmla="*/ 6 h 36"/>
                <a:gd name="T2" fmla="*/ 43 w 47"/>
                <a:gd name="T3" fmla="*/ 36 h 36"/>
                <a:gd name="T4" fmla="*/ 47 w 47"/>
                <a:gd name="T5" fmla="*/ 30 h 36"/>
                <a:gd name="T6" fmla="*/ 5 w 47"/>
                <a:gd name="T7" fmla="*/ 0 h 36"/>
                <a:gd name="T8" fmla="*/ 0 w 47"/>
                <a:gd name="T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6">
                  <a:moveTo>
                    <a:pt x="0" y="6"/>
                  </a:moveTo>
                  <a:lnTo>
                    <a:pt x="43" y="36"/>
                  </a:lnTo>
                  <a:lnTo>
                    <a:pt x="47" y="30"/>
                  </a:lnTo>
                  <a:lnTo>
                    <a:pt x="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42" name="Freeform 66"/>
            <p:cNvSpPr>
              <a:spLocks noChangeAspect="1"/>
            </p:cNvSpPr>
            <p:nvPr/>
          </p:nvSpPr>
          <p:spPr bwMode="auto">
            <a:xfrm>
              <a:off x="3479" y="1664"/>
              <a:ext cx="73" cy="50"/>
            </a:xfrm>
            <a:custGeom>
              <a:avLst/>
              <a:gdLst>
                <a:gd name="T0" fmla="*/ 0 w 49"/>
                <a:gd name="T1" fmla="*/ 7 h 33"/>
                <a:gd name="T2" fmla="*/ 45 w 49"/>
                <a:gd name="T3" fmla="*/ 33 h 33"/>
                <a:gd name="T4" fmla="*/ 49 w 49"/>
                <a:gd name="T5" fmla="*/ 27 h 33"/>
                <a:gd name="T6" fmla="*/ 5 w 49"/>
                <a:gd name="T7" fmla="*/ 0 h 33"/>
                <a:gd name="T8" fmla="*/ 0 w 49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3">
                  <a:moveTo>
                    <a:pt x="0" y="7"/>
                  </a:moveTo>
                  <a:lnTo>
                    <a:pt x="45" y="33"/>
                  </a:lnTo>
                  <a:lnTo>
                    <a:pt x="49" y="27"/>
                  </a:lnTo>
                  <a:lnTo>
                    <a:pt x="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43" name="Freeform 67"/>
            <p:cNvSpPr>
              <a:spLocks noChangeAspect="1"/>
            </p:cNvSpPr>
            <p:nvPr/>
          </p:nvSpPr>
          <p:spPr bwMode="auto">
            <a:xfrm>
              <a:off x="3521" y="1597"/>
              <a:ext cx="66" cy="55"/>
            </a:xfrm>
            <a:custGeom>
              <a:avLst/>
              <a:gdLst>
                <a:gd name="T0" fmla="*/ 0 w 44"/>
                <a:gd name="T1" fmla="*/ 7 h 37"/>
                <a:gd name="T2" fmla="*/ 39 w 44"/>
                <a:gd name="T3" fmla="*/ 37 h 37"/>
                <a:gd name="T4" fmla="*/ 44 w 44"/>
                <a:gd name="T5" fmla="*/ 30 h 37"/>
                <a:gd name="T6" fmla="*/ 5 w 44"/>
                <a:gd name="T7" fmla="*/ 0 h 37"/>
                <a:gd name="T8" fmla="*/ 0 w 44"/>
                <a:gd name="T9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7">
                  <a:moveTo>
                    <a:pt x="0" y="7"/>
                  </a:moveTo>
                  <a:lnTo>
                    <a:pt x="39" y="37"/>
                  </a:lnTo>
                  <a:lnTo>
                    <a:pt x="44" y="30"/>
                  </a:lnTo>
                  <a:lnTo>
                    <a:pt x="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44" name="Freeform 68"/>
            <p:cNvSpPr>
              <a:spLocks noChangeAspect="1"/>
            </p:cNvSpPr>
            <p:nvPr/>
          </p:nvSpPr>
          <p:spPr bwMode="auto">
            <a:xfrm>
              <a:off x="3579" y="1532"/>
              <a:ext cx="52" cy="68"/>
            </a:xfrm>
            <a:custGeom>
              <a:avLst/>
              <a:gdLst>
                <a:gd name="T0" fmla="*/ 0 w 35"/>
                <a:gd name="T1" fmla="*/ 5 h 45"/>
                <a:gd name="T2" fmla="*/ 29 w 35"/>
                <a:gd name="T3" fmla="*/ 45 h 45"/>
                <a:gd name="T4" fmla="*/ 35 w 35"/>
                <a:gd name="T5" fmla="*/ 40 h 45"/>
                <a:gd name="T6" fmla="*/ 6 w 35"/>
                <a:gd name="T7" fmla="*/ 0 h 45"/>
                <a:gd name="T8" fmla="*/ 0 w 35"/>
                <a:gd name="T9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5">
                  <a:moveTo>
                    <a:pt x="0" y="5"/>
                  </a:moveTo>
                  <a:lnTo>
                    <a:pt x="29" y="45"/>
                  </a:lnTo>
                  <a:lnTo>
                    <a:pt x="35" y="40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45" name="Freeform 69"/>
            <p:cNvSpPr>
              <a:spLocks noChangeAspect="1"/>
            </p:cNvSpPr>
            <p:nvPr/>
          </p:nvSpPr>
          <p:spPr bwMode="auto">
            <a:xfrm>
              <a:off x="3656" y="1496"/>
              <a:ext cx="33" cy="72"/>
            </a:xfrm>
            <a:custGeom>
              <a:avLst/>
              <a:gdLst>
                <a:gd name="T0" fmla="*/ 0 w 22"/>
                <a:gd name="T1" fmla="*/ 2 h 48"/>
                <a:gd name="T2" fmla="*/ 15 w 22"/>
                <a:gd name="T3" fmla="*/ 48 h 48"/>
                <a:gd name="T4" fmla="*/ 22 w 22"/>
                <a:gd name="T5" fmla="*/ 46 h 48"/>
                <a:gd name="T6" fmla="*/ 7 w 22"/>
                <a:gd name="T7" fmla="*/ 0 h 48"/>
                <a:gd name="T8" fmla="*/ 0 w 22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8">
                  <a:moveTo>
                    <a:pt x="0" y="2"/>
                  </a:moveTo>
                  <a:lnTo>
                    <a:pt x="15" y="48"/>
                  </a:lnTo>
                  <a:lnTo>
                    <a:pt x="22" y="46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46" name="Freeform 70"/>
            <p:cNvSpPr>
              <a:spLocks noChangeAspect="1"/>
            </p:cNvSpPr>
            <p:nvPr/>
          </p:nvSpPr>
          <p:spPr bwMode="auto">
            <a:xfrm>
              <a:off x="3259" y="1927"/>
              <a:ext cx="21" cy="78"/>
            </a:xfrm>
            <a:custGeom>
              <a:avLst/>
              <a:gdLst>
                <a:gd name="T0" fmla="*/ 0 w 14"/>
                <a:gd name="T1" fmla="*/ 51 h 52"/>
                <a:gd name="T2" fmla="*/ 7 w 14"/>
                <a:gd name="T3" fmla="*/ 52 h 52"/>
                <a:gd name="T4" fmla="*/ 14 w 14"/>
                <a:gd name="T5" fmla="*/ 1 h 52"/>
                <a:gd name="T6" fmla="*/ 6 w 14"/>
                <a:gd name="T7" fmla="*/ 0 h 52"/>
                <a:gd name="T8" fmla="*/ 0 w 14"/>
                <a:gd name="T9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2">
                  <a:moveTo>
                    <a:pt x="0" y="51"/>
                  </a:moveTo>
                  <a:lnTo>
                    <a:pt x="7" y="52"/>
                  </a:lnTo>
                  <a:lnTo>
                    <a:pt x="14" y="1"/>
                  </a:lnTo>
                  <a:lnTo>
                    <a:pt x="6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47" name="Freeform 71"/>
            <p:cNvSpPr>
              <a:spLocks noChangeAspect="1"/>
            </p:cNvSpPr>
            <p:nvPr/>
          </p:nvSpPr>
          <p:spPr bwMode="auto">
            <a:xfrm>
              <a:off x="3328" y="1952"/>
              <a:ext cx="46" cy="75"/>
            </a:xfrm>
            <a:custGeom>
              <a:avLst/>
              <a:gdLst>
                <a:gd name="T0" fmla="*/ 0 w 31"/>
                <a:gd name="T1" fmla="*/ 46 h 50"/>
                <a:gd name="T2" fmla="*/ 8 w 31"/>
                <a:gd name="T3" fmla="*/ 50 h 50"/>
                <a:gd name="T4" fmla="*/ 31 w 31"/>
                <a:gd name="T5" fmla="*/ 4 h 50"/>
                <a:gd name="T6" fmla="*/ 24 w 31"/>
                <a:gd name="T7" fmla="*/ 0 h 50"/>
                <a:gd name="T8" fmla="*/ 0 w 31"/>
                <a:gd name="T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0">
                  <a:moveTo>
                    <a:pt x="0" y="46"/>
                  </a:moveTo>
                  <a:lnTo>
                    <a:pt x="8" y="50"/>
                  </a:lnTo>
                  <a:lnTo>
                    <a:pt x="31" y="4"/>
                  </a:lnTo>
                  <a:lnTo>
                    <a:pt x="24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48" name="Freeform 72"/>
            <p:cNvSpPr>
              <a:spLocks noChangeAspect="1"/>
            </p:cNvSpPr>
            <p:nvPr/>
          </p:nvSpPr>
          <p:spPr bwMode="auto">
            <a:xfrm>
              <a:off x="3390" y="2000"/>
              <a:ext cx="60" cy="65"/>
            </a:xfrm>
            <a:custGeom>
              <a:avLst/>
              <a:gdLst>
                <a:gd name="T0" fmla="*/ 0 w 40"/>
                <a:gd name="T1" fmla="*/ 38 h 43"/>
                <a:gd name="T2" fmla="*/ 6 w 40"/>
                <a:gd name="T3" fmla="*/ 43 h 43"/>
                <a:gd name="T4" fmla="*/ 40 w 40"/>
                <a:gd name="T5" fmla="*/ 5 h 43"/>
                <a:gd name="T6" fmla="*/ 35 w 40"/>
                <a:gd name="T7" fmla="*/ 0 h 43"/>
                <a:gd name="T8" fmla="*/ 0 w 40"/>
                <a:gd name="T9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3">
                  <a:moveTo>
                    <a:pt x="0" y="38"/>
                  </a:moveTo>
                  <a:lnTo>
                    <a:pt x="6" y="43"/>
                  </a:lnTo>
                  <a:lnTo>
                    <a:pt x="40" y="5"/>
                  </a:lnTo>
                  <a:lnTo>
                    <a:pt x="35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49" name="Freeform 73"/>
            <p:cNvSpPr>
              <a:spLocks noChangeAspect="1"/>
            </p:cNvSpPr>
            <p:nvPr/>
          </p:nvSpPr>
          <p:spPr bwMode="auto">
            <a:xfrm>
              <a:off x="3438" y="2063"/>
              <a:ext cx="71" cy="53"/>
            </a:xfrm>
            <a:custGeom>
              <a:avLst/>
              <a:gdLst>
                <a:gd name="T0" fmla="*/ 0 w 47"/>
                <a:gd name="T1" fmla="*/ 29 h 35"/>
                <a:gd name="T2" fmla="*/ 5 w 47"/>
                <a:gd name="T3" fmla="*/ 35 h 35"/>
                <a:gd name="T4" fmla="*/ 47 w 47"/>
                <a:gd name="T5" fmla="*/ 6 h 35"/>
                <a:gd name="T6" fmla="*/ 43 w 47"/>
                <a:gd name="T7" fmla="*/ 0 h 35"/>
                <a:gd name="T8" fmla="*/ 0 w 47"/>
                <a:gd name="T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5">
                  <a:moveTo>
                    <a:pt x="0" y="29"/>
                  </a:moveTo>
                  <a:lnTo>
                    <a:pt x="5" y="35"/>
                  </a:lnTo>
                  <a:lnTo>
                    <a:pt x="47" y="6"/>
                  </a:lnTo>
                  <a:lnTo>
                    <a:pt x="43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50" name="Freeform 74"/>
            <p:cNvSpPr>
              <a:spLocks noChangeAspect="1"/>
            </p:cNvSpPr>
            <p:nvPr/>
          </p:nvSpPr>
          <p:spPr bwMode="auto">
            <a:xfrm>
              <a:off x="3479" y="2131"/>
              <a:ext cx="73" cy="49"/>
            </a:xfrm>
            <a:custGeom>
              <a:avLst/>
              <a:gdLst>
                <a:gd name="T0" fmla="*/ 0 w 49"/>
                <a:gd name="T1" fmla="*/ 27 h 33"/>
                <a:gd name="T2" fmla="*/ 5 w 49"/>
                <a:gd name="T3" fmla="*/ 33 h 33"/>
                <a:gd name="T4" fmla="*/ 49 w 49"/>
                <a:gd name="T5" fmla="*/ 7 h 33"/>
                <a:gd name="T6" fmla="*/ 45 w 49"/>
                <a:gd name="T7" fmla="*/ 0 h 33"/>
                <a:gd name="T8" fmla="*/ 0 w 49"/>
                <a:gd name="T9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3">
                  <a:moveTo>
                    <a:pt x="0" y="27"/>
                  </a:moveTo>
                  <a:lnTo>
                    <a:pt x="5" y="33"/>
                  </a:lnTo>
                  <a:lnTo>
                    <a:pt x="49" y="7"/>
                  </a:lnTo>
                  <a:lnTo>
                    <a:pt x="45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51" name="Freeform 75"/>
            <p:cNvSpPr>
              <a:spLocks noChangeAspect="1"/>
            </p:cNvSpPr>
            <p:nvPr/>
          </p:nvSpPr>
          <p:spPr bwMode="auto">
            <a:xfrm>
              <a:off x="3521" y="2194"/>
              <a:ext cx="66" cy="55"/>
            </a:xfrm>
            <a:custGeom>
              <a:avLst/>
              <a:gdLst>
                <a:gd name="T0" fmla="*/ 0 w 44"/>
                <a:gd name="T1" fmla="*/ 31 h 37"/>
                <a:gd name="T2" fmla="*/ 5 w 44"/>
                <a:gd name="T3" fmla="*/ 37 h 37"/>
                <a:gd name="T4" fmla="*/ 44 w 44"/>
                <a:gd name="T5" fmla="*/ 6 h 37"/>
                <a:gd name="T6" fmla="*/ 39 w 44"/>
                <a:gd name="T7" fmla="*/ 0 h 37"/>
                <a:gd name="T8" fmla="*/ 0 w 44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7">
                  <a:moveTo>
                    <a:pt x="0" y="31"/>
                  </a:moveTo>
                  <a:lnTo>
                    <a:pt x="5" y="37"/>
                  </a:lnTo>
                  <a:lnTo>
                    <a:pt x="44" y="6"/>
                  </a:lnTo>
                  <a:lnTo>
                    <a:pt x="39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52" name="Freeform 76"/>
            <p:cNvSpPr>
              <a:spLocks noChangeAspect="1"/>
            </p:cNvSpPr>
            <p:nvPr/>
          </p:nvSpPr>
          <p:spPr bwMode="auto">
            <a:xfrm>
              <a:off x="3579" y="2248"/>
              <a:ext cx="52" cy="66"/>
            </a:xfrm>
            <a:custGeom>
              <a:avLst/>
              <a:gdLst>
                <a:gd name="T0" fmla="*/ 0 w 35"/>
                <a:gd name="T1" fmla="*/ 39 h 44"/>
                <a:gd name="T2" fmla="*/ 6 w 35"/>
                <a:gd name="T3" fmla="*/ 44 h 44"/>
                <a:gd name="T4" fmla="*/ 35 w 35"/>
                <a:gd name="T5" fmla="*/ 4 h 44"/>
                <a:gd name="T6" fmla="*/ 29 w 35"/>
                <a:gd name="T7" fmla="*/ 0 h 44"/>
                <a:gd name="T8" fmla="*/ 0 w 35"/>
                <a:gd name="T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4">
                  <a:moveTo>
                    <a:pt x="0" y="39"/>
                  </a:moveTo>
                  <a:lnTo>
                    <a:pt x="6" y="44"/>
                  </a:lnTo>
                  <a:lnTo>
                    <a:pt x="35" y="4"/>
                  </a:lnTo>
                  <a:lnTo>
                    <a:pt x="29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53" name="Freeform 77"/>
            <p:cNvSpPr>
              <a:spLocks noChangeAspect="1"/>
            </p:cNvSpPr>
            <p:nvPr/>
          </p:nvSpPr>
          <p:spPr bwMode="auto">
            <a:xfrm>
              <a:off x="3656" y="2276"/>
              <a:ext cx="33" cy="74"/>
            </a:xfrm>
            <a:custGeom>
              <a:avLst/>
              <a:gdLst>
                <a:gd name="T0" fmla="*/ 0 w 22"/>
                <a:gd name="T1" fmla="*/ 47 h 49"/>
                <a:gd name="T2" fmla="*/ 7 w 22"/>
                <a:gd name="T3" fmla="*/ 49 h 49"/>
                <a:gd name="T4" fmla="*/ 22 w 22"/>
                <a:gd name="T5" fmla="*/ 3 h 49"/>
                <a:gd name="T6" fmla="*/ 15 w 22"/>
                <a:gd name="T7" fmla="*/ 0 h 49"/>
                <a:gd name="T8" fmla="*/ 0 w 22"/>
                <a:gd name="T9" fmla="*/ 4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9">
                  <a:moveTo>
                    <a:pt x="0" y="47"/>
                  </a:moveTo>
                  <a:lnTo>
                    <a:pt x="7" y="49"/>
                  </a:lnTo>
                  <a:lnTo>
                    <a:pt x="22" y="3"/>
                  </a:lnTo>
                  <a:lnTo>
                    <a:pt x="15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6254" name="Group 78"/>
          <p:cNvGrpSpPr>
            <a:grpSpLocks/>
          </p:cNvGrpSpPr>
          <p:nvPr/>
        </p:nvGrpSpPr>
        <p:grpSpPr bwMode="auto">
          <a:xfrm>
            <a:off x="5905500" y="3486150"/>
            <a:ext cx="1863725" cy="174625"/>
            <a:chOff x="3826" y="2299"/>
            <a:chExt cx="730" cy="75"/>
          </a:xfrm>
        </p:grpSpPr>
        <p:sp>
          <p:nvSpPr>
            <p:cNvPr id="306255" name="Rectangle 79"/>
            <p:cNvSpPr>
              <a:spLocks noChangeAspect="1" noChangeArrowheads="1"/>
            </p:cNvSpPr>
            <p:nvPr/>
          </p:nvSpPr>
          <p:spPr bwMode="auto">
            <a:xfrm>
              <a:off x="3826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56" name="Rectangle 80"/>
            <p:cNvSpPr>
              <a:spLocks noChangeAspect="1" noChangeArrowheads="1"/>
            </p:cNvSpPr>
            <p:nvPr/>
          </p:nvSpPr>
          <p:spPr bwMode="auto">
            <a:xfrm>
              <a:off x="3898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57" name="Rectangle 81"/>
            <p:cNvSpPr>
              <a:spLocks noChangeAspect="1" noChangeArrowheads="1"/>
            </p:cNvSpPr>
            <p:nvPr/>
          </p:nvSpPr>
          <p:spPr bwMode="auto">
            <a:xfrm>
              <a:off x="3970" y="2299"/>
              <a:ext cx="11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58" name="Rectangle 82"/>
            <p:cNvSpPr>
              <a:spLocks noChangeAspect="1" noChangeArrowheads="1"/>
            </p:cNvSpPr>
            <p:nvPr/>
          </p:nvSpPr>
          <p:spPr bwMode="auto">
            <a:xfrm>
              <a:off x="4043" y="2299"/>
              <a:ext cx="10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59" name="Rectangle 83"/>
            <p:cNvSpPr>
              <a:spLocks noChangeAspect="1" noChangeArrowheads="1"/>
            </p:cNvSpPr>
            <p:nvPr/>
          </p:nvSpPr>
          <p:spPr bwMode="auto">
            <a:xfrm>
              <a:off x="4113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60" name="Rectangle 84"/>
            <p:cNvSpPr>
              <a:spLocks noChangeAspect="1" noChangeArrowheads="1"/>
            </p:cNvSpPr>
            <p:nvPr/>
          </p:nvSpPr>
          <p:spPr bwMode="auto">
            <a:xfrm>
              <a:off x="4186" y="2299"/>
              <a:ext cx="10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61" name="Rectangle 85"/>
            <p:cNvSpPr>
              <a:spLocks noChangeAspect="1" noChangeArrowheads="1"/>
            </p:cNvSpPr>
            <p:nvPr/>
          </p:nvSpPr>
          <p:spPr bwMode="auto">
            <a:xfrm>
              <a:off x="4256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62" name="Rectangle 86"/>
            <p:cNvSpPr>
              <a:spLocks noChangeAspect="1" noChangeArrowheads="1"/>
            </p:cNvSpPr>
            <p:nvPr/>
          </p:nvSpPr>
          <p:spPr bwMode="auto">
            <a:xfrm>
              <a:off x="4329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63" name="Rectangle 87"/>
            <p:cNvSpPr>
              <a:spLocks noChangeAspect="1" noChangeArrowheads="1"/>
            </p:cNvSpPr>
            <p:nvPr/>
          </p:nvSpPr>
          <p:spPr bwMode="auto">
            <a:xfrm>
              <a:off x="4401" y="2299"/>
              <a:ext cx="10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64" name="Rectangle 88"/>
            <p:cNvSpPr>
              <a:spLocks noChangeAspect="1" noChangeArrowheads="1"/>
            </p:cNvSpPr>
            <p:nvPr/>
          </p:nvSpPr>
          <p:spPr bwMode="auto">
            <a:xfrm>
              <a:off x="4472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65" name="Rectangle 89"/>
            <p:cNvSpPr>
              <a:spLocks noChangeAspect="1" noChangeArrowheads="1"/>
            </p:cNvSpPr>
            <p:nvPr/>
          </p:nvSpPr>
          <p:spPr bwMode="auto">
            <a:xfrm>
              <a:off x="4544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6266" name="Group 90"/>
          <p:cNvGrpSpPr>
            <a:grpSpLocks/>
          </p:cNvGrpSpPr>
          <p:nvPr/>
        </p:nvGrpSpPr>
        <p:grpSpPr bwMode="auto">
          <a:xfrm>
            <a:off x="1474788" y="2438400"/>
            <a:ext cx="2811462" cy="339725"/>
            <a:chOff x="2091" y="1850"/>
            <a:chExt cx="1101" cy="146"/>
          </a:xfrm>
        </p:grpSpPr>
        <p:sp>
          <p:nvSpPr>
            <p:cNvPr id="306267" name="Rectangle 91"/>
            <p:cNvSpPr>
              <a:spLocks noChangeAspect="1" noChangeArrowheads="1"/>
            </p:cNvSpPr>
            <p:nvPr/>
          </p:nvSpPr>
          <p:spPr bwMode="auto">
            <a:xfrm>
              <a:off x="3182" y="1850"/>
              <a:ext cx="10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68" name="Rectangle 92"/>
            <p:cNvSpPr>
              <a:spLocks noChangeAspect="1" noChangeArrowheads="1"/>
            </p:cNvSpPr>
            <p:nvPr/>
          </p:nvSpPr>
          <p:spPr bwMode="auto">
            <a:xfrm>
              <a:off x="3109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69" name="Rectangle 93"/>
            <p:cNvSpPr>
              <a:spLocks noChangeAspect="1" noChangeArrowheads="1"/>
            </p:cNvSpPr>
            <p:nvPr/>
          </p:nvSpPr>
          <p:spPr bwMode="auto">
            <a:xfrm>
              <a:off x="3037" y="1850"/>
              <a:ext cx="10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70" name="Rectangle 94"/>
            <p:cNvSpPr>
              <a:spLocks noChangeAspect="1" noChangeArrowheads="1"/>
            </p:cNvSpPr>
            <p:nvPr/>
          </p:nvSpPr>
          <p:spPr bwMode="auto">
            <a:xfrm>
              <a:off x="2963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71" name="Rectangle 95"/>
            <p:cNvSpPr>
              <a:spLocks noChangeAspect="1" noChangeArrowheads="1"/>
            </p:cNvSpPr>
            <p:nvPr/>
          </p:nvSpPr>
          <p:spPr bwMode="auto">
            <a:xfrm>
              <a:off x="2891" y="1850"/>
              <a:ext cx="11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72" name="Rectangle 96"/>
            <p:cNvSpPr>
              <a:spLocks noChangeAspect="1" noChangeArrowheads="1"/>
            </p:cNvSpPr>
            <p:nvPr/>
          </p:nvSpPr>
          <p:spPr bwMode="auto">
            <a:xfrm>
              <a:off x="2818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73" name="Rectangle 97"/>
            <p:cNvSpPr>
              <a:spLocks noChangeAspect="1" noChangeArrowheads="1"/>
            </p:cNvSpPr>
            <p:nvPr/>
          </p:nvSpPr>
          <p:spPr bwMode="auto">
            <a:xfrm>
              <a:off x="2746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74" name="Rectangle 98"/>
            <p:cNvSpPr>
              <a:spLocks noChangeAspect="1" noChangeArrowheads="1"/>
            </p:cNvSpPr>
            <p:nvPr/>
          </p:nvSpPr>
          <p:spPr bwMode="auto">
            <a:xfrm>
              <a:off x="2672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75" name="Rectangle 99"/>
            <p:cNvSpPr>
              <a:spLocks noChangeAspect="1" noChangeArrowheads="1"/>
            </p:cNvSpPr>
            <p:nvPr/>
          </p:nvSpPr>
          <p:spPr bwMode="auto">
            <a:xfrm>
              <a:off x="2601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76" name="Rectangle 100"/>
            <p:cNvSpPr>
              <a:spLocks noChangeAspect="1" noChangeArrowheads="1"/>
            </p:cNvSpPr>
            <p:nvPr/>
          </p:nvSpPr>
          <p:spPr bwMode="auto">
            <a:xfrm>
              <a:off x="2527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77" name="Rectangle 101"/>
            <p:cNvSpPr>
              <a:spLocks noChangeAspect="1" noChangeArrowheads="1"/>
            </p:cNvSpPr>
            <p:nvPr/>
          </p:nvSpPr>
          <p:spPr bwMode="auto">
            <a:xfrm>
              <a:off x="2455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78" name="Rectangle 102"/>
            <p:cNvSpPr>
              <a:spLocks noChangeAspect="1" noChangeArrowheads="1"/>
            </p:cNvSpPr>
            <p:nvPr/>
          </p:nvSpPr>
          <p:spPr bwMode="auto">
            <a:xfrm>
              <a:off x="2382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79" name="Rectangle 103"/>
            <p:cNvSpPr>
              <a:spLocks noChangeAspect="1" noChangeArrowheads="1"/>
            </p:cNvSpPr>
            <p:nvPr/>
          </p:nvSpPr>
          <p:spPr bwMode="auto">
            <a:xfrm>
              <a:off x="2310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80" name="Rectangle 104"/>
            <p:cNvSpPr>
              <a:spLocks noChangeAspect="1" noChangeArrowheads="1"/>
            </p:cNvSpPr>
            <p:nvPr/>
          </p:nvSpPr>
          <p:spPr bwMode="auto">
            <a:xfrm>
              <a:off x="2236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81" name="Rectangle 105"/>
            <p:cNvSpPr>
              <a:spLocks noChangeAspect="1" noChangeArrowheads="1"/>
            </p:cNvSpPr>
            <p:nvPr/>
          </p:nvSpPr>
          <p:spPr bwMode="auto">
            <a:xfrm>
              <a:off x="2164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82" name="Rectangle 106"/>
            <p:cNvSpPr>
              <a:spLocks noChangeAspect="1" noChangeArrowheads="1"/>
            </p:cNvSpPr>
            <p:nvPr/>
          </p:nvSpPr>
          <p:spPr bwMode="auto">
            <a:xfrm>
              <a:off x="2091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6283" name="Text Box 107"/>
          <p:cNvSpPr txBox="1">
            <a:spLocks noChangeAspect="1" noChangeArrowheads="1"/>
          </p:cNvSpPr>
          <p:nvPr/>
        </p:nvSpPr>
        <p:spPr bwMode="auto">
          <a:xfrm>
            <a:off x="987425" y="2243138"/>
            <a:ext cx="3635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latin typeface="Palatino Linotype" charset="0"/>
              </a:rPr>
              <a:t>5</a:t>
            </a:r>
            <a:r>
              <a:rPr lang="ja-JP" altLang="en-US" sz="1800" b="1">
                <a:latin typeface="Arial"/>
              </a:rPr>
              <a:t>’</a:t>
            </a:r>
            <a:endParaRPr lang="en-US" sz="1800" b="1">
              <a:latin typeface="Palatino Linotype" charset="0"/>
            </a:endParaRPr>
          </a:p>
        </p:txBody>
      </p:sp>
      <p:sp>
        <p:nvSpPr>
          <p:cNvPr id="306284" name="Text Box 108"/>
          <p:cNvSpPr txBox="1">
            <a:spLocks noChangeAspect="1" noChangeArrowheads="1"/>
          </p:cNvSpPr>
          <p:nvPr/>
        </p:nvSpPr>
        <p:spPr bwMode="auto">
          <a:xfrm>
            <a:off x="904875" y="2590800"/>
            <a:ext cx="41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latin typeface="Palatino Linotype" charset="0"/>
              </a:rPr>
              <a:t> 3</a:t>
            </a:r>
            <a:r>
              <a:rPr lang="ja-JP" altLang="en-US" sz="1800" b="1">
                <a:latin typeface="Arial"/>
              </a:rPr>
              <a:t>’</a:t>
            </a:r>
            <a:endParaRPr lang="en-US" sz="1800" b="1">
              <a:latin typeface="Palatino Linotype" charset="0"/>
            </a:endParaRPr>
          </a:p>
        </p:txBody>
      </p:sp>
      <p:sp>
        <p:nvSpPr>
          <p:cNvPr id="306285" name="Text Box 109"/>
          <p:cNvSpPr txBox="1">
            <a:spLocks noChangeAspect="1" noChangeArrowheads="1"/>
          </p:cNvSpPr>
          <p:nvPr/>
        </p:nvSpPr>
        <p:spPr bwMode="auto">
          <a:xfrm>
            <a:off x="8459788" y="3114675"/>
            <a:ext cx="420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latin typeface="Palatino Linotype" charset="0"/>
              </a:rPr>
              <a:t> 3</a:t>
            </a:r>
            <a:r>
              <a:rPr lang="ja-JP" altLang="en-US" sz="1800" b="1">
                <a:latin typeface="Arial"/>
              </a:rPr>
              <a:t>’</a:t>
            </a:r>
            <a:endParaRPr lang="en-US" sz="1800" b="1">
              <a:latin typeface="Palatino Linotype" charset="0"/>
            </a:endParaRPr>
          </a:p>
        </p:txBody>
      </p:sp>
      <p:sp>
        <p:nvSpPr>
          <p:cNvPr id="306286" name="Text Box 110"/>
          <p:cNvSpPr txBox="1">
            <a:spLocks noChangeAspect="1" noChangeArrowheads="1"/>
          </p:cNvSpPr>
          <p:nvPr/>
        </p:nvSpPr>
        <p:spPr bwMode="auto">
          <a:xfrm>
            <a:off x="8459788" y="3457575"/>
            <a:ext cx="420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latin typeface="Palatino Linotype" charset="0"/>
              </a:rPr>
              <a:t> 5</a:t>
            </a:r>
            <a:r>
              <a:rPr lang="ja-JP" altLang="en-US" sz="1800" b="1">
                <a:latin typeface="Arial"/>
              </a:rPr>
              <a:t>’</a:t>
            </a:r>
            <a:endParaRPr lang="en-US" sz="1800" b="1">
              <a:latin typeface="Palatino Linotype" charset="0"/>
            </a:endParaRPr>
          </a:p>
        </p:txBody>
      </p:sp>
      <p:sp>
        <p:nvSpPr>
          <p:cNvPr id="306287" name="Text Box 111"/>
          <p:cNvSpPr txBox="1">
            <a:spLocks noChangeAspect="1" noChangeArrowheads="1"/>
          </p:cNvSpPr>
          <p:nvPr/>
        </p:nvSpPr>
        <p:spPr bwMode="auto">
          <a:xfrm>
            <a:off x="8459788" y="1360488"/>
            <a:ext cx="420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latin typeface="Palatino Linotype" charset="0"/>
              </a:rPr>
              <a:t> 3</a:t>
            </a:r>
            <a:r>
              <a:rPr lang="ja-JP" altLang="en-US" sz="1800" b="1">
                <a:latin typeface="Arial"/>
              </a:rPr>
              <a:t>’</a:t>
            </a:r>
            <a:endParaRPr lang="en-US" sz="1800" b="1">
              <a:latin typeface="Palatino Linotype" charset="0"/>
            </a:endParaRPr>
          </a:p>
        </p:txBody>
      </p:sp>
      <p:sp>
        <p:nvSpPr>
          <p:cNvPr id="306288" name="Freeform 112"/>
          <p:cNvSpPr>
            <a:spLocks noChangeAspect="1"/>
          </p:cNvSpPr>
          <p:nvPr/>
        </p:nvSpPr>
        <p:spPr bwMode="auto">
          <a:xfrm>
            <a:off x="1390650" y="2736850"/>
            <a:ext cx="7140575" cy="962025"/>
          </a:xfrm>
          <a:custGeom>
            <a:avLst/>
            <a:gdLst>
              <a:gd name="T0" fmla="*/ 1099 w 2796"/>
              <a:gd name="T1" fmla="*/ 0 h 412"/>
              <a:gd name="T2" fmla="*/ 1042 w 2796"/>
              <a:gd name="T3" fmla="*/ 0 h 412"/>
              <a:gd name="T4" fmla="*/ 946 w 2796"/>
              <a:gd name="T5" fmla="*/ 0 h 412"/>
              <a:gd name="T6" fmla="*/ 821 w 2796"/>
              <a:gd name="T7" fmla="*/ 0 h 412"/>
              <a:gd name="T8" fmla="*/ 680 w 2796"/>
              <a:gd name="T9" fmla="*/ 0 h 412"/>
              <a:gd name="T10" fmla="*/ 530 w 2796"/>
              <a:gd name="T11" fmla="*/ 0 h 412"/>
              <a:gd name="T12" fmla="*/ 380 w 2796"/>
              <a:gd name="T13" fmla="*/ 0 h 412"/>
              <a:gd name="T14" fmla="*/ 243 w 2796"/>
              <a:gd name="T15" fmla="*/ 0 h 412"/>
              <a:gd name="T16" fmla="*/ 128 w 2796"/>
              <a:gd name="T17" fmla="*/ 0 h 412"/>
              <a:gd name="T18" fmla="*/ 45 w 2796"/>
              <a:gd name="T19" fmla="*/ 0 h 412"/>
              <a:gd name="T20" fmla="*/ 3 w 2796"/>
              <a:gd name="T21" fmla="*/ 0 h 412"/>
              <a:gd name="T22" fmla="*/ 0 w 2796"/>
              <a:gd name="T23" fmla="*/ 35 h 412"/>
              <a:gd name="T24" fmla="*/ 1112 w 2796"/>
              <a:gd name="T25" fmla="*/ 35 h 412"/>
              <a:gd name="T26" fmla="*/ 1112 w 2796"/>
              <a:gd name="T27" fmla="*/ 35 h 412"/>
              <a:gd name="T28" fmla="*/ 1165 w 2796"/>
              <a:gd name="T29" fmla="*/ 35 h 412"/>
              <a:gd name="T30" fmla="*/ 1276 w 2796"/>
              <a:gd name="T31" fmla="*/ 60 h 412"/>
              <a:gd name="T32" fmla="*/ 1377 w 2796"/>
              <a:gd name="T33" fmla="*/ 143 h 412"/>
              <a:gd name="T34" fmla="*/ 1404 w 2796"/>
              <a:gd name="T35" fmla="*/ 189 h 412"/>
              <a:gd name="T36" fmla="*/ 1431 w 2796"/>
              <a:gd name="T37" fmla="*/ 236 h 412"/>
              <a:gd name="T38" fmla="*/ 1480 w 2796"/>
              <a:gd name="T39" fmla="*/ 312 h 412"/>
              <a:gd name="T40" fmla="*/ 1545 w 2796"/>
              <a:gd name="T41" fmla="*/ 369 h 412"/>
              <a:gd name="T42" fmla="*/ 1638 w 2796"/>
              <a:gd name="T43" fmla="*/ 404 h 412"/>
              <a:gd name="T44" fmla="*/ 1725 w 2796"/>
              <a:gd name="T45" fmla="*/ 411 h 412"/>
              <a:gd name="T46" fmla="*/ 1751 w 2796"/>
              <a:gd name="T47" fmla="*/ 411 h 412"/>
              <a:gd name="T48" fmla="*/ 1823 w 2796"/>
              <a:gd name="T49" fmla="*/ 411 h 412"/>
              <a:gd name="T50" fmla="*/ 1929 w 2796"/>
              <a:gd name="T51" fmla="*/ 411 h 412"/>
              <a:gd name="T52" fmla="*/ 2061 w 2796"/>
              <a:gd name="T53" fmla="*/ 411 h 412"/>
              <a:gd name="T54" fmla="*/ 2207 w 2796"/>
              <a:gd name="T55" fmla="*/ 411 h 412"/>
              <a:gd name="T56" fmla="*/ 2357 w 2796"/>
              <a:gd name="T57" fmla="*/ 411 h 412"/>
              <a:gd name="T58" fmla="*/ 2500 w 2796"/>
              <a:gd name="T59" fmla="*/ 411 h 412"/>
              <a:gd name="T60" fmla="*/ 2623 w 2796"/>
              <a:gd name="T61" fmla="*/ 411 h 412"/>
              <a:gd name="T62" fmla="*/ 2720 w 2796"/>
              <a:gd name="T63" fmla="*/ 411 h 412"/>
              <a:gd name="T64" fmla="*/ 2796 w 2796"/>
              <a:gd name="T65" fmla="*/ 410 h 412"/>
              <a:gd name="T66" fmla="*/ 2794 w 2796"/>
              <a:gd name="T67" fmla="*/ 410 h 412"/>
              <a:gd name="T68" fmla="*/ 2772 w 2796"/>
              <a:gd name="T69" fmla="*/ 378 h 412"/>
              <a:gd name="T70" fmla="*/ 2744 w 2796"/>
              <a:gd name="T71" fmla="*/ 377 h 412"/>
              <a:gd name="T72" fmla="*/ 2659 w 2796"/>
              <a:gd name="T73" fmla="*/ 377 h 412"/>
              <a:gd name="T74" fmla="*/ 2543 w 2796"/>
              <a:gd name="T75" fmla="*/ 377 h 412"/>
              <a:gd name="T76" fmla="*/ 2405 w 2796"/>
              <a:gd name="T77" fmla="*/ 377 h 412"/>
              <a:gd name="T78" fmla="*/ 2258 w 2796"/>
              <a:gd name="T79" fmla="*/ 377 h 412"/>
              <a:gd name="T80" fmla="*/ 2109 w 2796"/>
              <a:gd name="T81" fmla="*/ 377 h 412"/>
              <a:gd name="T82" fmla="*/ 1971 w 2796"/>
              <a:gd name="T83" fmla="*/ 377 h 412"/>
              <a:gd name="T84" fmla="*/ 1856 w 2796"/>
              <a:gd name="T85" fmla="*/ 377 h 412"/>
              <a:gd name="T86" fmla="*/ 1770 w 2796"/>
              <a:gd name="T87" fmla="*/ 377 h 412"/>
              <a:gd name="T88" fmla="*/ 1728 w 2796"/>
              <a:gd name="T89" fmla="*/ 377 h 412"/>
              <a:gd name="T90" fmla="*/ 1680 w 2796"/>
              <a:gd name="T91" fmla="*/ 374 h 412"/>
              <a:gd name="T92" fmla="*/ 1579 w 2796"/>
              <a:gd name="T93" fmla="*/ 350 h 412"/>
              <a:gd name="T94" fmla="*/ 1513 w 2796"/>
              <a:gd name="T95" fmla="*/ 297 h 412"/>
              <a:gd name="T96" fmla="*/ 1459 w 2796"/>
              <a:gd name="T97" fmla="*/ 219 h 412"/>
              <a:gd name="T98" fmla="*/ 1434 w 2796"/>
              <a:gd name="T99" fmla="*/ 173 h 412"/>
              <a:gd name="T100" fmla="*/ 1405 w 2796"/>
              <a:gd name="T101" fmla="*/ 125 h 412"/>
              <a:gd name="T102" fmla="*/ 1308 w 2796"/>
              <a:gd name="T103" fmla="*/ 36 h 412"/>
              <a:gd name="T104" fmla="*/ 1197 w 2796"/>
              <a:gd name="T105" fmla="*/ 3 h 412"/>
              <a:gd name="T106" fmla="*/ 1120 w 2796"/>
              <a:gd name="T107" fmla="*/ 0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96" h="412">
                <a:moveTo>
                  <a:pt x="1111" y="0"/>
                </a:moveTo>
                <a:lnTo>
                  <a:pt x="1108" y="0"/>
                </a:lnTo>
                <a:lnTo>
                  <a:pt x="1099" y="0"/>
                </a:lnTo>
                <a:lnTo>
                  <a:pt x="1085" y="0"/>
                </a:lnTo>
                <a:lnTo>
                  <a:pt x="1066" y="0"/>
                </a:lnTo>
                <a:lnTo>
                  <a:pt x="1042" y="0"/>
                </a:lnTo>
                <a:lnTo>
                  <a:pt x="1013" y="0"/>
                </a:lnTo>
                <a:lnTo>
                  <a:pt x="982" y="0"/>
                </a:lnTo>
                <a:lnTo>
                  <a:pt x="946" y="0"/>
                </a:lnTo>
                <a:lnTo>
                  <a:pt x="907" y="0"/>
                </a:lnTo>
                <a:lnTo>
                  <a:pt x="866" y="0"/>
                </a:lnTo>
                <a:lnTo>
                  <a:pt x="821" y="0"/>
                </a:lnTo>
                <a:lnTo>
                  <a:pt x="776" y="0"/>
                </a:lnTo>
                <a:lnTo>
                  <a:pt x="730" y="0"/>
                </a:lnTo>
                <a:lnTo>
                  <a:pt x="680" y="0"/>
                </a:lnTo>
                <a:lnTo>
                  <a:pt x="631" y="0"/>
                </a:lnTo>
                <a:lnTo>
                  <a:pt x="581" y="0"/>
                </a:lnTo>
                <a:lnTo>
                  <a:pt x="530" y="0"/>
                </a:lnTo>
                <a:lnTo>
                  <a:pt x="479" y="0"/>
                </a:lnTo>
                <a:lnTo>
                  <a:pt x="429" y="0"/>
                </a:lnTo>
                <a:lnTo>
                  <a:pt x="380" y="0"/>
                </a:lnTo>
                <a:lnTo>
                  <a:pt x="333" y="0"/>
                </a:lnTo>
                <a:lnTo>
                  <a:pt x="288" y="0"/>
                </a:lnTo>
                <a:lnTo>
                  <a:pt x="243" y="0"/>
                </a:lnTo>
                <a:lnTo>
                  <a:pt x="203" y="0"/>
                </a:lnTo>
                <a:lnTo>
                  <a:pt x="164" y="0"/>
                </a:lnTo>
                <a:lnTo>
                  <a:pt x="128" y="0"/>
                </a:lnTo>
                <a:lnTo>
                  <a:pt x="96" y="0"/>
                </a:lnTo>
                <a:lnTo>
                  <a:pt x="68" y="0"/>
                </a:lnTo>
                <a:lnTo>
                  <a:pt x="45" y="0"/>
                </a:lnTo>
                <a:lnTo>
                  <a:pt x="26" y="0"/>
                </a:lnTo>
                <a:lnTo>
                  <a:pt x="12" y="0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lnTo>
                  <a:pt x="0" y="35"/>
                </a:lnTo>
                <a:lnTo>
                  <a:pt x="1112" y="35"/>
                </a:lnTo>
                <a:lnTo>
                  <a:pt x="1112" y="35"/>
                </a:lnTo>
                <a:lnTo>
                  <a:pt x="1112" y="35"/>
                </a:lnTo>
                <a:lnTo>
                  <a:pt x="1112" y="35"/>
                </a:lnTo>
                <a:lnTo>
                  <a:pt x="1112" y="35"/>
                </a:lnTo>
                <a:lnTo>
                  <a:pt x="1112" y="35"/>
                </a:lnTo>
                <a:lnTo>
                  <a:pt x="1120" y="35"/>
                </a:lnTo>
                <a:lnTo>
                  <a:pt x="1138" y="33"/>
                </a:lnTo>
                <a:lnTo>
                  <a:pt x="1165" y="35"/>
                </a:lnTo>
                <a:lnTo>
                  <a:pt x="1200" y="39"/>
                </a:lnTo>
                <a:lnTo>
                  <a:pt x="1237" y="47"/>
                </a:lnTo>
                <a:lnTo>
                  <a:pt x="1276" y="60"/>
                </a:lnTo>
                <a:lnTo>
                  <a:pt x="1314" y="80"/>
                </a:lnTo>
                <a:lnTo>
                  <a:pt x="1348" y="107"/>
                </a:lnTo>
                <a:lnTo>
                  <a:pt x="1377" y="143"/>
                </a:lnTo>
                <a:lnTo>
                  <a:pt x="1377" y="143"/>
                </a:lnTo>
                <a:lnTo>
                  <a:pt x="1386" y="159"/>
                </a:lnTo>
                <a:lnTo>
                  <a:pt x="1404" y="189"/>
                </a:lnTo>
                <a:lnTo>
                  <a:pt x="1414" y="206"/>
                </a:lnTo>
                <a:lnTo>
                  <a:pt x="1414" y="206"/>
                </a:lnTo>
                <a:lnTo>
                  <a:pt x="1431" y="236"/>
                </a:lnTo>
                <a:lnTo>
                  <a:pt x="1446" y="263"/>
                </a:lnTo>
                <a:lnTo>
                  <a:pt x="1462" y="288"/>
                </a:lnTo>
                <a:lnTo>
                  <a:pt x="1480" y="312"/>
                </a:lnTo>
                <a:lnTo>
                  <a:pt x="1498" y="333"/>
                </a:lnTo>
                <a:lnTo>
                  <a:pt x="1521" y="353"/>
                </a:lnTo>
                <a:lnTo>
                  <a:pt x="1545" y="369"/>
                </a:lnTo>
                <a:lnTo>
                  <a:pt x="1572" y="384"/>
                </a:lnTo>
                <a:lnTo>
                  <a:pt x="1602" y="396"/>
                </a:lnTo>
                <a:lnTo>
                  <a:pt x="1638" y="404"/>
                </a:lnTo>
                <a:lnTo>
                  <a:pt x="1679" y="408"/>
                </a:lnTo>
                <a:lnTo>
                  <a:pt x="1725" y="411"/>
                </a:lnTo>
                <a:lnTo>
                  <a:pt x="1725" y="411"/>
                </a:lnTo>
                <a:lnTo>
                  <a:pt x="1728" y="411"/>
                </a:lnTo>
                <a:lnTo>
                  <a:pt x="1736" y="411"/>
                </a:lnTo>
                <a:lnTo>
                  <a:pt x="1751" y="411"/>
                </a:lnTo>
                <a:lnTo>
                  <a:pt x="1770" y="411"/>
                </a:lnTo>
                <a:lnTo>
                  <a:pt x="1794" y="411"/>
                </a:lnTo>
                <a:lnTo>
                  <a:pt x="1823" y="411"/>
                </a:lnTo>
                <a:lnTo>
                  <a:pt x="1856" y="411"/>
                </a:lnTo>
                <a:lnTo>
                  <a:pt x="1890" y="411"/>
                </a:lnTo>
                <a:lnTo>
                  <a:pt x="1929" y="411"/>
                </a:lnTo>
                <a:lnTo>
                  <a:pt x="1971" y="411"/>
                </a:lnTo>
                <a:lnTo>
                  <a:pt x="2016" y="411"/>
                </a:lnTo>
                <a:lnTo>
                  <a:pt x="2061" y="411"/>
                </a:lnTo>
                <a:lnTo>
                  <a:pt x="2109" y="411"/>
                </a:lnTo>
                <a:lnTo>
                  <a:pt x="2157" y="411"/>
                </a:lnTo>
                <a:lnTo>
                  <a:pt x="2207" y="411"/>
                </a:lnTo>
                <a:lnTo>
                  <a:pt x="2258" y="411"/>
                </a:lnTo>
                <a:lnTo>
                  <a:pt x="2308" y="411"/>
                </a:lnTo>
                <a:lnTo>
                  <a:pt x="2357" y="411"/>
                </a:lnTo>
                <a:lnTo>
                  <a:pt x="2405" y="411"/>
                </a:lnTo>
                <a:lnTo>
                  <a:pt x="2453" y="411"/>
                </a:lnTo>
                <a:lnTo>
                  <a:pt x="2500" y="411"/>
                </a:lnTo>
                <a:lnTo>
                  <a:pt x="2543" y="411"/>
                </a:lnTo>
                <a:lnTo>
                  <a:pt x="2584" y="411"/>
                </a:lnTo>
                <a:lnTo>
                  <a:pt x="2623" y="411"/>
                </a:lnTo>
                <a:lnTo>
                  <a:pt x="2659" y="411"/>
                </a:lnTo>
                <a:lnTo>
                  <a:pt x="2692" y="411"/>
                </a:lnTo>
                <a:lnTo>
                  <a:pt x="2720" y="411"/>
                </a:lnTo>
                <a:lnTo>
                  <a:pt x="2744" y="411"/>
                </a:lnTo>
                <a:lnTo>
                  <a:pt x="2794" y="410"/>
                </a:lnTo>
                <a:lnTo>
                  <a:pt x="2796" y="410"/>
                </a:lnTo>
                <a:lnTo>
                  <a:pt x="2794" y="412"/>
                </a:lnTo>
                <a:lnTo>
                  <a:pt x="2794" y="412"/>
                </a:lnTo>
                <a:lnTo>
                  <a:pt x="2794" y="410"/>
                </a:lnTo>
                <a:lnTo>
                  <a:pt x="2796" y="380"/>
                </a:lnTo>
                <a:lnTo>
                  <a:pt x="2774" y="380"/>
                </a:lnTo>
                <a:lnTo>
                  <a:pt x="2772" y="378"/>
                </a:lnTo>
                <a:lnTo>
                  <a:pt x="2777" y="377"/>
                </a:lnTo>
                <a:lnTo>
                  <a:pt x="2764" y="377"/>
                </a:lnTo>
                <a:lnTo>
                  <a:pt x="2744" y="377"/>
                </a:lnTo>
                <a:lnTo>
                  <a:pt x="2720" y="377"/>
                </a:lnTo>
                <a:lnTo>
                  <a:pt x="2692" y="377"/>
                </a:lnTo>
                <a:lnTo>
                  <a:pt x="2659" y="377"/>
                </a:lnTo>
                <a:lnTo>
                  <a:pt x="2623" y="377"/>
                </a:lnTo>
                <a:lnTo>
                  <a:pt x="2584" y="377"/>
                </a:lnTo>
                <a:lnTo>
                  <a:pt x="2543" y="377"/>
                </a:lnTo>
                <a:lnTo>
                  <a:pt x="2500" y="377"/>
                </a:lnTo>
                <a:lnTo>
                  <a:pt x="2453" y="377"/>
                </a:lnTo>
                <a:lnTo>
                  <a:pt x="2405" y="377"/>
                </a:lnTo>
                <a:lnTo>
                  <a:pt x="2357" y="377"/>
                </a:lnTo>
                <a:lnTo>
                  <a:pt x="2308" y="377"/>
                </a:lnTo>
                <a:lnTo>
                  <a:pt x="2258" y="377"/>
                </a:lnTo>
                <a:lnTo>
                  <a:pt x="2207" y="377"/>
                </a:lnTo>
                <a:lnTo>
                  <a:pt x="2157" y="377"/>
                </a:lnTo>
                <a:lnTo>
                  <a:pt x="2109" y="377"/>
                </a:lnTo>
                <a:lnTo>
                  <a:pt x="2061" y="377"/>
                </a:lnTo>
                <a:lnTo>
                  <a:pt x="2016" y="377"/>
                </a:lnTo>
                <a:lnTo>
                  <a:pt x="1971" y="377"/>
                </a:lnTo>
                <a:lnTo>
                  <a:pt x="1929" y="377"/>
                </a:lnTo>
                <a:lnTo>
                  <a:pt x="1890" y="377"/>
                </a:lnTo>
                <a:lnTo>
                  <a:pt x="1856" y="377"/>
                </a:lnTo>
                <a:lnTo>
                  <a:pt x="1823" y="377"/>
                </a:lnTo>
                <a:lnTo>
                  <a:pt x="1794" y="377"/>
                </a:lnTo>
                <a:lnTo>
                  <a:pt x="1770" y="377"/>
                </a:lnTo>
                <a:lnTo>
                  <a:pt x="1751" y="377"/>
                </a:lnTo>
                <a:lnTo>
                  <a:pt x="1736" y="377"/>
                </a:lnTo>
                <a:lnTo>
                  <a:pt x="1728" y="377"/>
                </a:lnTo>
                <a:lnTo>
                  <a:pt x="1725" y="377"/>
                </a:lnTo>
                <a:lnTo>
                  <a:pt x="1725" y="377"/>
                </a:lnTo>
                <a:lnTo>
                  <a:pt x="1680" y="374"/>
                </a:lnTo>
                <a:lnTo>
                  <a:pt x="1641" y="369"/>
                </a:lnTo>
                <a:lnTo>
                  <a:pt x="1608" y="362"/>
                </a:lnTo>
                <a:lnTo>
                  <a:pt x="1579" y="350"/>
                </a:lnTo>
                <a:lnTo>
                  <a:pt x="1554" y="335"/>
                </a:lnTo>
                <a:lnTo>
                  <a:pt x="1531" y="317"/>
                </a:lnTo>
                <a:lnTo>
                  <a:pt x="1513" y="297"/>
                </a:lnTo>
                <a:lnTo>
                  <a:pt x="1494" y="273"/>
                </a:lnTo>
                <a:lnTo>
                  <a:pt x="1477" y="248"/>
                </a:lnTo>
                <a:lnTo>
                  <a:pt x="1459" y="219"/>
                </a:lnTo>
                <a:lnTo>
                  <a:pt x="1443" y="189"/>
                </a:lnTo>
                <a:lnTo>
                  <a:pt x="1443" y="189"/>
                </a:lnTo>
                <a:lnTo>
                  <a:pt x="1434" y="173"/>
                </a:lnTo>
                <a:lnTo>
                  <a:pt x="1416" y="141"/>
                </a:lnTo>
                <a:lnTo>
                  <a:pt x="1405" y="125"/>
                </a:lnTo>
                <a:lnTo>
                  <a:pt x="1405" y="125"/>
                </a:lnTo>
                <a:lnTo>
                  <a:pt x="1378" y="87"/>
                </a:lnTo>
                <a:lnTo>
                  <a:pt x="1344" y="59"/>
                </a:lnTo>
                <a:lnTo>
                  <a:pt x="1308" y="36"/>
                </a:lnTo>
                <a:lnTo>
                  <a:pt x="1270" y="20"/>
                </a:lnTo>
                <a:lnTo>
                  <a:pt x="1233" y="11"/>
                </a:lnTo>
                <a:lnTo>
                  <a:pt x="1197" y="3"/>
                </a:lnTo>
                <a:lnTo>
                  <a:pt x="1164" y="0"/>
                </a:lnTo>
                <a:lnTo>
                  <a:pt x="1138" y="0"/>
                </a:lnTo>
                <a:lnTo>
                  <a:pt x="1120" y="0"/>
                </a:lnTo>
                <a:lnTo>
                  <a:pt x="1111" y="0"/>
                </a:lnTo>
                <a:lnTo>
                  <a:pt x="1111" y="0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6289" name="Freeform 113"/>
          <p:cNvSpPr>
            <a:spLocks noChangeAspect="1"/>
          </p:cNvSpPr>
          <p:nvPr/>
        </p:nvSpPr>
        <p:spPr bwMode="auto">
          <a:xfrm>
            <a:off x="1390650" y="1517650"/>
            <a:ext cx="7140575" cy="960438"/>
          </a:xfrm>
          <a:custGeom>
            <a:avLst/>
            <a:gdLst>
              <a:gd name="T0" fmla="*/ 1638 w 2796"/>
              <a:gd name="T1" fmla="*/ 9 h 411"/>
              <a:gd name="T2" fmla="*/ 1543 w 2796"/>
              <a:gd name="T3" fmla="*/ 42 h 411"/>
              <a:gd name="T4" fmla="*/ 1479 w 2796"/>
              <a:gd name="T5" fmla="*/ 101 h 411"/>
              <a:gd name="T6" fmla="*/ 1429 w 2796"/>
              <a:gd name="T7" fmla="*/ 177 h 411"/>
              <a:gd name="T8" fmla="*/ 1404 w 2796"/>
              <a:gd name="T9" fmla="*/ 222 h 411"/>
              <a:gd name="T10" fmla="*/ 1377 w 2796"/>
              <a:gd name="T11" fmla="*/ 269 h 411"/>
              <a:gd name="T12" fmla="*/ 1276 w 2796"/>
              <a:gd name="T13" fmla="*/ 351 h 411"/>
              <a:gd name="T14" fmla="*/ 1165 w 2796"/>
              <a:gd name="T15" fmla="*/ 375 h 411"/>
              <a:gd name="T16" fmla="*/ 1112 w 2796"/>
              <a:gd name="T17" fmla="*/ 377 h 411"/>
              <a:gd name="T18" fmla="*/ 1112 w 2796"/>
              <a:gd name="T19" fmla="*/ 377 h 411"/>
              <a:gd name="T20" fmla="*/ 0 w 2796"/>
              <a:gd name="T21" fmla="*/ 377 h 411"/>
              <a:gd name="T22" fmla="*/ 3 w 2796"/>
              <a:gd name="T23" fmla="*/ 410 h 411"/>
              <a:gd name="T24" fmla="*/ 45 w 2796"/>
              <a:gd name="T25" fmla="*/ 410 h 411"/>
              <a:gd name="T26" fmla="*/ 128 w 2796"/>
              <a:gd name="T27" fmla="*/ 410 h 411"/>
              <a:gd name="T28" fmla="*/ 243 w 2796"/>
              <a:gd name="T29" fmla="*/ 410 h 411"/>
              <a:gd name="T30" fmla="*/ 380 w 2796"/>
              <a:gd name="T31" fmla="*/ 410 h 411"/>
              <a:gd name="T32" fmla="*/ 530 w 2796"/>
              <a:gd name="T33" fmla="*/ 410 h 411"/>
              <a:gd name="T34" fmla="*/ 680 w 2796"/>
              <a:gd name="T35" fmla="*/ 410 h 411"/>
              <a:gd name="T36" fmla="*/ 821 w 2796"/>
              <a:gd name="T37" fmla="*/ 410 h 411"/>
              <a:gd name="T38" fmla="*/ 946 w 2796"/>
              <a:gd name="T39" fmla="*/ 410 h 411"/>
              <a:gd name="T40" fmla="*/ 1042 w 2796"/>
              <a:gd name="T41" fmla="*/ 410 h 411"/>
              <a:gd name="T42" fmla="*/ 1099 w 2796"/>
              <a:gd name="T43" fmla="*/ 410 h 411"/>
              <a:gd name="T44" fmla="*/ 1111 w 2796"/>
              <a:gd name="T45" fmla="*/ 410 h 411"/>
              <a:gd name="T46" fmla="*/ 1164 w 2796"/>
              <a:gd name="T47" fmla="*/ 410 h 411"/>
              <a:gd name="T48" fmla="*/ 1270 w 2796"/>
              <a:gd name="T49" fmla="*/ 390 h 411"/>
              <a:gd name="T50" fmla="*/ 1378 w 2796"/>
              <a:gd name="T51" fmla="*/ 324 h 411"/>
              <a:gd name="T52" fmla="*/ 1416 w 2796"/>
              <a:gd name="T53" fmla="*/ 270 h 411"/>
              <a:gd name="T54" fmla="*/ 1441 w 2796"/>
              <a:gd name="T55" fmla="*/ 224 h 411"/>
              <a:gd name="T56" fmla="*/ 1494 w 2796"/>
              <a:gd name="T57" fmla="*/ 138 h 411"/>
              <a:gd name="T58" fmla="*/ 1552 w 2796"/>
              <a:gd name="T59" fmla="*/ 78 h 411"/>
              <a:gd name="T60" fmla="*/ 1641 w 2796"/>
              <a:gd name="T61" fmla="*/ 44 h 411"/>
              <a:gd name="T62" fmla="*/ 1725 w 2796"/>
              <a:gd name="T63" fmla="*/ 36 h 411"/>
              <a:gd name="T64" fmla="*/ 1751 w 2796"/>
              <a:gd name="T65" fmla="*/ 36 h 411"/>
              <a:gd name="T66" fmla="*/ 1823 w 2796"/>
              <a:gd name="T67" fmla="*/ 36 h 411"/>
              <a:gd name="T68" fmla="*/ 1929 w 2796"/>
              <a:gd name="T69" fmla="*/ 36 h 411"/>
              <a:gd name="T70" fmla="*/ 2061 w 2796"/>
              <a:gd name="T71" fmla="*/ 36 h 411"/>
              <a:gd name="T72" fmla="*/ 2207 w 2796"/>
              <a:gd name="T73" fmla="*/ 36 h 411"/>
              <a:gd name="T74" fmla="*/ 2357 w 2796"/>
              <a:gd name="T75" fmla="*/ 36 h 411"/>
              <a:gd name="T76" fmla="*/ 2500 w 2796"/>
              <a:gd name="T77" fmla="*/ 36 h 411"/>
              <a:gd name="T78" fmla="*/ 2623 w 2796"/>
              <a:gd name="T79" fmla="*/ 36 h 411"/>
              <a:gd name="T80" fmla="*/ 2720 w 2796"/>
              <a:gd name="T81" fmla="*/ 36 h 411"/>
              <a:gd name="T82" fmla="*/ 2754 w 2796"/>
              <a:gd name="T83" fmla="*/ 36 h 411"/>
              <a:gd name="T84" fmla="*/ 2794 w 2796"/>
              <a:gd name="T85" fmla="*/ 36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96" h="411">
                <a:moveTo>
                  <a:pt x="1725" y="2"/>
                </a:moveTo>
                <a:lnTo>
                  <a:pt x="1679" y="3"/>
                </a:lnTo>
                <a:lnTo>
                  <a:pt x="1638" y="9"/>
                </a:lnTo>
                <a:lnTo>
                  <a:pt x="1602" y="18"/>
                </a:lnTo>
                <a:lnTo>
                  <a:pt x="1572" y="29"/>
                </a:lnTo>
                <a:lnTo>
                  <a:pt x="1543" y="42"/>
                </a:lnTo>
                <a:lnTo>
                  <a:pt x="1519" y="59"/>
                </a:lnTo>
                <a:lnTo>
                  <a:pt x="1498" y="80"/>
                </a:lnTo>
                <a:lnTo>
                  <a:pt x="1479" y="101"/>
                </a:lnTo>
                <a:lnTo>
                  <a:pt x="1461" y="125"/>
                </a:lnTo>
                <a:lnTo>
                  <a:pt x="1444" y="150"/>
                </a:lnTo>
                <a:lnTo>
                  <a:pt x="1429" y="177"/>
                </a:lnTo>
                <a:lnTo>
                  <a:pt x="1413" y="206"/>
                </a:lnTo>
                <a:lnTo>
                  <a:pt x="1413" y="206"/>
                </a:lnTo>
                <a:lnTo>
                  <a:pt x="1404" y="222"/>
                </a:lnTo>
                <a:lnTo>
                  <a:pt x="1386" y="252"/>
                </a:lnTo>
                <a:lnTo>
                  <a:pt x="1377" y="269"/>
                </a:lnTo>
                <a:lnTo>
                  <a:pt x="1377" y="269"/>
                </a:lnTo>
                <a:lnTo>
                  <a:pt x="1348" y="305"/>
                </a:lnTo>
                <a:lnTo>
                  <a:pt x="1314" y="332"/>
                </a:lnTo>
                <a:lnTo>
                  <a:pt x="1276" y="351"/>
                </a:lnTo>
                <a:lnTo>
                  <a:pt x="1237" y="365"/>
                </a:lnTo>
                <a:lnTo>
                  <a:pt x="1200" y="372"/>
                </a:lnTo>
                <a:lnTo>
                  <a:pt x="1165" y="375"/>
                </a:lnTo>
                <a:lnTo>
                  <a:pt x="1138" y="377"/>
                </a:lnTo>
                <a:lnTo>
                  <a:pt x="1120" y="377"/>
                </a:lnTo>
                <a:lnTo>
                  <a:pt x="1112" y="377"/>
                </a:lnTo>
                <a:lnTo>
                  <a:pt x="1112" y="377"/>
                </a:lnTo>
                <a:lnTo>
                  <a:pt x="1112" y="377"/>
                </a:lnTo>
                <a:lnTo>
                  <a:pt x="1112" y="377"/>
                </a:lnTo>
                <a:lnTo>
                  <a:pt x="1112" y="377"/>
                </a:lnTo>
                <a:lnTo>
                  <a:pt x="1112" y="377"/>
                </a:lnTo>
                <a:lnTo>
                  <a:pt x="0" y="377"/>
                </a:lnTo>
                <a:lnTo>
                  <a:pt x="0" y="410"/>
                </a:lnTo>
                <a:lnTo>
                  <a:pt x="0" y="410"/>
                </a:lnTo>
                <a:lnTo>
                  <a:pt x="3" y="410"/>
                </a:lnTo>
                <a:lnTo>
                  <a:pt x="12" y="410"/>
                </a:lnTo>
                <a:lnTo>
                  <a:pt x="26" y="410"/>
                </a:lnTo>
                <a:lnTo>
                  <a:pt x="45" y="410"/>
                </a:lnTo>
                <a:lnTo>
                  <a:pt x="68" y="410"/>
                </a:lnTo>
                <a:lnTo>
                  <a:pt x="96" y="410"/>
                </a:lnTo>
                <a:lnTo>
                  <a:pt x="128" y="410"/>
                </a:lnTo>
                <a:lnTo>
                  <a:pt x="164" y="410"/>
                </a:lnTo>
                <a:lnTo>
                  <a:pt x="203" y="410"/>
                </a:lnTo>
                <a:lnTo>
                  <a:pt x="243" y="410"/>
                </a:lnTo>
                <a:lnTo>
                  <a:pt x="288" y="410"/>
                </a:lnTo>
                <a:lnTo>
                  <a:pt x="333" y="410"/>
                </a:lnTo>
                <a:lnTo>
                  <a:pt x="380" y="410"/>
                </a:lnTo>
                <a:lnTo>
                  <a:pt x="429" y="410"/>
                </a:lnTo>
                <a:lnTo>
                  <a:pt x="479" y="410"/>
                </a:lnTo>
                <a:lnTo>
                  <a:pt x="530" y="410"/>
                </a:lnTo>
                <a:lnTo>
                  <a:pt x="581" y="410"/>
                </a:lnTo>
                <a:lnTo>
                  <a:pt x="631" y="410"/>
                </a:lnTo>
                <a:lnTo>
                  <a:pt x="680" y="410"/>
                </a:lnTo>
                <a:lnTo>
                  <a:pt x="730" y="410"/>
                </a:lnTo>
                <a:lnTo>
                  <a:pt x="776" y="410"/>
                </a:lnTo>
                <a:lnTo>
                  <a:pt x="821" y="410"/>
                </a:lnTo>
                <a:lnTo>
                  <a:pt x="866" y="410"/>
                </a:lnTo>
                <a:lnTo>
                  <a:pt x="907" y="410"/>
                </a:lnTo>
                <a:lnTo>
                  <a:pt x="946" y="410"/>
                </a:lnTo>
                <a:lnTo>
                  <a:pt x="982" y="410"/>
                </a:lnTo>
                <a:lnTo>
                  <a:pt x="1013" y="410"/>
                </a:lnTo>
                <a:lnTo>
                  <a:pt x="1042" y="410"/>
                </a:lnTo>
                <a:lnTo>
                  <a:pt x="1066" y="410"/>
                </a:lnTo>
                <a:lnTo>
                  <a:pt x="1085" y="410"/>
                </a:lnTo>
                <a:lnTo>
                  <a:pt x="1099" y="410"/>
                </a:lnTo>
                <a:lnTo>
                  <a:pt x="1108" y="410"/>
                </a:lnTo>
                <a:lnTo>
                  <a:pt x="1111" y="410"/>
                </a:lnTo>
                <a:lnTo>
                  <a:pt x="1111" y="410"/>
                </a:lnTo>
                <a:lnTo>
                  <a:pt x="1120" y="411"/>
                </a:lnTo>
                <a:lnTo>
                  <a:pt x="1138" y="411"/>
                </a:lnTo>
                <a:lnTo>
                  <a:pt x="1164" y="410"/>
                </a:lnTo>
                <a:lnTo>
                  <a:pt x="1197" y="407"/>
                </a:lnTo>
                <a:lnTo>
                  <a:pt x="1233" y="401"/>
                </a:lnTo>
                <a:lnTo>
                  <a:pt x="1270" y="390"/>
                </a:lnTo>
                <a:lnTo>
                  <a:pt x="1308" y="375"/>
                </a:lnTo>
                <a:lnTo>
                  <a:pt x="1344" y="353"/>
                </a:lnTo>
                <a:lnTo>
                  <a:pt x="1378" y="324"/>
                </a:lnTo>
                <a:lnTo>
                  <a:pt x="1405" y="287"/>
                </a:lnTo>
                <a:lnTo>
                  <a:pt x="1405" y="287"/>
                </a:lnTo>
                <a:lnTo>
                  <a:pt x="1416" y="270"/>
                </a:lnTo>
                <a:lnTo>
                  <a:pt x="1434" y="240"/>
                </a:lnTo>
                <a:lnTo>
                  <a:pt x="1441" y="224"/>
                </a:lnTo>
                <a:lnTo>
                  <a:pt x="1441" y="224"/>
                </a:lnTo>
                <a:lnTo>
                  <a:pt x="1459" y="192"/>
                </a:lnTo>
                <a:lnTo>
                  <a:pt x="1477" y="164"/>
                </a:lnTo>
                <a:lnTo>
                  <a:pt x="1494" y="138"/>
                </a:lnTo>
                <a:lnTo>
                  <a:pt x="1512" y="116"/>
                </a:lnTo>
                <a:lnTo>
                  <a:pt x="1531" y="95"/>
                </a:lnTo>
                <a:lnTo>
                  <a:pt x="1552" y="78"/>
                </a:lnTo>
                <a:lnTo>
                  <a:pt x="1578" y="63"/>
                </a:lnTo>
                <a:lnTo>
                  <a:pt x="1606" y="51"/>
                </a:lnTo>
                <a:lnTo>
                  <a:pt x="1641" y="44"/>
                </a:lnTo>
                <a:lnTo>
                  <a:pt x="1680" y="38"/>
                </a:lnTo>
                <a:lnTo>
                  <a:pt x="1725" y="36"/>
                </a:lnTo>
                <a:lnTo>
                  <a:pt x="1725" y="36"/>
                </a:lnTo>
                <a:lnTo>
                  <a:pt x="1728" y="36"/>
                </a:lnTo>
                <a:lnTo>
                  <a:pt x="1736" y="36"/>
                </a:lnTo>
                <a:lnTo>
                  <a:pt x="1751" y="36"/>
                </a:lnTo>
                <a:lnTo>
                  <a:pt x="1770" y="36"/>
                </a:lnTo>
                <a:lnTo>
                  <a:pt x="1794" y="36"/>
                </a:lnTo>
                <a:lnTo>
                  <a:pt x="1823" y="36"/>
                </a:lnTo>
                <a:lnTo>
                  <a:pt x="1856" y="36"/>
                </a:lnTo>
                <a:lnTo>
                  <a:pt x="1890" y="36"/>
                </a:lnTo>
                <a:lnTo>
                  <a:pt x="1929" y="36"/>
                </a:lnTo>
                <a:lnTo>
                  <a:pt x="1971" y="36"/>
                </a:lnTo>
                <a:lnTo>
                  <a:pt x="2016" y="36"/>
                </a:lnTo>
                <a:lnTo>
                  <a:pt x="2061" y="36"/>
                </a:lnTo>
                <a:lnTo>
                  <a:pt x="2109" y="36"/>
                </a:lnTo>
                <a:lnTo>
                  <a:pt x="2157" y="36"/>
                </a:lnTo>
                <a:lnTo>
                  <a:pt x="2207" y="36"/>
                </a:lnTo>
                <a:lnTo>
                  <a:pt x="2258" y="36"/>
                </a:lnTo>
                <a:lnTo>
                  <a:pt x="2308" y="36"/>
                </a:lnTo>
                <a:lnTo>
                  <a:pt x="2357" y="36"/>
                </a:lnTo>
                <a:lnTo>
                  <a:pt x="2405" y="36"/>
                </a:lnTo>
                <a:lnTo>
                  <a:pt x="2453" y="36"/>
                </a:lnTo>
                <a:lnTo>
                  <a:pt x="2500" y="36"/>
                </a:lnTo>
                <a:lnTo>
                  <a:pt x="2543" y="36"/>
                </a:lnTo>
                <a:lnTo>
                  <a:pt x="2584" y="36"/>
                </a:lnTo>
                <a:lnTo>
                  <a:pt x="2623" y="36"/>
                </a:lnTo>
                <a:lnTo>
                  <a:pt x="2659" y="36"/>
                </a:lnTo>
                <a:lnTo>
                  <a:pt x="2692" y="36"/>
                </a:lnTo>
                <a:lnTo>
                  <a:pt x="2720" y="36"/>
                </a:lnTo>
                <a:lnTo>
                  <a:pt x="2744" y="36"/>
                </a:lnTo>
                <a:lnTo>
                  <a:pt x="2744" y="36"/>
                </a:lnTo>
                <a:lnTo>
                  <a:pt x="2754" y="36"/>
                </a:lnTo>
                <a:lnTo>
                  <a:pt x="2758" y="34"/>
                </a:lnTo>
                <a:lnTo>
                  <a:pt x="2796" y="34"/>
                </a:lnTo>
                <a:lnTo>
                  <a:pt x="2794" y="36"/>
                </a:lnTo>
                <a:lnTo>
                  <a:pt x="2794" y="0"/>
                </a:lnTo>
                <a:lnTo>
                  <a:pt x="1725" y="2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6290" name="Text Box 114"/>
          <p:cNvSpPr txBox="1">
            <a:spLocks noChangeAspect="1" noChangeArrowheads="1"/>
          </p:cNvSpPr>
          <p:nvPr/>
        </p:nvSpPr>
        <p:spPr bwMode="auto">
          <a:xfrm>
            <a:off x="2308225" y="1243013"/>
            <a:ext cx="1968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Palatino Linotype" charset="0"/>
              </a:rPr>
              <a:t>Overall direction</a:t>
            </a:r>
          </a:p>
          <a:p>
            <a:pPr eaLnBrk="0" hangingPunct="0"/>
            <a:r>
              <a:rPr lang="en-US" sz="1800" b="1">
                <a:latin typeface="Palatino Linotype" charset="0"/>
              </a:rPr>
              <a:t>of replication</a:t>
            </a:r>
          </a:p>
        </p:txBody>
      </p:sp>
      <p:sp>
        <p:nvSpPr>
          <p:cNvPr id="306291" name="Line 115"/>
          <p:cNvSpPr>
            <a:spLocks noChangeAspect="1" noChangeShapeType="1"/>
          </p:cNvSpPr>
          <p:nvPr/>
        </p:nvSpPr>
        <p:spPr bwMode="auto">
          <a:xfrm flipH="1">
            <a:off x="2643188" y="2241550"/>
            <a:ext cx="1196975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6292" name="Group 116"/>
          <p:cNvGrpSpPr>
            <a:grpSpLocks/>
          </p:cNvGrpSpPr>
          <p:nvPr/>
        </p:nvGrpSpPr>
        <p:grpSpPr bwMode="auto">
          <a:xfrm>
            <a:off x="6630988" y="3317875"/>
            <a:ext cx="220662" cy="282575"/>
            <a:chOff x="3512" y="2057"/>
            <a:chExt cx="123" cy="178"/>
          </a:xfrm>
        </p:grpSpPr>
        <p:sp>
          <p:nvSpPr>
            <p:cNvPr id="306293" name="Rectangle 117"/>
            <p:cNvSpPr>
              <a:spLocks noChangeAspect="1" noChangeArrowheads="1"/>
            </p:cNvSpPr>
            <p:nvPr/>
          </p:nvSpPr>
          <p:spPr bwMode="auto">
            <a:xfrm>
              <a:off x="3512" y="2064"/>
              <a:ext cx="16" cy="17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94" name="Rectangle 118"/>
            <p:cNvSpPr>
              <a:spLocks noChangeAspect="1" noChangeArrowheads="1"/>
            </p:cNvSpPr>
            <p:nvPr/>
          </p:nvSpPr>
          <p:spPr bwMode="auto">
            <a:xfrm>
              <a:off x="3619" y="2057"/>
              <a:ext cx="16" cy="17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6295" name="Rectangle 119"/>
          <p:cNvSpPr>
            <a:spLocks noChangeArrowheads="1"/>
          </p:cNvSpPr>
          <p:nvPr/>
        </p:nvSpPr>
        <p:spPr bwMode="auto">
          <a:xfrm>
            <a:off x="6529388" y="3268663"/>
            <a:ext cx="301625" cy="82550"/>
          </a:xfrm>
          <a:prstGeom prst="rect">
            <a:avLst/>
          </a:prstGeom>
          <a:solidFill>
            <a:srgbClr val="4D94C3"/>
          </a:solidFill>
          <a:ln w="19050">
            <a:solidFill>
              <a:srgbClr val="4D94C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6296" name="Text Box 120"/>
          <p:cNvSpPr txBox="1">
            <a:spLocks noChangeAspect="1" noChangeArrowheads="1"/>
          </p:cNvSpPr>
          <p:nvPr/>
        </p:nvSpPr>
        <p:spPr bwMode="auto">
          <a:xfrm>
            <a:off x="6667500" y="3114675"/>
            <a:ext cx="41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latin typeface="Palatino Linotype" charset="0"/>
              </a:rPr>
              <a:t> 3</a:t>
            </a:r>
            <a:r>
              <a:rPr lang="ja-JP" altLang="en-US" sz="1800" b="1">
                <a:latin typeface="Arial"/>
              </a:rPr>
              <a:t>’</a:t>
            </a:r>
            <a:endParaRPr lang="en-US" sz="1800" b="1">
              <a:latin typeface="Palatino Linotype" charset="0"/>
            </a:endParaRPr>
          </a:p>
        </p:txBody>
      </p:sp>
      <p:sp>
        <p:nvSpPr>
          <p:cNvPr id="306297" name="Text Box 121"/>
          <p:cNvSpPr txBox="1">
            <a:spLocks noChangeArrowheads="1"/>
          </p:cNvSpPr>
          <p:nvPr/>
        </p:nvSpPr>
        <p:spPr bwMode="auto">
          <a:xfrm>
            <a:off x="911225" y="4467225"/>
            <a:ext cx="60690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1">
                <a:latin typeface="Helvetica" charset="0"/>
              </a:rPr>
              <a:t>Leading strand synthesis continues in a </a:t>
            </a:r>
          </a:p>
          <a:p>
            <a:pPr algn="l" eaLnBrk="0" hangingPunct="0"/>
            <a:r>
              <a:rPr lang="en-US" b="1">
                <a:latin typeface="Helvetica" charset="0"/>
              </a:rPr>
              <a:t>5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Helvetica" charset="0"/>
              </a:rPr>
              <a:t> to 3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Helvetica" charset="0"/>
              </a:rPr>
              <a:t> direction</a:t>
            </a:r>
          </a:p>
        </p:txBody>
      </p:sp>
      <p:sp>
        <p:nvSpPr>
          <p:cNvPr id="306298" name="Text Box 122"/>
          <p:cNvSpPr txBox="1">
            <a:spLocks noChangeArrowheads="1"/>
          </p:cNvSpPr>
          <p:nvPr/>
        </p:nvSpPr>
        <p:spPr bwMode="auto">
          <a:xfrm>
            <a:off x="923925" y="5381625"/>
            <a:ext cx="7118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1">
                <a:latin typeface="Helvetica" charset="0"/>
              </a:rPr>
              <a:t>Discontinuous synthesis produces 5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Helvetica" charset="0"/>
              </a:rPr>
              <a:t> to 3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Helvetica" charset="0"/>
              </a:rPr>
              <a:t> DNA </a:t>
            </a:r>
          </a:p>
          <a:p>
            <a:pPr algn="l" eaLnBrk="0" hangingPunct="0"/>
            <a:r>
              <a:rPr lang="en-US" b="1">
                <a:latin typeface="Helvetica" charset="0"/>
              </a:rPr>
              <a:t>segments called Okazaki fragments</a:t>
            </a:r>
          </a:p>
        </p:txBody>
      </p:sp>
      <p:grpSp>
        <p:nvGrpSpPr>
          <p:cNvPr id="306299" name="Group 123"/>
          <p:cNvGrpSpPr>
            <a:grpSpLocks/>
          </p:cNvGrpSpPr>
          <p:nvPr/>
        </p:nvGrpSpPr>
        <p:grpSpPr bwMode="auto">
          <a:xfrm flipV="1">
            <a:off x="7251700" y="2825750"/>
            <a:ext cx="1428750" cy="320675"/>
            <a:chOff x="4045" y="2423"/>
            <a:chExt cx="800" cy="202"/>
          </a:xfrm>
        </p:grpSpPr>
        <p:sp>
          <p:nvSpPr>
            <p:cNvPr id="306300" name="Line 124"/>
            <p:cNvSpPr>
              <a:spLocks noChangeShapeType="1"/>
            </p:cNvSpPr>
            <p:nvPr/>
          </p:nvSpPr>
          <p:spPr bwMode="auto">
            <a:xfrm>
              <a:off x="4045" y="2490"/>
              <a:ext cx="8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301" name="Line 125"/>
            <p:cNvSpPr>
              <a:spLocks noChangeShapeType="1"/>
            </p:cNvSpPr>
            <p:nvPr/>
          </p:nvSpPr>
          <p:spPr bwMode="auto">
            <a:xfrm>
              <a:off x="4052" y="2423"/>
              <a:ext cx="0" cy="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302" name="Line 126"/>
            <p:cNvSpPr>
              <a:spLocks noChangeShapeType="1"/>
            </p:cNvSpPr>
            <p:nvPr/>
          </p:nvSpPr>
          <p:spPr bwMode="auto">
            <a:xfrm>
              <a:off x="4841" y="2428"/>
              <a:ext cx="0" cy="7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303" name="Line 127"/>
            <p:cNvSpPr>
              <a:spLocks noChangeShapeType="1"/>
            </p:cNvSpPr>
            <p:nvPr/>
          </p:nvSpPr>
          <p:spPr bwMode="auto">
            <a:xfrm>
              <a:off x="4456" y="2497"/>
              <a:ext cx="0" cy="1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6304" name="Text Box 128"/>
          <p:cNvSpPr txBox="1">
            <a:spLocks noChangeArrowheads="1"/>
          </p:cNvSpPr>
          <p:nvPr/>
        </p:nvSpPr>
        <p:spPr bwMode="auto">
          <a:xfrm>
            <a:off x="7053263" y="2425700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Helvetica" charset="0"/>
              </a:rPr>
              <a:t>Okazaki fragment</a:t>
            </a:r>
          </a:p>
        </p:txBody>
      </p:sp>
      <p:sp>
        <p:nvSpPr>
          <p:cNvPr id="306305" name="Rectangle 129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701675"/>
          </a:xfrm>
          <a:noFill/>
          <a:ln/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0099"/>
                </a:solidFill>
                <a:latin typeface="Palatino Linotype" charset="0"/>
              </a:rPr>
              <a:t>Replication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02" name="Group 2"/>
          <p:cNvGrpSpPr>
            <a:grpSpLocks/>
          </p:cNvGrpSpPr>
          <p:nvPr/>
        </p:nvGrpSpPr>
        <p:grpSpPr bwMode="auto">
          <a:xfrm>
            <a:off x="3427413" y="1511300"/>
            <a:ext cx="654050" cy="1014413"/>
            <a:chOff x="4063" y="1341"/>
            <a:chExt cx="231" cy="427"/>
          </a:xfrm>
        </p:grpSpPr>
        <p:sp>
          <p:nvSpPr>
            <p:cNvPr id="307203" name="Freeform 3"/>
            <p:cNvSpPr>
              <a:spLocks noChangeAspect="1"/>
            </p:cNvSpPr>
            <p:nvPr/>
          </p:nvSpPr>
          <p:spPr bwMode="auto">
            <a:xfrm>
              <a:off x="4063" y="1341"/>
              <a:ext cx="231" cy="427"/>
            </a:xfrm>
            <a:custGeom>
              <a:avLst/>
              <a:gdLst>
                <a:gd name="T0" fmla="*/ 12 w 154"/>
                <a:gd name="T1" fmla="*/ 190 h 284"/>
                <a:gd name="T2" fmla="*/ 5 w 154"/>
                <a:gd name="T3" fmla="*/ 204 h 284"/>
                <a:gd name="T4" fmla="*/ 0 w 154"/>
                <a:gd name="T5" fmla="*/ 223 h 284"/>
                <a:gd name="T6" fmla="*/ 0 w 154"/>
                <a:gd name="T7" fmla="*/ 244 h 284"/>
                <a:gd name="T8" fmla="*/ 6 w 154"/>
                <a:gd name="T9" fmla="*/ 263 h 284"/>
                <a:gd name="T10" fmla="*/ 20 w 154"/>
                <a:gd name="T11" fmla="*/ 278 h 284"/>
                <a:gd name="T12" fmla="*/ 45 w 154"/>
                <a:gd name="T13" fmla="*/ 284 h 284"/>
                <a:gd name="T14" fmla="*/ 45 w 154"/>
                <a:gd name="T15" fmla="*/ 284 h 284"/>
                <a:gd name="T16" fmla="*/ 77 w 154"/>
                <a:gd name="T17" fmla="*/ 281 h 284"/>
                <a:gd name="T18" fmla="*/ 102 w 154"/>
                <a:gd name="T19" fmla="*/ 268 h 284"/>
                <a:gd name="T20" fmla="*/ 122 w 154"/>
                <a:gd name="T21" fmla="*/ 249 h 284"/>
                <a:gd name="T22" fmla="*/ 137 w 154"/>
                <a:gd name="T23" fmla="*/ 229 h 284"/>
                <a:gd name="T24" fmla="*/ 146 w 154"/>
                <a:gd name="T25" fmla="*/ 210 h 284"/>
                <a:gd name="T26" fmla="*/ 152 w 154"/>
                <a:gd name="T27" fmla="*/ 196 h 284"/>
                <a:gd name="T28" fmla="*/ 154 w 154"/>
                <a:gd name="T29" fmla="*/ 190 h 284"/>
                <a:gd name="T30" fmla="*/ 154 w 154"/>
                <a:gd name="T31" fmla="*/ 190 h 284"/>
                <a:gd name="T32" fmla="*/ 154 w 154"/>
                <a:gd name="T33" fmla="*/ 95 h 284"/>
                <a:gd name="T34" fmla="*/ 154 w 154"/>
                <a:gd name="T35" fmla="*/ 95 h 284"/>
                <a:gd name="T36" fmla="*/ 152 w 154"/>
                <a:gd name="T37" fmla="*/ 89 h 284"/>
                <a:gd name="T38" fmla="*/ 146 w 154"/>
                <a:gd name="T39" fmla="*/ 75 h 284"/>
                <a:gd name="T40" fmla="*/ 137 w 154"/>
                <a:gd name="T41" fmla="*/ 56 h 284"/>
                <a:gd name="T42" fmla="*/ 122 w 154"/>
                <a:gd name="T43" fmla="*/ 35 h 284"/>
                <a:gd name="T44" fmla="*/ 102 w 154"/>
                <a:gd name="T45" fmla="*/ 17 h 284"/>
                <a:gd name="T46" fmla="*/ 77 w 154"/>
                <a:gd name="T47" fmla="*/ 4 h 284"/>
                <a:gd name="T48" fmla="*/ 45 w 154"/>
                <a:gd name="T49" fmla="*/ 0 h 284"/>
                <a:gd name="T50" fmla="*/ 45 w 154"/>
                <a:gd name="T51" fmla="*/ 0 h 284"/>
                <a:gd name="T52" fmla="*/ 20 w 154"/>
                <a:gd name="T53" fmla="*/ 7 h 284"/>
                <a:gd name="T54" fmla="*/ 6 w 154"/>
                <a:gd name="T55" fmla="*/ 22 h 284"/>
                <a:gd name="T56" fmla="*/ 0 w 154"/>
                <a:gd name="T57" fmla="*/ 41 h 284"/>
                <a:gd name="T58" fmla="*/ 0 w 154"/>
                <a:gd name="T59" fmla="*/ 62 h 284"/>
                <a:gd name="T60" fmla="*/ 5 w 154"/>
                <a:gd name="T61" fmla="*/ 81 h 284"/>
                <a:gd name="T62" fmla="*/ 12 w 154"/>
                <a:gd name="T63" fmla="*/ 95 h 284"/>
                <a:gd name="T64" fmla="*/ 12 w 154"/>
                <a:gd name="T65" fmla="*/ 95 h 284"/>
                <a:gd name="T66" fmla="*/ 12 w 154"/>
                <a:gd name="T67" fmla="*/ 120 h 284"/>
                <a:gd name="T68" fmla="*/ 12 w 154"/>
                <a:gd name="T69" fmla="*/ 165 h 284"/>
                <a:gd name="T70" fmla="*/ 12 w 154"/>
                <a:gd name="T71" fmla="*/ 190 h 284"/>
                <a:gd name="T72" fmla="*/ 12 w 154"/>
                <a:gd name="T73" fmla="*/ 19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4" h="284">
                  <a:moveTo>
                    <a:pt x="12" y="190"/>
                  </a:moveTo>
                  <a:lnTo>
                    <a:pt x="5" y="204"/>
                  </a:lnTo>
                  <a:lnTo>
                    <a:pt x="0" y="223"/>
                  </a:lnTo>
                  <a:lnTo>
                    <a:pt x="0" y="244"/>
                  </a:lnTo>
                  <a:lnTo>
                    <a:pt x="6" y="263"/>
                  </a:lnTo>
                  <a:lnTo>
                    <a:pt x="20" y="278"/>
                  </a:lnTo>
                  <a:lnTo>
                    <a:pt x="45" y="284"/>
                  </a:lnTo>
                  <a:lnTo>
                    <a:pt x="45" y="284"/>
                  </a:lnTo>
                  <a:lnTo>
                    <a:pt x="77" y="281"/>
                  </a:lnTo>
                  <a:lnTo>
                    <a:pt x="102" y="268"/>
                  </a:lnTo>
                  <a:lnTo>
                    <a:pt x="122" y="249"/>
                  </a:lnTo>
                  <a:lnTo>
                    <a:pt x="137" y="229"/>
                  </a:lnTo>
                  <a:lnTo>
                    <a:pt x="146" y="210"/>
                  </a:lnTo>
                  <a:lnTo>
                    <a:pt x="152" y="196"/>
                  </a:lnTo>
                  <a:lnTo>
                    <a:pt x="154" y="190"/>
                  </a:lnTo>
                  <a:lnTo>
                    <a:pt x="154" y="190"/>
                  </a:lnTo>
                  <a:lnTo>
                    <a:pt x="154" y="95"/>
                  </a:lnTo>
                  <a:lnTo>
                    <a:pt x="154" y="95"/>
                  </a:lnTo>
                  <a:lnTo>
                    <a:pt x="152" y="89"/>
                  </a:lnTo>
                  <a:lnTo>
                    <a:pt x="146" y="75"/>
                  </a:lnTo>
                  <a:lnTo>
                    <a:pt x="137" y="56"/>
                  </a:lnTo>
                  <a:lnTo>
                    <a:pt x="122" y="35"/>
                  </a:lnTo>
                  <a:lnTo>
                    <a:pt x="102" y="17"/>
                  </a:lnTo>
                  <a:lnTo>
                    <a:pt x="77" y="4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0" y="7"/>
                  </a:lnTo>
                  <a:lnTo>
                    <a:pt x="6" y="22"/>
                  </a:lnTo>
                  <a:lnTo>
                    <a:pt x="0" y="41"/>
                  </a:lnTo>
                  <a:lnTo>
                    <a:pt x="0" y="62"/>
                  </a:lnTo>
                  <a:lnTo>
                    <a:pt x="5" y="81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2" y="120"/>
                  </a:lnTo>
                  <a:lnTo>
                    <a:pt x="12" y="165"/>
                  </a:lnTo>
                  <a:lnTo>
                    <a:pt x="12" y="190"/>
                  </a:lnTo>
                  <a:lnTo>
                    <a:pt x="12" y="190"/>
                  </a:lnTo>
                  <a:close/>
                </a:path>
              </a:pathLst>
            </a:custGeom>
            <a:solidFill>
              <a:srgbClr val="C3AAD2"/>
            </a:solidFill>
            <a:ln w="19050" cmpd="sng">
              <a:solidFill>
                <a:srgbClr val="9E7AB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04" name="Freeform 4"/>
            <p:cNvSpPr>
              <a:spLocks noChangeAspect="1"/>
            </p:cNvSpPr>
            <p:nvPr/>
          </p:nvSpPr>
          <p:spPr bwMode="auto">
            <a:xfrm>
              <a:off x="4086" y="1358"/>
              <a:ext cx="72" cy="100"/>
            </a:xfrm>
            <a:custGeom>
              <a:avLst/>
              <a:gdLst>
                <a:gd name="T0" fmla="*/ 48 w 48"/>
                <a:gd name="T1" fmla="*/ 0 h 67"/>
                <a:gd name="T2" fmla="*/ 20 w 48"/>
                <a:gd name="T3" fmla="*/ 6 h 67"/>
                <a:gd name="T4" fmla="*/ 5 w 48"/>
                <a:gd name="T5" fmla="*/ 22 h 67"/>
                <a:gd name="T6" fmla="*/ 0 w 48"/>
                <a:gd name="T7" fmla="*/ 43 h 67"/>
                <a:gd name="T8" fmla="*/ 4 w 48"/>
                <a:gd name="T9" fmla="*/ 64 h 67"/>
                <a:gd name="T10" fmla="*/ 4 w 48"/>
                <a:gd name="T11" fmla="*/ 64 h 67"/>
                <a:gd name="T12" fmla="*/ 5 w 48"/>
                <a:gd name="T13" fmla="*/ 65 h 67"/>
                <a:gd name="T14" fmla="*/ 6 w 48"/>
                <a:gd name="T15" fmla="*/ 66 h 67"/>
                <a:gd name="T16" fmla="*/ 8 w 48"/>
                <a:gd name="T17" fmla="*/ 67 h 67"/>
                <a:gd name="T18" fmla="*/ 8 w 48"/>
                <a:gd name="T19" fmla="*/ 67 h 67"/>
                <a:gd name="T20" fmla="*/ 10 w 48"/>
                <a:gd name="T21" fmla="*/ 66 h 67"/>
                <a:gd name="T22" fmla="*/ 11 w 48"/>
                <a:gd name="T23" fmla="*/ 65 h 67"/>
                <a:gd name="T24" fmla="*/ 11 w 48"/>
                <a:gd name="T25" fmla="*/ 63 h 67"/>
                <a:gd name="T26" fmla="*/ 11 w 48"/>
                <a:gd name="T27" fmla="*/ 63 h 67"/>
                <a:gd name="T28" fmla="*/ 10 w 48"/>
                <a:gd name="T29" fmla="*/ 38 h 67"/>
                <a:gd name="T30" fmla="*/ 20 w 48"/>
                <a:gd name="T31" fmla="*/ 14 h 67"/>
                <a:gd name="T32" fmla="*/ 48 w 48"/>
                <a:gd name="T33" fmla="*/ 0 h 67"/>
                <a:gd name="T34" fmla="*/ 48 w 48"/>
                <a:gd name="T35" fmla="*/ 0 h 67"/>
                <a:gd name="T36" fmla="*/ 48 w 48"/>
                <a:gd name="T37" fmla="*/ 0 h 67"/>
                <a:gd name="T38" fmla="*/ 48 w 48"/>
                <a:gd name="T39" fmla="*/ 0 h 67"/>
                <a:gd name="T40" fmla="*/ 48 w 48"/>
                <a:gd name="T41" fmla="*/ 0 h 67"/>
                <a:gd name="T42" fmla="*/ 48 w 48"/>
                <a:gd name="T43" fmla="*/ 0 h 67"/>
                <a:gd name="T44" fmla="*/ 48 w 48"/>
                <a:gd name="T45" fmla="*/ 0 h 67"/>
                <a:gd name="T46" fmla="*/ 48 w 48"/>
                <a:gd name="T47" fmla="*/ 0 h 67"/>
                <a:gd name="T48" fmla="*/ 48 w 48"/>
                <a:gd name="T49" fmla="*/ 0 h 67"/>
                <a:gd name="T50" fmla="*/ 48 w 48"/>
                <a:gd name="T51" fmla="*/ 0 h 67"/>
                <a:gd name="T52" fmla="*/ 48 w 48"/>
                <a:gd name="T5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67">
                  <a:moveTo>
                    <a:pt x="48" y="0"/>
                  </a:moveTo>
                  <a:lnTo>
                    <a:pt x="20" y="6"/>
                  </a:lnTo>
                  <a:lnTo>
                    <a:pt x="5" y="22"/>
                  </a:lnTo>
                  <a:lnTo>
                    <a:pt x="0" y="43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5" y="65"/>
                  </a:lnTo>
                  <a:lnTo>
                    <a:pt x="6" y="66"/>
                  </a:lnTo>
                  <a:lnTo>
                    <a:pt x="8" y="67"/>
                  </a:lnTo>
                  <a:lnTo>
                    <a:pt x="8" y="67"/>
                  </a:lnTo>
                  <a:lnTo>
                    <a:pt x="10" y="66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11" y="63"/>
                  </a:lnTo>
                  <a:lnTo>
                    <a:pt x="10" y="38"/>
                  </a:lnTo>
                  <a:lnTo>
                    <a:pt x="20" y="1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205" name="Line 5"/>
          <p:cNvSpPr>
            <a:spLocks noChangeAspect="1" noChangeShapeType="1"/>
          </p:cNvSpPr>
          <p:nvPr/>
        </p:nvSpPr>
        <p:spPr bwMode="auto">
          <a:xfrm flipH="1">
            <a:off x="4076700" y="2354263"/>
            <a:ext cx="5080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06" name="Rectangle 6"/>
          <p:cNvSpPr>
            <a:spLocks noChangeArrowheads="1"/>
          </p:cNvSpPr>
          <p:nvPr/>
        </p:nvSpPr>
        <p:spPr bwMode="auto">
          <a:xfrm>
            <a:off x="3408363" y="2127250"/>
            <a:ext cx="4232275" cy="79375"/>
          </a:xfrm>
          <a:prstGeom prst="rect">
            <a:avLst/>
          </a:prstGeom>
          <a:solidFill>
            <a:srgbClr val="4D94C3"/>
          </a:solidFill>
          <a:ln w="19050">
            <a:solidFill>
              <a:srgbClr val="4D94C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07" name="Freeform 7"/>
          <p:cNvSpPr>
            <a:spLocks noChangeAspect="1"/>
          </p:cNvSpPr>
          <p:nvPr/>
        </p:nvSpPr>
        <p:spPr bwMode="auto">
          <a:xfrm>
            <a:off x="7615238" y="1998663"/>
            <a:ext cx="644525" cy="207962"/>
          </a:xfrm>
          <a:custGeom>
            <a:avLst/>
            <a:gdLst>
              <a:gd name="T0" fmla="*/ 131 w 152"/>
              <a:gd name="T1" fmla="*/ 36 h 59"/>
              <a:gd name="T2" fmla="*/ 131 w 152"/>
              <a:gd name="T3" fmla="*/ 0 h 59"/>
              <a:gd name="T4" fmla="*/ 123 w 152"/>
              <a:gd name="T5" fmla="*/ 0 h 59"/>
              <a:gd name="T6" fmla="*/ 123 w 152"/>
              <a:gd name="T7" fmla="*/ 36 h 59"/>
              <a:gd name="T8" fmla="*/ 83 w 152"/>
              <a:gd name="T9" fmla="*/ 36 h 59"/>
              <a:gd name="T10" fmla="*/ 83 w 152"/>
              <a:gd name="T11" fmla="*/ 0 h 59"/>
              <a:gd name="T12" fmla="*/ 75 w 152"/>
              <a:gd name="T13" fmla="*/ 0 h 59"/>
              <a:gd name="T14" fmla="*/ 75 w 152"/>
              <a:gd name="T15" fmla="*/ 36 h 59"/>
              <a:gd name="T16" fmla="*/ 35 w 152"/>
              <a:gd name="T17" fmla="*/ 36 h 59"/>
              <a:gd name="T18" fmla="*/ 35 w 152"/>
              <a:gd name="T19" fmla="*/ 0 h 59"/>
              <a:gd name="T20" fmla="*/ 28 w 152"/>
              <a:gd name="T21" fmla="*/ 0 h 59"/>
              <a:gd name="T22" fmla="*/ 28 w 152"/>
              <a:gd name="T23" fmla="*/ 36 h 59"/>
              <a:gd name="T24" fmla="*/ 0 w 152"/>
              <a:gd name="T25" fmla="*/ 36 h 59"/>
              <a:gd name="T26" fmla="*/ 0 w 152"/>
              <a:gd name="T27" fmla="*/ 59 h 59"/>
              <a:gd name="T28" fmla="*/ 152 w 152"/>
              <a:gd name="T29" fmla="*/ 59 h 59"/>
              <a:gd name="T30" fmla="*/ 152 w 152"/>
              <a:gd name="T31" fmla="*/ 36 h 59"/>
              <a:gd name="T32" fmla="*/ 131 w 152"/>
              <a:gd name="T33" fmla="*/ 36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2" h="59">
                <a:moveTo>
                  <a:pt x="131" y="36"/>
                </a:moveTo>
                <a:lnTo>
                  <a:pt x="131" y="0"/>
                </a:lnTo>
                <a:lnTo>
                  <a:pt x="123" y="0"/>
                </a:lnTo>
                <a:lnTo>
                  <a:pt x="123" y="36"/>
                </a:lnTo>
                <a:lnTo>
                  <a:pt x="83" y="36"/>
                </a:lnTo>
                <a:lnTo>
                  <a:pt x="83" y="0"/>
                </a:lnTo>
                <a:lnTo>
                  <a:pt x="75" y="0"/>
                </a:lnTo>
                <a:lnTo>
                  <a:pt x="75" y="36"/>
                </a:lnTo>
                <a:lnTo>
                  <a:pt x="35" y="36"/>
                </a:lnTo>
                <a:lnTo>
                  <a:pt x="35" y="0"/>
                </a:lnTo>
                <a:lnTo>
                  <a:pt x="28" y="0"/>
                </a:lnTo>
                <a:lnTo>
                  <a:pt x="28" y="36"/>
                </a:lnTo>
                <a:lnTo>
                  <a:pt x="0" y="36"/>
                </a:lnTo>
                <a:lnTo>
                  <a:pt x="0" y="59"/>
                </a:lnTo>
                <a:lnTo>
                  <a:pt x="152" y="59"/>
                </a:lnTo>
                <a:lnTo>
                  <a:pt x="152" y="36"/>
                </a:lnTo>
                <a:lnTo>
                  <a:pt x="131" y="36"/>
                </a:lnTo>
                <a:close/>
              </a:path>
            </a:pathLst>
          </a:custGeom>
          <a:solidFill>
            <a:srgbClr val="437631"/>
          </a:solidFill>
          <a:ln w="19050" cmpd="sng">
            <a:solidFill>
              <a:srgbClr val="43763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08" name="Text Box 8"/>
          <p:cNvSpPr txBox="1">
            <a:spLocks noChangeAspect="1" noChangeArrowheads="1"/>
          </p:cNvSpPr>
          <p:nvPr/>
        </p:nvSpPr>
        <p:spPr bwMode="auto">
          <a:xfrm>
            <a:off x="8156575" y="1987550"/>
            <a:ext cx="41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latin typeface="Palatino Linotype" charset="0"/>
              </a:rPr>
              <a:t> 5</a:t>
            </a:r>
            <a:r>
              <a:rPr lang="ja-JP" altLang="en-US" sz="1800" b="1">
                <a:latin typeface="Arial"/>
              </a:rPr>
              <a:t>’</a:t>
            </a:r>
            <a:endParaRPr lang="en-US" sz="1800" b="1">
              <a:latin typeface="Palatino Linotype" charset="0"/>
            </a:endParaRPr>
          </a:p>
        </p:txBody>
      </p:sp>
      <p:grpSp>
        <p:nvGrpSpPr>
          <p:cNvPr id="307209" name="Group 9"/>
          <p:cNvGrpSpPr>
            <a:grpSpLocks/>
          </p:cNvGrpSpPr>
          <p:nvPr/>
        </p:nvGrpSpPr>
        <p:grpSpPr bwMode="auto">
          <a:xfrm>
            <a:off x="2003425" y="2395538"/>
            <a:ext cx="957263" cy="1023937"/>
            <a:chOff x="3561" y="1713"/>
            <a:chExt cx="339" cy="431"/>
          </a:xfrm>
        </p:grpSpPr>
        <p:sp>
          <p:nvSpPr>
            <p:cNvPr id="307210" name="Freeform 10"/>
            <p:cNvSpPr>
              <a:spLocks noChangeAspect="1"/>
            </p:cNvSpPr>
            <p:nvPr/>
          </p:nvSpPr>
          <p:spPr bwMode="auto">
            <a:xfrm>
              <a:off x="3561" y="1713"/>
              <a:ext cx="339" cy="431"/>
            </a:xfrm>
            <a:custGeom>
              <a:avLst/>
              <a:gdLst>
                <a:gd name="T0" fmla="*/ 113 w 226"/>
                <a:gd name="T1" fmla="*/ 0 h 288"/>
                <a:gd name="T2" fmla="*/ 133 w 226"/>
                <a:gd name="T3" fmla="*/ 2 h 288"/>
                <a:gd name="T4" fmla="*/ 152 w 226"/>
                <a:gd name="T5" fmla="*/ 9 h 288"/>
                <a:gd name="T6" fmla="*/ 170 w 226"/>
                <a:gd name="T7" fmla="*/ 20 h 288"/>
                <a:gd name="T8" fmla="*/ 186 w 226"/>
                <a:gd name="T9" fmla="*/ 34 h 288"/>
                <a:gd name="T10" fmla="*/ 199 w 226"/>
                <a:gd name="T11" fmla="*/ 51 h 288"/>
                <a:gd name="T12" fmla="*/ 210 w 226"/>
                <a:gd name="T13" fmla="*/ 71 h 288"/>
                <a:gd name="T14" fmla="*/ 219 w 226"/>
                <a:gd name="T15" fmla="*/ 94 h 288"/>
                <a:gd name="T16" fmla="*/ 224 w 226"/>
                <a:gd name="T17" fmla="*/ 118 h 288"/>
                <a:gd name="T18" fmla="*/ 226 w 226"/>
                <a:gd name="T19" fmla="*/ 144 h 288"/>
                <a:gd name="T20" fmla="*/ 226 w 226"/>
                <a:gd name="T21" fmla="*/ 144 h 288"/>
                <a:gd name="T22" fmla="*/ 224 w 226"/>
                <a:gd name="T23" fmla="*/ 170 h 288"/>
                <a:gd name="T24" fmla="*/ 219 w 226"/>
                <a:gd name="T25" fmla="*/ 194 h 288"/>
                <a:gd name="T26" fmla="*/ 210 w 226"/>
                <a:gd name="T27" fmla="*/ 216 h 288"/>
                <a:gd name="T28" fmla="*/ 199 w 226"/>
                <a:gd name="T29" fmla="*/ 237 h 288"/>
                <a:gd name="T30" fmla="*/ 186 w 226"/>
                <a:gd name="T31" fmla="*/ 254 h 288"/>
                <a:gd name="T32" fmla="*/ 170 w 226"/>
                <a:gd name="T33" fmla="*/ 268 h 288"/>
                <a:gd name="T34" fmla="*/ 152 w 226"/>
                <a:gd name="T35" fmla="*/ 279 h 288"/>
                <a:gd name="T36" fmla="*/ 133 w 226"/>
                <a:gd name="T37" fmla="*/ 286 h 288"/>
                <a:gd name="T38" fmla="*/ 113 w 226"/>
                <a:gd name="T39" fmla="*/ 288 h 288"/>
                <a:gd name="T40" fmla="*/ 113 w 226"/>
                <a:gd name="T41" fmla="*/ 288 h 288"/>
                <a:gd name="T42" fmla="*/ 93 w 226"/>
                <a:gd name="T43" fmla="*/ 286 h 288"/>
                <a:gd name="T44" fmla="*/ 73 w 226"/>
                <a:gd name="T45" fmla="*/ 279 h 288"/>
                <a:gd name="T46" fmla="*/ 56 w 226"/>
                <a:gd name="T47" fmla="*/ 268 h 288"/>
                <a:gd name="T48" fmla="*/ 40 w 226"/>
                <a:gd name="T49" fmla="*/ 254 h 288"/>
                <a:gd name="T50" fmla="*/ 27 w 226"/>
                <a:gd name="T51" fmla="*/ 237 h 288"/>
                <a:gd name="T52" fmla="*/ 15 w 226"/>
                <a:gd name="T53" fmla="*/ 216 h 288"/>
                <a:gd name="T54" fmla="*/ 7 w 226"/>
                <a:gd name="T55" fmla="*/ 194 h 288"/>
                <a:gd name="T56" fmla="*/ 2 w 226"/>
                <a:gd name="T57" fmla="*/ 170 h 288"/>
                <a:gd name="T58" fmla="*/ 0 w 226"/>
                <a:gd name="T59" fmla="*/ 144 h 288"/>
                <a:gd name="T60" fmla="*/ 0 w 226"/>
                <a:gd name="T61" fmla="*/ 144 h 288"/>
                <a:gd name="T62" fmla="*/ 2 w 226"/>
                <a:gd name="T63" fmla="*/ 118 h 288"/>
                <a:gd name="T64" fmla="*/ 7 w 226"/>
                <a:gd name="T65" fmla="*/ 94 h 288"/>
                <a:gd name="T66" fmla="*/ 15 w 226"/>
                <a:gd name="T67" fmla="*/ 71 h 288"/>
                <a:gd name="T68" fmla="*/ 27 w 226"/>
                <a:gd name="T69" fmla="*/ 51 h 288"/>
                <a:gd name="T70" fmla="*/ 40 w 226"/>
                <a:gd name="T71" fmla="*/ 34 h 288"/>
                <a:gd name="T72" fmla="*/ 56 w 226"/>
                <a:gd name="T73" fmla="*/ 20 h 288"/>
                <a:gd name="T74" fmla="*/ 73 w 226"/>
                <a:gd name="T75" fmla="*/ 9 h 288"/>
                <a:gd name="T76" fmla="*/ 93 w 226"/>
                <a:gd name="T77" fmla="*/ 2 h 288"/>
                <a:gd name="T78" fmla="*/ 113 w 226"/>
                <a:gd name="T79" fmla="*/ 0 h 288"/>
                <a:gd name="T80" fmla="*/ 113 w 226"/>
                <a:gd name="T81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288">
                  <a:moveTo>
                    <a:pt x="113" y="0"/>
                  </a:moveTo>
                  <a:lnTo>
                    <a:pt x="133" y="2"/>
                  </a:lnTo>
                  <a:lnTo>
                    <a:pt x="152" y="9"/>
                  </a:lnTo>
                  <a:lnTo>
                    <a:pt x="170" y="20"/>
                  </a:lnTo>
                  <a:lnTo>
                    <a:pt x="186" y="34"/>
                  </a:lnTo>
                  <a:lnTo>
                    <a:pt x="199" y="51"/>
                  </a:lnTo>
                  <a:lnTo>
                    <a:pt x="210" y="71"/>
                  </a:lnTo>
                  <a:lnTo>
                    <a:pt x="219" y="94"/>
                  </a:lnTo>
                  <a:lnTo>
                    <a:pt x="224" y="118"/>
                  </a:lnTo>
                  <a:lnTo>
                    <a:pt x="226" y="144"/>
                  </a:lnTo>
                  <a:lnTo>
                    <a:pt x="226" y="144"/>
                  </a:lnTo>
                  <a:lnTo>
                    <a:pt x="224" y="170"/>
                  </a:lnTo>
                  <a:lnTo>
                    <a:pt x="219" y="194"/>
                  </a:lnTo>
                  <a:lnTo>
                    <a:pt x="210" y="216"/>
                  </a:lnTo>
                  <a:lnTo>
                    <a:pt x="199" y="237"/>
                  </a:lnTo>
                  <a:lnTo>
                    <a:pt x="186" y="254"/>
                  </a:lnTo>
                  <a:lnTo>
                    <a:pt x="170" y="268"/>
                  </a:lnTo>
                  <a:lnTo>
                    <a:pt x="152" y="279"/>
                  </a:lnTo>
                  <a:lnTo>
                    <a:pt x="133" y="286"/>
                  </a:lnTo>
                  <a:lnTo>
                    <a:pt x="113" y="288"/>
                  </a:lnTo>
                  <a:lnTo>
                    <a:pt x="113" y="288"/>
                  </a:lnTo>
                  <a:lnTo>
                    <a:pt x="93" y="286"/>
                  </a:lnTo>
                  <a:lnTo>
                    <a:pt x="73" y="279"/>
                  </a:lnTo>
                  <a:lnTo>
                    <a:pt x="56" y="268"/>
                  </a:lnTo>
                  <a:lnTo>
                    <a:pt x="40" y="254"/>
                  </a:lnTo>
                  <a:lnTo>
                    <a:pt x="27" y="237"/>
                  </a:lnTo>
                  <a:lnTo>
                    <a:pt x="15" y="216"/>
                  </a:lnTo>
                  <a:lnTo>
                    <a:pt x="7" y="194"/>
                  </a:lnTo>
                  <a:lnTo>
                    <a:pt x="2" y="170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2" y="118"/>
                  </a:lnTo>
                  <a:lnTo>
                    <a:pt x="7" y="94"/>
                  </a:lnTo>
                  <a:lnTo>
                    <a:pt x="15" y="71"/>
                  </a:lnTo>
                  <a:lnTo>
                    <a:pt x="27" y="51"/>
                  </a:lnTo>
                  <a:lnTo>
                    <a:pt x="40" y="34"/>
                  </a:lnTo>
                  <a:lnTo>
                    <a:pt x="56" y="20"/>
                  </a:lnTo>
                  <a:lnTo>
                    <a:pt x="73" y="9"/>
                  </a:lnTo>
                  <a:lnTo>
                    <a:pt x="93" y="2"/>
                  </a:lnTo>
                  <a:lnTo>
                    <a:pt x="113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AD4E4"/>
            </a:solidFill>
            <a:ln w="19050" cmpd="sng">
              <a:solidFill>
                <a:srgbClr val="DEB7D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11" name="Freeform 11"/>
            <p:cNvSpPr>
              <a:spLocks noChangeAspect="1"/>
            </p:cNvSpPr>
            <p:nvPr/>
          </p:nvSpPr>
          <p:spPr bwMode="auto">
            <a:xfrm>
              <a:off x="3749" y="1830"/>
              <a:ext cx="67" cy="202"/>
            </a:xfrm>
            <a:custGeom>
              <a:avLst/>
              <a:gdLst>
                <a:gd name="T0" fmla="*/ 37 w 45"/>
                <a:gd name="T1" fmla="*/ 108 h 135"/>
                <a:gd name="T2" fmla="*/ 27 w 45"/>
                <a:gd name="T3" fmla="*/ 96 h 135"/>
                <a:gd name="T4" fmla="*/ 19 w 45"/>
                <a:gd name="T5" fmla="*/ 83 h 135"/>
                <a:gd name="T6" fmla="*/ 15 w 45"/>
                <a:gd name="T7" fmla="*/ 66 h 135"/>
                <a:gd name="T8" fmla="*/ 15 w 45"/>
                <a:gd name="T9" fmla="*/ 66 h 135"/>
                <a:gd name="T10" fmla="*/ 19 w 45"/>
                <a:gd name="T11" fmla="*/ 51 h 135"/>
                <a:gd name="T12" fmla="*/ 27 w 45"/>
                <a:gd name="T13" fmla="*/ 38 h 135"/>
                <a:gd name="T14" fmla="*/ 37 w 45"/>
                <a:gd name="T15" fmla="*/ 27 h 135"/>
                <a:gd name="T16" fmla="*/ 37 w 45"/>
                <a:gd name="T17" fmla="*/ 27 h 135"/>
                <a:gd name="T18" fmla="*/ 42 w 45"/>
                <a:gd name="T19" fmla="*/ 19 h 135"/>
                <a:gd name="T20" fmla="*/ 43 w 45"/>
                <a:gd name="T21" fmla="*/ 9 h 135"/>
                <a:gd name="T22" fmla="*/ 45 w 45"/>
                <a:gd name="T23" fmla="*/ 0 h 135"/>
                <a:gd name="T24" fmla="*/ 45 w 45"/>
                <a:gd name="T25" fmla="*/ 0 h 135"/>
                <a:gd name="T26" fmla="*/ 43 w 45"/>
                <a:gd name="T27" fmla="*/ 7 h 135"/>
                <a:gd name="T28" fmla="*/ 43 w 45"/>
                <a:gd name="T29" fmla="*/ 9 h 135"/>
                <a:gd name="T30" fmla="*/ 45 w 45"/>
                <a:gd name="T31" fmla="*/ 0 h 135"/>
                <a:gd name="T32" fmla="*/ 45 w 45"/>
                <a:gd name="T33" fmla="*/ 0 h 135"/>
                <a:gd name="T34" fmla="*/ 45 w 45"/>
                <a:gd name="T35" fmla="*/ 0 h 135"/>
                <a:gd name="T36" fmla="*/ 45 w 45"/>
                <a:gd name="T37" fmla="*/ 0 h 135"/>
                <a:gd name="T38" fmla="*/ 45 w 45"/>
                <a:gd name="T39" fmla="*/ 0 h 135"/>
                <a:gd name="T40" fmla="*/ 45 w 45"/>
                <a:gd name="T41" fmla="*/ 0 h 135"/>
                <a:gd name="T42" fmla="*/ 42 w 45"/>
                <a:gd name="T43" fmla="*/ 8 h 135"/>
                <a:gd name="T44" fmla="*/ 39 w 45"/>
                <a:gd name="T45" fmla="*/ 17 h 135"/>
                <a:gd name="T46" fmla="*/ 34 w 45"/>
                <a:gd name="T47" fmla="*/ 24 h 135"/>
                <a:gd name="T48" fmla="*/ 34 w 45"/>
                <a:gd name="T49" fmla="*/ 24 h 135"/>
                <a:gd name="T50" fmla="*/ 17 w 45"/>
                <a:gd name="T51" fmla="*/ 36 h 135"/>
                <a:gd name="T52" fmla="*/ 4 w 45"/>
                <a:gd name="T53" fmla="*/ 52 h 135"/>
                <a:gd name="T54" fmla="*/ 0 w 45"/>
                <a:gd name="T55" fmla="*/ 71 h 135"/>
                <a:gd name="T56" fmla="*/ 0 w 45"/>
                <a:gd name="T57" fmla="*/ 71 h 135"/>
                <a:gd name="T58" fmla="*/ 0 w 45"/>
                <a:gd name="T59" fmla="*/ 71 h 135"/>
                <a:gd name="T60" fmla="*/ 0 w 45"/>
                <a:gd name="T61" fmla="*/ 71 h 135"/>
                <a:gd name="T62" fmla="*/ 0 w 45"/>
                <a:gd name="T63" fmla="*/ 72 h 135"/>
                <a:gd name="T64" fmla="*/ 0 w 45"/>
                <a:gd name="T65" fmla="*/ 72 h 135"/>
                <a:gd name="T66" fmla="*/ 7 w 45"/>
                <a:gd name="T67" fmla="*/ 87 h 135"/>
                <a:gd name="T68" fmla="*/ 20 w 45"/>
                <a:gd name="T69" fmla="*/ 100 h 135"/>
                <a:gd name="T70" fmla="*/ 34 w 45"/>
                <a:gd name="T71" fmla="*/ 111 h 135"/>
                <a:gd name="T72" fmla="*/ 34 w 45"/>
                <a:gd name="T73" fmla="*/ 111 h 135"/>
                <a:gd name="T74" fmla="*/ 39 w 45"/>
                <a:gd name="T75" fmla="*/ 118 h 135"/>
                <a:gd name="T76" fmla="*/ 42 w 45"/>
                <a:gd name="T77" fmla="*/ 126 h 135"/>
                <a:gd name="T78" fmla="*/ 45 w 45"/>
                <a:gd name="T79" fmla="*/ 135 h 135"/>
                <a:gd name="T80" fmla="*/ 45 w 45"/>
                <a:gd name="T81" fmla="*/ 135 h 135"/>
                <a:gd name="T82" fmla="*/ 45 w 45"/>
                <a:gd name="T83" fmla="*/ 135 h 135"/>
                <a:gd name="T84" fmla="*/ 45 w 45"/>
                <a:gd name="T85" fmla="*/ 135 h 135"/>
                <a:gd name="T86" fmla="*/ 45 w 45"/>
                <a:gd name="T87" fmla="*/ 135 h 135"/>
                <a:gd name="T88" fmla="*/ 37 w 45"/>
                <a:gd name="T89" fmla="*/ 10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" h="135">
                  <a:moveTo>
                    <a:pt x="37" y="108"/>
                  </a:moveTo>
                  <a:lnTo>
                    <a:pt x="27" y="96"/>
                  </a:lnTo>
                  <a:lnTo>
                    <a:pt x="19" y="83"/>
                  </a:lnTo>
                  <a:lnTo>
                    <a:pt x="15" y="66"/>
                  </a:lnTo>
                  <a:lnTo>
                    <a:pt x="15" y="66"/>
                  </a:lnTo>
                  <a:lnTo>
                    <a:pt x="19" y="51"/>
                  </a:lnTo>
                  <a:lnTo>
                    <a:pt x="27" y="38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42" y="19"/>
                  </a:lnTo>
                  <a:lnTo>
                    <a:pt x="43" y="9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3" y="7"/>
                  </a:lnTo>
                  <a:lnTo>
                    <a:pt x="43" y="9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2" y="8"/>
                  </a:lnTo>
                  <a:lnTo>
                    <a:pt x="39" y="17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17" y="36"/>
                  </a:lnTo>
                  <a:lnTo>
                    <a:pt x="4" y="52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7" y="87"/>
                  </a:lnTo>
                  <a:lnTo>
                    <a:pt x="20" y="100"/>
                  </a:lnTo>
                  <a:lnTo>
                    <a:pt x="34" y="111"/>
                  </a:lnTo>
                  <a:lnTo>
                    <a:pt x="34" y="111"/>
                  </a:lnTo>
                  <a:lnTo>
                    <a:pt x="39" y="118"/>
                  </a:lnTo>
                  <a:lnTo>
                    <a:pt x="42" y="126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37" y="108"/>
                  </a:lnTo>
                  <a:close/>
                </a:path>
              </a:pathLst>
            </a:custGeom>
            <a:solidFill>
              <a:srgbClr val="E0BCD6"/>
            </a:solidFill>
            <a:ln w="38100" cmpd="sng">
              <a:solidFill>
                <a:srgbClr val="DEB7D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12" name="Freeform 12"/>
            <p:cNvSpPr>
              <a:spLocks noChangeAspect="1"/>
            </p:cNvSpPr>
            <p:nvPr/>
          </p:nvSpPr>
          <p:spPr bwMode="auto">
            <a:xfrm>
              <a:off x="3599" y="1732"/>
              <a:ext cx="138" cy="113"/>
            </a:xfrm>
            <a:custGeom>
              <a:avLst/>
              <a:gdLst>
                <a:gd name="T0" fmla="*/ 0 w 92"/>
                <a:gd name="T1" fmla="*/ 75 h 75"/>
                <a:gd name="T2" fmla="*/ 16 w 92"/>
                <a:gd name="T3" fmla="*/ 54 h 75"/>
                <a:gd name="T4" fmla="*/ 35 w 92"/>
                <a:gd name="T5" fmla="*/ 36 h 75"/>
                <a:gd name="T6" fmla="*/ 57 w 92"/>
                <a:gd name="T7" fmla="*/ 22 h 75"/>
                <a:gd name="T8" fmla="*/ 82 w 92"/>
                <a:gd name="T9" fmla="*/ 14 h 75"/>
                <a:gd name="T10" fmla="*/ 82 w 92"/>
                <a:gd name="T11" fmla="*/ 14 h 75"/>
                <a:gd name="T12" fmla="*/ 87 w 92"/>
                <a:gd name="T13" fmla="*/ 11 h 75"/>
                <a:gd name="T14" fmla="*/ 90 w 92"/>
                <a:gd name="T15" fmla="*/ 7 h 75"/>
                <a:gd name="T16" fmla="*/ 92 w 92"/>
                <a:gd name="T17" fmla="*/ 4 h 75"/>
                <a:gd name="T18" fmla="*/ 92 w 92"/>
                <a:gd name="T19" fmla="*/ 4 h 75"/>
                <a:gd name="T20" fmla="*/ 87 w 92"/>
                <a:gd name="T21" fmla="*/ 0 h 75"/>
                <a:gd name="T22" fmla="*/ 79 w 92"/>
                <a:gd name="T23" fmla="*/ 0 h 75"/>
                <a:gd name="T24" fmla="*/ 73 w 92"/>
                <a:gd name="T25" fmla="*/ 0 h 75"/>
                <a:gd name="T26" fmla="*/ 73 w 92"/>
                <a:gd name="T27" fmla="*/ 0 h 75"/>
                <a:gd name="T28" fmla="*/ 47 w 92"/>
                <a:gd name="T29" fmla="*/ 11 h 75"/>
                <a:gd name="T30" fmla="*/ 26 w 92"/>
                <a:gd name="T31" fmla="*/ 29 h 75"/>
                <a:gd name="T32" fmla="*/ 10 w 92"/>
                <a:gd name="T33" fmla="*/ 52 h 75"/>
                <a:gd name="T34" fmla="*/ 0 w 92"/>
                <a:gd name="T35" fmla="*/ 75 h 75"/>
                <a:gd name="T36" fmla="*/ 0 w 92"/>
                <a:gd name="T37" fmla="*/ 75 h 75"/>
                <a:gd name="T38" fmla="*/ 0 w 92"/>
                <a:gd name="T39" fmla="*/ 75 h 75"/>
                <a:gd name="T40" fmla="*/ 0 w 92"/>
                <a:gd name="T41" fmla="*/ 75 h 75"/>
                <a:gd name="T42" fmla="*/ 0 w 92"/>
                <a:gd name="T43" fmla="*/ 75 h 75"/>
                <a:gd name="T44" fmla="*/ 0 w 92"/>
                <a:gd name="T45" fmla="*/ 75 h 75"/>
                <a:gd name="T46" fmla="*/ 0 w 92"/>
                <a:gd name="T47" fmla="*/ 75 h 75"/>
                <a:gd name="T48" fmla="*/ 0 w 92"/>
                <a:gd name="T49" fmla="*/ 75 h 75"/>
                <a:gd name="T50" fmla="*/ 0 w 92"/>
                <a:gd name="T51" fmla="*/ 75 h 75"/>
                <a:gd name="T52" fmla="*/ 0 w 92"/>
                <a:gd name="T5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2" h="75">
                  <a:moveTo>
                    <a:pt x="0" y="75"/>
                  </a:moveTo>
                  <a:lnTo>
                    <a:pt x="16" y="54"/>
                  </a:lnTo>
                  <a:lnTo>
                    <a:pt x="35" y="36"/>
                  </a:lnTo>
                  <a:lnTo>
                    <a:pt x="57" y="22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7" y="11"/>
                  </a:lnTo>
                  <a:lnTo>
                    <a:pt x="90" y="7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87" y="0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47" y="11"/>
                  </a:lnTo>
                  <a:lnTo>
                    <a:pt x="26" y="29"/>
                  </a:lnTo>
                  <a:lnTo>
                    <a:pt x="10" y="52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13" name="Freeform 13"/>
            <p:cNvSpPr>
              <a:spLocks noChangeAspect="1"/>
            </p:cNvSpPr>
            <p:nvPr/>
          </p:nvSpPr>
          <p:spPr bwMode="auto">
            <a:xfrm>
              <a:off x="3735" y="1824"/>
              <a:ext cx="77" cy="202"/>
            </a:xfrm>
            <a:custGeom>
              <a:avLst/>
              <a:gdLst>
                <a:gd name="T0" fmla="*/ 50 w 51"/>
                <a:gd name="T1" fmla="*/ 0 h 135"/>
                <a:gd name="T2" fmla="*/ 47 w 51"/>
                <a:gd name="T3" fmla="*/ 8 h 135"/>
                <a:gd name="T4" fmla="*/ 46 w 51"/>
                <a:gd name="T5" fmla="*/ 10 h 135"/>
                <a:gd name="T6" fmla="*/ 50 w 51"/>
                <a:gd name="T7" fmla="*/ 0 h 135"/>
                <a:gd name="T8" fmla="*/ 50 w 51"/>
                <a:gd name="T9" fmla="*/ 0 h 135"/>
                <a:gd name="T10" fmla="*/ 50 w 51"/>
                <a:gd name="T11" fmla="*/ 0 h 135"/>
                <a:gd name="T12" fmla="*/ 50 w 51"/>
                <a:gd name="T13" fmla="*/ 0 h 135"/>
                <a:gd name="T14" fmla="*/ 46 w 51"/>
                <a:gd name="T15" fmla="*/ 9 h 135"/>
                <a:gd name="T16" fmla="*/ 41 w 51"/>
                <a:gd name="T17" fmla="*/ 17 h 135"/>
                <a:gd name="T18" fmla="*/ 34 w 51"/>
                <a:gd name="T19" fmla="*/ 24 h 135"/>
                <a:gd name="T20" fmla="*/ 18 w 51"/>
                <a:gd name="T21" fmla="*/ 37 h 135"/>
                <a:gd name="T22" fmla="*/ 4 w 51"/>
                <a:gd name="T23" fmla="*/ 52 h 135"/>
                <a:gd name="T24" fmla="*/ 0 w 51"/>
                <a:gd name="T25" fmla="*/ 72 h 135"/>
                <a:gd name="T26" fmla="*/ 0 w 51"/>
                <a:gd name="T27" fmla="*/ 72 h 135"/>
                <a:gd name="T28" fmla="*/ 0 w 51"/>
                <a:gd name="T29" fmla="*/ 72 h 135"/>
                <a:gd name="T30" fmla="*/ 0 w 51"/>
                <a:gd name="T31" fmla="*/ 72 h 135"/>
                <a:gd name="T32" fmla="*/ 7 w 51"/>
                <a:gd name="T33" fmla="*/ 88 h 135"/>
                <a:gd name="T34" fmla="*/ 20 w 51"/>
                <a:gd name="T35" fmla="*/ 100 h 135"/>
                <a:gd name="T36" fmla="*/ 34 w 51"/>
                <a:gd name="T37" fmla="*/ 111 h 135"/>
                <a:gd name="T38" fmla="*/ 41 w 51"/>
                <a:gd name="T39" fmla="*/ 119 h 135"/>
                <a:gd name="T40" fmla="*/ 46 w 51"/>
                <a:gd name="T41" fmla="*/ 127 h 135"/>
                <a:gd name="T42" fmla="*/ 51 w 51"/>
                <a:gd name="T43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1" h="135">
                  <a:moveTo>
                    <a:pt x="50" y="0"/>
                  </a:moveTo>
                  <a:lnTo>
                    <a:pt x="47" y="8"/>
                  </a:lnTo>
                  <a:lnTo>
                    <a:pt x="46" y="1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6" y="9"/>
                  </a:lnTo>
                  <a:lnTo>
                    <a:pt x="41" y="17"/>
                  </a:lnTo>
                  <a:lnTo>
                    <a:pt x="34" y="24"/>
                  </a:lnTo>
                  <a:lnTo>
                    <a:pt x="18" y="37"/>
                  </a:lnTo>
                  <a:lnTo>
                    <a:pt x="4" y="5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7" y="88"/>
                  </a:lnTo>
                  <a:lnTo>
                    <a:pt x="20" y="100"/>
                  </a:lnTo>
                  <a:lnTo>
                    <a:pt x="34" y="111"/>
                  </a:lnTo>
                  <a:lnTo>
                    <a:pt x="41" y="119"/>
                  </a:lnTo>
                  <a:lnTo>
                    <a:pt x="46" y="127"/>
                  </a:lnTo>
                  <a:lnTo>
                    <a:pt x="51" y="135"/>
                  </a:lnTo>
                </a:path>
              </a:pathLst>
            </a:custGeom>
            <a:noFill/>
            <a:ln w="19050" cmpd="sng">
              <a:solidFill>
                <a:srgbClr val="C8A3C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214" name="Line 14"/>
          <p:cNvSpPr>
            <a:spLocks noChangeAspect="1" noChangeShapeType="1"/>
          </p:cNvSpPr>
          <p:nvPr/>
        </p:nvSpPr>
        <p:spPr bwMode="auto">
          <a:xfrm>
            <a:off x="3841750" y="3430588"/>
            <a:ext cx="504825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215" name="Group 15"/>
          <p:cNvGrpSpPr>
            <a:grpSpLocks/>
          </p:cNvGrpSpPr>
          <p:nvPr/>
        </p:nvGrpSpPr>
        <p:grpSpPr bwMode="auto">
          <a:xfrm>
            <a:off x="4327525" y="3290888"/>
            <a:ext cx="654050" cy="1012825"/>
            <a:chOff x="4459" y="2091"/>
            <a:chExt cx="231" cy="426"/>
          </a:xfrm>
        </p:grpSpPr>
        <p:sp>
          <p:nvSpPr>
            <p:cNvPr id="307216" name="Freeform 16"/>
            <p:cNvSpPr>
              <a:spLocks noChangeAspect="1"/>
            </p:cNvSpPr>
            <p:nvPr/>
          </p:nvSpPr>
          <p:spPr bwMode="auto">
            <a:xfrm>
              <a:off x="4459" y="2091"/>
              <a:ext cx="231" cy="426"/>
            </a:xfrm>
            <a:custGeom>
              <a:avLst/>
              <a:gdLst>
                <a:gd name="T0" fmla="*/ 142 w 154"/>
                <a:gd name="T1" fmla="*/ 189 h 284"/>
                <a:gd name="T2" fmla="*/ 149 w 154"/>
                <a:gd name="T3" fmla="*/ 204 h 284"/>
                <a:gd name="T4" fmla="*/ 154 w 154"/>
                <a:gd name="T5" fmla="*/ 222 h 284"/>
                <a:gd name="T6" fmla="*/ 154 w 154"/>
                <a:gd name="T7" fmla="*/ 243 h 284"/>
                <a:gd name="T8" fmla="*/ 148 w 154"/>
                <a:gd name="T9" fmla="*/ 262 h 284"/>
                <a:gd name="T10" fmla="*/ 134 w 154"/>
                <a:gd name="T11" fmla="*/ 277 h 284"/>
                <a:gd name="T12" fmla="*/ 109 w 154"/>
                <a:gd name="T13" fmla="*/ 284 h 284"/>
                <a:gd name="T14" fmla="*/ 109 w 154"/>
                <a:gd name="T15" fmla="*/ 284 h 284"/>
                <a:gd name="T16" fmla="*/ 77 w 154"/>
                <a:gd name="T17" fmla="*/ 280 h 284"/>
                <a:gd name="T18" fmla="*/ 52 w 154"/>
                <a:gd name="T19" fmla="*/ 268 h 284"/>
                <a:gd name="T20" fmla="*/ 32 w 154"/>
                <a:gd name="T21" fmla="*/ 249 h 284"/>
                <a:gd name="T22" fmla="*/ 17 w 154"/>
                <a:gd name="T23" fmla="*/ 228 h 284"/>
                <a:gd name="T24" fmla="*/ 8 w 154"/>
                <a:gd name="T25" fmla="*/ 209 h 284"/>
                <a:gd name="T26" fmla="*/ 2 w 154"/>
                <a:gd name="T27" fmla="*/ 195 h 284"/>
                <a:gd name="T28" fmla="*/ 0 w 154"/>
                <a:gd name="T29" fmla="*/ 190 h 284"/>
                <a:gd name="T30" fmla="*/ 0 w 154"/>
                <a:gd name="T31" fmla="*/ 190 h 284"/>
                <a:gd name="T32" fmla="*/ 0 w 154"/>
                <a:gd name="T33" fmla="*/ 94 h 284"/>
                <a:gd name="T34" fmla="*/ 0 w 154"/>
                <a:gd name="T35" fmla="*/ 94 h 284"/>
                <a:gd name="T36" fmla="*/ 2 w 154"/>
                <a:gd name="T37" fmla="*/ 89 h 284"/>
                <a:gd name="T38" fmla="*/ 8 w 154"/>
                <a:gd name="T39" fmla="*/ 75 h 284"/>
                <a:gd name="T40" fmla="*/ 17 w 154"/>
                <a:gd name="T41" fmla="*/ 56 h 284"/>
                <a:gd name="T42" fmla="*/ 32 w 154"/>
                <a:gd name="T43" fmla="*/ 35 h 284"/>
                <a:gd name="T44" fmla="*/ 52 w 154"/>
                <a:gd name="T45" fmla="*/ 17 h 284"/>
                <a:gd name="T46" fmla="*/ 77 w 154"/>
                <a:gd name="T47" fmla="*/ 4 h 284"/>
                <a:gd name="T48" fmla="*/ 109 w 154"/>
                <a:gd name="T49" fmla="*/ 0 h 284"/>
                <a:gd name="T50" fmla="*/ 109 w 154"/>
                <a:gd name="T51" fmla="*/ 0 h 284"/>
                <a:gd name="T52" fmla="*/ 134 w 154"/>
                <a:gd name="T53" fmla="*/ 7 h 284"/>
                <a:gd name="T54" fmla="*/ 148 w 154"/>
                <a:gd name="T55" fmla="*/ 22 h 284"/>
                <a:gd name="T56" fmla="*/ 154 w 154"/>
                <a:gd name="T57" fmla="*/ 41 h 284"/>
                <a:gd name="T58" fmla="*/ 154 w 154"/>
                <a:gd name="T59" fmla="*/ 61 h 284"/>
                <a:gd name="T60" fmla="*/ 149 w 154"/>
                <a:gd name="T61" fmla="*/ 81 h 284"/>
                <a:gd name="T62" fmla="*/ 142 w 154"/>
                <a:gd name="T63" fmla="*/ 94 h 284"/>
                <a:gd name="T64" fmla="*/ 142 w 154"/>
                <a:gd name="T65" fmla="*/ 94 h 284"/>
                <a:gd name="T66" fmla="*/ 142 w 154"/>
                <a:gd name="T67" fmla="*/ 119 h 284"/>
                <a:gd name="T68" fmla="*/ 142 w 154"/>
                <a:gd name="T69" fmla="*/ 165 h 284"/>
                <a:gd name="T70" fmla="*/ 142 w 154"/>
                <a:gd name="T71" fmla="*/ 189 h 284"/>
                <a:gd name="T72" fmla="*/ 142 w 154"/>
                <a:gd name="T73" fmla="*/ 189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4" h="284">
                  <a:moveTo>
                    <a:pt x="142" y="189"/>
                  </a:moveTo>
                  <a:lnTo>
                    <a:pt x="149" y="204"/>
                  </a:lnTo>
                  <a:lnTo>
                    <a:pt x="154" y="222"/>
                  </a:lnTo>
                  <a:lnTo>
                    <a:pt x="154" y="243"/>
                  </a:lnTo>
                  <a:lnTo>
                    <a:pt x="148" y="262"/>
                  </a:lnTo>
                  <a:lnTo>
                    <a:pt x="134" y="277"/>
                  </a:lnTo>
                  <a:lnTo>
                    <a:pt x="109" y="284"/>
                  </a:lnTo>
                  <a:lnTo>
                    <a:pt x="109" y="284"/>
                  </a:lnTo>
                  <a:lnTo>
                    <a:pt x="77" y="280"/>
                  </a:lnTo>
                  <a:lnTo>
                    <a:pt x="52" y="268"/>
                  </a:lnTo>
                  <a:lnTo>
                    <a:pt x="32" y="249"/>
                  </a:lnTo>
                  <a:lnTo>
                    <a:pt x="17" y="228"/>
                  </a:lnTo>
                  <a:lnTo>
                    <a:pt x="8" y="209"/>
                  </a:lnTo>
                  <a:lnTo>
                    <a:pt x="2" y="195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2" y="89"/>
                  </a:lnTo>
                  <a:lnTo>
                    <a:pt x="8" y="75"/>
                  </a:lnTo>
                  <a:lnTo>
                    <a:pt x="17" y="56"/>
                  </a:lnTo>
                  <a:lnTo>
                    <a:pt x="32" y="35"/>
                  </a:lnTo>
                  <a:lnTo>
                    <a:pt x="52" y="17"/>
                  </a:lnTo>
                  <a:lnTo>
                    <a:pt x="77" y="4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34" y="7"/>
                  </a:lnTo>
                  <a:lnTo>
                    <a:pt x="148" y="22"/>
                  </a:lnTo>
                  <a:lnTo>
                    <a:pt x="154" y="41"/>
                  </a:lnTo>
                  <a:lnTo>
                    <a:pt x="154" y="61"/>
                  </a:lnTo>
                  <a:lnTo>
                    <a:pt x="149" y="81"/>
                  </a:lnTo>
                  <a:lnTo>
                    <a:pt x="142" y="94"/>
                  </a:lnTo>
                  <a:lnTo>
                    <a:pt x="142" y="94"/>
                  </a:lnTo>
                  <a:lnTo>
                    <a:pt x="142" y="119"/>
                  </a:lnTo>
                  <a:lnTo>
                    <a:pt x="142" y="165"/>
                  </a:lnTo>
                  <a:lnTo>
                    <a:pt x="142" y="189"/>
                  </a:lnTo>
                  <a:lnTo>
                    <a:pt x="142" y="189"/>
                  </a:lnTo>
                  <a:close/>
                </a:path>
              </a:pathLst>
            </a:custGeom>
            <a:solidFill>
              <a:srgbClr val="C3AAD2"/>
            </a:solidFill>
            <a:ln w="19050" cmpd="sng">
              <a:solidFill>
                <a:srgbClr val="9E7AB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17" name="Freeform 17"/>
            <p:cNvSpPr>
              <a:spLocks noChangeAspect="1"/>
            </p:cNvSpPr>
            <p:nvPr/>
          </p:nvSpPr>
          <p:spPr bwMode="auto">
            <a:xfrm>
              <a:off x="4515" y="2114"/>
              <a:ext cx="123" cy="66"/>
            </a:xfrm>
            <a:custGeom>
              <a:avLst/>
              <a:gdLst>
                <a:gd name="T0" fmla="*/ 0 w 82"/>
                <a:gd name="T1" fmla="*/ 44 h 44"/>
                <a:gd name="T2" fmla="*/ 18 w 82"/>
                <a:gd name="T3" fmla="*/ 26 h 44"/>
                <a:gd name="T4" fmla="*/ 43 w 82"/>
                <a:gd name="T5" fmla="*/ 13 h 44"/>
                <a:gd name="T6" fmla="*/ 70 w 82"/>
                <a:gd name="T7" fmla="*/ 9 h 44"/>
                <a:gd name="T8" fmla="*/ 70 w 82"/>
                <a:gd name="T9" fmla="*/ 9 h 44"/>
                <a:gd name="T10" fmla="*/ 78 w 82"/>
                <a:gd name="T11" fmla="*/ 7 h 44"/>
                <a:gd name="T12" fmla="*/ 82 w 82"/>
                <a:gd name="T13" fmla="*/ 3 h 44"/>
                <a:gd name="T14" fmla="*/ 71 w 82"/>
                <a:gd name="T15" fmla="*/ 0 h 44"/>
                <a:gd name="T16" fmla="*/ 71 w 82"/>
                <a:gd name="T17" fmla="*/ 0 h 44"/>
                <a:gd name="T18" fmla="*/ 31 w 82"/>
                <a:gd name="T19" fmla="*/ 9 h 44"/>
                <a:gd name="T20" fmla="*/ 7 w 82"/>
                <a:gd name="T21" fmla="*/ 32 h 44"/>
                <a:gd name="T22" fmla="*/ 0 w 82"/>
                <a:gd name="T23" fmla="*/ 44 h 44"/>
                <a:gd name="T24" fmla="*/ 0 w 82"/>
                <a:gd name="T2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44">
                  <a:moveTo>
                    <a:pt x="0" y="44"/>
                  </a:moveTo>
                  <a:lnTo>
                    <a:pt x="18" y="26"/>
                  </a:lnTo>
                  <a:lnTo>
                    <a:pt x="43" y="13"/>
                  </a:lnTo>
                  <a:lnTo>
                    <a:pt x="70" y="9"/>
                  </a:lnTo>
                  <a:lnTo>
                    <a:pt x="70" y="9"/>
                  </a:lnTo>
                  <a:lnTo>
                    <a:pt x="78" y="7"/>
                  </a:lnTo>
                  <a:lnTo>
                    <a:pt x="82" y="3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31" y="9"/>
                  </a:lnTo>
                  <a:lnTo>
                    <a:pt x="7" y="32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218" name="Group 18"/>
          <p:cNvGrpSpPr>
            <a:grpSpLocks noChangeAspect="1"/>
          </p:cNvGrpSpPr>
          <p:nvPr/>
        </p:nvGrpSpPr>
        <p:grpSpPr bwMode="auto">
          <a:xfrm>
            <a:off x="3976688" y="3578225"/>
            <a:ext cx="661987" cy="209550"/>
            <a:chOff x="3109" y="911"/>
            <a:chExt cx="156" cy="59"/>
          </a:xfrm>
        </p:grpSpPr>
        <p:sp>
          <p:nvSpPr>
            <p:cNvPr id="307219" name="Rectangle 19"/>
            <p:cNvSpPr>
              <a:spLocks noChangeAspect="1" noChangeArrowheads="1"/>
            </p:cNvSpPr>
            <p:nvPr/>
          </p:nvSpPr>
          <p:spPr bwMode="auto">
            <a:xfrm>
              <a:off x="3109" y="911"/>
              <a:ext cx="156" cy="23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1800">
                <a:latin typeface="Times" charset="0"/>
              </a:endParaRPr>
            </a:p>
          </p:txBody>
        </p:sp>
        <p:sp>
          <p:nvSpPr>
            <p:cNvPr id="307220" name="Rectangle 20"/>
            <p:cNvSpPr>
              <a:spLocks noChangeAspect="1" noChangeArrowheads="1"/>
            </p:cNvSpPr>
            <p:nvPr/>
          </p:nvSpPr>
          <p:spPr bwMode="auto">
            <a:xfrm>
              <a:off x="3232" y="922"/>
              <a:ext cx="8" cy="48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21" name="Rectangle 21"/>
            <p:cNvSpPr>
              <a:spLocks noChangeAspect="1" noChangeArrowheads="1"/>
            </p:cNvSpPr>
            <p:nvPr/>
          </p:nvSpPr>
          <p:spPr bwMode="auto">
            <a:xfrm>
              <a:off x="3184" y="922"/>
              <a:ext cx="8" cy="48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22" name="Rectangle 22"/>
            <p:cNvSpPr>
              <a:spLocks noChangeAspect="1" noChangeArrowheads="1"/>
            </p:cNvSpPr>
            <p:nvPr/>
          </p:nvSpPr>
          <p:spPr bwMode="auto">
            <a:xfrm>
              <a:off x="3137" y="922"/>
              <a:ext cx="7" cy="48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223" name="Rectangle 23"/>
          <p:cNvSpPr>
            <a:spLocks noChangeArrowheads="1"/>
          </p:cNvSpPr>
          <p:nvPr/>
        </p:nvSpPr>
        <p:spPr bwMode="auto">
          <a:xfrm>
            <a:off x="4667250" y="3578225"/>
            <a:ext cx="342900" cy="80963"/>
          </a:xfrm>
          <a:prstGeom prst="rect">
            <a:avLst/>
          </a:prstGeom>
          <a:solidFill>
            <a:srgbClr val="4D94C3"/>
          </a:solidFill>
          <a:ln w="19050">
            <a:solidFill>
              <a:srgbClr val="4D94C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24" name="Text Box 24"/>
          <p:cNvSpPr txBox="1">
            <a:spLocks noChangeAspect="1" noChangeArrowheads="1"/>
          </p:cNvSpPr>
          <p:nvPr/>
        </p:nvSpPr>
        <p:spPr bwMode="auto">
          <a:xfrm>
            <a:off x="3455988" y="3335338"/>
            <a:ext cx="419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latin typeface="Palatino Linotype" charset="0"/>
              </a:rPr>
              <a:t> 5</a:t>
            </a:r>
            <a:r>
              <a:rPr lang="ja-JP" altLang="en-US" sz="1800" b="1">
                <a:latin typeface="Arial"/>
              </a:rPr>
              <a:t>’</a:t>
            </a:r>
            <a:endParaRPr lang="en-US" sz="1800" b="1">
              <a:latin typeface="Palatino Linotype" charset="0"/>
            </a:endParaRPr>
          </a:p>
        </p:txBody>
      </p:sp>
      <p:sp>
        <p:nvSpPr>
          <p:cNvPr id="307225" name="Text Box 25"/>
          <p:cNvSpPr txBox="1">
            <a:spLocks noChangeAspect="1" noChangeArrowheads="1"/>
          </p:cNvSpPr>
          <p:nvPr/>
        </p:nvSpPr>
        <p:spPr bwMode="auto">
          <a:xfrm>
            <a:off x="8928100" y="3348038"/>
            <a:ext cx="419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latin typeface="Palatino Linotype" charset="0"/>
              </a:rPr>
              <a:t> 3</a:t>
            </a:r>
            <a:r>
              <a:rPr lang="ja-JP" altLang="en-US" sz="1800" b="1">
                <a:latin typeface="Arial"/>
              </a:rPr>
              <a:t>’</a:t>
            </a:r>
            <a:endParaRPr lang="en-US" sz="1800" b="1">
              <a:latin typeface="Palatino Linotype" charset="0"/>
            </a:endParaRPr>
          </a:p>
        </p:txBody>
      </p:sp>
      <p:sp>
        <p:nvSpPr>
          <p:cNvPr id="307226" name="Text Box 26"/>
          <p:cNvSpPr txBox="1">
            <a:spLocks noChangeAspect="1" noChangeArrowheads="1"/>
          </p:cNvSpPr>
          <p:nvPr/>
        </p:nvSpPr>
        <p:spPr bwMode="auto">
          <a:xfrm>
            <a:off x="8940800" y="3730625"/>
            <a:ext cx="41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latin typeface="Palatino Linotype" charset="0"/>
              </a:rPr>
              <a:t> 5</a:t>
            </a:r>
            <a:r>
              <a:rPr lang="ja-JP" altLang="en-US" sz="1800" b="1">
                <a:latin typeface="Arial"/>
              </a:rPr>
              <a:t>’</a:t>
            </a:r>
            <a:endParaRPr lang="en-US" sz="1800" b="1">
              <a:latin typeface="Palatino Linotype" charset="0"/>
            </a:endParaRPr>
          </a:p>
        </p:txBody>
      </p:sp>
      <p:sp>
        <p:nvSpPr>
          <p:cNvPr id="307227" name="Text Box 27"/>
          <p:cNvSpPr txBox="1">
            <a:spLocks noChangeAspect="1" noChangeArrowheads="1"/>
          </p:cNvSpPr>
          <p:nvPr/>
        </p:nvSpPr>
        <p:spPr bwMode="auto">
          <a:xfrm>
            <a:off x="8928100" y="1660525"/>
            <a:ext cx="41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latin typeface="Palatino Linotype" charset="0"/>
              </a:rPr>
              <a:t> 3</a:t>
            </a:r>
            <a:r>
              <a:rPr lang="ja-JP" altLang="en-US" sz="1800" b="1">
                <a:latin typeface="Arial"/>
              </a:rPr>
              <a:t>’</a:t>
            </a:r>
            <a:endParaRPr lang="en-US" sz="1800" b="1">
              <a:latin typeface="Palatino Linotype" charset="0"/>
            </a:endParaRPr>
          </a:p>
        </p:txBody>
      </p:sp>
      <p:sp>
        <p:nvSpPr>
          <p:cNvPr id="307228" name="Text Box 28"/>
          <p:cNvSpPr txBox="1">
            <a:spLocks noChangeAspect="1" noChangeArrowheads="1"/>
          </p:cNvSpPr>
          <p:nvPr/>
        </p:nvSpPr>
        <p:spPr bwMode="auto">
          <a:xfrm>
            <a:off x="4910138" y="3409950"/>
            <a:ext cx="41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latin typeface="Palatino Linotype" charset="0"/>
              </a:rPr>
              <a:t> 3</a:t>
            </a:r>
            <a:r>
              <a:rPr lang="ja-JP" altLang="en-US" sz="1800" b="1">
                <a:latin typeface="Arial"/>
              </a:rPr>
              <a:t>’</a:t>
            </a:r>
            <a:endParaRPr lang="en-US" sz="1800" b="1">
              <a:latin typeface="Palatino Linotype" charset="0"/>
            </a:endParaRPr>
          </a:p>
        </p:txBody>
      </p:sp>
      <p:sp>
        <p:nvSpPr>
          <p:cNvPr id="307229" name="Text Box 29"/>
          <p:cNvSpPr txBox="1">
            <a:spLocks noChangeAspect="1" noChangeArrowheads="1"/>
          </p:cNvSpPr>
          <p:nvPr/>
        </p:nvSpPr>
        <p:spPr bwMode="auto">
          <a:xfrm>
            <a:off x="674688" y="2549525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latin typeface="Palatino Linotype" charset="0"/>
              </a:rPr>
              <a:t>5</a:t>
            </a:r>
            <a:r>
              <a:rPr lang="ja-JP" altLang="en-US" sz="1800" b="1">
                <a:latin typeface="Arial"/>
              </a:rPr>
              <a:t>’</a:t>
            </a:r>
            <a:endParaRPr lang="en-US" sz="1800" b="1">
              <a:latin typeface="Palatino Linotype" charset="0"/>
            </a:endParaRPr>
          </a:p>
        </p:txBody>
      </p:sp>
      <p:sp>
        <p:nvSpPr>
          <p:cNvPr id="307230" name="Text Box 30"/>
          <p:cNvSpPr txBox="1">
            <a:spLocks noChangeAspect="1" noChangeArrowheads="1"/>
          </p:cNvSpPr>
          <p:nvPr/>
        </p:nvSpPr>
        <p:spPr bwMode="auto">
          <a:xfrm>
            <a:off x="584200" y="2898775"/>
            <a:ext cx="41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latin typeface="Palatino Linotype" charset="0"/>
              </a:rPr>
              <a:t> 3</a:t>
            </a:r>
            <a:r>
              <a:rPr lang="ja-JP" altLang="en-US" sz="1800" b="1">
                <a:latin typeface="Arial"/>
              </a:rPr>
              <a:t>’</a:t>
            </a:r>
            <a:endParaRPr lang="en-US" sz="1800" b="1">
              <a:latin typeface="Palatino Linotype" charset="0"/>
            </a:endParaRPr>
          </a:p>
        </p:txBody>
      </p:sp>
      <p:sp>
        <p:nvSpPr>
          <p:cNvPr id="307231" name="Text Box 31"/>
          <p:cNvSpPr txBox="1">
            <a:spLocks noChangeAspect="1" noChangeArrowheads="1"/>
          </p:cNvSpPr>
          <p:nvPr/>
        </p:nvSpPr>
        <p:spPr bwMode="auto">
          <a:xfrm>
            <a:off x="2989263" y="2044700"/>
            <a:ext cx="41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latin typeface="Palatino Linotype" charset="0"/>
              </a:rPr>
              <a:t> 3</a:t>
            </a:r>
            <a:r>
              <a:rPr lang="ja-JP" altLang="en-US" sz="1800" b="1">
                <a:latin typeface="Arial"/>
              </a:rPr>
              <a:t>’</a:t>
            </a:r>
            <a:endParaRPr lang="en-US" sz="1800" b="1">
              <a:latin typeface="Palatino Linotype" charset="0"/>
            </a:endParaRPr>
          </a:p>
        </p:txBody>
      </p:sp>
      <p:sp>
        <p:nvSpPr>
          <p:cNvPr id="307232" name="Text Box 32"/>
          <p:cNvSpPr txBox="1">
            <a:spLocks noChangeAspect="1" noChangeArrowheads="1"/>
          </p:cNvSpPr>
          <p:nvPr/>
        </p:nvSpPr>
        <p:spPr bwMode="auto">
          <a:xfrm>
            <a:off x="5318125" y="3422650"/>
            <a:ext cx="41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latin typeface="Palatino Linotype" charset="0"/>
              </a:rPr>
              <a:t> 5</a:t>
            </a:r>
            <a:r>
              <a:rPr lang="ja-JP" altLang="en-US" sz="1800" b="1">
                <a:latin typeface="Arial"/>
              </a:rPr>
              <a:t>’</a:t>
            </a:r>
            <a:endParaRPr lang="en-US" sz="1800" b="1">
              <a:latin typeface="Palatino Linotype" charset="0"/>
            </a:endParaRPr>
          </a:p>
        </p:txBody>
      </p:sp>
      <p:sp>
        <p:nvSpPr>
          <p:cNvPr id="307233" name="Text Box 33"/>
          <p:cNvSpPr txBox="1">
            <a:spLocks noChangeAspect="1" noChangeArrowheads="1"/>
          </p:cNvSpPr>
          <p:nvPr/>
        </p:nvSpPr>
        <p:spPr bwMode="auto">
          <a:xfrm>
            <a:off x="7226300" y="3351213"/>
            <a:ext cx="419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latin typeface="Palatino Linotype" charset="0"/>
              </a:rPr>
              <a:t> 5</a:t>
            </a:r>
            <a:r>
              <a:rPr lang="ja-JP" altLang="en-US" sz="1800" b="1">
                <a:latin typeface="Arial"/>
              </a:rPr>
              <a:t>’</a:t>
            </a:r>
            <a:endParaRPr lang="en-US" sz="1800" b="1">
              <a:latin typeface="Palatino Linotype" charset="0"/>
            </a:endParaRPr>
          </a:p>
        </p:txBody>
      </p:sp>
      <p:sp>
        <p:nvSpPr>
          <p:cNvPr id="307234" name="Text Box 34"/>
          <p:cNvSpPr txBox="1">
            <a:spLocks noChangeAspect="1" noChangeArrowheads="1"/>
          </p:cNvSpPr>
          <p:nvPr/>
        </p:nvSpPr>
        <p:spPr bwMode="auto">
          <a:xfrm>
            <a:off x="7026275" y="3351213"/>
            <a:ext cx="419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latin typeface="Palatino Linotype" charset="0"/>
              </a:rPr>
              <a:t> 3</a:t>
            </a:r>
            <a:r>
              <a:rPr lang="ja-JP" altLang="en-US" sz="1800" b="1">
                <a:latin typeface="Arial"/>
              </a:rPr>
              <a:t>’</a:t>
            </a:r>
            <a:endParaRPr lang="en-US" sz="1800" b="1">
              <a:latin typeface="Palatino Linotype" charset="0"/>
            </a:endParaRPr>
          </a:p>
        </p:txBody>
      </p:sp>
      <p:sp>
        <p:nvSpPr>
          <p:cNvPr id="307235" name="Line 35"/>
          <p:cNvSpPr>
            <a:spLocks noChangeAspect="1" noChangeShapeType="1"/>
          </p:cNvSpPr>
          <p:nvPr/>
        </p:nvSpPr>
        <p:spPr bwMode="auto">
          <a:xfrm>
            <a:off x="6056313" y="3400425"/>
            <a:ext cx="504825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36" name="Rectangle 36"/>
          <p:cNvSpPr>
            <a:spLocks noChangeArrowheads="1"/>
          </p:cNvSpPr>
          <p:nvPr/>
        </p:nvSpPr>
        <p:spPr bwMode="auto">
          <a:xfrm>
            <a:off x="6327775" y="3548063"/>
            <a:ext cx="862013" cy="80962"/>
          </a:xfrm>
          <a:prstGeom prst="rect">
            <a:avLst/>
          </a:prstGeom>
          <a:solidFill>
            <a:srgbClr val="4D94C3"/>
          </a:solidFill>
          <a:ln w="19050">
            <a:solidFill>
              <a:srgbClr val="4D94C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07237" name="Group 37"/>
          <p:cNvGrpSpPr>
            <a:grpSpLocks noChangeAspect="1"/>
          </p:cNvGrpSpPr>
          <p:nvPr/>
        </p:nvGrpSpPr>
        <p:grpSpPr bwMode="auto">
          <a:xfrm>
            <a:off x="5784850" y="3548063"/>
            <a:ext cx="661988" cy="209550"/>
            <a:chOff x="3109" y="911"/>
            <a:chExt cx="156" cy="59"/>
          </a:xfrm>
        </p:grpSpPr>
        <p:sp>
          <p:nvSpPr>
            <p:cNvPr id="307238" name="Rectangle 38"/>
            <p:cNvSpPr>
              <a:spLocks noChangeAspect="1" noChangeArrowheads="1"/>
            </p:cNvSpPr>
            <p:nvPr/>
          </p:nvSpPr>
          <p:spPr bwMode="auto">
            <a:xfrm>
              <a:off x="3109" y="911"/>
              <a:ext cx="156" cy="23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1800">
                <a:latin typeface="Times" charset="0"/>
              </a:endParaRPr>
            </a:p>
          </p:txBody>
        </p:sp>
        <p:sp>
          <p:nvSpPr>
            <p:cNvPr id="307239" name="Rectangle 39"/>
            <p:cNvSpPr>
              <a:spLocks noChangeAspect="1" noChangeArrowheads="1"/>
            </p:cNvSpPr>
            <p:nvPr/>
          </p:nvSpPr>
          <p:spPr bwMode="auto">
            <a:xfrm>
              <a:off x="3232" y="922"/>
              <a:ext cx="8" cy="48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40" name="Rectangle 40"/>
            <p:cNvSpPr>
              <a:spLocks noChangeAspect="1" noChangeArrowheads="1"/>
            </p:cNvSpPr>
            <p:nvPr/>
          </p:nvSpPr>
          <p:spPr bwMode="auto">
            <a:xfrm>
              <a:off x="3184" y="922"/>
              <a:ext cx="8" cy="48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41" name="Rectangle 41"/>
            <p:cNvSpPr>
              <a:spLocks noChangeAspect="1" noChangeArrowheads="1"/>
            </p:cNvSpPr>
            <p:nvPr/>
          </p:nvSpPr>
          <p:spPr bwMode="auto">
            <a:xfrm>
              <a:off x="3137" y="922"/>
              <a:ext cx="7" cy="48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242" name="Freeform 42"/>
          <p:cNvSpPr>
            <a:spLocks noChangeAspect="1"/>
          </p:cNvSpPr>
          <p:nvPr/>
        </p:nvSpPr>
        <p:spPr bwMode="auto">
          <a:xfrm>
            <a:off x="2236788" y="2686050"/>
            <a:ext cx="58737" cy="185738"/>
          </a:xfrm>
          <a:custGeom>
            <a:avLst/>
            <a:gdLst>
              <a:gd name="T0" fmla="*/ 0 w 14"/>
              <a:gd name="T1" fmla="*/ 0 h 52"/>
              <a:gd name="T2" fmla="*/ 6 w 14"/>
              <a:gd name="T3" fmla="*/ 52 h 52"/>
              <a:gd name="T4" fmla="*/ 14 w 14"/>
              <a:gd name="T5" fmla="*/ 51 h 52"/>
              <a:gd name="T6" fmla="*/ 7 w 14"/>
              <a:gd name="T7" fmla="*/ 0 h 52"/>
              <a:gd name="T8" fmla="*/ 0 w 14"/>
              <a:gd name="T9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52">
                <a:moveTo>
                  <a:pt x="0" y="0"/>
                </a:moveTo>
                <a:lnTo>
                  <a:pt x="6" y="52"/>
                </a:lnTo>
                <a:lnTo>
                  <a:pt x="14" y="51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43" name="Freeform 43"/>
          <p:cNvSpPr>
            <a:spLocks noChangeAspect="1"/>
          </p:cNvSpPr>
          <p:nvPr/>
        </p:nvSpPr>
        <p:spPr bwMode="auto">
          <a:xfrm>
            <a:off x="2362200" y="2647950"/>
            <a:ext cx="131763" cy="173038"/>
          </a:xfrm>
          <a:custGeom>
            <a:avLst/>
            <a:gdLst>
              <a:gd name="T0" fmla="*/ 0 w 31"/>
              <a:gd name="T1" fmla="*/ 3 h 49"/>
              <a:gd name="T2" fmla="*/ 24 w 31"/>
              <a:gd name="T3" fmla="*/ 49 h 49"/>
              <a:gd name="T4" fmla="*/ 31 w 31"/>
              <a:gd name="T5" fmla="*/ 46 h 49"/>
              <a:gd name="T6" fmla="*/ 8 w 31"/>
              <a:gd name="T7" fmla="*/ 0 h 49"/>
              <a:gd name="T8" fmla="*/ 0 w 31"/>
              <a:gd name="T9" fmla="*/ 3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49">
                <a:moveTo>
                  <a:pt x="0" y="3"/>
                </a:moveTo>
                <a:lnTo>
                  <a:pt x="24" y="49"/>
                </a:lnTo>
                <a:lnTo>
                  <a:pt x="31" y="46"/>
                </a:lnTo>
                <a:lnTo>
                  <a:pt x="8" y="0"/>
                </a:lnTo>
                <a:lnTo>
                  <a:pt x="0" y="3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44" name="Freeform 44"/>
          <p:cNvSpPr>
            <a:spLocks noChangeAspect="1"/>
          </p:cNvSpPr>
          <p:nvPr/>
        </p:nvSpPr>
        <p:spPr bwMode="auto">
          <a:xfrm>
            <a:off x="2497138" y="2557463"/>
            <a:ext cx="169862" cy="153987"/>
          </a:xfrm>
          <a:custGeom>
            <a:avLst/>
            <a:gdLst>
              <a:gd name="T0" fmla="*/ 0 w 40"/>
              <a:gd name="T1" fmla="*/ 5 h 43"/>
              <a:gd name="T2" fmla="*/ 35 w 40"/>
              <a:gd name="T3" fmla="*/ 43 h 43"/>
              <a:gd name="T4" fmla="*/ 40 w 40"/>
              <a:gd name="T5" fmla="*/ 38 h 43"/>
              <a:gd name="T6" fmla="*/ 6 w 40"/>
              <a:gd name="T7" fmla="*/ 0 h 43"/>
              <a:gd name="T8" fmla="*/ 0 w 40"/>
              <a:gd name="T9" fmla="*/ 5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43">
                <a:moveTo>
                  <a:pt x="0" y="5"/>
                </a:moveTo>
                <a:lnTo>
                  <a:pt x="35" y="43"/>
                </a:lnTo>
                <a:lnTo>
                  <a:pt x="40" y="38"/>
                </a:lnTo>
                <a:lnTo>
                  <a:pt x="6" y="0"/>
                </a:lnTo>
                <a:lnTo>
                  <a:pt x="0" y="5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45" name="Freeform 45"/>
          <p:cNvSpPr>
            <a:spLocks noChangeAspect="1"/>
          </p:cNvSpPr>
          <p:nvPr/>
        </p:nvSpPr>
        <p:spPr bwMode="auto">
          <a:xfrm>
            <a:off x="2632075" y="2433638"/>
            <a:ext cx="200025" cy="128587"/>
          </a:xfrm>
          <a:custGeom>
            <a:avLst/>
            <a:gdLst>
              <a:gd name="T0" fmla="*/ 0 w 47"/>
              <a:gd name="T1" fmla="*/ 6 h 36"/>
              <a:gd name="T2" fmla="*/ 43 w 47"/>
              <a:gd name="T3" fmla="*/ 36 h 36"/>
              <a:gd name="T4" fmla="*/ 47 w 47"/>
              <a:gd name="T5" fmla="*/ 30 h 36"/>
              <a:gd name="T6" fmla="*/ 5 w 47"/>
              <a:gd name="T7" fmla="*/ 0 h 36"/>
              <a:gd name="T8" fmla="*/ 0 w 47"/>
              <a:gd name="T9" fmla="*/ 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36">
                <a:moveTo>
                  <a:pt x="0" y="6"/>
                </a:moveTo>
                <a:lnTo>
                  <a:pt x="43" y="36"/>
                </a:lnTo>
                <a:lnTo>
                  <a:pt x="47" y="30"/>
                </a:lnTo>
                <a:lnTo>
                  <a:pt x="5" y="0"/>
                </a:lnTo>
                <a:lnTo>
                  <a:pt x="0" y="6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46" name="Freeform 46"/>
          <p:cNvSpPr>
            <a:spLocks noChangeAspect="1"/>
          </p:cNvSpPr>
          <p:nvPr/>
        </p:nvSpPr>
        <p:spPr bwMode="auto">
          <a:xfrm>
            <a:off x="2747963" y="2279650"/>
            <a:ext cx="206375" cy="117475"/>
          </a:xfrm>
          <a:custGeom>
            <a:avLst/>
            <a:gdLst>
              <a:gd name="T0" fmla="*/ 0 w 49"/>
              <a:gd name="T1" fmla="*/ 7 h 33"/>
              <a:gd name="T2" fmla="*/ 45 w 49"/>
              <a:gd name="T3" fmla="*/ 33 h 33"/>
              <a:gd name="T4" fmla="*/ 49 w 49"/>
              <a:gd name="T5" fmla="*/ 27 h 33"/>
              <a:gd name="T6" fmla="*/ 5 w 49"/>
              <a:gd name="T7" fmla="*/ 0 h 33"/>
              <a:gd name="T8" fmla="*/ 0 w 49"/>
              <a:gd name="T9" fmla="*/ 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33">
                <a:moveTo>
                  <a:pt x="0" y="7"/>
                </a:moveTo>
                <a:lnTo>
                  <a:pt x="45" y="33"/>
                </a:lnTo>
                <a:lnTo>
                  <a:pt x="49" y="27"/>
                </a:lnTo>
                <a:lnTo>
                  <a:pt x="5" y="0"/>
                </a:lnTo>
                <a:lnTo>
                  <a:pt x="0" y="7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47" name="Freeform 47"/>
          <p:cNvSpPr>
            <a:spLocks noChangeAspect="1"/>
          </p:cNvSpPr>
          <p:nvPr/>
        </p:nvSpPr>
        <p:spPr bwMode="auto">
          <a:xfrm>
            <a:off x="2867025" y="2119313"/>
            <a:ext cx="187325" cy="131762"/>
          </a:xfrm>
          <a:custGeom>
            <a:avLst/>
            <a:gdLst>
              <a:gd name="T0" fmla="*/ 0 w 44"/>
              <a:gd name="T1" fmla="*/ 7 h 37"/>
              <a:gd name="T2" fmla="*/ 39 w 44"/>
              <a:gd name="T3" fmla="*/ 37 h 37"/>
              <a:gd name="T4" fmla="*/ 44 w 44"/>
              <a:gd name="T5" fmla="*/ 30 h 37"/>
              <a:gd name="T6" fmla="*/ 5 w 44"/>
              <a:gd name="T7" fmla="*/ 0 h 37"/>
              <a:gd name="T8" fmla="*/ 0 w 44"/>
              <a:gd name="T9" fmla="*/ 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37">
                <a:moveTo>
                  <a:pt x="0" y="7"/>
                </a:moveTo>
                <a:lnTo>
                  <a:pt x="39" y="37"/>
                </a:lnTo>
                <a:lnTo>
                  <a:pt x="44" y="30"/>
                </a:lnTo>
                <a:lnTo>
                  <a:pt x="5" y="0"/>
                </a:lnTo>
                <a:lnTo>
                  <a:pt x="0" y="7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48" name="Freeform 48"/>
          <p:cNvSpPr>
            <a:spLocks noChangeAspect="1"/>
          </p:cNvSpPr>
          <p:nvPr/>
        </p:nvSpPr>
        <p:spPr bwMode="auto">
          <a:xfrm>
            <a:off x="3030538" y="1965325"/>
            <a:ext cx="146050" cy="161925"/>
          </a:xfrm>
          <a:custGeom>
            <a:avLst/>
            <a:gdLst>
              <a:gd name="T0" fmla="*/ 0 w 35"/>
              <a:gd name="T1" fmla="*/ 5 h 45"/>
              <a:gd name="T2" fmla="*/ 29 w 35"/>
              <a:gd name="T3" fmla="*/ 45 h 45"/>
              <a:gd name="T4" fmla="*/ 35 w 35"/>
              <a:gd name="T5" fmla="*/ 40 h 45"/>
              <a:gd name="T6" fmla="*/ 6 w 35"/>
              <a:gd name="T7" fmla="*/ 0 h 45"/>
              <a:gd name="T8" fmla="*/ 0 w 35"/>
              <a:gd name="T9" fmla="*/ 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45">
                <a:moveTo>
                  <a:pt x="0" y="5"/>
                </a:moveTo>
                <a:lnTo>
                  <a:pt x="29" y="45"/>
                </a:lnTo>
                <a:lnTo>
                  <a:pt x="35" y="40"/>
                </a:lnTo>
                <a:lnTo>
                  <a:pt x="6" y="0"/>
                </a:lnTo>
                <a:lnTo>
                  <a:pt x="0" y="5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49" name="Freeform 49"/>
          <p:cNvSpPr>
            <a:spLocks noChangeAspect="1"/>
          </p:cNvSpPr>
          <p:nvPr/>
        </p:nvSpPr>
        <p:spPr bwMode="auto">
          <a:xfrm>
            <a:off x="3248025" y="1879600"/>
            <a:ext cx="93663" cy="171450"/>
          </a:xfrm>
          <a:custGeom>
            <a:avLst/>
            <a:gdLst>
              <a:gd name="T0" fmla="*/ 0 w 22"/>
              <a:gd name="T1" fmla="*/ 2 h 48"/>
              <a:gd name="T2" fmla="*/ 15 w 22"/>
              <a:gd name="T3" fmla="*/ 48 h 48"/>
              <a:gd name="T4" fmla="*/ 22 w 22"/>
              <a:gd name="T5" fmla="*/ 46 h 48"/>
              <a:gd name="T6" fmla="*/ 7 w 22"/>
              <a:gd name="T7" fmla="*/ 0 h 48"/>
              <a:gd name="T8" fmla="*/ 0 w 22"/>
              <a:gd name="T9" fmla="*/ 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48">
                <a:moveTo>
                  <a:pt x="0" y="2"/>
                </a:moveTo>
                <a:lnTo>
                  <a:pt x="15" y="48"/>
                </a:lnTo>
                <a:lnTo>
                  <a:pt x="22" y="46"/>
                </a:lnTo>
                <a:lnTo>
                  <a:pt x="7" y="0"/>
                </a:lnTo>
                <a:lnTo>
                  <a:pt x="0" y="2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0" name="Freeform 50"/>
          <p:cNvSpPr>
            <a:spLocks noChangeAspect="1"/>
          </p:cNvSpPr>
          <p:nvPr/>
        </p:nvSpPr>
        <p:spPr bwMode="auto">
          <a:xfrm>
            <a:off x="2236788" y="2917825"/>
            <a:ext cx="58737" cy="185738"/>
          </a:xfrm>
          <a:custGeom>
            <a:avLst/>
            <a:gdLst>
              <a:gd name="T0" fmla="*/ 0 w 14"/>
              <a:gd name="T1" fmla="*/ 51 h 52"/>
              <a:gd name="T2" fmla="*/ 7 w 14"/>
              <a:gd name="T3" fmla="*/ 52 h 52"/>
              <a:gd name="T4" fmla="*/ 14 w 14"/>
              <a:gd name="T5" fmla="*/ 1 h 52"/>
              <a:gd name="T6" fmla="*/ 6 w 14"/>
              <a:gd name="T7" fmla="*/ 0 h 52"/>
              <a:gd name="T8" fmla="*/ 0 w 14"/>
              <a:gd name="T9" fmla="*/ 51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52">
                <a:moveTo>
                  <a:pt x="0" y="51"/>
                </a:moveTo>
                <a:lnTo>
                  <a:pt x="7" y="52"/>
                </a:lnTo>
                <a:lnTo>
                  <a:pt x="14" y="1"/>
                </a:lnTo>
                <a:lnTo>
                  <a:pt x="6" y="0"/>
                </a:lnTo>
                <a:lnTo>
                  <a:pt x="0" y="51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1" name="Freeform 51"/>
          <p:cNvSpPr>
            <a:spLocks noChangeAspect="1"/>
          </p:cNvSpPr>
          <p:nvPr/>
        </p:nvSpPr>
        <p:spPr bwMode="auto">
          <a:xfrm>
            <a:off x="2362200" y="2963863"/>
            <a:ext cx="131763" cy="177800"/>
          </a:xfrm>
          <a:custGeom>
            <a:avLst/>
            <a:gdLst>
              <a:gd name="T0" fmla="*/ 0 w 31"/>
              <a:gd name="T1" fmla="*/ 46 h 50"/>
              <a:gd name="T2" fmla="*/ 8 w 31"/>
              <a:gd name="T3" fmla="*/ 50 h 50"/>
              <a:gd name="T4" fmla="*/ 31 w 31"/>
              <a:gd name="T5" fmla="*/ 4 h 50"/>
              <a:gd name="T6" fmla="*/ 24 w 31"/>
              <a:gd name="T7" fmla="*/ 0 h 50"/>
              <a:gd name="T8" fmla="*/ 0 w 31"/>
              <a:gd name="T9" fmla="*/ 46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50">
                <a:moveTo>
                  <a:pt x="0" y="46"/>
                </a:moveTo>
                <a:lnTo>
                  <a:pt x="8" y="50"/>
                </a:lnTo>
                <a:lnTo>
                  <a:pt x="31" y="4"/>
                </a:lnTo>
                <a:lnTo>
                  <a:pt x="24" y="0"/>
                </a:lnTo>
                <a:lnTo>
                  <a:pt x="0" y="46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2" name="Freeform 52"/>
          <p:cNvSpPr>
            <a:spLocks noChangeAspect="1"/>
          </p:cNvSpPr>
          <p:nvPr/>
        </p:nvSpPr>
        <p:spPr bwMode="auto">
          <a:xfrm>
            <a:off x="2497138" y="3078163"/>
            <a:ext cx="169862" cy="153987"/>
          </a:xfrm>
          <a:custGeom>
            <a:avLst/>
            <a:gdLst>
              <a:gd name="T0" fmla="*/ 0 w 40"/>
              <a:gd name="T1" fmla="*/ 38 h 43"/>
              <a:gd name="T2" fmla="*/ 6 w 40"/>
              <a:gd name="T3" fmla="*/ 43 h 43"/>
              <a:gd name="T4" fmla="*/ 40 w 40"/>
              <a:gd name="T5" fmla="*/ 5 h 43"/>
              <a:gd name="T6" fmla="*/ 35 w 40"/>
              <a:gd name="T7" fmla="*/ 0 h 43"/>
              <a:gd name="T8" fmla="*/ 0 w 40"/>
              <a:gd name="T9" fmla="*/ 38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43">
                <a:moveTo>
                  <a:pt x="0" y="38"/>
                </a:moveTo>
                <a:lnTo>
                  <a:pt x="6" y="43"/>
                </a:lnTo>
                <a:lnTo>
                  <a:pt x="40" y="5"/>
                </a:lnTo>
                <a:lnTo>
                  <a:pt x="35" y="0"/>
                </a:lnTo>
                <a:lnTo>
                  <a:pt x="0" y="38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3" name="Freeform 53"/>
          <p:cNvSpPr>
            <a:spLocks noChangeAspect="1"/>
          </p:cNvSpPr>
          <p:nvPr/>
        </p:nvSpPr>
        <p:spPr bwMode="auto">
          <a:xfrm>
            <a:off x="2632075" y="3227388"/>
            <a:ext cx="200025" cy="127000"/>
          </a:xfrm>
          <a:custGeom>
            <a:avLst/>
            <a:gdLst>
              <a:gd name="T0" fmla="*/ 0 w 47"/>
              <a:gd name="T1" fmla="*/ 29 h 35"/>
              <a:gd name="T2" fmla="*/ 5 w 47"/>
              <a:gd name="T3" fmla="*/ 35 h 35"/>
              <a:gd name="T4" fmla="*/ 47 w 47"/>
              <a:gd name="T5" fmla="*/ 6 h 35"/>
              <a:gd name="T6" fmla="*/ 43 w 47"/>
              <a:gd name="T7" fmla="*/ 0 h 35"/>
              <a:gd name="T8" fmla="*/ 0 w 47"/>
              <a:gd name="T9" fmla="*/ 2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35">
                <a:moveTo>
                  <a:pt x="0" y="29"/>
                </a:moveTo>
                <a:lnTo>
                  <a:pt x="5" y="35"/>
                </a:lnTo>
                <a:lnTo>
                  <a:pt x="47" y="6"/>
                </a:lnTo>
                <a:lnTo>
                  <a:pt x="43" y="0"/>
                </a:lnTo>
                <a:lnTo>
                  <a:pt x="0" y="29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4" name="Freeform 54"/>
          <p:cNvSpPr>
            <a:spLocks noChangeAspect="1"/>
          </p:cNvSpPr>
          <p:nvPr/>
        </p:nvSpPr>
        <p:spPr bwMode="auto">
          <a:xfrm>
            <a:off x="2747963" y="3389313"/>
            <a:ext cx="206375" cy="115887"/>
          </a:xfrm>
          <a:custGeom>
            <a:avLst/>
            <a:gdLst>
              <a:gd name="T0" fmla="*/ 0 w 49"/>
              <a:gd name="T1" fmla="*/ 27 h 33"/>
              <a:gd name="T2" fmla="*/ 5 w 49"/>
              <a:gd name="T3" fmla="*/ 33 h 33"/>
              <a:gd name="T4" fmla="*/ 49 w 49"/>
              <a:gd name="T5" fmla="*/ 7 h 33"/>
              <a:gd name="T6" fmla="*/ 45 w 49"/>
              <a:gd name="T7" fmla="*/ 0 h 33"/>
              <a:gd name="T8" fmla="*/ 0 w 49"/>
              <a:gd name="T9" fmla="*/ 2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33">
                <a:moveTo>
                  <a:pt x="0" y="27"/>
                </a:moveTo>
                <a:lnTo>
                  <a:pt x="5" y="33"/>
                </a:lnTo>
                <a:lnTo>
                  <a:pt x="49" y="7"/>
                </a:lnTo>
                <a:lnTo>
                  <a:pt x="45" y="0"/>
                </a:lnTo>
                <a:lnTo>
                  <a:pt x="0" y="27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5" name="Freeform 55"/>
          <p:cNvSpPr>
            <a:spLocks noChangeAspect="1"/>
          </p:cNvSpPr>
          <p:nvPr/>
        </p:nvSpPr>
        <p:spPr bwMode="auto">
          <a:xfrm>
            <a:off x="2867025" y="3538538"/>
            <a:ext cx="187325" cy="131762"/>
          </a:xfrm>
          <a:custGeom>
            <a:avLst/>
            <a:gdLst>
              <a:gd name="T0" fmla="*/ 0 w 44"/>
              <a:gd name="T1" fmla="*/ 31 h 37"/>
              <a:gd name="T2" fmla="*/ 5 w 44"/>
              <a:gd name="T3" fmla="*/ 37 h 37"/>
              <a:gd name="T4" fmla="*/ 44 w 44"/>
              <a:gd name="T5" fmla="*/ 6 h 37"/>
              <a:gd name="T6" fmla="*/ 39 w 44"/>
              <a:gd name="T7" fmla="*/ 0 h 37"/>
              <a:gd name="T8" fmla="*/ 0 w 44"/>
              <a:gd name="T9" fmla="*/ 31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37">
                <a:moveTo>
                  <a:pt x="0" y="31"/>
                </a:moveTo>
                <a:lnTo>
                  <a:pt x="5" y="37"/>
                </a:lnTo>
                <a:lnTo>
                  <a:pt x="44" y="6"/>
                </a:lnTo>
                <a:lnTo>
                  <a:pt x="39" y="0"/>
                </a:lnTo>
                <a:lnTo>
                  <a:pt x="0" y="31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6" name="Freeform 56"/>
          <p:cNvSpPr>
            <a:spLocks noChangeAspect="1"/>
          </p:cNvSpPr>
          <p:nvPr/>
        </p:nvSpPr>
        <p:spPr bwMode="auto">
          <a:xfrm>
            <a:off x="3030538" y="3667125"/>
            <a:ext cx="146050" cy="157163"/>
          </a:xfrm>
          <a:custGeom>
            <a:avLst/>
            <a:gdLst>
              <a:gd name="T0" fmla="*/ 0 w 35"/>
              <a:gd name="T1" fmla="*/ 39 h 44"/>
              <a:gd name="T2" fmla="*/ 6 w 35"/>
              <a:gd name="T3" fmla="*/ 44 h 44"/>
              <a:gd name="T4" fmla="*/ 35 w 35"/>
              <a:gd name="T5" fmla="*/ 4 h 44"/>
              <a:gd name="T6" fmla="*/ 29 w 35"/>
              <a:gd name="T7" fmla="*/ 0 h 44"/>
              <a:gd name="T8" fmla="*/ 0 w 35"/>
              <a:gd name="T9" fmla="*/ 39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44">
                <a:moveTo>
                  <a:pt x="0" y="39"/>
                </a:moveTo>
                <a:lnTo>
                  <a:pt x="6" y="44"/>
                </a:lnTo>
                <a:lnTo>
                  <a:pt x="35" y="4"/>
                </a:lnTo>
                <a:lnTo>
                  <a:pt x="29" y="0"/>
                </a:lnTo>
                <a:lnTo>
                  <a:pt x="0" y="39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7" name="Freeform 57"/>
          <p:cNvSpPr>
            <a:spLocks noChangeAspect="1"/>
          </p:cNvSpPr>
          <p:nvPr/>
        </p:nvSpPr>
        <p:spPr bwMode="auto">
          <a:xfrm>
            <a:off x="3248025" y="3733800"/>
            <a:ext cx="93663" cy="176213"/>
          </a:xfrm>
          <a:custGeom>
            <a:avLst/>
            <a:gdLst>
              <a:gd name="T0" fmla="*/ 0 w 22"/>
              <a:gd name="T1" fmla="*/ 47 h 49"/>
              <a:gd name="T2" fmla="*/ 7 w 22"/>
              <a:gd name="T3" fmla="*/ 49 h 49"/>
              <a:gd name="T4" fmla="*/ 22 w 22"/>
              <a:gd name="T5" fmla="*/ 3 h 49"/>
              <a:gd name="T6" fmla="*/ 15 w 22"/>
              <a:gd name="T7" fmla="*/ 0 h 49"/>
              <a:gd name="T8" fmla="*/ 0 w 22"/>
              <a:gd name="T9" fmla="*/ 47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49">
                <a:moveTo>
                  <a:pt x="0" y="47"/>
                </a:moveTo>
                <a:lnTo>
                  <a:pt x="7" y="49"/>
                </a:lnTo>
                <a:lnTo>
                  <a:pt x="22" y="3"/>
                </a:lnTo>
                <a:lnTo>
                  <a:pt x="15" y="0"/>
                </a:lnTo>
                <a:lnTo>
                  <a:pt x="0" y="47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8" name="Freeform 58"/>
          <p:cNvSpPr>
            <a:spLocks noChangeAspect="1"/>
          </p:cNvSpPr>
          <p:nvPr/>
        </p:nvSpPr>
        <p:spPr bwMode="auto">
          <a:xfrm>
            <a:off x="1122363" y="3021013"/>
            <a:ext cx="7908925" cy="981075"/>
          </a:xfrm>
          <a:custGeom>
            <a:avLst/>
            <a:gdLst>
              <a:gd name="T0" fmla="*/ 106 w 1859"/>
              <a:gd name="T1" fmla="*/ 1 h 274"/>
              <a:gd name="T2" fmla="*/ 0 w 1859"/>
              <a:gd name="T3" fmla="*/ 1 h 274"/>
              <a:gd name="T4" fmla="*/ 176 w 1859"/>
              <a:gd name="T5" fmla="*/ 24 h 274"/>
              <a:gd name="T6" fmla="*/ 176 w 1859"/>
              <a:gd name="T7" fmla="*/ 24 h 274"/>
              <a:gd name="T8" fmla="*/ 234 w 1859"/>
              <a:gd name="T9" fmla="*/ 27 h 274"/>
              <a:gd name="T10" fmla="*/ 333 w 1859"/>
              <a:gd name="T11" fmla="*/ 72 h 274"/>
              <a:gd name="T12" fmla="*/ 370 w 1859"/>
              <a:gd name="T13" fmla="*/ 127 h 274"/>
              <a:gd name="T14" fmla="*/ 399 w 1859"/>
              <a:gd name="T15" fmla="*/ 175 h 274"/>
              <a:gd name="T16" fmla="*/ 448 w 1859"/>
              <a:gd name="T17" fmla="*/ 236 h 274"/>
              <a:gd name="T18" fmla="*/ 527 w 1859"/>
              <a:gd name="T19" fmla="*/ 270 h 274"/>
              <a:gd name="T20" fmla="*/ 586 w 1859"/>
              <a:gd name="T21" fmla="*/ 274 h 274"/>
              <a:gd name="T22" fmla="*/ 610 w 1859"/>
              <a:gd name="T23" fmla="*/ 274 h 274"/>
              <a:gd name="T24" fmla="*/ 664 w 1859"/>
              <a:gd name="T25" fmla="*/ 274 h 274"/>
              <a:gd name="T26" fmla="*/ 742 w 1859"/>
              <a:gd name="T27" fmla="*/ 274 h 274"/>
              <a:gd name="T28" fmla="*/ 841 w 1859"/>
              <a:gd name="T29" fmla="*/ 274 h 274"/>
              <a:gd name="T30" fmla="*/ 954 w 1859"/>
              <a:gd name="T31" fmla="*/ 274 h 274"/>
              <a:gd name="T32" fmla="*/ 1077 w 1859"/>
              <a:gd name="T33" fmla="*/ 274 h 274"/>
              <a:gd name="T34" fmla="*/ 1205 w 1859"/>
              <a:gd name="T35" fmla="*/ 274 h 274"/>
              <a:gd name="T36" fmla="*/ 1334 w 1859"/>
              <a:gd name="T37" fmla="*/ 274 h 274"/>
              <a:gd name="T38" fmla="*/ 1459 w 1859"/>
              <a:gd name="T39" fmla="*/ 274 h 274"/>
              <a:gd name="T40" fmla="*/ 1575 w 1859"/>
              <a:gd name="T41" fmla="*/ 274 h 274"/>
              <a:gd name="T42" fmla="*/ 1677 w 1859"/>
              <a:gd name="T43" fmla="*/ 274 h 274"/>
              <a:gd name="T44" fmla="*/ 1761 w 1859"/>
              <a:gd name="T45" fmla="*/ 274 h 274"/>
              <a:gd name="T46" fmla="*/ 1821 w 1859"/>
              <a:gd name="T47" fmla="*/ 274 h 274"/>
              <a:gd name="T48" fmla="*/ 1854 w 1859"/>
              <a:gd name="T49" fmla="*/ 274 h 274"/>
              <a:gd name="T50" fmla="*/ 1859 w 1859"/>
              <a:gd name="T51" fmla="*/ 252 h 274"/>
              <a:gd name="T52" fmla="*/ 1849 w 1859"/>
              <a:gd name="T53" fmla="*/ 252 h 274"/>
              <a:gd name="T54" fmla="*/ 1809 w 1859"/>
              <a:gd name="T55" fmla="*/ 252 h 274"/>
              <a:gd name="T56" fmla="*/ 1742 w 1859"/>
              <a:gd name="T57" fmla="*/ 252 h 274"/>
              <a:gd name="T58" fmla="*/ 1653 w 1859"/>
              <a:gd name="T59" fmla="*/ 252 h 274"/>
              <a:gd name="T60" fmla="*/ 1547 w 1859"/>
              <a:gd name="T61" fmla="*/ 252 h 274"/>
              <a:gd name="T62" fmla="*/ 1428 w 1859"/>
              <a:gd name="T63" fmla="*/ 252 h 274"/>
              <a:gd name="T64" fmla="*/ 1302 w 1859"/>
              <a:gd name="T65" fmla="*/ 252 h 274"/>
              <a:gd name="T66" fmla="*/ 1173 w 1859"/>
              <a:gd name="T67" fmla="*/ 252 h 274"/>
              <a:gd name="T68" fmla="*/ 1045 w 1859"/>
              <a:gd name="T69" fmla="*/ 252 h 274"/>
              <a:gd name="T70" fmla="*/ 924 w 1859"/>
              <a:gd name="T71" fmla="*/ 252 h 274"/>
              <a:gd name="T72" fmla="*/ 815 w 1859"/>
              <a:gd name="T73" fmla="*/ 252 h 274"/>
              <a:gd name="T74" fmla="*/ 721 w 1859"/>
              <a:gd name="T75" fmla="*/ 252 h 274"/>
              <a:gd name="T76" fmla="*/ 648 w 1859"/>
              <a:gd name="T77" fmla="*/ 252 h 274"/>
              <a:gd name="T78" fmla="*/ 601 w 1859"/>
              <a:gd name="T79" fmla="*/ 252 h 274"/>
              <a:gd name="T80" fmla="*/ 584 w 1859"/>
              <a:gd name="T81" fmla="*/ 252 h 274"/>
              <a:gd name="T82" fmla="*/ 506 w 1859"/>
              <a:gd name="T83" fmla="*/ 241 h 274"/>
              <a:gd name="T84" fmla="*/ 443 w 1859"/>
              <a:gd name="T85" fmla="*/ 199 h 274"/>
              <a:gd name="T86" fmla="*/ 397 w 1859"/>
              <a:gd name="T87" fmla="*/ 127 h 274"/>
              <a:gd name="T88" fmla="*/ 372 w 1859"/>
              <a:gd name="T89" fmla="*/ 84 h 274"/>
              <a:gd name="T90" fmla="*/ 306 w 1859"/>
              <a:gd name="T91" fmla="*/ 25 h 274"/>
              <a:gd name="T92" fmla="*/ 211 w 1859"/>
              <a:gd name="T93" fmla="*/ 1 h 274"/>
              <a:gd name="T94" fmla="*/ 175 w 1859"/>
              <a:gd name="T95" fmla="*/ 1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859" h="274">
                <a:moveTo>
                  <a:pt x="175" y="1"/>
                </a:moveTo>
                <a:lnTo>
                  <a:pt x="165" y="1"/>
                </a:lnTo>
                <a:lnTo>
                  <a:pt x="140" y="1"/>
                </a:lnTo>
                <a:lnTo>
                  <a:pt x="106" y="1"/>
                </a:lnTo>
                <a:lnTo>
                  <a:pt x="69" y="1"/>
                </a:lnTo>
                <a:lnTo>
                  <a:pt x="34" y="1"/>
                </a:lnTo>
                <a:lnTo>
                  <a:pt x="9" y="1"/>
                </a:lnTo>
                <a:lnTo>
                  <a:pt x="0" y="1"/>
                </a:lnTo>
                <a:lnTo>
                  <a:pt x="0" y="1"/>
                </a:lnTo>
                <a:lnTo>
                  <a:pt x="0" y="24"/>
                </a:lnTo>
                <a:lnTo>
                  <a:pt x="176" y="24"/>
                </a:lnTo>
                <a:lnTo>
                  <a:pt x="176" y="24"/>
                </a:lnTo>
                <a:lnTo>
                  <a:pt x="176" y="24"/>
                </a:lnTo>
                <a:lnTo>
                  <a:pt x="176" y="24"/>
                </a:lnTo>
                <a:lnTo>
                  <a:pt x="176" y="24"/>
                </a:lnTo>
                <a:lnTo>
                  <a:pt x="176" y="24"/>
                </a:lnTo>
                <a:lnTo>
                  <a:pt x="181" y="24"/>
                </a:lnTo>
                <a:lnTo>
                  <a:pt x="194" y="24"/>
                </a:lnTo>
                <a:lnTo>
                  <a:pt x="211" y="24"/>
                </a:lnTo>
                <a:lnTo>
                  <a:pt x="234" y="27"/>
                </a:lnTo>
                <a:lnTo>
                  <a:pt x="259" y="32"/>
                </a:lnTo>
                <a:lnTo>
                  <a:pt x="285" y="41"/>
                </a:lnTo>
                <a:lnTo>
                  <a:pt x="310" y="53"/>
                </a:lnTo>
                <a:lnTo>
                  <a:pt x="333" y="72"/>
                </a:lnTo>
                <a:lnTo>
                  <a:pt x="352" y="96"/>
                </a:lnTo>
                <a:lnTo>
                  <a:pt x="352" y="96"/>
                </a:lnTo>
                <a:lnTo>
                  <a:pt x="359" y="107"/>
                </a:lnTo>
                <a:lnTo>
                  <a:pt x="370" y="127"/>
                </a:lnTo>
                <a:lnTo>
                  <a:pt x="377" y="138"/>
                </a:lnTo>
                <a:lnTo>
                  <a:pt x="377" y="138"/>
                </a:lnTo>
                <a:lnTo>
                  <a:pt x="388" y="157"/>
                </a:lnTo>
                <a:lnTo>
                  <a:pt x="399" y="175"/>
                </a:lnTo>
                <a:lnTo>
                  <a:pt x="410" y="193"/>
                </a:lnTo>
                <a:lnTo>
                  <a:pt x="422" y="208"/>
                </a:lnTo>
                <a:lnTo>
                  <a:pt x="434" y="223"/>
                </a:lnTo>
                <a:lnTo>
                  <a:pt x="448" y="236"/>
                </a:lnTo>
                <a:lnTo>
                  <a:pt x="464" y="247"/>
                </a:lnTo>
                <a:lnTo>
                  <a:pt x="482" y="257"/>
                </a:lnTo>
                <a:lnTo>
                  <a:pt x="503" y="264"/>
                </a:lnTo>
                <a:lnTo>
                  <a:pt x="527" y="270"/>
                </a:lnTo>
                <a:lnTo>
                  <a:pt x="554" y="273"/>
                </a:lnTo>
                <a:lnTo>
                  <a:pt x="584" y="274"/>
                </a:lnTo>
                <a:lnTo>
                  <a:pt x="584" y="274"/>
                </a:lnTo>
                <a:lnTo>
                  <a:pt x="586" y="274"/>
                </a:lnTo>
                <a:lnTo>
                  <a:pt x="589" y="274"/>
                </a:lnTo>
                <a:lnTo>
                  <a:pt x="594" y="274"/>
                </a:lnTo>
                <a:lnTo>
                  <a:pt x="601" y="274"/>
                </a:lnTo>
                <a:lnTo>
                  <a:pt x="610" y="274"/>
                </a:lnTo>
                <a:lnTo>
                  <a:pt x="621" y="274"/>
                </a:lnTo>
                <a:lnTo>
                  <a:pt x="634" y="274"/>
                </a:lnTo>
                <a:lnTo>
                  <a:pt x="648" y="274"/>
                </a:lnTo>
                <a:lnTo>
                  <a:pt x="664" y="274"/>
                </a:lnTo>
                <a:lnTo>
                  <a:pt x="682" y="274"/>
                </a:lnTo>
                <a:lnTo>
                  <a:pt x="701" y="274"/>
                </a:lnTo>
                <a:lnTo>
                  <a:pt x="721" y="274"/>
                </a:lnTo>
                <a:lnTo>
                  <a:pt x="742" y="274"/>
                </a:lnTo>
                <a:lnTo>
                  <a:pt x="765" y="274"/>
                </a:lnTo>
                <a:lnTo>
                  <a:pt x="790" y="274"/>
                </a:lnTo>
                <a:lnTo>
                  <a:pt x="815" y="274"/>
                </a:lnTo>
                <a:lnTo>
                  <a:pt x="841" y="274"/>
                </a:lnTo>
                <a:lnTo>
                  <a:pt x="868" y="274"/>
                </a:lnTo>
                <a:lnTo>
                  <a:pt x="896" y="274"/>
                </a:lnTo>
                <a:lnTo>
                  <a:pt x="924" y="274"/>
                </a:lnTo>
                <a:lnTo>
                  <a:pt x="954" y="274"/>
                </a:lnTo>
                <a:lnTo>
                  <a:pt x="983" y="274"/>
                </a:lnTo>
                <a:lnTo>
                  <a:pt x="1014" y="274"/>
                </a:lnTo>
                <a:lnTo>
                  <a:pt x="1045" y="274"/>
                </a:lnTo>
                <a:lnTo>
                  <a:pt x="1077" y="274"/>
                </a:lnTo>
                <a:lnTo>
                  <a:pt x="1108" y="274"/>
                </a:lnTo>
                <a:lnTo>
                  <a:pt x="1140" y="274"/>
                </a:lnTo>
                <a:lnTo>
                  <a:pt x="1173" y="274"/>
                </a:lnTo>
                <a:lnTo>
                  <a:pt x="1205" y="274"/>
                </a:lnTo>
                <a:lnTo>
                  <a:pt x="1237" y="274"/>
                </a:lnTo>
                <a:lnTo>
                  <a:pt x="1270" y="274"/>
                </a:lnTo>
                <a:lnTo>
                  <a:pt x="1302" y="274"/>
                </a:lnTo>
                <a:lnTo>
                  <a:pt x="1334" y="274"/>
                </a:lnTo>
                <a:lnTo>
                  <a:pt x="1365" y="274"/>
                </a:lnTo>
                <a:lnTo>
                  <a:pt x="1397" y="274"/>
                </a:lnTo>
                <a:lnTo>
                  <a:pt x="1428" y="274"/>
                </a:lnTo>
                <a:lnTo>
                  <a:pt x="1459" y="274"/>
                </a:lnTo>
                <a:lnTo>
                  <a:pt x="1489" y="274"/>
                </a:lnTo>
                <a:lnTo>
                  <a:pt x="1518" y="274"/>
                </a:lnTo>
                <a:lnTo>
                  <a:pt x="1547" y="274"/>
                </a:lnTo>
                <a:lnTo>
                  <a:pt x="1575" y="274"/>
                </a:lnTo>
                <a:lnTo>
                  <a:pt x="1602" y="274"/>
                </a:lnTo>
                <a:lnTo>
                  <a:pt x="1628" y="274"/>
                </a:lnTo>
                <a:lnTo>
                  <a:pt x="1653" y="274"/>
                </a:lnTo>
                <a:lnTo>
                  <a:pt x="1677" y="274"/>
                </a:lnTo>
                <a:lnTo>
                  <a:pt x="1700" y="274"/>
                </a:lnTo>
                <a:lnTo>
                  <a:pt x="1721" y="274"/>
                </a:lnTo>
                <a:lnTo>
                  <a:pt x="1742" y="274"/>
                </a:lnTo>
                <a:lnTo>
                  <a:pt x="1761" y="274"/>
                </a:lnTo>
                <a:lnTo>
                  <a:pt x="1778" y="274"/>
                </a:lnTo>
                <a:lnTo>
                  <a:pt x="1795" y="274"/>
                </a:lnTo>
                <a:lnTo>
                  <a:pt x="1809" y="274"/>
                </a:lnTo>
                <a:lnTo>
                  <a:pt x="1821" y="274"/>
                </a:lnTo>
                <a:lnTo>
                  <a:pt x="1833" y="274"/>
                </a:lnTo>
                <a:lnTo>
                  <a:pt x="1842" y="274"/>
                </a:lnTo>
                <a:lnTo>
                  <a:pt x="1849" y="274"/>
                </a:lnTo>
                <a:lnTo>
                  <a:pt x="1854" y="274"/>
                </a:lnTo>
                <a:lnTo>
                  <a:pt x="1857" y="274"/>
                </a:lnTo>
                <a:lnTo>
                  <a:pt x="1859" y="274"/>
                </a:lnTo>
                <a:lnTo>
                  <a:pt x="1859" y="274"/>
                </a:lnTo>
                <a:lnTo>
                  <a:pt x="1859" y="252"/>
                </a:lnTo>
                <a:lnTo>
                  <a:pt x="1859" y="252"/>
                </a:lnTo>
                <a:lnTo>
                  <a:pt x="1857" y="252"/>
                </a:lnTo>
                <a:lnTo>
                  <a:pt x="1854" y="252"/>
                </a:lnTo>
                <a:lnTo>
                  <a:pt x="1849" y="252"/>
                </a:lnTo>
                <a:lnTo>
                  <a:pt x="1842" y="252"/>
                </a:lnTo>
                <a:lnTo>
                  <a:pt x="1833" y="252"/>
                </a:lnTo>
                <a:lnTo>
                  <a:pt x="1821" y="252"/>
                </a:lnTo>
                <a:lnTo>
                  <a:pt x="1809" y="252"/>
                </a:lnTo>
                <a:lnTo>
                  <a:pt x="1795" y="252"/>
                </a:lnTo>
                <a:lnTo>
                  <a:pt x="1778" y="252"/>
                </a:lnTo>
                <a:lnTo>
                  <a:pt x="1761" y="252"/>
                </a:lnTo>
                <a:lnTo>
                  <a:pt x="1742" y="252"/>
                </a:lnTo>
                <a:lnTo>
                  <a:pt x="1721" y="252"/>
                </a:lnTo>
                <a:lnTo>
                  <a:pt x="1700" y="252"/>
                </a:lnTo>
                <a:lnTo>
                  <a:pt x="1677" y="252"/>
                </a:lnTo>
                <a:lnTo>
                  <a:pt x="1653" y="252"/>
                </a:lnTo>
                <a:lnTo>
                  <a:pt x="1628" y="252"/>
                </a:lnTo>
                <a:lnTo>
                  <a:pt x="1602" y="252"/>
                </a:lnTo>
                <a:lnTo>
                  <a:pt x="1575" y="252"/>
                </a:lnTo>
                <a:lnTo>
                  <a:pt x="1547" y="252"/>
                </a:lnTo>
                <a:lnTo>
                  <a:pt x="1518" y="252"/>
                </a:lnTo>
                <a:lnTo>
                  <a:pt x="1489" y="252"/>
                </a:lnTo>
                <a:lnTo>
                  <a:pt x="1459" y="252"/>
                </a:lnTo>
                <a:lnTo>
                  <a:pt x="1428" y="252"/>
                </a:lnTo>
                <a:lnTo>
                  <a:pt x="1397" y="252"/>
                </a:lnTo>
                <a:lnTo>
                  <a:pt x="1365" y="252"/>
                </a:lnTo>
                <a:lnTo>
                  <a:pt x="1334" y="252"/>
                </a:lnTo>
                <a:lnTo>
                  <a:pt x="1302" y="252"/>
                </a:lnTo>
                <a:lnTo>
                  <a:pt x="1270" y="252"/>
                </a:lnTo>
                <a:lnTo>
                  <a:pt x="1237" y="252"/>
                </a:lnTo>
                <a:lnTo>
                  <a:pt x="1205" y="252"/>
                </a:lnTo>
                <a:lnTo>
                  <a:pt x="1173" y="252"/>
                </a:lnTo>
                <a:lnTo>
                  <a:pt x="1140" y="252"/>
                </a:lnTo>
                <a:lnTo>
                  <a:pt x="1108" y="252"/>
                </a:lnTo>
                <a:lnTo>
                  <a:pt x="1077" y="252"/>
                </a:lnTo>
                <a:lnTo>
                  <a:pt x="1045" y="252"/>
                </a:lnTo>
                <a:lnTo>
                  <a:pt x="1014" y="252"/>
                </a:lnTo>
                <a:lnTo>
                  <a:pt x="983" y="252"/>
                </a:lnTo>
                <a:lnTo>
                  <a:pt x="954" y="252"/>
                </a:lnTo>
                <a:lnTo>
                  <a:pt x="924" y="252"/>
                </a:lnTo>
                <a:lnTo>
                  <a:pt x="896" y="252"/>
                </a:lnTo>
                <a:lnTo>
                  <a:pt x="868" y="252"/>
                </a:lnTo>
                <a:lnTo>
                  <a:pt x="841" y="252"/>
                </a:lnTo>
                <a:lnTo>
                  <a:pt x="815" y="252"/>
                </a:lnTo>
                <a:lnTo>
                  <a:pt x="790" y="252"/>
                </a:lnTo>
                <a:lnTo>
                  <a:pt x="765" y="252"/>
                </a:lnTo>
                <a:lnTo>
                  <a:pt x="742" y="252"/>
                </a:lnTo>
                <a:lnTo>
                  <a:pt x="721" y="252"/>
                </a:lnTo>
                <a:lnTo>
                  <a:pt x="701" y="252"/>
                </a:lnTo>
                <a:lnTo>
                  <a:pt x="682" y="252"/>
                </a:lnTo>
                <a:lnTo>
                  <a:pt x="664" y="252"/>
                </a:lnTo>
                <a:lnTo>
                  <a:pt x="648" y="252"/>
                </a:lnTo>
                <a:lnTo>
                  <a:pt x="634" y="252"/>
                </a:lnTo>
                <a:lnTo>
                  <a:pt x="621" y="252"/>
                </a:lnTo>
                <a:lnTo>
                  <a:pt x="610" y="252"/>
                </a:lnTo>
                <a:lnTo>
                  <a:pt x="601" y="252"/>
                </a:lnTo>
                <a:lnTo>
                  <a:pt x="594" y="252"/>
                </a:lnTo>
                <a:lnTo>
                  <a:pt x="589" y="252"/>
                </a:lnTo>
                <a:lnTo>
                  <a:pt x="586" y="252"/>
                </a:lnTo>
                <a:lnTo>
                  <a:pt x="584" y="252"/>
                </a:lnTo>
                <a:lnTo>
                  <a:pt x="584" y="252"/>
                </a:lnTo>
                <a:lnTo>
                  <a:pt x="555" y="251"/>
                </a:lnTo>
                <a:lnTo>
                  <a:pt x="529" y="247"/>
                </a:lnTo>
                <a:lnTo>
                  <a:pt x="506" y="241"/>
                </a:lnTo>
                <a:lnTo>
                  <a:pt x="488" y="234"/>
                </a:lnTo>
                <a:lnTo>
                  <a:pt x="471" y="224"/>
                </a:lnTo>
                <a:lnTo>
                  <a:pt x="456" y="212"/>
                </a:lnTo>
                <a:lnTo>
                  <a:pt x="443" y="199"/>
                </a:lnTo>
                <a:lnTo>
                  <a:pt x="431" y="183"/>
                </a:lnTo>
                <a:lnTo>
                  <a:pt x="420" y="166"/>
                </a:lnTo>
                <a:lnTo>
                  <a:pt x="408" y="147"/>
                </a:lnTo>
                <a:lnTo>
                  <a:pt x="397" y="127"/>
                </a:lnTo>
                <a:lnTo>
                  <a:pt x="397" y="127"/>
                </a:lnTo>
                <a:lnTo>
                  <a:pt x="390" y="115"/>
                </a:lnTo>
                <a:lnTo>
                  <a:pt x="378" y="95"/>
                </a:lnTo>
                <a:lnTo>
                  <a:pt x="372" y="84"/>
                </a:lnTo>
                <a:lnTo>
                  <a:pt x="372" y="84"/>
                </a:lnTo>
                <a:lnTo>
                  <a:pt x="353" y="59"/>
                </a:lnTo>
                <a:lnTo>
                  <a:pt x="331" y="40"/>
                </a:lnTo>
                <a:lnTo>
                  <a:pt x="306" y="25"/>
                </a:lnTo>
                <a:lnTo>
                  <a:pt x="281" y="14"/>
                </a:lnTo>
                <a:lnTo>
                  <a:pt x="256" y="7"/>
                </a:lnTo>
                <a:lnTo>
                  <a:pt x="232" y="3"/>
                </a:lnTo>
                <a:lnTo>
                  <a:pt x="211" y="1"/>
                </a:lnTo>
                <a:lnTo>
                  <a:pt x="194" y="0"/>
                </a:lnTo>
                <a:lnTo>
                  <a:pt x="181" y="1"/>
                </a:lnTo>
                <a:lnTo>
                  <a:pt x="175" y="1"/>
                </a:lnTo>
                <a:lnTo>
                  <a:pt x="175" y="1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9" name="Freeform 59"/>
          <p:cNvSpPr>
            <a:spLocks noChangeAspect="1"/>
          </p:cNvSpPr>
          <p:nvPr/>
        </p:nvSpPr>
        <p:spPr bwMode="auto">
          <a:xfrm>
            <a:off x="1122363" y="1784350"/>
            <a:ext cx="7908925" cy="976313"/>
          </a:xfrm>
          <a:custGeom>
            <a:avLst/>
            <a:gdLst>
              <a:gd name="T0" fmla="*/ 527 w 1859"/>
              <a:gd name="T1" fmla="*/ 4 h 273"/>
              <a:gd name="T2" fmla="*/ 464 w 1859"/>
              <a:gd name="T3" fmla="*/ 27 h 273"/>
              <a:gd name="T4" fmla="*/ 421 w 1859"/>
              <a:gd name="T5" fmla="*/ 66 h 273"/>
              <a:gd name="T6" fmla="*/ 387 w 1859"/>
              <a:gd name="T7" fmla="*/ 117 h 273"/>
              <a:gd name="T8" fmla="*/ 370 w 1859"/>
              <a:gd name="T9" fmla="*/ 147 h 273"/>
              <a:gd name="T10" fmla="*/ 352 w 1859"/>
              <a:gd name="T11" fmla="*/ 178 h 273"/>
              <a:gd name="T12" fmla="*/ 285 w 1859"/>
              <a:gd name="T13" fmla="*/ 232 h 273"/>
              <a:gd name="T14" fmla="*/ 211 w 1859"/>
              <a:gd name="T15" fmla="*/ 249 h 273"/>
              <a:gd name="T16" fmla="*/ 176 w 1859"/>
              <a:gd name="T17" fmla="*/ 250 h 273"/>
              <a:gd name="T18" fmla="*/ 176 w 1859"/>
              <a:gd name="T19" fmla="*/ 249 h 273"/>
              <a:gd name="T20" fmla="*/ 0 w 1859"/>
              <a:gd name="T21" fmla="*/ 249 h 273"/>
              <a:gd name="T22" fmla="*/ 9 w 1859"/>
              <a:gd name="T23" fmla="*/ 273 h 273"/>
              <a:gd name="T24" fmla="*/ 106 w 1859"/>
              <a:gd name="T25" fmla="*/ 273 h 273"/>
              <a:gd name="T26" fmla="*/ 175 w 1859"/>
              <a:gd name="T27" fmla="*/ 273 h 273"/>
              <a:gd name="T28" fmla="*/ 194 w 1859"/>
              <a:gd name="T29" fmla="*/ 273 h 273"/>
              <a:gd name="T30" fmla="*/ 256 w 1859"/>
              <a:gd name="T31" fmla="*/ 266 h 273"/>
              <a:gd name="T32" fmla="*/ 331 w 1859"/>
              <a:gd name="T33" fmla="*/ 234 h 273"/>
              <a:gd name="T34" fmla="*/ 372 w 1859"/>
              <a:gd name="T35" fmla="*/ 189 h 273"/>
              <a:gd name="T36" fmla="*/ 396 w 1859"/>
              <a:gd name="T37" fmla="*/ 148 h 273"/>
              <a:gd name="T38" fmla="*/ 419 w 1859"/>
              <a:gd name="T39" fmla="*/ 109 h 273"/>
              <a:gd name="T40" fmla="*/ 456 w 1859"/>
              <a:gd name="T41" fmla="*/ 62 h 273"/>
              <a:gd name="T42" fmla="*/ 506 w 1859"/>
              <a:gd name="T43" fmla="*/ 33 h 273"/>
              <a:gd name="T44" fmla="*/ 584 w 1859"/>
              <a:gd name="T45" fmla="*/ 23 h 273"/>
              <a:gd name="T46" fmla="*/ 589 w 1859"/>
              <a:gd name="T47" fmla="*/ 23 h 273"/>
              <a:gd name="T48" fmla="*/ 610 w 1859"/>
              <a:gd name="T49" fmla="*/ 23 h 273"/>
              <a:gd name="T50" fmla="*/ 648 w 1859"/>
              <a:gd name="T51" fmla="*/ 23 h 273"/>
              <a:gd name="T52" fmla="*/ 701 w 1859"/>
              <a:gd name="T53" fmla="*/ 23 h 273"/>
              <a:gd name="T54" fmla="*/ 765 w 1859"/>
              <a:gd name="T55" fmla="*/ 23 h 273"/>
              <a:gd name="T56" fmla="*/ 841 w 1859"/>
              <a:gd name="T57" fmla="*/ 23 h 273"/>
              <a:gd name="T58" fmla="*/ 924 w 1859"/>
              <a:gd name="T59" fmla="*/ 23 h 273"/>
              <a:gd name="T60" fmla="*/ 1014 w 1859"/>
              <a:gd name="T61" fmla="*/ 23 h 273"/>
              <a:gd name="T62" fmla="*/ 1108 w 1859"/>
              <a:gd name="T63" fmla="*/ 23 h 273"/>
              <a:gd name="T64" fmla="*/ 1205 w 1859"/>
              <a:gd name="T65" fmla="*/ 23 h 273"/>
              <a:gd name="T66" fmla="*/ 1302 w 1859"/>
              <a:gd name="T67" fmla="*/ 23 h 273"/>
              <a:gd name="T68" fmla="*/ 1397 w 1859"/>
              <a:gd name="T69" fmla="*/ 23 h 273"/>
              <a:gd name="T70" fmla="*/ 1489 w 1859"/>
              <a:gd name="T71" fmla="*/ 23 h 273"/>
              <a:gd name="T72" fmla="*/ 1575 w 1859"/>
              <a:gd name="T73" fmla="*/ 23 h 273"/>
              <a:gd name="T74" fmla="*/ 1653 w 1859"/>
              <a:gd name="T75" fmla="*/ 23 h 273"/>
              <a:gd name="T76" fmla="*/ 1721 w 1859"/>
              <a:gd name="T77" fmla="*/ 23 h 273"/>
              <a:gd name="T78" fmla="*/ 1778 w 1859"/>
              <a:gd name="T79" fmla="*/ 23 h 273"/>
              <a:gd name="T80" fmla="*/ 1821 w 1859"/>
              <a:gd name="T81" fmla="*/ 23 h 273"/>
              <a:gd name="T82" fmla="*/ 1849 w 1859"/>
              <a:gd name="T83" fmla="*/ 23 h 273"/>
              <a:gd name="T84" fmla="*/ 1859 w 1859"/>
              <a:gd name="T85" fmla="*/ 23 h 273"/>
              <a:gd name="T86" fmla="*/ 584 w 1859"/>
              <a:gd name="T87" fmla="*/ 0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59" h="273">
                <a:moveTo>
                  <a:pt x="584" y="0"/>
                </a:moveTo>
                <a:lnTo>
                  <a:pt x="554" y="1"/>
                </a:lnTo>
                <a:lnTo>
                  <a:pt x="527" y="4"/>
                </a:lnTo>
                <a:lnTo>
                  <a:pt x="503" y="10"/>
                </a:lnTo>
                <a:lnTo>
                  <a:pt x="482" y="18"/>
                </a:lnTo>
                <a:lnTo>
                  <a:pt x="464" y="27"/>
                </a:lnTo>
                <a:lnTo>
                  <a:pt x="448" y="38"/>
                </a:lnTo>
                <a:lnTo>
                  <a:pt x="434" y="51"/>
                </a:lnTo>
                <a:lnTo>
                  <a:pt x="421" y="66"/>
                </a:lnTo>
                <a:lnTo>
                  <a:pt x="409" y="82"/>
                </a:lnTo>
                <a:lnTo>
                  <a:pt x="398" y="99"/>
                </a:lnTo>
                <a:lnTo>
                  <a:pt x="387" y="117"/>
                </a:lnTo>
                <a:lnTo>
                  <a:pt x="376" y="136"/>
                </a:lnTo>
                <a:lnTo>
                  <a:pt x="376" y="136"/>
                </a:lnTo>
                <a:lnTo>
                  <a:pt x="370" y="147"/>
                </a:lnTo>
                <a:lnTo>
                  <a:pt x="359" y="167"/>
                </a:lnTo>
                <a:lnTo>
                  <a:pt x="352" y="178"/>
                </a:lnTo>
                <a:lnTo>
                  <a:pt x="352" y="178"/>
                </a:lnTo>
                <a:lnTo>
                  <a:pt x="333" y="201"/>
                </a:lnTo>
                <a:lnTo>
                  <a:pt x="310" y="220"/>
                </a:lnTo>
                <a:lnTo>
                  <a:pt x="285" y="232"/>
                </a:lnTo>
                <a:lnTo>
                  <a:pt x="259" y="241"/>
                </a:lnTo>
                <a:lnTo>
                  <a:pt x="234" y="246"/>
                </a:lnTo>
                <a:lnTo>
                  <a:pt x="211" y="249"/>
                </a:lnTo>
                <a:lnTo>
                  <a:pt x="194" y="250"/>
                </a:lnTo>
                <a:lnTo>
                  <a:pt x="181" y="250"/>
                </a:lnTo>
                <a:lnTo>
                  <a:pt x="176" y="250"/>
                </a:lnTo>
                <a:lnTo>
                  <a:pt x="176" y="250"/>
                </a:lnTo>
                <a:lnTo>
                  <a:pt x="176" y="250"/>
                </a:lnTo>
                <a:lnTo>
                  <a:pt x="176" y="249"/>
                </a:lnTo>
                <a:lnTo>
                  <a:pt x="176" y="249"/>
                </a:lnTo>
                <a:lnTo>
                  <a:pt x="176" y="249"/>
                </a:lnTo>
                <a:lnTo>
                  <a:pt x="0" y="249"/>
                </a:lnTo>
                <a:lnTo>
                  <a:pt x="0" y="273"/>
                </a:lnTo>
                <a:lnTo>
                  <a:pt x="0" y="273"/>
                </a:lnTo>
                <a:lnTo>
                  <a:pt x="9" y="273"/>
                </a:lnTo>
                <a:lnTo>
                  <a:pt x="34" y="273"/>
                </a:lnTo>
                <a:lnTo>
                  <a:pt x="69" y="273"/>
                </a:lnTo>
                <a:lnTo>
                  <a:pt x="106" y="273"/>
                </a:lnTo>
                <a:lnTo>
                  <a:pt x="140" y="273"/>
                </a:lnTo>
                <a:lnTo>
                  <a:pt x="165" y="273"/>
                </a:lnTo>
                <a:lnTo>
                  <a:pt x="175" y="273"/>
                </a:lnTo>
                <a:lnTo>
                  <a:pt x="175" y="273"/>
                </a:lnTo>
                <a:lnTo>
                  <a:pt x="181" y="273"/>
                </a:lnTo>
                <a:lnTo>
                  <a:pt x="194" y="273"/>
                </a:lnTo>
                <a:lnTo>
                  <a:pt x="211" y="272"/>
                </a:lnTo>
                <a:lnTo>
                  <a:pt x="232" y="270"/>
                </a:lnTo>
                <a:lnTo>
                  <a:pt x="256" y="266"/>
                </a:lnTo>
                <a:lnTo>
                  <a:pt x="281" y="259"/>
                </a:lnTo>
                <a:lnTo>
                  <a:pt x="306" y="248"/>
                </a:lnTo>
                <a:lnTo>
                  <a:pt x="331" y="234"/>
                </a:lnTo>
                <a:lnTo>
                  <a:pt x="353" y="214"/>
                </a:lnTo>
                <a:lnTo>
                  <a:pt x="372" y="189"/>
                </a:lnTo>
                <a:lnTo>
                  <a:pt x="372" y="189"/>
                </a:lnTo>
                <a:lnTo>
                  <a:pt x="378" y="179"/>
                </a:lnTo>
                <a:lnTo>
                  <a:pt x="390" y="158"/>
                </a:lnTo>
                <a:lnTo>
                  <a:pt x="396" y="148"/>
                </a:lnTo>
                <a:lnTo>
                  <a:pt x="396" y="148"/>
                </a:lnTo>
                <a:lnTo>
                  <a:pt x="408" y="127"/>
                </a:lnTo>
                <a:lnTo>
                  <a:pt x="419" y="109"/>
                </a:lnTo>
                <a:lnTo>
                  <a:pt x="431" y="91"/>
                </a:lnTo>
                <a:lnTo>
                  <a:pt x="442" y="76"/>
                </a:lnTo>
                <a:lnTo>
                  <a:pt x="456" y="62"/>
                </a:lnTo>
                <a:lnTo>
                  <a:pt x="470" y="51"/>
                </a:lnTo>
                <a:lnTo>
                  <a:pt x="487" y="41"/>
                </a:lnTo>
                <a:lnTo>
                  <a:pt x="506" y="33"/>
                </a:lnTo>
                <a:lnTo>
                  <a:pt x="529" y="28"/>
                </a:lnTo>
                <a:lnTo>
                  <a:pt x="555" y="24"/>
                </a:lnTo>
                <a:lnTo>
                  <a:pt x="584" y="23"/>
                </a:lnTo>
                <a:lnTo>
                  <a:pt x="584" y="23"/>
                </a:lnTo>
                <a:lnTo>
                  <a:pt x="586" y="23"/>
                </a:lnTo>
                <a:lnTo>
                  <a:pt x="589" y="23"/>
                </a:lnTo>
                <a:lnTo>
                  <a:pt x="594" y="23"/>
                </a:lnTo>
                <a:lnTo>
                  <a:pt x="601" y="23"/>
                </a:lnTo>
                <a:lnTo>
                  <a:pt x="610" y="23"/>
                </a:lnTo>
                <a:lnTo>
                  <a:pt x="621" y="23"/>
                </a:lnTo>
                <a:lnTo>
                  <a:pt x="634" y="23"/>
                </a:lnTo>
                <a:lnTo>
                  <a:pt x="648" y="23"/>
                </a:lnTo>
                <a:lnTo>
                  <a:pt x="664" y="23"/>
                </a:lnTo>
                <a:lnTo>
                  <a:pt x="682" y="23"/>
                </a:lnTo>
                <a:lnTo>
                  <a:pt x="701" y="23"/>
                </a:lnTo>
                <a:lnTo>
                  <a:pt x="721" y="23"/>
                </a:lnTo>
                <a:lnTo>
                  <a:pt x="742" y="23"/>
                </a:lnTo>
                <a:lnTo>
                  <a:pt x="765" y="23"/>
                </a:lnTo>
                <a:lnTo>
                  <a:pt x="790" y="23"/>
                </a:lnTo>
                <a:lnTo>
                  <a:pt x="815" y="23"/>
                </a:lnTo>
                <a:lnTo>
                  <a:pt x="841" y="23"/>
                </a:lnTo>
                <a:lnTo>
                  <a:pt x="868" y="23"/>
                </a:lnTo>
                <a:lnTo>
                  <a:pt x="896" y="23"/>
                </a:lnTo>
                <a:lnTo>
                  <a:pt x="924" y="23"/>
                </a:lnTo>
                <a:lnTo>
                  <a:pt x="954" y="23"/>
                </a:lnTo>
                <a:lnTo>
                  <a:pt x="983" y="23"/>
                </a:lnTo>
                <a:lnTo>
                  <a:pt x="1014" y="23"/>
                </a:lnTo>
                <a:lnTo>
                  <a:pt x="1045" y="23"/>
                </a:lnTo>
                <a:lnTo>
                  <a:pt x="1077" y="23"/>
                </a:lnTo>
                <a:lnTo>
                  <a:pt x="1108" y="23"/>
                </a:lnTo>
                <a:lnTo>
                  <a:pt x="1140" y="23"/>
                </a:lnTo>
                <a:lnTo>
                  <a:pt x="1173" y="23"/>
                </a:lnTo>
                <a:lnTo>
                  <a:pt x="1205" y="23"/>
                </a:lnTo>
                <a:lnTo>
                  <a:pt x="1237" y="23"/>
                </a:lnTo>
                <a:lnTo>
                  <a:pt x="1270" y="23"/>
                </a:lnTo>
                <a:lnTo>
                  <a:pt x="1302" y="23"/>
                </a:lnTo>
                <a:lnTo>
                  <a:pt x="1334" y="23"/>
                </a:lnTo>
                <a:lnTo>
                  <a:pt x="1365" y="23"/>
                </a:lnTo>
                <a:lnTo>
                  <a:pt x="1397" y="23"/>
                </a:lnTo>
                <a:lnTo>
                  <a:pt x="1428" y="23"/>
                </a:lnTo>
                <a:lnTo>
                  <a:pt x="1459" y="23"/>
                </a:lnTo>
                <a:lnTo>
                  <a:pt x="1489" y="23"/>
                </a:lnTo>
                <a:lnTo>
                  <a:pt x="1518" y="23"/>
                </a:lnTo>
                <a:lnTo>
                  <a:pt x="1547" y="23"/>
                </a:lnTo>
                <a:lnTo>
                  <a:pt x="1575" y="23"/>
                </a:lnTo>
                <a:lnTo>
                  <a:pt x="1602" y="23"/>
                </a:lnTo>
                <a:lnTo>
                  <a:pt x="1628" y="23"/>
                </a:lnTo>
                <a:lnTo>
                  <a:pt x="1653" y="23"/>
                </a:lnTo>
                <a:lnTo>
                  <a:pt x="1677" y="23"/>
                </a:lnTo>
                <a:lnTo>
                  <a:pt x="1700" y="23"/>
                </a:lnTo>
                <a:lnTo>
                  <a:pt x="1721" y="23"/>
                </a:lnTo>
                <a:lnTo>
                  <a:pt x="1742" y="23"/>
                </a:lnTo>
                <a:lnTo>
                  <a:pt x="1761" y="23"/>
                </a:lnTo>
                <a:lnTo>
                  <a:pt x="1778" y="23"/>
                </a:lnTo>
                <a:lnTo>
                  <a:pt x="1795" y="23"/>
                </a:lnTo>
                <a:lnTo>
                  <a:pt x="1809" y="23"/>
                </a:lnTo>
                <a:lnTo>
                  <a:pt x="1821" y="23"/>
                </a:lnTo>
                <a:lnTo>
                  <a:pt x="1833" y="23"/>
                </a:lnTo>
                <a:lnTo>
                  <a:pt x="1842" y="23"/>
                </a:lnTo>
                <a:lnTo>
                  <a:pt x="1849" y="23"/>
                </a:lnTo>
                <a:lnTo>
                  <a:pt x="1854" y="23"/>
                </a:lnTo>
                <a:lnTo>
                  <a:pt x="1857" y="23"/>
                </a:lnTo>
                <a:lnTo>
                  <a:pt x="1859" y="23"/>
                </a:lnTo>
                <a:lnTo>
                  <a:pt x="1859" y="23"/>
                </a:lnTo>
                <a:lnTo>
                  <a:pt x="1859" y="0"/>
                </a:lnTo>
                <a:lnTo>
                  <a:pt x="584" y="0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07260" name="Group 60"/>
          <p:cNvGrpSpPr>
            <a:grpSpLocks/>
          </p:cNvGrpSpPr>
          <p:nvPr/>
        </p:nvGrpSpPr>
        <p:grpSpPr bwMode="auto">
          <a:xfrm>
            <a:off x="3489325" y="1827213"/>
            <a:ext cx="4086225" cy="339725"/>
            <a:chOff x="2896" y="1474"/>
            <a:chExt cx="1445" cy="143"/>
          </a:xfrm>
        </p:grpSpPr>
        <p:sp>
          <p:nvSpPr>
            <p:cNvPr id="307261" name="Rectangle 61"/>
            <p:cNvSpPr>
              <a:spLocks noChangeAspect="1" noChangeArrowheads="1"/>
            </p:cNvSpPr>
            <p:nvPr/>
          </p:nvSpPr>
          <p:spPr bwMode="auto">
            <a:xfrm>
              <a:off x="2968" y="1474"/>
              <a:ext cx="11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62" name="Rectangle 62"/>
            <p:cNvSpPr>
              <a:spLocks noChangeAspect="1" noChangeArrowheads="1"/>
            </p:cNvSpPr>
            <p:nvPr/>
          </p:nvSpPr>
          <p:spPr bwMode="auto">
            <a:xfrm>
              <a:off x="2896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63" name="Rectangle 63"/>
            <p:cNvSpPr>
              <a:spLocks noChangeAspect="1" noChangeArrowheads="1"/>
            </p:cNvSpPr>
            <p:nvPr/>
          </p:nvSpPr>
          <p:spPr bwMode="auto">
            <a:xfrm>
              <a:off x="3039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64" name="Rectangle 64"/>
            <p:cNvSpPr>
              <a:spLocks noChangeAspect="1" noChangeArrowheads="1"/>
            </p:cNvSpPr>
            <p:nvPr/>
          </p:nvSpPr>
          <p:spPr bwMode="auto">
            <a:xfrm>
              <a:off x="3111" y="1474"/>
              <a:ext cx="11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65" name="Rectangle 65"/>
            <p:cNvSpPr>
              <a:spLocks noChangeAspect="1" noChangeArrowheads="1"/>
            </p:cNvSpPr>
            <p:nvPr/>
          </p:nvSpPr>
          <p:spPr bwMode="auto">
            <a:xfrm>
              <a:off x="3182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66" name="Rectangle 66"/>
            <p:cNvSpPr>
              <a:spLocks noChangeAspect="1" noChangeArrowheads="1"/>
            </p:cNvSpPr>
            <p:nvPr/>
          </p:nvSpPr>
          <p:spPr bwMode="auto">
            <a:xfrm>
              <a:off x="3254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67" name="Rectangle 67"/>
            <p:cNvSpPr>
              <a:spLocks noChangeAspect="1" noChangeArrowheads="1"/>
            </p:cNvSpPr>
            <p:nvPr/>
          </p:nvSpPr>
          <p:spPr bwMode="auto">
            <a:xfrm>
              <a:off x="3326" y="1474"/>
              <a:ext cx="11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68" name="Rectangle 68"/>
            <p:cNvSpPr>
              <a:spLocks noChangeAspect="1" noChangeArrowheads="1"/>
            </p:cNvSpPr>
            <p:nvPr/>
          </p:nvSpPr>
          <p:spPr bwMode="auto">
            <a:xfrm>
              <a:off x="3397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69" name="Rectangle 69"/>
            <p:cNvSpPr>
              <a:spLocks noChangeAspect="1" noChangeArrowheads="1"/>
            </p:cNvSpPr>
            <p:nvPr/>
          </p:nvSpPr>
          <p:spPr bwMode="auto">
            <a:xfrm>
              <a:off x="3469" y="1474"/>
              <a:ext cx="11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70" name="Rectangle 70"/>
            <p:cNvSpPr>
              <a:spLocks noChangeAspect="1" noChangeArrowheads="1"/>
            </p:cNvSpPr>
            <p:nvPr/>
          </p:nvSpPr>
          <p:spPr bwMode="auto">
            <a:xfrm>
              <a:off x="3540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71" name="Rectangle 71"/>
            <p:cNvSpPr>
              <a:spLocks noChangeAspect="1" noChangeArrowheads="1"/>
            </p:cNvSpPr>
            <p:nvPr/>
          </p:nvSpPr>
          <p:spPr bwMode="auto">
            <a:xfrm>
              <a:off x="3612" y="1474"/>
              <a:ext cx="11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72" name="Rectangle 72"/>
            <p:cNvSpPr>
              <a:spLocks noChangeAspect="1" noChangeArrowheads="1"/>
            </p:cNvSpPr>
            <p:nvPr/>
          </p:nvSpPr>
          <p:spPr bwMode="auto">
            <a:xfrm>
              <a:off x="3683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73" name="Rectangle 73"/>
            <p:cNvSpPr>
              <a:spLocks noChangeAspect="1" noChangeArrowheads="1"/>
            </p:cNvSpPr>
            <p:nvPr/>
          </p:nvSpPr>
          <p:spPr bwMode="auto">
            <a:xfrm>
              <a:off x="3755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74" name="Rectangle 74"/>
            <p:cNvSpPr>
              <a:spLocks noChangeAspect="1" noChangeArrowheads="1"/>
            </p:cNvSpPr>
            <p:nvPr/>
          </p:nvSpPr>
          <p:spPr bwMode="auto">
            <a:xfrm>
              <a:off x="3826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75" name="Rectangle 75"/>
            <p:cNvSpPr>
              <a:spLocks noChangeAspect="1" noChangeArrowheads="1"/>
            </p:cNvSpPr>
            <p:nvPr/>
          </p:nvSpPr>
          <p:spPr bwMode="auto">
            <a:xfrm>
              <a:off x="3898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76" name="Rectangle 76"/>
            <p:cNvSpPr>
              <a:spLocks noChangeAspect="1" noChangeArrowheads="1"/>
            </p:cNvSpPr>
            <p:nvPr/>
          </p:nvSpPr>
          <p:spPr bwMode="auto">
            <a:xfrm>
              <a:off x="3970" y="1474"/>
              <a:ext cx="11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77" name="Rectangle 77"/>
            <p:cNvSpPr>
              <a:spLocks noChangeAspect="1" noChangeArrowheads="1"/>
            </p:cNvSpPr>
            <p:nvPr/>
          </p:nvSpPr>
          <p:spPr bwMode="auto">
            <a:xfrm>
              <a:off x="4043" y="1474"/>
              <a:ext cx="10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78" name="Rectangle 78"/>
            <p:cNvSpPr>
              <a:spLocks noChangeAspect="1" noChangeArrowheads="1"/>
            </p:cNvSpPr>
            <p:nvPr/>
          </p:nvSpPr>
          <p:spPr bwMode="auto">
            <a:xfrm>
              <a:off x="4113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79" name="Rectangle 79"/>
            <p:cNvSpPr>
              <a:spLocks noChangeAspect="1" noChangeArrowheads="1"/>
            </p:cNvSpPr>
            <p:nvPr/>
          </p:nvSpPr>
          <p:spPr bwMode="auto">
            <a:xfrm>
              <a:off x="4186" y="1474"/>
              <a:ext cx="10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80" name="Rectangle 80"/>
            <p:cNvSpPr>
              <a:spLocks noChangeAspect="1" noChangeArrowheads="1"/>
            </p:cNvSpPr>
            <p:nvPr/>
          </p:nvSpPr>
          <p:spPr bwMode="auto">
            <a:xfrm>
              <a:off x="4256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81" name="Rectangle 81"/>
            <p:cNvSpPr>
              <a:spLocks noChangeAspect="1" noChangeArrowheads="1"/>
            </p:cNvSpPr>
            <p:nvPr/>
          </p:nvSpPr>
          <p:spPr bwMode="auto">
            <a:xfrm>
              <a:off x="4329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282" name="Group 82"/>
          <p:cNvGrpSpPr>
            <a:grpSpLocks/>
          </p:cNvGrpSpPr>
          <p:nvPr/>
        </p:nvGrpSpPr>
        <p:grpSpPr bwMode="auto">
          <a:xfrm>
            <a:off x="7745413" y="1827213"/>
            <a:ext cx="1249362" cy="177800"/>
            <a:chOff x="4401" y="1474"/>
            <a:chExt cx="442" cy="75"/>
          </a:xfrm>
        </p:grpSpPr>
        <p:sp>
          <p:nvSpPr>
            <p:cNvPr id="307283" name="Rectangle 83"/>
            <p:cNvSpPr>
              <a:spLocks noChangeAspect="1" noChangeArrowheads="1"/>
            </p:cNvSpPr>
            <p:nvPr/>
          </p:nvSpPr>
          <p:spPr bwMode="auto">
            <a:xfrm>
              <a:off x="4401" y="1474"/>
              <a:ext cx="10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84" name="Rectangle 84"/>
            <p:cNvSpPr>
              <a:spLocks noChangeAspect="1" noChangeArrowheads="1"/>
            </p:cNvSpPr>
            <p:nvPr/>
          </p:nvSpPr>
          <p:spPr bwMode="auto">
            <a:xfrm>
              <a:off x="4472" y="1474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85" name="Rectangle 85"/>
            <p:cNvSpPr>
              <a:spLocks noChangeAspect="1" noChangeArrowheads="1"/>
            </p:cNvSpPr>
            <p:nvPr/>
          </p:nvSpPr>
          <p:spPr bwMode="auto">
            <a:xfrm>
              <a:off x="4544" y="1474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86" name="Rectangle 86"/>
            <p:cNvSpPr>
              <a:spLocks noChangeAspect="1" noChangeArrowheads="1"/>
            </p:cNvSpPr>
            <p:nvPr/>
          </p:nvSpPr>
          <p:spPr bwMode="auto">
            <a:xfrm>
              <a:off x="4615" y="1474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87" name="Rectangle 87"/>
            <p:cNvSpPr>
              <a:spLocks noChangeAspect="1" noChangeArrowheads="1"/>
            </p:cNvSpPr>
            <p:nvPr/>
          </p:nvSpPr>
          <p:spPr bwMode="auto">
            <a:xfrm>
              <a:off x="4687" y="1474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88" name="Rectangle 88"/>
            <p:cNvSpPr>
              <a:spLocks noChangeAspect="1" noChangeArrowheads="1"/>
            </p:cNvSpPr>
            <p:nvPr/>
          </p:nvSpPr>
          <p:spPr bwMode="auto">
            <a:xfrm>
              <a:off x="4759" y="1474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89" name="Rectangle 89"/>
            <p:cNvSpPr>
              <a:spLocks noChangeAspect="1" noChangeArrowheads="1"/>
            </p:cNvSpPr>
            <p:nvPr/>
          </p:nvSpPr>
          <p:spPr bwMode="auto">
            <a:xfrm>
              <a:off x="4831" y="1474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290" name="Group 90"/>
          <p:cNvGrpSpPr>
            <a:grpSpLocks/>
          </p:cNvGrpSpPr>
          <p:nvPr/>
        </p:nvGrpSpPr>
        <p:grpSpPr bwMode="auto">
          <a:xfrm>
            <a:off x="3489325" y="3787775"/>
            <a:ext cx="4694238" cy="179388"/>
            <a:chOff x="2896" y="2299"/>
            <a:chExt cx="1660" cy="75"/>
          </a:xfrm>
        </p:grpSpPr>
        <p:sp>
          <p:nvSpPr>
            <p:cNvPr id="307291" name="Rectangle 91"/>
            <p:cNvSpPr>
              <a:spLocks noChangeAspect="1" noChangeArrowheads="1"/>
            </p:cNvSpPr>
            <p:nvPr/>
          </p:nvSpPr>
          <p:spPr bwMode="auto">
            <a:xfrm>
              <a:off x="2968" y="2299"/>
              <a:ext cx="11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92" name="Rectangle 92"/>
            <p:cNvSpPr>
              <a:spLocks noChangeAspect="1" noChangeArrowheads="1"/>
            </p:cNvSpPr>
            <p:nvPr/>
          </p:nvSpPr>
          <p:spPr bwMode="auto">
            <a:xfrm>
              <a:off x="2896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93" name="Rectangle 93"/>
            <p:cNvSpPr>
              <a:spLocks noChangeAspect="1" noChangeArrowheads="1"/>
            </p:cNvSpPr>
            <p:nvPr/>
          </p:nvSpPr>
          <p:spPr bwMode="auto">
            <a:xfrm>
              <a:off x="3039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94" name="Rectangle 94"/>
            <p:cNvSpPr>
              <a:spLocks noChangeAspect="1" noChangeArrowheads="1"/>
            </p:cNvSpPr>
            <p:nvPr/>
          </p:nvSpPr>
          <p:spPr bwMode="auto">
            <a:xfrm>
              <a:off x="3111" y="2299"/>
              <a:ext cx="11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95" name="Rectangle 95"/>
            <p:cNvSpPr>
              <a:spLocks noChangeAspect="1" noChangeArrowheads="1"/>
            </p:cNvSpPr>
            <p:nvPr/>
          </p:nvSpPr>
          <p:spPr bwMode="auto">
            <a:xfrm>
              <a:off x="3182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96" name="Rectangle 96"/>
            <p:cNvSpPr>
              <a:spLocks noChangeAspect="1" noChangeArrowheads="1"/>
            </p:cNvSpPr>
            <p:nvPr/>
          </p:nvSpPr>
          <p:spPr bwMode="auto">
            <a:xfrm>
              <a:off x="3254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97" name="Rectangle 97"/>
            <p:cNvSpPr>
              <a:spLocks noChangeAspect="1" noChangeArrowheads="1"/>
            </p:cNvSpPr>
            <p:nvPr/>
          </p:nvSpPr>
          <p:spPr bwMode="auto">
            <a:xfrm>
              <a:off x="3469" y="2299"/>
              <a:ext cx="11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98" name="Rectangle 98"/>
            <p:cNvSpPr>
              <a:spLocks noChangeAspect="1" noChangeArrowheads="1"/>
            </p:cNvSpPr>
            <p:nvPr/>
          </p:nvSpPr>
          <p:spPr bwMode="auto">
            <a:xfrm>
              <a:off x="3540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99" name="Rectangle 99"/>
            <p:cNvSpPr>
              <a:spLocks noChangeAspect="1" noChangeArrowheads="1"/>
            </p:cNvSpPr>
            <p:nvPr/>
          </p:nvSpPr>
          <p:spPr bwMode="auto">
            <a:xfrm>
              <a:off x="3612" y="2299"/>
              <a:ext cx="11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00" name="Rectangle 100"/>
            <p:cNvSpPr>
              <a:spLocks noChangeAspect="1" noChangeArrowheads="1"/>
            </p:cNvSpPr>
            <p:nvPr/>
          </p:nvSpPr>
          <p:spPr bwMode="auto">
            <a:xfrm>
              <a:off x="3683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01" name="Rectangle 101"/>
            <p:cNvSpPr>
              <a:spLocks noChangeAspect="1" noChangeArrowheads="1"/>
            </p:cNvSpPr>
            <p:nvPr/>
          </p:nvSpPr>
          <p:spPr bwMode="auto">
            <a:xfrm>
              <a:off x="3755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02" name="Rectangle 102"/>
            <p:cNvSpPr>
              <a:spLocks noChangeAspect="1" noChangeArrowheads="1"/>
            </p:cNvSpPr>
            <p:nvPr/>
          </p:nvSpPr>
          <p:spPr bwMode="auto">
            <a:xfrm>
              <a:off x="3826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03" name="Rectangle 103"/>
            <p:cNvSpPr>
              <a:spLocks noChangeAspect="1" noChangeArrowheads="1"/>
            </p:cNvSpPr>
            <p:nvPr/>
          </p:nvSpPr>
          <p:spPr bwMode="auto">
            <a:xfrm>
              <a:off x="3898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04" name="Rectangle 104"/>
            <p:cNvSpPr>
              <a:spLocks noChangeAspect="1" noChangeArrowheads="1"/>
            </p:cNvSpPr>
            <p:nvPr/>
          </p:nvSpPr>
          <p:spPr bwMode="auto">
            <a:xfrm>
              <a:off x="4256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05" name="Rectangle 105"/>
            <p:cNvSpPr>
              <a:spLocks noChangeAspect="1" noChangeArrowheads="1"/>
            </p:cNvSpPr>
            <p:nvPr/>
          </p:nvSpPr>
          <p:spPr bwMode="auto">
            <a:xfrm>
              <a:off x="4329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06" name="Rectangle 106"/>
            <p:cNvSpPr>
              <a:spLocks noChangeAspect="1" noChangeArrowheads="1"/>
            </p:cNvSpPr>
            <p:nvPr/>
          </p:nvSpPr>
          <p:spPr bwMode="auto">
            <a:xfrm>
              <a:off x="4401" y="2299"/>
              <a:ext cx="10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07" name="Rectangle 107"/>
            <p:cNvSpPr>
              <a:spLocks noChangeAspect="1" noChangeArrowheads="1"/>
            </p:cNvSpPr>
            <p:nvPr/>
          </p:nvSpPr>
          <p:spPr bwMode="auto">
            <a:xfrm>
              <a:off x="4472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08" name="Rectangle 108"/>
            <p:cNvSpPr>
              <a:spLocks noChangeAspect="1" noChangeArrowheads="1"/>
            </p:cNvSpPr>
            <p:nvPr/>
          </p:nvSpPr>
          <p:spPr bwMode="auto">
            <a:xfrm>
              <a:off x="4544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309" name="Group 109"/>
          <p:cNvGrpSpPr>
            <a:grpSpLocks/>
          </p:cNvGrpSpPr>
          <p:nvPr/>
        </p:nvGrpSpPr>
        <p:grpSpPr bwMode="auto">
          <a:xfrm>
            <a:off x="1214438" y="2720975"/>
            <a:ext cx="857250" cy="347663"/>
            <a:chOff x="2091" y="1850"/>
            <a:chExt cx="303" cy="146"/>
          </a:xfrm>
        </p:grpSpPr>
        <p:sp>
          <p:nvSpPr>
            <p:cNvPr id="307310" name="Rectangle 110"/>
            <p:cNvSpPr>
              <a:spLocks noChangeAspect="1" noChangeArrowheads="1"/>
            </p:cNvSpPr>
            <p:nvPr/>
          </p:nvSpPr>
          <p:spPr bwMode="auto">
            <a:xfrm>
              <a:off x="2382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11" name="Rectangle 111"/>
            <p:cNvSpPr>
              <a:spLocks noChangeAspect="1" noChangeArrowheads="1"/>
            </p:cNvSpPr>
            <p:nvPr/>
          </p:nvSpPr>
          <p:spPr bwMode="auto">
            <a:xfrm>
              <a:off x="2310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12" name="Rectangle 112"/>
            <p:cNvSpPr>
              <a:spLocks noChangeAspect="1" noChangeArrowheads="1"/>
            </p:cNvSpPr>
            <p:nvPr/>
          </p:nvSpPr>
          <p:spPr bwMode="auto">
            <a:xfrm>
              <a:off x="2236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13" name="Rectangle 113"/>
            <p:cNvSpPr>
              <a:spLocks noChangeAspect="1" noChangeArrowheads="1"/>
            </p:cNvSpPr>
            <p:nvPr/>
          </p:nvSpPr>
          <p:spPr bwMode="auto">
            <a:xfrm>
              <a:off x="2164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14" name="Rectangle 114"/>
            <p:cNvSpPr>
              <a:spLocks noChangeAspect="1" noChangeArrowheads="1"/>
            </p:cNvSpPr>
            <p:nvPr/>
          </p:nvSpPr>
          <p:spPr bwMode="auto">
            <a:xfrm>
              <a:off x="2091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315" name="Group 115"/>
          <p:cNvGrpSpPr>
            <a:grpSpLocks/>
          </p:cNvGrpSpPr>
          <p:nvPr/>
        </p:nvGrpSpPr>
        <p:grpSpPr bwMode="auto">
          <a:xfrm>
            <a:off x="4700588" y="3629025"/>
            <a:ext cx="4294187" cy="334963"/>
            <a:chOff x="3324" y="2232"/>
            <a:chExt cx="1519" cy="141"/>
          </a:xfrm>
        </p:grpSpPr>
        <p:sp>
          <p:nvSpPr>
            <p:cNvPr id="307316" name="Rectangle 116"/>
            <p:cNvSpPr>
              <a:spLocks noChangeAspect="1" noChangeArrowheads="1"/>
            </p:cNvSpPr>
            <p:nvPr/>
          </p:nvSpPr>
          <p:spPr bwMode="auto">
            <a:xfrm>
              <a:off x="4186" y="2232"/>
              <a:ext cx="10" cy="14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17" name="Rectangle 117"/>
            <p:cNvSpPr>
              <a:spLocks noChangeAspect="1" noChangeArrowheads="1"/>
            </p:cNvSpPr>
            <p:nvPr/>
          </p:nvSpPr>
          <p:spPr bwMode="auto">
            <a:xfrm>
              <a:off x="4113" y="2232"/>
              <a:ext cx="12" cy="14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18" name="Rectangle 118"/>
            <p:cNvSpPr>
              <a:spLocks noChangeAspect="1" noChangeArrowheads="1"/>
            </p:cNvSpPr>
            <p:nvPr/>
          </p:nvSpPr>
          <p:spPr bwMode="auto">
            <a:xfrm>
              <a:off x="4043" y="2232"/>
              <a:ext cx="10" cy="14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19" name="Rectangle 119"/>
            <p:cNvSpPr>
              <a:spLocks noChangeAspect="1" noChangeArrowheads="1"/>
            </p:cNvSpPr>
            <p:nvPr/>
          </p:nvSpPr>
          <p:spPr bwMode="auto">
            <a:xfrm>
              <a:off x="3970" y="2232"/>
              <a:ext cx="11" cy="14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20" name="Rectangle 120"/>
            <p:cNvSpPr>
              <a:spLocks noChangeAspect="1" noChangeArrowheads="1"/>
            </p:cNvSpPr>
            <p:nvPr/>
          </p:nvSpPr>
          <p:spPr bwMode="auto">
            <a:xfrm>
              <a:off x="4615" y="2232"/>
              <a:ext cx="12" cy="14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21" name="Rectangle 121"/>
            <p:cNvSpPr>
              <a:spLocks noChangeAspect="1" noChangeArrowheads="1"/>
            </p:cNvSpPr>
            <p:nvPr/>
          </p:nvSpPr>
          <p:spPr bwMode="auto">
            <a:xfrm>
              <a:off x="4687" y="2232"/>
              <a:ext cx="12" cy="14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22" name="Rectangle 122"/>
            <p:cNvSpPr>
              <a:spLocks noChangeAspect="1" noChangeArrowheads="1"/>
            </p:cNvSpPr>
            <p:nvPr/>
          </p:nvSpPr>
          <p:spPr bwMode="auto">
            <a:xfrm>
              <a:off x="4759" y="2232"/>
              <a:ext cx="12" cy="14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23" name="Rectangle 123"/>
            <p:cNvSpPr>
              <a:spLocks noChangeAspect="1" noChangeArrowheads="1"/>
            </p:cNvSpPr>
            <p:nvPr/>
          </p:nvSpPr>
          <p:spPr bwMode="auto">
            <a:xfrm>
              <a:off x="4831" y="2232"/>
              <a:ext cx="12" cy="14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24" name="Rectangle 124"/>
            <p:cNvSpPr>
              <a:spLocks noChangeAspect="1" noChangeArrowheads="1"/>
            </p:cNvSpPr>
            <p:nvPr/>
          </p:nvSpPr>
          <p:spPr bwMode="auto">
            <a:xfrm>
              <a:off x="3397" y="2232"/>
              <a:ext cx="10" cy="14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25" name="Rectangle 125"/>
            <p:cNvSpPr>
              <a:spLocks noChangeAspect="1" noChangeArrowheads="1"/>
            </p:cNvSpPr>
            <p:nvPr/>
          </p:nvSpPr>
          <p:spPr bwMode="auto">
            <a:xfrm>
              <a:off x="3324" y="2232"/>
              <a:ext cx="11" cy="14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326" name="Line 126"/>
          <p:cNvSpPr>
            <a:spLocks noChangeAspect="1" noChangeShapeType="1"/>
          </p:cNvSpPr>
          <p:nvPr/>
        </p:nvSpPr>
        <p:spPr bwMode="auto">
          <a:xfrm>
            <a:off x="7888288" y="3400425"/>
            <a:ext cx="506412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7" name="Rectangle 127"/>
          <p:cNvSpPr>
            <a:spLocks noChangeArrowheads="1"/>
          </p:cNvSpPr>
          <p:nvPr/>
        </p:nvSpPr>
        <p:spPr bwMode="auto">
          <a:xfrm>
            <a:off x="8156575" y="3548063"/>
            <a:ext cx="862013" cy="80962"/>
          </a:xfrm>
          <a:prstGeom prst="rect">
            <a:avLst/>
          </a:prstGeom>
          <a:solidFill>
            <a:srgbClr val="4D94C3"/>
          </a:solidFill>
          <a:ln w="19050">
            <a:solidFill>
              <a:srgbClr val="4D94C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07328" name="Group 128"/>
          <p:cNvGrpSpPr>
            <a:grpSpLocks noChangeAspect="1"/>
          </p:cNvGrpSpPr>
          <p:nvPr/>
        </p:nvGrpSpPr>
        <p:grpSpPr bwMode="auto">
          <a:xfrm>
            <a:off x="7616825" y="3548063"/>
            <a:ext cx="660400" cy="209550"/>
            <a:chOff x="3109" y="911"/>
            <a:chExt cx="156" cy="59"/>
          </a:xfrm>
        </p:grpSpPr>
        <p:sp>
          <p:nvSpPr>
            <p:cNvPr id="307329" name="Rectangle 129"/>
            <p:cNvSpPr>
              <a:spLocks noChangeAspect="1" noChangeArrowheads="1"/>
            </p:cNvSpPr>
            <p:nvPr/>
          </p:nvSpPr>
          <p:spPr bwMode="auto">
            <a:xfrm>
              <a:off x="3109" y="911"/>
              <a:ext cx="156" cy="23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1800">
                <a:latin typeface="Times" charset="0"/>
              </a:endParaRPr>
            </a:p>
          </p:txBody>
        </p:sp>
        <p:sp>
          <p:nvSpPr>
            <p:cNvPr id="307330" name="Rectangle 130"/>
            <p:cNvSpPr>
              <a:spLocks noChangeAspect="1" noChangeArrowheads="1"/>
            </p:cNvSpPr>
            <p:nvPr/>
          </p:nvSpPr>
          <p:spPr bwMode="auto">
            <a:xfrm>
              <a:off x="3232" y="922"/>
              <a:ext cx="8" cy="48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31" name="Rectangle 131"/>
            <p:cNvSpPr>
              <a:spLocks noChangeAspect="1" noChangeArrowheads="1"/>
            </p:cNvSpPr>
            <p:nvPr/>
          </p:nvSpPr>
          <p:spPr bwMode="auto">
            <a:xfrm>
              <a:off x="3184" y="922"/>
              <a:ext cx="8" cy="48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32" name="Rectangle 132"/>
            <p:cNvSpPr>
              <a:spLocks noChangeAspect="1" noChangeArrowheads="1"/>
            </p:cNvSpPr>
            <p:nvPr/>
          </p:nvSpPr>
          <p:spPr bwMode="auto">
            <a:xfrm>
              <a:off x="3137" y="922"/>
              <a:ext cx="7" cy="48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333" name="Text Box 133"/>
          <p:cNvSpPr txBox="1">
            <a:spLocks noChangeArrowheads="1"/>
          </p:cNvSpPr>
          <p:nvPr/>
        </p:nvSpPr>
        <p:spPr bwMode="auto">
          <a:xfrm>
            <a:off x="911225" y="4467225"/>
            <a:ext cx="60690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1">
                <a:latin typeface="Helvetica" charset="0"/>
              </a:rPr>
              <a:t>Leading strand synthesis continues in a </a:t>
            </a:r>
          </a:p>
          <a:p>
            <a:pPr algn="l" eaLnBrk="0" hangingPunct="0"/>
            <a:r>
              <a:rPr lang="en-US" b="1">
                <a:latin typeface="Helvetica" charset="0"/>
              </a:rPr>
              <a:t>5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Helvetica" charset="0"/>
              </a:rPr>
              <a:t> to 3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Helvetica" charset="0"/>
              </a:rPr>
              <a:t> direction</a:t>
            </a:r>
          </a:p>
        </p:txBody>
      </p:sp>
      <p:sp>
        <p:nvSpPr>
          <p:cNvPr id="307334" name="Text Box 134"/>
          <p:cNvSpPr txBox="1">
            <a:spLocks noChangeArrowheads="1"/>
          </p:cNvSpPr>
          <p:nvPr/>
        </p:nvSpPr>
        <p:spPr bwMode="auto">
          <a:xfrm>
            <a:off x="923925" y="5381625"/>
            <a:ext cx="7118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1">
                <a:latin typeface="Helvetica" charset="0"/>
              </a:rPr>
              <a:t>Discontinuous synthesis produces 5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Helvetica" charset="0"/>
              </a:rPr>
              <a:t> to 3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Helvetica" charset="0"/>
              </a:rPr>
              <a:t> DNA </a:t>
            </a:r>
          </a:p>
          <a:p>
            <a:pPr algn="l" eaLnBrk="0" hangingPunct="0"/>
            <a:r>
              <a:rPr lang="en-US" b="1">
                <a:latin typeface="Helvetica" charset="0"/>
              </a:rPr>
              <a:t>segments called Okazaki fragments</a:t>
            </a:r>
          </a:p>
        </p:txBody>
      </p:sp>
      <p:sp>
        <p:nvSpPr>
          <p:cNvPr id="307335" name="Rectangle 135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701675"/>
          </a:xfrm>
          <a:noFill/>
          <a:ln/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0099"/>
                </a:solidFill>
                <a:latin typeface="Palatino Linotype" charset="0"/>
              </a:rPr>
              <a:t>Replication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Text Box 2"/>
          <p:cNvSpPr txBox="1">
            <a:spLocks noChangeAspect="1" noChangeArrowheads="1"/>
          </p:cNvSpPr>
          <p:nvPr/>
        </p:nvSpPr>
        <p:spPr bwMode="auto">
          <a:xfrm>
            <a:off x="8928100" y="3348038"/>
            <a:ext cx="419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latin typeface="Palatino Linotype" charset="0"/>
              </a:rPr>
              <a:t> 3</a:t>
            </a:r>
            <a:r>
              <a:rPr lang="ja-JP" altLang="en-US" sz="1800" b="1">
                <a:latin typeface="Arial"/>
              </a:rPr>
              <a:t>’</a:t>
            </a:r>
            <a:endParaRPr lang="en-US" sz="1800" b="1">
              <a:latin typeface="Palatino Linotype" charset="0"/>
            </a:endParaRPr>
          </a:p>
        </p:txBody>
      </p:sp>
      <p:sp>
        <p:nvSpPr>
          <p:cNvPr id="308227" name="Text Box 3"/>
          <p:cNvSpPr txBox="1">
            <a:spLocks noChangeAspect="1" noChangeArrowheads="1"/>
          </p:cNvSpPr>
          <p:nvPr/>
        </p:nvSpPr>
        <p:spPr bwMode="auto">
          <a:xfrm>
            <a:off x="8940800" y="3730625"/>
            <a:ext cx="41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latin typeface="Palatino Linotype" charset="0"/>
              </a:rPr>
              <a:t> 5</a:t>
            </a:r>
            <a:r>
              <a:rPr lang="ja-JP" altLang="en-US" sz="1800" b="1">
                <a:latin typeface="Arial"/>
              </a:rPr>
              <a:t>’</a:t>
            </a:r>
            <a:endParaRPr lang="en-US" sz="1800" b="1">
              <a:latin typeface="Palatino Linotype" charset="0"/>
            </a:endParaRPr>
          </a:p>
        </p:txBody>
      </p:sp>
      <p:sp>
        <p:nvSpPr>
          <p:cNvPr id="308228" name="Text Box 4"/>
          <p:cNvSpPr txBox="1">
            <a:spLocks noChangeAspect="1" noChangeArrowheads="1"/>
          </p:cNvSpPr>
          <p:nvPr/>
        </p:nvSpPr>
        <p:spPr bwMode="auto">
          <a:xfrm>
            <a:off x="8928100" y="1660525"/>
            <a:ext cx="41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latin typeface="Palatino Linotype" charset="0"/>
              </a:rPr>
              <a:t> 3</a:t>
            </a:r>
            <a:r>
              <a:rPr lang="ja-JP" altLang="en-US" sz="1800" b="1">
                <a:latin typeface="Arial"/>
              </a:rPr>
              <a:t>’</a:t>
            </a:r>
            <a:endParaRPr lang="en-US" sz="1800" b="1">
              <a:latin typeface="Palatino Linotype" charset="0"/>
            </a:endParaRPr>
          </a:p>
        </p:txBody>
      </p:sp>
      <p:grpSp>
        <p:nvGrpSpPr>
          <p:cNvPr id="308229" name="Group 5"/>
          <p:cNvGrpSpPr>
            <a:grpSpLocks/>
          </p:cNvGrpSpPr>
          <p:nvPr/>
        </p:nvGrpSpPr>
        <p:grpSpPr bwMode="auto">
          <a:xfrm>
            <a:off x="584200" y="1511300"/>
            <a:ext cx="8447088" cy="2792413"/>
            <a:chOff x="327" y="952"/>
            <a:chExt cx="4730" cy="1759"/>
          </a:xfrm>
        </p:grpSpPr>
        <p:grpSp>
          <p:nvGrpSpPr>
            <p:cNvPr id="308230" name="Group 6"/>
            <p:cNvGrpSpPr>
              <a:grpSpLocks/>
            </p:cNvGrpSpPr>
            <p:nvPr/>
          </p:nvGrpSpPr>
          <p:grpSpPr bwMode="auto">
            <a:xfrm>
              <a:off x="1919" y="952"/>
              <a:ext cx="366" cy="639"/>
              <a:chOff x="4063" y="1341"/>
              <a:chExt cx="231" cy="427"/>
            </a:xfrm>
          </p:grpSpPr>
          <p:sp>
            <p:nvSpPr>
              <p:cNvPr id="308231" name="Freeform 7"/>
              <p:cNvSpPr>
                <a:spLocks noChangeAspect="1"/>
              </p:cNvSpPr>
              <p:nvPr/>
            </p:nvSpPr>
            <p:spPr bwMode="auto">
              <a:xfrm>
                <a:off x="4063" y="1341"/>
                <a:ext cx="231" cy="427"/>
              </a:xfrm>
              <a:custGeom>
                <a:avLst/>
                <a:gdLst>
                  <a:gd name="T0" fmla="*/ 12 w 154"/>
                  <a:gd name="T1" fmla="*/ 190 h 284"/>
                  <a:gd name="T2" fmla="*/ 5 w 154"/>
                  <a:gd name="T3" fmla="*/ 204 h 284"/>
                  <a:gd name="T4" fmla="*/ 0 w 154"/>
                  <a:gd name="T5" fmla="*/ 223 h 284"/>
                  <a:gd name="T6" fmla="*/ 0 w 154"/>
                  <a:gd name="T7" fmla="*/ 244 h 284"/>
                  <a:gd name="T8" fmla="*/ 6 w 154"/>
                  <a:gd name="T9" fmla="*/ 263 h 284"/>
                  <a:gd name="T10" fmla="*/ 20 w 154"/>
                  <a:gd name="T11" fmla="*/ 278 h 284"/>
                  <a:gd name="T12" fmla="*/ 45 w 154"/>
                  <a:gd name="T13" fmla="*/ 284 h 284"/>
                  <a:gd name="T14" fmla="*/ 45 w 154"/>
                  <a:gd name="T15" fmla="*/ 284 h 284"/>
                  <a:gd name="T16" fmla="*/ 77 w 154"/>
                  <a:gd name="T17" fmla="*/ 281 h 284"/>
                  <a:gd name="T18" fmla="*/ 102 w 154"/>
                  <a:gd name="T19" fmla="*/ 268 h 284"/>
                  <a:gd name="T20" fmla="*/ 122 w 154"/>
                  <a:gd name="T21" fmla="*/ 249 h 284"/>
                  <a:gd name="T22" fmla="*/ 137 w 154"/>
                  <a:gd name="T23" fmla="*/ 229 h 284"/>
                  <a:gd name="T24" fmla="*/ 146 w 154"/>
                  <a:gd name="T25" fmla="*/ 210 h 284"/>
                  <a:gd name="T26" fmla="*/ 152 w 154"/>
                  <a:gd name="T27" fmla="*/ 196 h 284"/>
                  <a:gd name="T28" fmla="*/ 154 w 154"/>
                  <a:gd name="T29" fmla="*/ 190 h 284"/>
                  <a:gd name="T30" fmla="*/ 154 w 154"/>
                  <a:gd name="T31" fmla="*/ 190 h 284"/>
                  <a:gd name="T32" fmla="*/ 154 w 154"/>
                  <a:gd name="T33" fmla="*/ 95 h 284"/>
                  <a:gd name="T34" fmla="*/ 154 w 154"/>
                  <a:gd name="T35" fmla="*/ 95 h 284"/>
                  <a:gd name="T36" fmla="*/ 152 w 154"/>
                  <a:gd name="T37" fmla="*/ 89 h 284"/>
                  <a:gd name="T38" fmla="*/ 146 w 154"/>
                  <a:gd name="T39" fmla="*/ 75 h 284"/>
                  <a:gd name="T40" fmla="*/ 137 w 154"/>
                  <a:gd name="T41" fmla="*/ 56 h 284"/>
                  <a:gd name="T42" fmla="*/ 122 w 154"/>
                  <a:gd name="T43" fmla="*/ 35 h 284"/>
                  <a:gd name="T44" fmla="*/ 102 w 154"/>
                  <a:gd name="T45" fmla="*/ 17 h 284"/>
                  <a:gd name="T46" fmla="*/ 77 w 154"/>
                  <a:gd name="T47" fmla="*/ 4 h 284"/>
                  <a:gd name="T48" fmla="*/ 45 w 154"/>
                  <a:gd name="T49" fmla="*/ 0 h 284"/>
                  <a:gd name="T50" fmla="*/ 45 w 154"/>
                  <a:gd name="T51" fmla="*/ 0 h 284"/>
                  <a:gd name="T52" fmla="*/ 20 w 154"/>
                  <a:gd name="T53" fmla="*/ 7 h 284"/>
                  <a:gd name="T54" fmla="*/ 6 w 154"/>
                  <a:gd name="T55" fmla="*/ 22 h 284"/>
                  <a:gd name="T56" fmla="*/ 0 w 154"/>
                  <a:gd name="T57" fmla="*/ 41 h 284"/>
                  <a:gd name="T58" fmla="*/ 0 w 154"/>
                  <a:gd name="T59" fmla="*/ 62 h 284"/>
                  <a:gd name="T60" fmla="*/ 5 w 154"/>
                  <a:gd name="T61" fmla="*/ 81 h 284"/>
                  <a:gd name="T62" fmla="*/ 12 w 154"/>
                  <a:gd name="T63" fmla="*/ 95 h 284"/>
                  <a:gd name="T64" fmla="*/ 12 w 154"/>
                  <a:gd name="T65" fmla="*/ 95 h 284"/>
                  <a:gd name="T66" fmla="*/ 12 w 154"/>
                  <a:gd name="T67" fmla="*/ 120 h 284"/>
                  <a:gd name="T68" fmla="*/ 12 w 154"/>
                  <a:gd name="T69" fmla="*/ 165 h 284"/>
                  <a:gd name="T70" fmla="*/ 12 w 154"/>
                  <a:gd name="T71" fmla="*/ 190 h 284"/>
                  <a:gd name="T72" fmla="*/ 12 w 154"/>
                  <a:gd name="T73" fmla="*/ 19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4" h="284">
                    <a:moveTo>
                      <a:pt x="12" y="190"/>
                    </a:moveTo>
                    <a:lnTo>
                      <a:pt x="5" y="204"/>
                    </a:lnTo>
                    <a:lnTo>
                      <a:pt x="0" y="223"/>
                    </a:lnTo>
                    <a:lnTo>
                      <a:pt x="0" y="244"/>
                    </a:lnTo>
                    <a:lnTo>
                      <a:pt x="6" y="263"/>
                    </a:lnTo>
                    <a:lnTo>
                      <a:pt x="20" y="278"/>
                    </a:lnTo>
                    <a:lnTo>
                      <a:pt x="45" y="284"/>
                    </a:lnTo>
                    <a:lnTo>
                      <a:pt x="45" y="284"/>
                    </a:lnTo>
                    <a:lnTo>
                      <a:pt x="77" y="281"/>
                    </a:lnTo>
                    <a:lnTo>
                      <a:pt x="102" y="268"/>
                    </a:lnTo>
                    <a:lnTo>
                      <a:pt x="122" y="249"/>
                    </a:lnTo>
                    <a:lnTo>
                      <a:pt x="137" y="229"/>
                    </a:lnTo>
                    <a:lnTo>
                      <a:pt x="146" y="210"/>
                    </a:lnTo>
                    <a:lnTo>
                      <a:pt x="152" y="196"/>
                    </a:lnTo>
                    <a:lnTo>
                      <a:pt x="154" y="190"/>
                    </a:lnTo>
                    <a:lnTo>
                      <a:pt x="154" y="190"/>
                    </a:lnTo>
                    <a:lnTo>
                      <a:pt x="154" y="95"/>
                    </a:lnTo>
                    <a:lnTo>
                      <a:pt x="154" y="95"/>
                    </a:lnTo>
                    <a:lnTo>
                      <a:pt x="152" y="89"/>
                    </a:lnTo>
                    <a:lnTo>
                      <a:pt x="146" y="75"/>
                    </a:lnTo>
                    <a:lnTo>
                      <a:pt x="137" y="56"/>
                    </a:lnTo>
                    <a:lnTo>
                      <a:pt x="122" y="35"/>
                    </a:lnTo>
                    <a:lnTo>
                      <a:pt x="102" y="17"/>
                    </a:lnTo>
                    <a:lnTo>
                      <a:pt x="77" y="4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20" y="7"/>
                    </a:lnTo>
                    <a:lnTo>
                      <a:pt x="6" y="22"/>
                    </a:lnTo>
                    <a:lnTo>
                      <a:pt x="0" y="41"/>
                    </a:lnTo>
                    <a:lnTo>
                      <a:pt x="0" y="62"/>
                    </a:lnTo>
                    <a:lnTo>
                      <a:pt x="5" y="81"/>
                    </a:lnTo>
                    <a:lnTo>
                      <a:pt x="12" y="95"/>
                    </a:lnTo>
                    <a:lnTo>
                      <a:pt x="12" y="95"/>
                    </a:lnTo>
                    <a:lnTo>
                      <a:pt x="12" y="120"/>
                    </a:lnTo>
                    <a:lnTo>
                      <a:pt x="12" y="165"/>
                    </a:lnTo>
                    <a:lnTo>
                      <a:pt x="12" y="190"/>
                    </a:lnTo>
                    <a:lnTo>
                      <a:pt x="12" y="190"/>
                    </a:lnTo>
                    <a:close/>
                  </a:path>
                </a:pathLst>
              </a:custGeom>
              <a:solidFill>
                <a:srgbClr val="C3AAD2"/>
              </a:solidFill>
              <a:ln w="19050" cmpd="sng">
                <a:solidFill>
                  <a:srgbClr val="9E7AB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32" name="Freeform 8"/>
              <p:cNvSpPr>
                <a:spLocks noChangeAspect="1"/>
              </p:cNvSpPr>
              <p:nvPr/>
            </p:nvSpPr>
            <p:spPr bwMode="auto">
              <a:xfrm>
                <a:off x="4086" y="1358"/>
                <a:ext cx="72" cy="100"/>
              </a:xfrm>
              <a:custGeom>
                <a:avLst/>
                <a:gdLst>
                  <a:gd name="T0" fmla="*/ 48 w 48"/>
                  <a:gd name="T1" fmla="*/ 0 h 67"/>
                  <a:gd name="T2" fmla="*/ 20 w 48"/>
                  <a:gd name="T3" fmla="*/ 6 h 67"/>
                  <a:gd name="T4" fmla="*/ 5 w 48"/>
                  <a:gd name="T5" fmla="*/ 22 h 67"/>
                  <a:gd name="T6" fmla="*/ 0 w 48"/>
                  <a:gd name="T7" fmla="*/ 43 h 67"/>
                  <a:gd name="T8" fmla="*/ 4 w 48"/>
                  <a:gd name="T9" fmla="*/ 64 h 67"/>
                  <a:gd name="T10" fmla="*/ 4 w 48"/>
                  <a:gd name="T11" fmla="*/ 64 h 67"/>
                  <a:gd name="T12" fmla="*/ 5 w 48"/>
                  <a:gd name="T13" fmla="*/ 65 h 67"/>
                  <a:gd name="T14" fmla="*/ 6 w 48"/>
                  <a:gd name="T15" fmla="*/ 66 h 67"/>
                  <a:gd name="T16" fmla="*/ 8 w 48"/>
                  <a:gd name="T17" fmla="*/ 67 h 67"/>
                  <a:gd name="T18" fmla="*/ 8 w 48"/>
                  <a:gd name="T19" fmla="*/ 67 h 67"/>
                  <a:gd name="T20" fmla="*/ 10 w 48"/>
                  <a:gd name="T21" fmla="*/ 66 h 67"/>
                  <a:gd name="T22" fmla="*/ 11 w 48"/>
                  <a:gd name="T23" fmla="*/ 65 h 67"/>
                  <a:gd name="T24" fmla="*/ 11 w 48"/>
                  <a:gd name="T25" fmla="*/ 63 h 67"/>
                  <a:gd name="T26" fmla="*/ 11 w 48"/>
                  <a:gd name="T27" fmla="*/ 63 h 67"/>
                  <a:gd name="T28" fmla="*/ 10 w 48"/>
                  <a:gd name="T29" fmla="*/ 38 h 67"/>
                  <a:gd name="T30" fmla="*/ 20 w 48"/>
                  <a:gd name="T31" fmla="*/ 14 h 67"/>
                  <a:gd name="T32" fmla="*/ 48 w 48"/>
                  <a:gd name="T33" fmla="*/ 0 h 67"/>
                  <a:gd name="T34" fmla="*/ 48 w 48"/>
                  <a:gd name="T35" fmla="*/ 0 h 67"/>
                  <a:gd name="T36" fmla="*/ 48 w 48"/>
                  <a:gd name="T37" fmla="*/ 0 h 67"/>
                  <a:gd name="T38" fmla="*/ 48 w 48"/>
                  <a:gd name="T39" fmla="*/ 0 h 67"/>
                  <a:gd name="T40" fmla="*/ 48 w 48"/>
                  <a:gd name="T41" fmla="*/ 0 h 67"/>
                  <a:gd name="T42" fmla="*/ 48 w 48"/>
                  <a:gd name="T43" fmla="*/ 0 h 67"/>
                  <a:gd name="T44" fmla="*/ 48 w 48"/>
                  <a:gd name="T45" fmla="*/ 0 h 67"/>
                  <a:gd name="T46" fmla="*/ 48 w 48"/>
                  <a:gd name="T47" fmla="*/ 0 h 67"/>
                  <a:gd name="T48" fmla="*/ 48 w 48"/>
                  <a:gd name="T49" fmla="*/ 0 h 67"/>
                  <a:gd name="T50" fmla="*/ 48 w 48"/>
                  <a:gd name="T51" fmla="*/ 0 h 67"/>
                  <a:gd name="T52" fmla="*/ 48 w 48"/>
                  <a:gd name="T5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8" h="67">
                    <a:moveTo>
                      <a:pt x="48" y="0"/>
                    </a:moveTo>
                    <a:lnTo>
                      <a:pt x="20" y="6"/>
                    </a:lnTo>
                    <a:lnTo>
                      <a:pt x="5" y="22"/>
                    </a:lnTo>
                    <a:lnTo>
                      <a:pt x="0" y="43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5" y="65"/>
                    </a:lnTo>
                    <a:lnTo>
                      <a:pt x="6" y="66"/>
                    </a:lnTo>
                    <a:lnTo>
                      <a:pt x="8" y="67"/>
                    </a:lnTo>
                    <a:lnTo>
                      <a:pt x="8" y="67"/>
                    </a:lnTo>
                    <a:lnTo>
                      <a:pt x="10" y="66"/>
                    </a:lnTo>
                    <a:lnTo>
                      <a:pt x="11" y="65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0" y="38"/>
                    </a:lnTo>
                    <a:lnTo>
                      <a:pt x="20" y="1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8233" name="Line 9"/>
            <p:cNvSpPr>
              <a:spLocks noChangeAspect="1" noChangeShapeType="1"/>
            </p:cNvSpPr>
            <p:nvPr/>
          </p:nvSpPr>
          <p:spPr bwMode="auto">
            <a:xfrm flipH="1">
              <a:off x="2283" y="1483"/>
              <a:ext cx="284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34" name="Rectangle 10"/>
            <p:cNvSpPr>
              <a:spLocks noChangeArrowheads="1"/>
            </p:cNvSpPr>
            <p:nvPr/>
          </p:nvSpPr>
          <p:spPr bwMode="auto">
            <a:xfrm>
              <a:off x="1908" y="1340"/>
              <a:ext cx="2370" cy="50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35" name="Freeform 11"/>
            <p:cNvSpPr>
              <a:spLocks noChangeAspect="1"/>
            </p:cNvSpPr>
            <p:nvPr/>
          </p:nvSpPr>
          <p:spPr bwMode="auto">
            <a:xfrm>
              <a:off x="4264" y="1259"/>
              <a:ext cx="361" cy="131"/>
            </a:xfrm>
            <a:custGeom>
              <a:avLst/>
              <a:gdLst>
                <a:gd name="T0" fmla="*/ 131 w 152"/>
                <a:gd name="T1" fmla="*/ 36 h 59"/>
                <a:gd name="T2" fmla="*/ 131 w 152"/>
                <a:gd name="T3" fmla="*/ 0 h 59"/>
                <a:gd name="T4" fmla="*/ 123 w 152"/>
                <a:gd name="T5" fmla="*/ 0 h 59"/>
                <a:gd name="T6" fmla="*/ 123 w 152"/>
                <a:gd name="T7" fmla="*/ 36 h 59"/>
                <a:gd name="T8" fmla="*/ 83 w 152"/>
                <a:gd name="T9" fmla="*/ 36 h 59"/>
                <a:gd name="T10" fmla="*/ 83 w 152"/>
                <a:gd name="T11" fmla="*/ 0 h 59"/>
                <a:gd name="T12" fmla="*/ 75 w 152"/>
                <a:gd name="T13" fmla="*/ 0 h 59"/>
                <a:gd name="T14" fmla="*/ 75 w 152"/>
                <a:gd name="T15" fmla="*/ 36 h 59"/>
                <a:gd name="T16" fmla="*/ 35 w 152"/>
                <a:gd name="T17" fmla="*/ 36 h 59"/>
                <a:gd name="T18" fmla="*/ 35 w 152"/>
                <a:gd name="T19" fmla="*/ 0 h 59"/>
                <a:gd name="T20" fmla="*/ 28 w 152"/>
                <a:gd name="T21" fmla="*/ 0 h 59"/>
                <a:gd name="T22" fmla="*/ 28 w 152"/>
                <a:gd name="T23" fmla="*/ 36 h 59"/>
                <a:gd name="T24" fmla="*/ 0 w 152"/>
                <a:gd name="T25" fmla="*/ 36 h 59"/>
                <a:gd name="T26" fmla="*/ 0 w 152"/>
                <a:gd name="T27" fmla="*/ 59 h 59"/>
                <a:gd name="T28" fmla="*/ 152 w 152"/>
                <a:gd name="T29" fmla="*/ 59 h 59"/>
                <a:gd name="T30" fmla="*/ 152 w 152"/>
                <a:gd name="T31" fmla="*/ 36 h 59"/>
                <a:gd name="T32" fmla="*/ 131 w 152"/>
                <a:gd name="T33" fmla="*/ 3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2" h="59">
                  <a:moveTo>
                    <a:pt x="131" y="36"/>
                  </a:moveTo>
                  <a:lnTo>
                    <a:pt x="131" y="0"/>
                  </a:lnTo>
                  <a:lnTo>
                    <a:pt x="123" y="0"/>
                  </a:lnTo>
                  <a:lnTo>
                    <a:pt x="123" y="36"/>
                  </a:lnTo>
                  <a:lnTo>
                    <a:pt x="83" y="36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75" y="36"/>
                  </a:lnTo>
                  <a:lnTo>
                    <a:pt x="35" y="36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8" y="36"/>
                  </a:lnTo>
                  <a:lnTo>
                    <a:pt x="0" y="36"/>
                  </a:lnTo>
                  <a:lnTo>
                    <a:pt x="0" y="59"/>
                  </a:lnTo>
                  <a:lnTo>
                    <a:pt x="152" y="59"/>
                  </a:lnTo>
                  <a:lnTo>
                    <a:pt x="152" y="36"/>
                  </a:lnTo>
                  <a:lnTo>
                    <a:pt x="131" y="36"/>
                  </a:lnTo>
                  <a:close/>
                </a:path>
              </a:pathLst>
            </a:custGeom>
            <a:solidFill>
              <a:srgbClr val="437631"/>
            </a:solidFill>
            <a:ln w="19050" cmpd="sng">
              <a:solidFill>
                <a:srgbClr val="43763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36" name="Text Box 12"/>
            <p:cNvSpPr txBox="1">
              <a:spLocks noChangeAspect="1" noChangeArrowheads="1"/>
            </p:cNvSpPr>
            <p:nvPr/>
          </p:nvSpPr>
          <p:spPr bwMode="auto">
            <a:xfrm>
              <a:off x="4567" y="1252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grpSp>
          <p:nvGrpSpPr>
            <p:cNvPr id="308237" name="Group 13"/>
            <p:cNvGrpSpPr>
              <a:grpSpLocks/>
            </p:cNvGrpSpPr>
            <p:nvPr/>
          </p:nvGrpSpPr>
          <p:grpSpPr bwMode="auto">
            <a:xfrm>
              <a:off x="1122" y="1509"/>
              <a:ext cx="536" cy="645"/>
              <a:chOff x="3561" y="1713"/>
              <a:chExt cx="339" cy="431"/>
            </a:xfrm>
          </p:grpSpPr>
          <p:sp>
            <p:nvSpPr>
              <p:cNvPr id="308238" name="Freeform 14"/>
              <p:cNvSpPr>
                <a:spLocks noChangeAspect="1"/>
              </p:cNvSpPr>
              <p:nvPr/>
            </p:nvSpPr>
            <p:spPr bwMode="auto">
              <a:xfrm>
                <a:off x="3561" y="1713"/>
                <a:ext cx="339" cy="431"/>
              </a:xfrm>
              <a:custGeom>
                <a:avLst/>
                <a:gdLst>
                  <a:gd name="T0" fmla="*/ 113 w 226"/>
                  <a:gd name="T1" fmla="*/ 0 h 288"/>
                  <a:gd name="T2" fmla="*/ 133 w 226"/>
                  <a:gd name="T3" fmla="*/ 2 h 288"/>
                  <a:gd name="T4" fmla="*/ 152 w 226"/>
                  <a:gd name="T5" fmla="*/ 9 h 288"/>
                  <a:gd name="T6" fmla="*/ 170 w 226"/>
                  <a:gd name="T7" fmla="*/ 20 h 288"/>
                  <a:gd name="T8" fmla="*/ 186 w 226"/>
                  <a:gd name="T9" fmla="*/ 34 h 288"/>
                  <a:gd name="T10" fmla="*/ 199 w 226"/>
                  <a:gd name="T11" fmla="*/ 51 h 288"/>
                  <a:gd name="T12" fmla="*/ 210 w 226"/>
                  <a:gd name="T13" fmla="*/ 71 h 288"/>
                  <a:gd name="T14" fmla="*/ 219 w 226"/>
                  <a:gd name="T15" fmla="*/ 94 h 288"/>
                  <a:gd name="T16" fmla="*/ 224 w 226"/>
                  <a:gd name="T17" fmla="*/ 118 h 288"/>
                  <a:gd name="T18" fmla="*/ 226 w 226"/>
                  <a:gd name="T19" fmla="*/ 144 h 288"/>
                  <a:gd name="T20" fmla="*/ 226 w 226"/>
                  <a:gd name="T21" fmla="*/ 144 h 288"/>
                  <a:gd name="T22" fmla="*/ 224 w 226"/>
                  <a:gd name="T23" fmla="*/ 170 h 288"/>
                  <a:gd name="T24" fmla="*/ 219 w 226"/>
                  <a:gd name="T25" fmla="*/ 194 h 288"/>
                  <a:gd name="T26" fmla="*/ 210 w 226"/>
                  <a:gd name="T27" fmla="*/ 216 h 288"/>
                  <a:gd name="T28" fmla="*/ 199 w 226"/>
                  <a:gd name="T29" fmla="*/ 237 h 288"/>
                  <a:gd name="T30" fmla="*/ 186 w 226"/>
                  <a:gd name="T31" fmla="*/ 254 h 288"/>
                  <a:gd name="T32" fmla="*/ 170 w 226"/>
                  <a:gd name="T33" fmla="*/ 268 h 288"/>
                  <a:gd name="T34" fmla="*/ 152 w 226"/>
                  <a:gd name="T35" fmla="*/ 279 h 288"/>
                  <a:gd name="T36" fmla="*/ 133 w 226"/>
                  <a:gd name="T37" fmla="*/ 286 h 288"/>
                  <a:gd name="T38" fmla="*/ 113 w 226"/>
                  <a:gd name="T39" fmla="*/ 288 h 288"/>
                  <a:gd name="T40" fmla="*/ 113 w 226"/>
                  <a:gd name="T41" fmla="*/ 288 h 288"/>
                  <a:gd name="T42" fmla="*/ 93 w 226"/>
                  <a:gd name="T43" fmla="*/ 286 h 288"/>
                  <a:gd name="T44" fmla="*/ 73 w 226"/>
                  <a:gd name="T45" fmla="*/ 279 h 288"/>
                  <a:gd name="T46" fmla="*/ 56 w 226"/>
                  <a:gd name="T47" fmla="*/ 268 h 288"/>
                  <a:gd name="T48" fmla="*/ 40 w 226"/>
                  <a:gd name="T49" fmla="*/ 254 h 288"/>
                  <a:gd name="T50" fmla="*/ 27 w 226"/>
                  <a:gd name="T51" fmla="*/ 237 h 288"/>
                  <a:gd name="T52" fmla="*/ 15 w 226"/>
                  <a:gd name="T53" fmla="*/ 216 h 288"/>
                  <a:gd name="T54" fmla="*/ 7 w 226"/>
                  <a:gd name="T55" fmla="*/ 194 h 288"/>
                  <a:gd name="T56" fmla="*/ 2 w 226"/>
                  <a:gd name="T57" fmla="*/ 170 h 288"/>
                  <a:gd name="T58" fmla="*/ 0 w 226"/>
                  <a:gd name="T59" fmla="*/ 144 h 288"/>
                  <a:gd name="T60" fmla="*/ 0 w 226"/>
                  <a:gd name="T61" fmla="*/ 144 h 288"/>
                  <a:gd name="T62" fmla="*/ 2 w 226"/>
                  <a:gd name="T63" fmla="*/ 118 h 288"/>
                  <a:gd name="T64" fmla="*/ 7 w 226"/>
                  <a:gd name="T65" fmla="*/ 94 h 288"/>
                  <a:gd name="T66" fmla="*/ 15 w 226"/>
                  <a:gd name="T67" fmla="*/ 71 h 288"/>
                  <a:gd name="T68" fmla="*/ 27 w 226"/>
                  <a:gd name="T69" fmla="*/ 51 h 288"/>
                  <a:gd name="T70" fmla="*/ 40 w 226"/>
                  <a:gd name="T71" fmla="*/ 34 h 288"/>
                  <a:gd name="T72" fmla="*/ 56 w 226"/>
                  <a:gd name="T73" fmla="*/ 20 h 288"/>
                  <a:gd name="T74" fmla="*/ 73 w 226"/>
                  <a:gd name="T75" fmla="*/ 9 h 288"/>
                  <a:gd name="T76" fmla="*/ 93 w 226"/>
                  <a:gd name="T77" fmla="*/ 2 h 288"/>
                  <a:gd name="T78" fmla="*/ 113 w 226"/>
                  <a:gd name="T79" fmla="*/ 0 h 288"/>
                  <a:gd name="T80" fmla="*/ 113 w 226"/>
                  <a:gd name="T81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26" h="288">
                    <a:moveTo>
                      <a:pt x="113" y="0"/>
                    </a:moveTo>
                    <a:lnTo>
                      <a:pt x="133" y="2"/>
                    </a:lnTo>
                    <a:lnTo>
                      <a:pt x="152" y="9"/>
                    </a:lnTo>
                    <a:lnTo>
                      <a:pt x="170" y="20"/>
                    </a:lnTo>
                    <a:lnTo>
                      <a:pt x="186" y="34"/>
                    </a:lnTo>
                    <a:lnTo>
                      <a:pt x="199" y="51"/>
                    </a:lnTo>
                    <a:lnTo>
                      <a:pt x="210" y="71"/>
                    </a:lnTo>
                    <a:lnTo>
                      <a:pt x="219" y="94"/>
                    </a:lnTo>
                    <a:lnTo>
                      <a:pt x="224" y="118"/>
                    </a:lnTo>
                    <a:lnTo>
                      <a:pt x="226" y="144"/>
                    </a:lnTo>
                    <a:lnTo>
                      <a:pt x="226" y="144"/>
                    </a:lnTo>
                    <a:lnTo>
                      <a:pt x="224" y="170"/>
                    </a:lnTo>
                    <a:lnTo>
                      <a:pt x="219" y="194"/>
                    </a:lnTo>
                    <a:lnTo>
                      <a:pt x="210" y="216"/>
                    </a:lnTo>
                    <a:lnTo>
                      <a:pt x="199" y="237"/>
                    </a:lnTo>
                    <a:lnTo>
                      <a:pt x="186" y="254"/>
                    </a:lnTo>
                    <a:lnTo>
                      <a:pt x="170" y="268"/>
                    </a:lnTo>
                    <a:lnTo>
                      <a:pt x="152" y="279"/>
                    </a:lnTo>
                    <a:lnTo>
                      <a:pt x="133" y="286"/>
                    </a:lnTo>
                    <a:lnTo>
                      <a:pt x="113" y="288"/>
                    </a:lnTo>
                    <a:lnTo>
                      <a:pt x="113" y="288"/>
                    </a:lnTo>
                    <a:lnTo>
                      <a:pt x="93" y="286"/>
                    </a:lnTo>
                    <a:lnTo>
                      <a:pt x="73" y="279"/>
                    </a:lnTo>
                    <a:lnTo>
                      <a:pt x="56" y="268"/>
                    </a:lnTo>
                    <a:lnTo>
                      <a:pt x="40" y="254"/>
                    </a:lnTo>
                    <a:lnTo>
                      <a:pt x="27" y="237"/>
                    </a:lnTo>
                    <a:lnTo>
                      <a:pt x="15" y="216"/>
                    </a:lnTo>
                    <a:lnTo>
                      <a:pt x="7" y="194"/>
                    </a:lnTo>
                    <a:lnTo>
                      <a:pt x="2" y="170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2" y="118"/>
                    </a:lnTo>
                    <a:lnTo>
                      <a:pt x="7" y="94"/>
                    </a:lnTo>
                    <a:lnTo>
                      <a:pt x="15" y="71"/>
                    </a:lnTo>
                    <a:lnTo>
                      <a:pt x="27" y="51"/>
                    </a:lnTo>
                    <a:lnTo>
                      <a:pt x="40" y="34"/>
                    </a:lnTo>
                    <a:lnTo>
                      <a:pt x="56" y="20"/>
                    </a:lnTo>
                    <a:lnTo>
                      <a:pt x="73" y="9"/>
                    </a:lnTo>
                    <a:lnTo>
                      <a:pt x="93" y="2"/>
                    </a:lnTo>
                    <a:lnTo>
                      <a:pt x="113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EAD4E4"/>
              </a:solidFill>
              <a:ln w="1905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39" name="Freeform 15"/>
              <p:cNvSpPr>
                <a:spLocks noChangeAspect="1"/>
              </p:cNvSpPr>
              <p:nvPr/>
            </p:nvSpPr>
            <p:spPr bwMode="auto">
              <a:xfrm>
                <a:off x="3749" y="1830"/>
                <a:ext cx="67" cy="202"/>
              </a:xfrm>
              <a:custGeom>
                <a:avLst/>
                <a:gdLst>
                  <a:gd name="T0" fmla="*/ 37 w 45"/>
                  <a:gd name="T1" fmla="*/ 108 h 135"/>
                  <a:gd name="T2" fmla="*/ 27 w 45"/>
                  <a:gd name="T3" fmla="*/ 96 h 135"/>
                  <a:gd name="T4" fmla="*/ 19 w 45"/>
                  <a:gd name="T5" fmla="*/ 83 h 135"/>
                  <a:gd name="T6" fmla="*/ 15 w 45"/>
                  <a:gd name="T7" fmla="*/ 66 h 135"/>
                  <a:gd name="T8" fmla="*/ 15 w 45"/>
                  <a:gd name="T9" fmla="*/ 66 h 135"/>
                  <a:gd name="T10" fmla="*/ 19 w 45"/>
                  <a:gd name="T11" fmla="*/ 51 h 135"/>
                  <a:gd name="T12" fmla="*/ 27 w 45"/>
                  <a:gd name="T13" fmla="*/ 38 h 135"/>
                  <a:gd name="T14" fmla="*/ 37 w 45"/>
                  <a:gd name="T15" fmla="*/ 27 h 135"/>
                  <a:gd name="T16" fmla="*/ 37 w 45"/>
                  <a:gd name="T17" fmla="*/ 27 h 135"/>
                  <a:gd name="T18" fmla="*/ 42 w 45"/>
                  <a:gd name="T19" fmla="*/ 19 h 135"/>
                  <a:gd name="T20" fmla="*/ 43 w 45"/>
                  <a:gd name="T21" fmla="*/ 9 h 135"/>
                  <a:gd name="T22" fmla="*/ 45 w 45"/>
                  <a:gd name="T23" fmla="*/ 0 h 135"/>
                  <a:gd name="T24" fmla="*/ 45 w 45"/>
                  <a:gd name="T25" fmla="*/ 0 h 135"/>
                  <a:gd name="T26" fmla="*/ 43 w 45"/>
                  <a:gd name="T27" fmla="*/ 7 h 135"/>
                  <a:gd name="T28" fmla="*/ 43 w 45"/>
                  <a:gd name="T29" fmla="*/ 9 h 135"/>
                  <a:gd name="T30" fmla="*/ 45 w 45"/>
                  <a:gd name="T31" fmla="*/ 0 h 135"/>
                  <a:gd name="T32" fmla="*/ 45 w 45"/>
                  <a:gd name="T33" fmla="*/ 0 h 135"/>
                  <a:gd name="T34" fmla="*/ 45 w 45"/>
                  <a:gd name="T35" fmla="*/ 0 h 135"/>
                  <a:gd name="T36" fmla="*/ 45 w 45"/>
                  <a:gd name="T37" fmla="*/ 0 h 135"/>
                  <a:gd name="T38" fmla="*/ 45 w 45"/>
                  <a:gd name="T39" fmla="*/ 0 h 135"/>
                  <a:gd name="T40" fmla="*/ 45 w 45"/>
                  <a:gd name="T41" fmla="*/ 0 h 135"/>
                  <a:gd name="T42" fmla="*/ 42 w 45"/>
                  <a:gd name="T43" fmla="*/ 8 h 135"/>
                  <a:gd name="T44" fmla="*/ 39 w 45"/>
                  <a:gd name="T45" fmla="*/ 17 h 135"/>
                  <a:gd name="T46" fmla="*/ 34 w 45"/>
                  <a:gd name="T47" fmla="*/ 24 h 135"/>
                  <a:gd name="T48" fmla="*/ 34 w 45"/>
                  <a:gd name="T49" fmla="*/ 24 h 135"/>
                  <a:gd name="T50" fmla="*/ 17 w 45"/>
                  <a:gd name="T51" fmla="*/ 36 h 135"/>
                  <a:gd name="T52" fmla="*/ 4 w 45"/>
                  <a:gd name="T53" fmla="*/ 52 h 135"/>
                  <a:gd name="T54" fmla="*/ 0 w 45"/>
                  <a:gd name="T55" fmla="*/ 71 h 135"/>
                  <a:gd name="T56" fmla="*/ 0 w 45"/>
                  <a:gd name="T57" fmla="*/ 71 h 135"/>
                  <a:gd name="T58" fmla="*/ 0 w 45"/>
                  <a:gd name="T59" fmla="*/ 71 h 135"/>
                  <a:gd name="T60" fmla="*/ 0 w 45"/>
                  <a:gd name="T61" fmla="*/ 71 h 135"/>
                  <a:gd name="T62" fmla="*/ 0 w 45"/>
                  <a:gd name="T63" fmla="*/ 72 h 135"/>
                  <a:gd name="T64" fmla="*/ 0 w 45"/>
                  <a:gd name="T65" fmla="*/ 72 h 135"/>
                  <a:gd name="T66" fmla="*/ 7 w 45"/>
                  <a:gd name="T67" fmla="*/ 87 h 135"/>
                  <a:gd name="T68" fmla="*/ 20 w 45"/>
                  <a:gd name="T69" fmla="*/ 100 h 135"/>
                  <a:gd name="T70" fmla="*/ 34 w 45"/>
                  <a:gd name="T71" fmla="*/ 111 h 135"/>
                  <a:gd name="T72" fmla="*/ 34 w 45"/>
                  <a:gd name="T73" fmla="*/ 111 h 135"/>
                  <a:gd name="T74" fmla="*/ 39 w 45"/>
                  <a:gd name="T75" fmla="*/ 118 h 135"/>
                  <a:gd name="T76" fmla="*/ 42 w 45"/>
                  <a:gd name="T77" fmla="*/ 126 h 135"/>
                  <a:gd name="T78" fmla="*/ 45 w 45"/>
                  <a:gd name="T79" fmla="*/ 135 h 135"/>
                  <a:gd name="T80" fmla="*/ 45 w 45"/>
                  <a:gd name="T81" fmla="*/ 135 h 135"/>
                  <a:gd name="T82" fmla="*/ 45 w 45"/>
                  <a:gd name="T83" fmla="*/ 135 h 135"/>
                  <a:gd name="T84" fmla="*/ 45 w 45"/>
                  <a:gd name="T85" fmla="*/ 135 h 135"/>
                  <a:gd name="T86" fmla="*/ 45 w 45"/>
                  <a:gd name="T87" fmla="*/ 135 h 135"/>
                  <a:gd name="T88" fmla="*/ 37 w 45"/>
                  <a:gd name="T89" fmla="*/ 10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5" h="135">
                    <a:moveTo>
                      <a:pt x="37" y="108"/>
                    </a:moveTo>
                    <a:lnTo>
                      <a:pt x="27" y="96"/>
                    </a:lnTo>
                    <a:lnTo>
                      <a:pt x="19" y="83"/>
                    </a:lnTo>
                    <a:lnTo>
                      <a:pt x="15" y="66"/>
                    </a:lnTo>
                    <a:lnTo>
                      <a:pt x="15" y="66"/>
                    </a:lnTo>
                    <a:lnTo>
                      <a:pt x="19" y="51"/>
                    </a:lnTo>
                    <a:lnTo>
                      <a:pt x="27" y="38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42" y="19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2" y="8"/>
                    </a:lnTo>
                    <a:lnTo>
                      <a:pt x="39" y="17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17" y="36"/>
                    </a:lnTo>
                    <a:lnTo>
                      <a:pt x="4" y="52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7" y="87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34" y="111"/>
                    </a:lnTo>
                    <a:lnTo>
                      <a:pt x="39" y="118"/>
                    </a:lnTo>
                    <a:lnTo>
                      <a:pt x="42" y="126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37" y="108"/>
                    </a:lnTo>
                    <a:close/>
                  </a:path>
                </a:pathLst>
              </a:custGeom>
              <a:solidFill>
                <a:srgbClr val="E0BCD6"/>
              </a:solidFill>
              <a:ln w="3810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40" name="Freeform 16"/>
              <p:cNvSpPr>
                <a:spLocks noChangeAspect="1"/>
              </p:cNvSpPr>
              <p:nvPr/>
            </p:nvSpPr>
            <p:spPr bwMode="auto">
              <a:xfrm>
                <a:off x="3599" y="1732"/>
                <a:ext cx="138" cy="113"/>
              </a:xfrm>
              <a:custGeom>
                <a:avLst/>
                <a:gdLst>
                  <a:gd name="T0" fmla="*/ 0 w 92"/>
                  <a:gd name="T1" fmla="*/ 75 h 75"/>
                  <a:gd name="T2" fmla="*/ 16 w 92"/>
                  <a:gd name="T3" fmla="*/ 54 h 75"/>
                  <a:gd name="T4" fmla="*/ 35 w 92"/>
                  <a:gd name="T5" fmla="*/ 36 h 75"/>
                  <a:gd name="T6" fmla="*/ 57 w 92"/>
                  <a:gd name="T7" fmla="*/ 22 h 75"/>
                  <a:gd name="T8" fmla="*/ 82 w 92"/>
                  <a:gd name="T9" fmla="*/ 14 h 75"/>
                  <a:gd name="T10" fmla="*/ 82 w 92"/>
                  <a:gd name="T11" fmla="*/ 14 h 75"/>
                  <a:gd name="T12" fmla="*/ 87 w 92"/>
                  <a:gd name="T13" fmla="*/ 11 h 75"/>
                  <a:gd name="T14" fmla="*/ 90 w 92"/>
                  <a:gd name="T15" fmla="*/ 7 h 75"/>
                  <a:gd name="T16" fmla="*/ 92 w 92"/>
                  <a:gd name="T17" fmla="*/ 4 h 75"/>
                  <a:gd name="T18" fmla="*/ 92 w 92"/>
                  <a:gd name="T19" fmla="*/ 4 h 75"/>
                  <a:gd name="T20" fmla="*/ 87 w 92"/>
                  <a:gd name="T21" fmla="*/ 0 h 75"/>
                  <a:gd name="T22" fmla="*/ 79 w 92"/>
                  <a:gd name="T23" fmla="*/ 0 h 75"/>
                  <a:gd name="T24" fmla="*/ 73 w 92"/>
                  <a:gd name="T25" fmla="*/ 0 h 75"/>
                  <a:gd name="T26" fmla="*/ 73 w 92"/>
                  <a:gd name="T27" fmla="*/ 0 h 75"/>
                  <a:gd name="T28" fmla="*/ 47 w 92"/>
                  <a:gd name="T29" fmla="*/ 11 h 75"/>
                  <a:gd name="T30" fmla="*/ 26 w 92"/>
                  <a:gd name="T31" fmla="*/ 29 h 75"/>
                  <a:gd name="T32" fmla="*/ 10 w 92"/>
                  <a:gd name="T33" fmla="*/ 52 h 75"/>
                  <a:gd name="T34" fmla="*/ 0 w 92"/>
                  <a:gd name="T35" fmla="*/ 75 h 75"/>
                  <a:gd name="T36" fmla="*/ 0 w 92"/>
                  <a:gd name="T37" fmla="*/ 75 h 75"/>
                  <a:gd name="T38" fmla="*/ 0 w 92"/>
                  <a:gd name="T39" fmla="*/ 75 h 75"/>
                  <a:gd name="T40" fmla="*/ 0 w 92"/>
                  <a:gd name="T41" fmla="*/ 75 h 75"/>
                  <a:gd name="T42" fmla="*/ 0 w 92"/>
                  <a:gd name="T43" fmla="*/ 75 h 75"/>
                  <a:gd name="T44" fmla="*/ 0 w 92"/>
                  <a:gd name="T45" fmla="*/ 75 h 75"/>
                  <a:gd name="T46" fmla="*/ 0 w 92"/>
                  <a:gd name="T47" fmla="*/ 75 h 75"/>
                  <a:gd name="T48" fmla="*/ 0 w 92"/>
                  <a:gd name="T49" fmla="*/ 75 h 75"/>
                  <a:gd name="T50" fmla="*/ 0 w 92"/>
                  <a:gd name="T51" fmla="*/ 75 h 75"/>
                  <a:gd name="T52" fmla="*/ 0 w 92"/>
                  <a:gd name="T5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2" h="75">
                    <a:moveTo>
                      <a:pt x="0" y="75"/>
                    </a:moveTo>
                    <a:lnTo>
                      <a:pt x="16" y="54"/>
                    </a:lnTo>
                    <a:lnTo>
                      <a:pt x="35" y="36"/>
                    </a:lnTo>
                    <a:lnTo>
                      <a:pt x="57" y="22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87" y="11"/>
                    </a:lnTo>
                    <a:lnTo>
                      <a:pt x="90" y="7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87" y="0"/>
                    </a:lnTo>
                    <a:lnTo>
                      <a:pt x="79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47" y="11"/>
                    </a:lnTo>
                    <a:lnTo>
                      <a:pt x="26" y="29"/>
                    </a:lnTo>
                    <a:lnTo>
                      <a:pt x="10" y="52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41" name="Freeform 17"/>
              <p:cNvSpPr>
                <a:spLocks noChangeAspect="1"/>
              </p:cNvSpPr>
              <p:nvPr/>
            </p:nvSpPr>
            <p:spPr bwMode="auto">
              <a:xfrm>
                <a:off x="3735" y="1824"/>
                <a:ext cx="77" cy="202"/>
              </a:xfrm>
              <a:custGeom>
                <a:avLst/>
                <a:gdLst>
                  <a:gd name="T0" fmla="*/ 50 w 51"/>
                  <a:gd name="T1" fmla="*/ 0 h 135"/>
                  <a:gd name="T2" fmla="*/ 47 w 51"/>
                  <a:gd name="T3" fmla="*/ 8 h 135"/>
                  <a:gd name="T4" fmla="*/ 46 w 51"/>
                  <a:gd name="T5" fmla="*/ 10 h 135"/>
                  <a:gd name="T6" fmla="*/ 50 w 51"/>
                  <a:gd name="T7" fmla="*/ 0 h 135"/>
                  <a:gd name="T8" fmla="*/ 50 w 51"/>
                  <a:gd name="T9" fmla="*/ 0 h 135"/>
                  <a:gd name="T10" fmla="*/ 50 w 51"/>
                  <a:gd name="T11" fmla="*/ 0 h 135"/>
                  <a:gd name="T12" fmla="*/ 50 w 51"/>
                  <a:gd name="T13" fmla="*/ 0 h 135"/>
                  <a:gd name="T14" fmla="*/ 46 w 51"/>
                  <a:gd name="T15" fmla="*/ 9 h 135"/>
                  <a:gd name="T16" fmla="*/ 41 w 51"/>
                  <a:gd name="T17" fmla="*/ 17 h 135"/>
                  <a:gd name="T18" fmla="*/ 34 w 51"/>
                  <a:gd name="T19" fmla="*/ 24 h 135"/>
                  <a:gd name="T20" fmla="*/ 18 w 51"/>
                  <a:gd name="T21" fmla="*/ 37 h 135"/>
                  <a:gd name="T22" fmla="*/ 4 w 51"/>
                  <a:gd name="T23" fmla="*/ 52 h 135"/>
                  <a:gd name="T24" fmla="*/ 0 w 51"/>
                  <a:gd name="T25" fmla="*/ 72 h 135"/>
                  <a:gd name="T26" fmla="*/ 0 w 51"/>
                  <a:gd name="T27" fmla="*/ 72 h 135"/>
                  <a:gd name="T28" fmla="*/ 0 w 51"/>
                  <a:gd name="T29" fmla="*/ 72 h 135"/>
                  <a:gd name="T30" fmla="*/ 0 w 51"/>
                  <a:gd name="T31" fmla="*/ 72 h 135"/>
                  <a:gd name="T32" fmla="*/ 7 w 51"/>
                  <a:gd name="T33" fmla="*/ 88 h 135"/>
                  <a:gd name="T34" fmla="*/ 20 w 51"/>
                  <a:gd name="T35" fmla="*/ 100 h 135"/>
                  <a:gd name="T36" fmla="*/ 34 w 51"/>
                  <a:gd name="T37" fmla="*/ 111 h 135"/>
                  <a:gd name="T38" fmla="*/ 41 w 51"/>
                  <a:gd name="T39" fmla="*/ 119 h 135"/>
                  <a:gd name="T40" fmla="*/ 46 w 51"/>
                  <a:gd name="T41" fmla="*/ 127 h 135"/>
                  <a:gd name="T42" fmla="*/ 51 w 51"/>
                  <a:gd name="T4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" h="135">
                    <a:moveTo>
                      <a:pt x="50" y="0"/>
                    </a:moveTo>
                    <a:lnTo>
                      <a:pt x="47" y="8"/>
                    </a:lnTo>
                    <a:lnTo>
                      <a:pt x="46" y="1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46" y="9"/>
                    </a:lnTo>
                    <a:lnTo>
                      <a:pt x="41" y="17"/>
                    </a:lnTo>
                    <a:lnTo>
                      <a:pt x="34" y="24"/>
                    </a:lnTo>
                    <a:lnTo>
                      <a:pt x="18" y="37"/>
                    </a:lnTo>
                    <a:lnTo>
                      <a:pt x="4" y="5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7" y="88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41" y="119"/>
                    </a:lnTo>
                    <a:lnTo>
                      <a:pt x="46" y="127"/>
                    </a:lnTo>
                    <a:lnTo>
                      <a:pt x="51" y="135"/>
                    </a:lnTo>
                  </a:path>
                </a:pathLst>
              </a:custGeom>
              <a:noFill/>
              <a:ln w="19050" cmpd="sng">
                <a:solidFill>
                  <a:srgbClr val="C8A3C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8242" name="Line 18"/>
            <p:cNvSpPr>
              <a:spLocks noChangeAspect="1" noChangeShapeType="1"/>
            </p:cNvSpPr>
            <p:nvPr/>
          </p:nvSpPr>
          <p:spPr bwMode="auto">
            <a:xfrm>
              <a:off x="2323" y="2168"/>
              <a:ext cx="283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8243" name="Group 19"/>
            <p:cNvGrpSpPr>
              <a:grpSpLocks/>
            </p:cNvGrpSpPr>
            <p:nvPr/>
          </p:nvGrpSpPr>
          <p:grpSpPr bwMode="auto">
            <a:xfrm>
              <a:off x="2670" y="2073"/>
              <a:ext cx="366" cy="638"/>
              <a:chOff x="4459" y="2091"/>
              <a:chExt cx="231" cy="426"/>
            </a:xfrm>
          </p:grpSpPr>
          <p:sp>
            <p:nvSpPr>
              <p:cNvPr id="308244" name="Freeform 20"/>
              <p:cNvSpPr>
                <a:spLocks noChangeAspect="1"/>
              </p:cNvSpPr>
              <p:nvPr/>
            </p:nvSpPr>
            <p:spPr bwMode="auto">
              <a:xfrm>
                <a:off x="4459" y="2091"/>
                <a:ext cx="231" cy="426"/>
              </a:xfrm>
              <a:custGeom>
                <a:avLst/>
                <a:gdLst>
                  <a:gd name="T0" fmla="*/ 142 w 154"/>
                  <a:gd name="T1" fmla="*/ 189 h 284"/>
                  <a:gd name="T2" fmla="*/ 149 w 154"/>
                  <a:gd name="T3" fmla="*/ 204 h 284"/>
                  <a:gd name="T4" fmla="*/ 154 w 154"/>
                  <a:gd name="T5" fmla="*/ 222 h 284"/>
                  <a:gd name="T6" fmla="*/ 154 w 154"/>
                  <a:gd name="T7" fmla="*/ 243 h 284"/>
                  <a:gd name="T8" fmla="*/ 148 w 154"/>
                  <a:gd name="T9" fmla="*/ 262 h 284"/>
                  <a:gd name="T10" fmla="*/ 134 w 154"/>
                  <a:gd name="T11" fmla="*/ 277 h 284"/>
                  <a:gd name="T12" fmla="*/ 109 w 154"/>
                  <a:gd name="T13" fmla="*/ 284 h 284"/>
                  <a:gd name="T14" fmla="*/ 109 w 154"/>
                  <a:gd name="T15" fmla="*/ 284 h 284"/>
                  <a:gd name="T16" fmla="*/ 77 w 154"/>
                  <a:gd name="T17" fmla="*/ 280 h 284"/>
                  <a:gd name="T18" fmla="*/ 52 w 154"/>
                  <a:gd name="T19" fmla="*/ 268 h 284"/>
                  <a:gd name="T20" fmla="*/ 32 w 154"/>
                  <a:gd name="T21" fmla="*/ 249 h 284"/>
                  <a:gd name="T22" fmla="*/ 17 w 154"/>
                  <a:gd name="T23" fmla="*/ 228 h 284"/>
                  <a:gd name="T24" fmla="*/ 8 w 154"/>
                  <a:gd name="T25" fmla="*/ 209 h 284"/>
                  <a:gd name="T26" fmla="*/ 2 w 154"/>
                  <a:gd name="T27" fmla="*/ 195 h 284"/>
                  <a:gd name="T28" fmla="*/ 0 w 154"/>
                  <a:gd name="T29" fmla="*/ 190 h 284"/>
                  <a:gd name="T30" fmla="*/ 0 w 154"/>
                  <a:gd name="T31" fmla="*/ 190 h 284"/>
                  <a:gd name="T32" fmla="*/ 0 w 154"/>
                  <a:gd name="T33" fmla="*/ 94 h 284"/>
                  <a:gd name="T34" fmla="*/ 0 w 154"/>
                  <a:gd name="T35" fmla="*/ 94 h 284"/>
                  <a:gd name="T36" fmla="*/ 2 w 154"/>
                  <a:gd name="T37" fmla="*/ 89 h 284"/>
                  <a:gd name="T38" fmla="*/ 8 w 154"/>
                  <a:gd name="T39" fmla="*/ 75 h 284"/>
                  <a:gd name="T40" fmla="*/ 17 w 154"/>
                  <a:gd name="T41" fmla="*/ 56 h 284"/>
                  <a:gd name="T42" fmla="*/ 32 w 154"/>
                  <a:gd name="T43" fmla="*/ 35 h 284"/>
                  <a:gd name="T44" fmla="*/ 52 w 154"/>
                  <a:gd name="T45" fmla="*/ 17 h 284"/>
                  <a:gd name="T46" fmla="*/ 77 w 154"/>
                  <a:gd name="T47" fmla="*/ 4 h 284"/>
                  <a:gd name="T48" fmla="*/ 109 w 154"/>
                  <a:gd name="T49" fmla="*/ 0 h 284"/>
                  <a:gd name="T50" fmla="*/ 109 w 154"/>
                  <a:gd name="T51" fmla="*/ 0 h 284"/>
                  <a:gd name="T52" fmla="*/ 134 w 154"/>
                  <a:gd name="T53" fmla="*/ 7 h 284"/>
                  <a:gd name="T54" fmla="*/ 148 w 154"/>
                  <a:gd name="T55" fmla="*/ 22 h 284"/>
                  <a:gd name="T56" fmla="*/ 154 w 154"/>
                  <a:gd name="T57" fmla="*/ 41 h 284"/>
                  <a:gd name="T58" fmla="*/ 154 w 154"/>
                  <a:gd name="T59" fmla="*/ 61 h 284"/>
                  <a:gd name="T60" fmla="*/ 149 w 154"/>
                  <a:gd name="T61" fmla="*/ 81 h 284"/>
                  <a:gd name="T62" fmla="*/ 142 w 154"/>
                  <a:gd name="T63" fmla="*/ 94 h 284"/>
                  <a:gd name="T64" fmla="*/ 142 w 154"/>
                  <a:gd name="T65" fmla="*/ 94 h 284"/>
                  <a:gd name="T66" fmla="*/ 142 w 154"/>
                  <a:gd name="T67" fmla="*/ 119 h 284"/>
                  <a:gd name="T68" fmla="*/ 142 w 154"/>
                  <a:gd name="T69" fmla="*/ 165 h 284"/>
                  <a:gd name="T70" fmla="*/ 142 w 154"/>
                  <a:gd name="T71" fmla="*/ 189 h 284"/>
                  <a:gd name="T72" fmla="*/ 142 w 154"/>
                  <a:gd name="T73" fmla="*/ 189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4" h="284">
                    <a:moveTo>
                      <a:pt x="142" y="189"/>
                    </a:moveTo>
                    <a:lnTo>
                      <a:pt x="149" y="204"/>
                    </a:lnTo>
                    <a:lnTo>
                      <a:pt x="154" y="222"/>
                    </a:lnTo>
                    <a:lnTo>
                      <a:pt x="154" y="243"/>
                    </a:lnTo>
                    <a:lnTo>
                      <a:pt x="148" y="262"/>
                    </a:lnTo>
                    <a:lnTo>
                      <a:pt x="134" y="277"/>
                    </a:lnTo>
                    <a:lnTo>
                      <a:pt x="109" y="284"/>
                    </a:lnTo>
                    <a:lnTo>
                      <a:pt x="109" y="284"/>
                    </a:lnTo>
                    <a:lnTo>
                      <a:pt x="77" y="280"/>
                    </a:lnTo>
                    <a:lnTo>
                      <a:pt x="52" y="268"/>
                    </a:lnTo>
                    <a:lnTo>
                      <a:pt x="32" y="249"/>
                    </a:lnTo>
                    <a:lnTo>
                      <a:pt x="17" y="228"/>
                    </a:lnTo>
                    <a:lnTo>
                      <a:pt x="8" y="209"/>
                    </a:lnTo>
                    <a:lnTo>
                      <a:pt x="2" y="195"/>
                    </a:lnTo>
                    <a:lnTo>
                      <a:pt x="0" y="190"/>
                    </a:lnTo>
                    <a:lnTo>
                      <a:pt x="0" y="190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2" y="89"/>
                    </a:lnTo>
                    <a:lnTo>
                      <a:pt x="8" y="75"/>
                    </a:lnTo>
                    <a:lnTo>
                      <a:pt x="17" y="56"/>
                    </a:lnTo>
                    <a:lnTo>
                      <a:pt x="32" y="35"/>
                    </a:lnTo>
                    <a:lnTo>
                      <a:pt x="52" y="17"/>
                    </a:lnTo>
                    <a:lnTo>
                      <a:pt x="77" y="4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34" y="7"/>
                    </a:lnTo>
                    <a:lnTo>
                      <a:pt x="148" y="22"/>
                    </a:lnTo>
                    <a:lnTo>
                      <a:pt x="154" y="41"/>
                    </a:lnTo>
                    <a:lnTo>
                      <a:pt x="154" y="61"/>
                    </a:lnTo>
                    <a:lnTo>
                      <a:pt x="149" y="81"/>
                    </a:lnTo>
                    <a:lnTo>
                      <a:pt x="142" y="94"/>
                    </a:lnTo>
                    <a:lnTo>
                      <a:pt x="142" y="94"/>
                    </a:lnTo>
                    <a:lnTo>
                      <a:pt x="142" y="119"/>
                    </a:lnTo>
                    <a:lnTo>
                      <a:pt x="142" y="165"/>
                    </a:lnTo>
                    <a:lnTo>
                      <a:pt x="142" y="189"/>
                    </a:lnTo>
                    <a:lnTo>
                      <a:pt x="142" y="189"/>
                    </a:lnTo>
                    <a:close/>
                  </a:path>
                </a:pathLst>
              </a:custGeom>
              <a:solidFill>
                <a:srgbClr val="C3AAD2"/>
              </a:solidFill>
              <a:ln w="19050" cmpd="sng">
                <a:solidFill>
                  <a:srgbClr val="9E7AB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45" name="Freeform 21"/>
              <p:cNvSpPr>
                <a:spLocks noChangeAspect="1"/>
              </p:cNvSpPr>
              <p:nvPr/>
            </p:nvSpPr>
            <p:spPr bwMode="auto">
              <a:xfrm>
                <a:off x="4515" y="2114"/>
                <a:ext cx="123" cy="66"/>
              </a:xfrm>
              <a:custGeom>
                <a:avLst/>
                <a:gdLst>
                  <a:gd name="T0" fmla="*/ 0 w 82"/>
                  <a:gd name="T1" fmla="*/ 44 h 44"/>
                  <a:gd name="T2" fmla="*/ 18 w 82"/>
                  <a:gd name="T3" fmla="*/ 26 h 44"/>
                  <a:gd name="T4" fmla="*/ 43 w 82"/>
                  <a:gd name="T5" fmla="*/ 13 h 44"/>
                  <a:gd name="T6" fmla="*/ 70 w 82"/>
                  <a:gd name="T7" fmla="*/ 9 h 44"/>
                  <a:gd name="T8" fmla="*/ 70 w 82"/>
                  <a:gd name="T9" fmla="*/ 9 h 44"/>
                  <a:gd name="T10" fmla="*/ 78 w 82"/>
                  <a:gd name="T11" fmla="*/ 7 h 44"/>
                  <a:gd name="T12" fmla="*/ 82 w 82"/>
                  <a:gd name="T13" fmla="*/ 3 h 44"/>
                  <a:gd name="T14" fmla="*/ 71 w 82"/>
                  <a:gd name="T15" fmla="*/ 0 h 44"/>
                  <a:gd name="T16" fmla="*/ 71 w 82"/>
                  <a:gd name="T17" fmla="*/ 0 h 44"/>
                  <a:gd name="T18" fmla="*/ 31 w 82"/>
                  <a:gd name="T19" fmla="*/ 9 h 44"/>
                  <a:gd name="T20" fmla="*/ 7 w 82"/>
                  <a:gd name="T21" fmla="*/ 32 h 44"/>
                  <a:gd name="T22" fmla="*/ 0 w 82"/>
                  <a:gd name="T23" fmla="*/ 44 h 44"/>
                  <a:gd name="T24" fmla="*/ 0 w 82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2" h="44">
                    <a:moveTo>
                      <a:pt x="0" y="44"/>
                    </a:moveTo>
                    <a:lnTo>
                      <a:pt x="18" y="26"/>
                    </a:lnTo>
                    <a:lnTo>
                      <a:pt x="43" y="13"/>
                    </a:lnTo>
                    <a:lnTo>
                      <a:pt x="70" y="9"/>
                    </a:lnTo>
                    <a:lnTo>
                      <a:pt x="70" y="9"/>
                    </a:lnTo>
                    <a:lnTo>
                      <a:pt x="78" y="7"/>
                    </a:lnTo>
                    <a:lnTo>
                      <a:pt x="82" y="3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31" y="9"/>
                    </a:lnTo>
                    <a:lnTo>
                      <a:pt x="7" y="32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8246" name="Group 22"/>
            <p:cNvGrpSpPr>
              <a:grpSpLocks noChangeAspect="1"/>
            </p:cNvGrpSpPr>
            <p:nvPr/>
          </p:nvGrpSpPr>
          <p:grpSpPr bwMode="auto">
            <a:xfrm>
              <a:off x="2227" y="2254"/>
              <a:ext cx="370" cy="132"/>
              <a:chOff x="3109" y="911"/>
              <a:chExt cx="156" cy="59"/>
            </a:xfrm>
          </p:grpSpPr>
          <p:sp>
            <p:nvSpPr>
              <p:cNvPr id="308247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3109" y="911"/>
                <a:ext cx="156" cy="23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1800">
                  <a:latin typeface="Times" charset="0"/>
                </a:endParaRPr>
              </a:p>
            </p:txBody>
          </p:sp>
          <p:sp>
            <p:nvSpPr>
              <p:cNvPr id="308248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3232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49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3184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50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3137" y="922"/>
                <a:ext cx="7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8251" name="Rectangle 27"/>
            <p:cNvSpPr>
              <a:spLocks noChangeArrowheads="1"/>
            </p:cNvSpPr>
            <p:nvPr/>
          </p:nvSpPr>
          <p:spPr bwMode="auto">
            <a:xfrm>
              <a:off x="2613" y="2254"/>
              <a:ext cx="192" cy="5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52" name="Text Box 28"/>
            <p:cNvSpPr txBox="1">
              <a:spLocks noChangeAspect="1" noChangeArrowheads="1"/>
            </p:cNvSpPr>
            <p:nvPr/>
          </p:nvSpPr>
          <p:spPr bwMode="auto">
            <a:xfrm>
              <a:off x="1935" y="2101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8253" name="Text Box 29"/>
            <p:cNvSpPr txBox="1">
              <a:spLocks noChangeAspect="1" noChangeArrowheads="1"/>
            </p:cNvSpPr>
            <p:nvPr/>
          </p:nvSpPr>
          <p:spPr bwMode="auto">
            <a:xfrm>
              <a:off x="2921" y="2147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8254" name="Text Box 30"/>
            <p:cNvSpPr txBox="1">
              <a:spLocks noChangeAspect="1" noChangeArrowheads="1"/>
            </p:cNvSpPr>
            <p:nvPr/>
          </p:nvSpPr>
          <p:spPr bwMode="auto">
            <a:xfrm>
              <a:off x="378" y="1606"/>
              <a:ext cx="2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8255" name="Text Box 31"/>
            <p:cNvSpPr txBox="1">
              <a:spLocks noChangeAspect="1" noChangeArrowheads="1"/>
            </p:cNvSpPr>
            <p:nvPr/>
          </p:nvSpPr>
          <p:spPr bwMode="auto">
            <a:xfrm>
              <a:off x="327" y="1826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8256" name="Text Box 32"/>
            <p:cNvSpPr txBox="1">
              <a:spLocks noChangeAspect="1" noChangeArrowheads="1"/>
            </p:cNvSpPr>
            <p:nvPr/>
          </p:nvSpPr>
          <p:spPr bwMode="auto">
            <a:xfrm>
              <a:off x="1674" y="1288"/>
              <a:ext cx="2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8257" name="Text Box 33"/>
            <p:cNvSpPr txBox="1">
              <a:spLocks noChangeAspect="1" noChangeArrowheads="1"/>
            </p:cNvSpPr>
            <p:nvPr/>
          </p:nvSpPr>
          <p:spPr bwMode="auto">
            <a:xfrm>
              <a:off x="3034" y="2149"/>
              <a:ext cx="2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8258" name="Text Box 34"/>
            <p:cNvSpPr txBox="1">
              <a:spLocks noChangeAspect="1" noChangeArrowheads="1"/>
            </p:cNvSpPr>
            <p:nvPr/>
          </p:nvSpPr>
          <p:spPr bwMode="auto">
            <a:xfrm>
              <a:off x="4046" y="2111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8259" name="Text Box 35"/>
            <p:cNvSpPr txBox="1">
              <a:spLocks noChangeAspect="1" noChangeArrowheads="1"/>
            </p:cNvSpPr>
            <p:nvPr/>
          </p:nvSpPr>
          <p:spPr bwMode="auto">
            <a:xfrm>
              <a:off x="3934" y="2111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8260" name="Line 36"/>
            <p:cNvSpPr>
              <a:spLocks noChangeAspect="1" noChangeShapeType="1"/>
            </p:cNvSpPr>
            <p:nvPr/>
          </p:nvSpPr>
          <p:spPr bwMode="auto">
            <a:xfrm>
              <a:off x="3391" y="2142"/>
              <a:ext cx="283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61" name="Rectangle 37"/>
            <p:cNvSpPr>
              <a:spLocks noChangeArrowheads="1"/>
            </p:cNvSpPr>
            <p:nvPr/>
          </p:nvSpPr>
          <p:spPr bwMode="auto">
            <a:xfrm>
              <a:off x="3543" y="2235"/>
              <a:ext cx="483" cy="5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8262" name="Group 38"/>
            <p:cNvGrpSpPr>
              <a:grpSpLocks noChangeAspect="1"/>
            </p:cNvGrpSpPr>
            <p:nvPr/>
          </p:nvGrpSpPr>
          <p:grpSpPr bwMode="auto">
            <a:xfrm>
              <a:off x="3239" y="2235"/>
              <a:ext cx="371" cy="132"/>
              <a:chOff x="3109" y="911"/>
              <a:chExt cx="156" cy="59"/>
            </a:xfrm>
          </p:grpSpPr>
          <p:sp>
            <p:nvSpPr>
              <p:cNvPr id="308263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3109" y="911"/>
                <a:ext cx="156" cy="23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1800">
                  <a:latin typeface="Times" charset="0"/>
                </a:endParaRPr>
              </a:p>
            </p:txBody>
          </p:sp>
          <p:sp>
            <p:nvSpPr>
              <p:cNvPr id="308264" name="Rectangle 40"/>
              <p:cNvSpPr>
                <a:spLocks noChangeAspect="1" noChangeArrowheads="1"/>
              </p:cNvSpPr>
              <p:nvPr/>
            </p:nvSpPr>
            <p:spPr bwMode="auto">
              <a:xfrm>
                <a:off x="3232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65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3184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66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3137" y="922"/>
                <a:ext cx="7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8267" name="Freeform 43"/>
            <p:cNvSpPr>
              <a:spLocks noChangeAspect="1"/>
            </p:cNvSpPr>
            <p:nvPr/>
          </p:nvSpPr>
          <p:spPr bwMode="auto">
            <a:xfrm>
              <a:off x="1252" y="1692"/>
              <a:ext cx="33" cy="117"/>
            </a:xfrm>
            <a:custGeom>
              <a:avLst/>
              <a:gdLst>
                <a:gd name="T0" fmla="*/ 0 w 14"/>
                <a:gd name="T1" fmla="*/ 0 h 52"/>
                <a:gd name="T2" fmla="*/ 6 w 14"/>
                <a:gd name="T3" fmla="*/ 52 h 52"/>
                <a:gd name="T4" fmla="*/ 14 w 14"/>
                <a:gd name="T5" fmla="*/ 51 h 52"/>
                <a:gd name="T6" fmla="*/ 7 w 14"/>
                <a:gd name="T7" fmla="*/ 0 h 52"/>
                <a:gd name="T8" fmla="*/ 0 w 14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2">
                  <a:moveTo>
                    <a:pt x="0" y="0"/>
                  </a:moveTo>
                  <a:lnTo>
                    <a:pt x="6" y="52"/>
                  </a:lnTo>
                  <a:lnTo>
                    <a:pt x="14" y="51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68" name="Freeform 44"/>
            <p:cNvSpPr>
              <a:spLocks noChangeAspect="1"/>
            </p:cNvSpPr>
            <p:nvPr/>
          </p:nvSpPr>
          <p:spPr bwMode="auto">
            <a:xfrm>
              <a:off x="1323" y="1668"/>
              <a:ext cx="73" cy="109"/>
            </a:xfrm>
            <a:custGeom>
              <a:avLst/>
              <a:gdLst>
                <a:gd name="T0" fmla="*/ 0 w 31"/>
                <a:gd name="T1" fmla="*/ 3 h 49"/>
                <a:gd name="T2" fmla="*/ 24 w 31"/>
                <a:gd name="T3" fmla="*/ 49 h 49"/>
                <a:gd name="T4" fmla="*/ 31 w 31"/>
                <a:gd name="T5" fmla="*/ 46 h 49"/>
                <a:gd name="T6" fmla="*/ 8 w 31"/>
                <a:gd name="T7" fmla="*/ 0 h 49"/>
                <a:gd name="T8" fmla="*/ 0 w 31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9">
                  <a:moveTo>
                    <a:pt x="0" y="3"/>
                  </a:moveTo>
                  <a:lnTo>
                    <a:pt x="24" y="49"/>
                  </a:lnTo>
                  <a:lnTo>
                    <a:pt x="31" y="46"/>
                  </a:lnTo>
                  <a:lnTo>
                    <a:pt x="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69" name="Freeform 45"/>
            <p:cNvSpPr>
              <a:spLocks noChangeAspect="1"/>
            </p:cNvSpPr>
            <p:nvPr/>
          </p:nvSpPr>
          <p:spPr bwMode="auto">
            <a:xfrm>
              <a:off x="1398" y="1611"/>
              <a:ext cx="95" cy="97"/>
            </a:xfrm>
            <a:custGeom>
              <a:avLst/>
              <a:gdLst>
                <a:gd name="T0" fmla="*/ 0 w 40"/>
                <a:gd name="T1" fmla="*/ 5 h 43"/>
                <a:gd name="T2" fmla="*/ 35 w 40"/>
                <a:gd name="T3" fmla="*/ 43 h 43"/>
                <a:gd name="T4" fmla="*/ 40 w 40"/>
                <a:gd name="T5" fmla="*/ 38 h 43"/>
                <a:gd name="T6" fmla="*/ 6 w 40"/>
                <a:gd name="T7" fmla="*/ 0 h 43"/>
                <a:gd name="T8" fmla="*/ 0 w 40"/>
                <a:gd name="T9" fmla="*/ 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3">
                  <a:moveTo>
                    <a:pt x="0" y="5"/>
                  </a:moveTo>
                  <a:lnTo>
                    <a:pt x="35" y="43"/>
                  </a:lnTo>
                  <a:lnTo>
                    <a:pt x="40" y="38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70" name="Freeform 46"/>
            <p:cNvSpPr>
              <a:spLocks noChangeAspect="1"/>
            </p:cNvSpPr>
            <p:nvPr/>
          </p:nvSpPr>
          <p:spPr bwMode="auto">
            <a:xfrm>
              <a:off x="1474" y="1533"/>
              <a:ext cx="112" cy="81"/>
            </a:xfrm>
            <a:custGeom>
              <a:avLst/>
              <a:gdLst>
                <a:gd name="T0" fmla="*/ 0 w 47"/>
                <a:gd name="T1" fmla="*/ 6 h 36"/>
                <a:gd name="T2" fmla="*/ 43 w 47"/>
                <a:gd name="T3" fmla="*/ 36 h 36"/>
                <a:gd name="T4" fmla="*/ 47 w 47"/>
                <a:gd name="T5" fmla="*/ 30 h 36"/>
                <a:gd name="T6" fmla="*/ 5 w 47"/>
                <a:gd name="T7" fmla="*/ 0 h 36"/>
                <a:gd name="T8" fmla="*/ 0 w 47"/>
                <a:gd name="T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6">
                  <a:moveTo>
                    <a:pt x="0" y="6"/>
                  </a:moveTo>
                  <a:lnTo>
                    <a:pt x="43" y="36"/>
                  </a:lnTo>
                  <a:lnTo>
                    <a:pt x="47" y="30"/>
                  </a:lnTo>
                  <a:lnTo>
                    <a:pt x="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71" name="Freeform 47"/>
            <p:cNvSpPr>
              <a:spLocks noChangeAspect="1"/>
            </p:cNvSpPr>
            <p:nvPr/>
          </p:nvSpPr>
          <p:spPr bwMode="auto">
            <a:xfrm>
              <a:off x="1539" y="1436"/>
              <a:ext cx="115" cy="74"/>
            </a:xfrm>
            <a:custGeom>
              <a:avLst/>
              <a:gdLst>
                <a:gd name="T0" fmla="*/ 0 w 49"/>
                <a:gd name="T1" fmla="*/ 7 h 33"/>
                <a:gd name="T2" fmla="*/ 45 w 49"/>
                <a:gd name="T3" fmla="*/ 33 h 33"/>
                <a:gd name="T4" fmla="*/ 49 w 49"/>
                <a:gd name="T5" fmla="*/ 27 h 33"/>
                <a:gd name="T6" fmla="*/ 5 w 49"/>
                <a:gd name="T7" fmla="*/ 0 h 33"/>
                <a:gd name="T8" fmla="*/ 0 w 49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3">
                  <a:moveTo>
                    <a:pt x="0" y="7"/>
                  </a:moveTo>
                  <a:lnTo>
                    <a:pt x="45" y="33"/>
                  </a:lnTo>
                  <a:lnTo>
                    <a:pt x="49" y="27"/>
                  </a:lnTo>
                  <a:lnTo>
                    <a:pt x="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72" name="Freeform 48"/>
            <p:cNvSpPr>
              <a:spLocks noChangeAspect="1"/>
            </p:cNvSpPr>
            <p:nvPr/>
          </p:nvSpPr>
          <p:spPr bwMode="auto">
            <a:xfrm>
              <a:off x="1605" y="1335"/>
              <a:ext cx="105" cy="83"/>
            </a:xfrm>
            <a:custGeom>
              <a:avLst/>
              <a:gdLst>
                <a:gd name="T0" fmla="*/ 0 w 44"/>
                <a:gd name="T1" fmla="*/ 7 h 37"/>
                <a:gd name="T2" fmla="*/ 39 w 44"/>
                <a:gd name="T3" fmla="*/ 37 h 37"/>
                <a:gd name="T4" fmla="*/ 44 w 44"/>
                <a:gd name="T5" fmla="*/ 30 h 37"/>
                <a:gd name="T6" fmla="*/ 5 w 44"/>
                <a:gd name="T7" fmla="*/ 0 h 37"/>
                <a:gd name="T8" fmla="*/ 0 w 44"/>
                <a:gd name="T9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7">
                  <a:moveTo>
                    <a:pt x="0" y="7"/>
                  </a:moveTo>
                  <a:lnTo>
                    <a:pt x="39" y="37"/>
                  </a:lnTo>
                  <a:lnTo>
                    <a:pt x="44" y="30"/>
                  </a:lnTo>
                  <a:lnTo>
                    <a:pt x="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73" name="Freeform 49"/>
            <p:cNvSpPr>
              <a:spLocks noChangeAspect="1"/>
            </p:cNvSpPr>
            <p:nvPr/>
          </p:nvSpPr>
          <p:spPr bwMode="auto">
            <a:xfrm>
              <a:off x="1697" y="1238"/>
              <a:ext cx="82" cy="102"/>
            </a:xfrm>
            <a:custGeom>
              <a:avLst/>
              <a:gdLst>
                <a:gd name="T0" fmla="*/ 0 w 35"/>
                <a:gd name="T1" fmla="*/ 5 h 45"/>
                <a:gd name="T2" fmla="*/ 29 w 35"/>
                <a:gd name="T3" fmla="*/ 45 h 45"/>
                <a:gd name="T4" fmla="*/ 35 w 35"/>
                <a:gd name="T5" fmla="*/ 40 h 45"/>
                <a:gd name="T6" fmla="*/ 6 w 35"/>
                <a:gd name="T7" fmla="*/ 0 h 45"/>
                <a:gd name="T8" fmla="*/ 0 w 35"/>
                <a:gd name="T9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5">
                  <a:moveTo>
                    <a:pt x="0" y="5"/>
                  </a:moveTo>
                  <a:lnTo>
                    <a:pt x="29" y="45"/>
                  </a:lnTo>
                  <a:lnTo>
                    <a:pt x="35" y="40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74" name="Freeform 50"/>
            <p:cNvSpPr>
              <a:spLocks noChangeAspect="1"/>
            </p:cNvSpPr>
            <p:nvPr/>
          </p:nvSpPr>
          <p:spPr bwMode="auto">
            <a:xfrm>
              <a:off x="1819" y="1184"/>
              <a:ext cx="52" cy="108"/>
            </a:xfrm>
            <a:custGeom>
              <a:avLst/>
              <a:gdLst>
                <a:gd name="T0" fmla="*/ 0 w 22"/>
                <a:gd name="T1" fmla="*/ 2 h 48"/>
                <a:gd name="T2" fmla="*/ 15 w 22"/>
                <a:gd name="T3" fmla="*/ 48 h 48"/>
                <a:gd name="T4" fmla="*/ 22 w 22"/>
                <a:gd name="T5" fmla="*/ 46 h 48"/>
                <a:gd name="T6" fmla="*/ 7 w 22"/>
                <a:gd name="T7" fmla="*/ 0 h 48"/>
                <a:gd name="T8" fmla="*/ 0 w 22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8">
                  <a:moveTo>
                    <a:pt x="0" y="2"/>
                  </a:moveTo>
                  <a:lnTo>
                    <a:pt x="15" y="48"/>
                  </a:lnTo>
                  <a:lnTo>
                    <a:pt x="22" y="46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75" name="Freeform 51"/>
            <p:cNvSpPr>
              <a:spLocks noChangeAspect="1"/>
            </p:cNvSpPr>
            <p:nvPr/>
          </p:nvSpPr>
          <p:spPr bwMode="auto">
            <a:xfrm>
              <a:off x="1252" y="1838"/>
              <a:ext cx="33" cy="117"/>
            </a:xfrm>
            <a:custGeom>
              <a:avLst/>
              <a:gdLst>
                <a:gd name="T0" fmla="*/ 0 w 14"/>
                <a:gd name="T1" fmla="*/ 51 h 52"/>
                <a:gd name="T2" fmla="*/ 7 w 14"/>
                <a:gd name="T3" fmla="*/ 52 h 52"/>
                <a:gd name="T4" fmla="*/ 14 w 14"/>
                <a:gd name="T5" fmla="*/ 1 h 52"/>
                <a:gd name="T6" fmla="*/ 6 w 14"/>
                <a:gd name="T7" fmla="*/ 0 h 52"/>
                <a:gd name="T8" fmla="*/ 0 w 14"/>
                <a:gd name="T9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2">
                  <a:moveTo>
                    <a:pt x="0" y="51"/>
                  </a:moveTo>
                  <a:lnTo>
                    <a:pt x="7" y="52"/>
                  </a:lnTo>
                  <a:lnTo>
                    <a:pt x="14" y="1"/>
                  </a:lnTo>
                  <a:lnTo>
                    <a:pt x="6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76" name="Freeform 52"/>
            <p:cNvSpPr>
              <a:spLocks noChangeAspect="1"/>
            </p:cNvSpPr>
            <p:nvPr/>
          </p:nvSpPr>
          <p:spPr bwMode="auto">
            <a:xfrm>
              <a:off x="1323" y="1867"/>
              <a:ext cx="73" cy="112"/>
            </a:xfrm>
            <a:custGeom>
              <a:avLst/>
              <a:gdLst>
                <a:gd name="T0" fmla="*/ 0 w 31"/>
                <a:gd name="T1" fmla="*/ 46 h 50"/>
                <a:gd name="T2" fmla="*/ 8 w 31"/>
                <a:gd name="T3" fmla="*/ 50 h 50"/>
                <a:gd name="T4" fmla="*/ 31 w 31"/>
                <a:gd name="T5" fmla="*/ 4 h 50"/>
                <a:gd name="T6" fmla="*/ 24 w 31"/>
                <a:gd name="T7" fmla="*/ 0 h 50"/>
                <a:gd name="T8" fmla="*/ 0 w 31"/>
                <a:gd name="T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0">
                  <a:moveTo>
                    <a:pt x="0" y="46"/>
                  </a:moveTo>
                  <a:lnTo>
                    <a:pt x="8" y="50"/>
                  </a:lnTo>
                  <a:lnTo>
                    <a:pt x="31" y="4"/>
                  </a:lnTo>
                  <a:lnTo>
                    <a:pt x="24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77" name="Freeform 53"/>
            <p:cNvSpPr>
              <a:spLocks noChangeAspect="1"/>
            </p:cNvSpPr>
            <p:nvPr/>
          </p:nvSpPr>
          <p:spPr bwMode="auto">
            <a:xfrm>
              <a:off x="1398" y="1939"/>
              <a:ext cx="95" cy="97"/>
            </a:xfrm>
            <a:custGeom>
              <a:avLst/>
              <a:gdLst>
                <a:gd name="T0" fmla="*/ 0 w 40"/>
                <a:gd name="T1" fmla="*/ 38 h 43"/>
                <a:gd name="T2" fmla="*/ 6 w 40"/>
                <a:gd name="T3" fmla="*/ 43 h 43"/>
                <a:gd name="T4" fmla="*/ 40 w 40"/>
                <a:gd name="T5" fmla="*/ 5 h 43"/>
                <a:gd name="T6" fmla="*/ 35 w 40"/>
                <a:gd name="T7" fmla="*/ 0 h 43"/>
                <a:gd name="T8" fmla="*/ 0 w 40"/>
                <a:gd name="T9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3">
                  <a:moveTo>
                    <a:pt x="0" y="38"/>
                  </a:moveTo>
                  <a:lnTo>
                    <a:pt x="6" y="43"/>
                  </a:lnTo>
                  <a:lnTo>
                    <a:pt x="40" y="5"/>
                  </a:lnTo>
                  <a:lnTo>
                    <a:pt x="35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78" name="Freeform 54"/>
            <p:cNvSpPr>
              <a:spLocks noChangeAspect="1"/>
            </p:cNvSpPr>
            <p:nvPr/>
          </p:nvSpPr>
          <p:spPr bwMode="auto">
            <a:xfrm>
              <a:off x="1474" y="2033"/>
              <a:ext cx="112" cy="80"/>
            </a:xfrm>
            <a:custGeom>
              <a:avLst/>
              <a:gdLst>
                <a:gd name="T0" fmla="*/ 0 w 47"/>
                <a:gd name="T1" fmla="*/ 29 h 35"/>
                <a:gd name="T2" fmla="*/ 5 w 47"/>
                <a:gd name="T3" fmla="*/ 35 h 35"/>
                <a:gd name="T4" fmla="*/ 47 w 47"/>
                <a:gd name="T5" fmla="*/ 6 h 35"/>
                <a:gd name="T6" fmla="*/ 43 w 47"/>
                <a:gd name="T7" fmla="*/ 0 h 35"/>
                <a:gd name="T8" fmla="*/ 0 w 47"/>
                <a:gd name="T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5">
                  <a:moveTo>
                    <a:pt x="0" y="29"/>
                  </a:moveTo>
                  <a:lnTo>
                    <a:pt x="5" y="35"/>
                  </a:lnTo>
                  <a:lnTo>
                    <a:pt x="47" y="6"/>
                  </a:lnTo>
                  <a:lnTo>
                    <a:pt x="43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79" name="Freeform 55"/>
            <p:cNvSpPr>
              <a:spLocks noChangeAspect="1"/>
            </p:cNvSpPr>
            <p:nvPr/>
          </p:nvSpPr>
          <p:spPr bwMode="auto">
            <a:xfrm>
              <a:off x="1539" y="2135"/>
              <a:ext cx="115" cy="73"/>
            </a:xfrm>
            <a:custGeom>
              <a:avLst/>
              <a:gdLst>
                <a:gd name="T0" fmla="*/ 0 w 49"/>
                <a:gd name="T1" fmla="*/ 27 h 33"/>
                <a:gd name="T2" fmla="*/ 5 w 49"/>
                <a:gd name="T3" fmla="*/ 33 h 33"/>
                <a:gd name="T4" fmla="*/ 49 w 49"/>
                <a:gd name="T5" fmla="*/ 7 h 33"/>
                <a:gd name="T6" fmla="*/ 45 w 49"/>
                <a:gd name="T7" fmla="*/ 0 h 33"/>
                <a:gd name="T8" fmla="*/ 0 w 49"/>
                <a:gd name="T9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3">
                  <a:moveTo>
                    <a:pt x="0" y="27"/>
                  </a:moveTo>
                  <a:lnTo>
                    <a:pt x="5" y="33"/>
                  </a:lnTo>
                  <a:lnTo>
                    <a:pt x="49" y="7"/>
                  </a:lnTo>
                  <a:lnTo>
                    <a:pt x="45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80" name="Freeform 56"/>
            <p:cNvSpPr>
              <a:spLocks noChangeAspect="1"/>
            </p:cNvSpPr>
            <p:nvPr/>
          </p:nvSpPr>
          <p:spPr bwMode="auto">
            <a:xfrm>
              <a:off x="1605" y="2229"/>
              <a:ext cx="105" cy="83"/>
            </a:xfrm>
            <a:custGeom>
              <a:avLst/>
              <a:gdLst>
                <a:gd name="T0" fmla="*/ 0 w 44"/>
                <a:gd name="T1" fmla="*/ 31 h 37"/>
                <a:gd name="T2" fmla="*/ 5 w 44"/>
                <a:gd name="T3" fmla="*/ 37 h 37"/>
                <a:gd name="T4" fmla="*/ 44 w 44"/>
                <a:gd name="T5" fmla="*/ 6 h 37"/>
                <a:gd name="T6" fmla="*/ 39 w 44"/>
                <a:gd name="T7" fmla="*/ 0 h 37"/>
                <a:gd name="T8" fmla="*/ 0 w 44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7">
                  <a:moveTo>
                    <a:pt x="0" y="31"/>
                  </a:moveTo>
                  <a:lnTo>
                    <a:pt x="5" y="37"/>
                  </a:lnTo>
                  <a:lnTo>
                    <a:pt x="44" y="6"/>
                  </a:lnTo>
                  <a:lnTo>
                    <a:pt x="39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81" name="Freeform 57"/>
            <p:cNvSpPr>
              <a:spLocks noChangeAspect="1"/>
            </p:cNvSpPr>
            <p:nvPr/>
          </p:nvSpPr>
          <p:spPr bwMode="auto">
            <a:xfrm>
              <a:off x="1697" y="2310"/>
              <a:ext cx="82" cy="99"/>
            </a:xfrm>
            <a:custGeom>
              <a:avLst/>
              <a:gdLst>
                <a:gd name="T0" fmla="*/ 0 w 35"/>
                <a:gd name="T1" fmla="*/ 39 h 44"/>
                <a:gd name="T2" fmla="*/ 6 w 35"/>
                <a:gd name="T3" fmla="*/ 44 h 44"/>
                <a:gd name="T4" fmla="*/ 35 w 35"/>
                <a:gd name="T5" fmla="*/ 4 h 44"/>
                <a:gd name="T6" fmla="*/ 29 w 35"/>
                <a:gd name="T7" fmla="*/ 0 h 44"/>
                <a:gd name="T8" fmla="*/ 0 w 35"/>
                <a:gd name="T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4">
                  <a:moveTo>
                    <a:pt x="0" y="39"/>
                  </a:moveTo>
                  <a:lnTo>
                    <a:pt x="6" y="44"/>
                  </a:lnTo>
                  <a:lnTo>
                    <a:pt x="35" y="4"/>
                  </a:lnTo>
                  <a:lnTo>
                    <a:pt x="29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82" name="Freeform 58"/>
            <p:cNvSpPr>
              <a:spLocks noChangeAspect="1"/>
            </p:cNvSpPr>
            <p:nvPr/>
          </p:nvSpPr>
          <p:spPr bwMode="auto">
            <a:xfrm>
              <a:off x="1819" y="2352"/>
              <a:ext cx="52" cy="111"/>
            </a:xfrm>
            <a:custGeom>
              <a:avLst/>
              <a:gdLst>
                <a:gd name="T0" fmla="*/ 0 w 22"/>
                <a:gd name="T1" fmla="*/ 47 h 49"/>
                <a:gd name="T2" fmla="*/ 7 w 22"/>
                <a:gd name="T3" fmla="*/ 49 h 49"/>
                <a:gd name="T4" fmla="*/ 22 w 22"/>
                <a:gd name="T5" fmla="*/ 3 h 49"/>
                <a:gd name="T6" fmla="*/ 15 w 22"/>
                <a:gd name="T7" fmla="*/ 0 h 49"/>
                <a:gd name="T8" fmla="*/ 0 w 22"/>
                <a:gd name="T9" fmla="*/ 4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9">
                  <a:moveTo>
                    <a:pt x="0" y="47"/>
                  </a:moveTo>
                  <a:lnTo>
                    <a:pt x="7" y="49"/>
                  </a:lnTo>
                  <a:lnTo>
                    <a:pt x="22" y="3"/>
                  </a:lnTo>
                  <a:lnTo>
                    <a:pt x="15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83" name="Freeform 59"/>
            <p:cNvSpPr>
              <a:spLocks noChangeAspect="1"/>
            </p:cNvSpPr>
            <p:nvPr/>
          </p:nvSpPr>
          <p:spPr bwMode="auto">
            <a:xfrm>
              <a:off x="628" y="1903"/>
              <a:ext cx="4429" cy="618"/>
            </a:xfrm>
            <a:custGeom>
              <a:avLst/>
              <a:gdLst>
                <a:gd name="T0" fmla="*/ 106 w 1859"/>
                <a:gd name="T1" fmla="*/ 1 h 274"/>
                <a:gd name="T2" fmla="*/ 0 w 1859"/>
                <a:gd name="T3" fmla="*/ 1 h 274"/>
                <a:gd name="T4" fmla="*/ 176 w 1859"/>
                <a:gd name="T5" fmla="*/ 24 h 274"/>
                <a:gd name="T6" fmla="*/ 176 w 1859"/>
                <a:gd name="T7" fmla="*/ 24 h 274"/>
                <a:gd name="T8" fmla="*/ 234 w 1859"/>
                <a:gd name="T9" fmla="*/ 27 h 274"/>
                <a:gd name="T10" fmla="*/ 333 w 1859"/>
                <a:gd name="T11" fmla="*/ 72 h 274"/>
                <a:gd name="T12" fmla="*/ 370 w 1859"/>
                <a:gd name="T13" fmla="*/ 127 h 274"/>
                <a:gd name="T14" fmla="*/ 399 w 1859"/>
                <a:gd name="T15" fmla="*/ 175 h 274"/>
                <a:gd name="T16" fmla="*/ 448 w 1859"/>
                <a:gd name="T17" fmla="*/ 236 h 274"/>
                <a:gd name="T18" fmla="*/ 527 w 1859"/>
                <a:gd name="T19" fmla="*/ 270 h 274"/>
                <a:gd name="T20" fmla="*/ 586 w 1859"/>
                <a:gd name="T21" fmla="*/ 274 h 274"/>
                <a:gd name="T22" fmla="*/ 610 w 1859"/>
                <a:gd name="T23" fmla="*/ 274 h 274"/>
                <a:gd name="T24" fmla="*/ 664 w 1859"/>
                <a:gd name="T25" fmla="*/ 274 h 274"/>
                <a:gd name="T26" fmla="*/ 742 w 1859"/>
                <a:gd name="T27" fmla="*/ 274 h 274"/>
                <a:gd name="T28" fmla="*/ 841 w 1859"/>
                <a:gd name="T29" fmla="*/ 274 h 274"/>
                <a:gd name="T30" fmla="*/ 954 w 1859"/>
                <a:gd name="T31" fmla="*/ 274 h 274"/>
                <a:gd name="T32" fmla="*/ 1077 w 1859"/>
                <a:gd name="T33" fmla="*/ 274 h 274"/>
                <a:gd name="T34" fmla="*/ 1205 w 1859"/>
                <a:gd name="T35" fmla="*/ 274 h 274"/>
                <a:gd name="T36" fmla="*/ 1334 w 1859"/>
                <a:gd name="T37" fmla="*/ 274 h 274"/>
                <a:gd name="T38" fmla="*/ 1459 w 1859"/>
                <a:gd name="T39" fmla="*/ 274 h 274"/>
                <a:gd name="T40" fmla="*/ 1575 w 1859"/>
                <a:gd name="T41" fmla="*/ 274 h 274"/>
                <a:gd name="T42" fmla="*/ 1677 w 1859"/>
                <a:gd name="T43" fmla="*/ 274 h 274"/>
                <a:gd name="T44" fmla="*/ 1761 w 1859"/>
                <a:gd name="T45" fmla="*/ 274 h 274"/>
                <a:gd name="T46" fmla="*/ 1821 w 1859"/>
                <a:gd name="T47" fmla="*/ 274 h 274"/>
                <a:gd name="T48" fmla="*/ 1854 w 1859"/>
                <a:gd name="T49" fmla="*/ 274 h 274"/>
                <a:gd name="T50" fmla="*/ 1859 w 1859"/>
                <a:gd name="T51" fmla="*/ 252 h 274"/>
                <a:gd name="T52" fmla="*/ 1849 w 1859"/>
                <a:gd name="T53" fmla="*/ 252 h 274"/>
                <a:gd name="T54" fmla="*/ 1809 w 1859"/>
                <a:gd name="T55" fmla="*/ 252 h 274"/>
                <a:gd name="T56" fmla="*/ 1742 w 1859"/>
                <a:gd name="T57" fmla="*/ 252 h 274"/>
                <a:gd name="T58" fmla="*/ 1653 w 1859"/>
                <a:gd name="T59" fmla="*/ 252 h 274"/>
                <a:gd name="T60" fmla="*/ 1547 w 1859"/>
                <a:gd name="T61" fmla="*/ 252 h 274"/>
                <a:gd name="T62" fmla="*/ 1428 w 1859"/>
                <a:gd name="T63" fmla="*/ 252 h 274"/>
                <a:gd name="T64" fmla="*/ 1302 w 1859"/>
                <a:gd name="T65" fmla="*/ 252 h 274"/>
                <a:gd name="T66" fmla="*/ 1173 w 1859"/>
                <a:gd name="T67" fmla="*/ 252 h 274"/>
                <a:gd name="T68" fmla="*/ 1045 w 1859"/>
                <a:gd name="T69" fmla="*/ 252 h 274"/>
                <a:gd name="T70" fmla="*/ 924 w 1859"/>
                <a:gd name="T71" fmla="*/ 252 h 274"/>
                <a:gd name="T72" fmla="*/ 815 w 1859"/>
                <a:gd name="T73" fmla="*/ 252 h 274"/>
                <a:gd name="T74" fmla="*/ 721 w 1859"/>
                <a:gd name="T75" fmla="*/ 252 h 274"/>
                <a:gd name="T76" fmla="*/ 648 w 1859"/>
                <a:gd name="T77" fmla="*/ 252 h 274"/>
                <a:gd name="T78" fmla="*/ 601 w 1859"/>
                <a:gd name="T79" fmla="*/ 252 h 274"/>
                <a:gd name="T80" fmla="*/ 584 w 1859"/>
                <a:gd name="T81" fmla="*/ 252 h 274"/>
                <a:gd name="T82" fmla="*/ 506 w 1859"/>
                <a:gd name="T83" fmla="*/ 241 h 274"/>
                <a:gd name="T84" fmla="*/ 443 w 1859"/>
                <a:gd name="T85" fmla="*/ 199 h 274"/>
                <a:gd name="T86" fmla="*/ 397 w 1859"/>
                <a:gd name="T87" fmla="*/ 127 h 274"/>
                <a:gd name="T88" fmla="*/ 372 w 1859"/>
                <a:gd name="T89" fmla="*/ 84 h 274"/>
                <a:gd name="T90" fmla="*/ 306 w 1859"/>
                <a:gd name="T91" fmla="*/ 25 h 274"/>
                <a:gd name="T92" fmla="*/ 211 w 1859"/>
                <a:gd name="T93" fmla="*/ 1 h 274"/>
                <a:gd name="T94" fmla="*/ 175 w 1859"/>
                <a:gd name="T95" fmla="*/ 1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59" h="274">
                  <a:moveTo>
                    <a:pt x="175" y="1"/>
                  </a:moveTo>
                  <a:lnTo>
                    <a:pt x="165" y="1"/>
                  </a:lnTo>
                  <a:lnTo>
                    <a:pt x="140" y="1"/>
                  </a:lnTo>
                  <a:lnTo>
                    <a:pt x="106" y="1"/>
                  </a:lnTo>
                  <a:lnTo>
                    <a:pt x="69" y="1"/>
                  </a:lnTo>
                  <a:lnTo>
                    <a:pt x="34" y="1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4"/>
                  </a:lnTo>
                  <a:lnTo>
                    <a:pt x="176" y="24"/>
                  </a:lnTo>
                  <a:lnTo>
                    <a:pt x="176" y="24"/>
                  </a:lnTo>
                  <a:lnTo>
                    <a:pt x="176" y="24"/>
                  </a:lnTo>
                  <a:lnTo>
                    <a:pt x="176" y="24"/>
                  </a:lnTo>
                  <a:lnTo>
                    <a:pt x="176" y="24"/>
                  </a:lnTo>
                  <a:lnTo>
                    <a:pt x="176" y="24"/>
                  </a:lnTo>
                  <a:lnTo>
                    <a:pt x="181" y="24"/>
                  </a:lnTo>
                  <a:lnTo>
                    <a:pt x="194" y="24"/>
                  </a:lnTo>
                  <a:lnTo>
                    <a:pt x="211" y="24"/>
                  </a:lnTo>
                  <a:lnTo>
                    <a:pt x="234" y="27"/>
                  </a:lnTo>
                  <a:lnTo>
                    <a:pt x="259" y="32"/>
                  </a:lnTo>
                  <a:lnTo>
                    <a:pt x="285" y="41"/>
                  </a:lnTo>
                  <a:lnTo>
                    <a:pt x="310" y="53"/>
                  </a:lnTo>
                  <a:lnTo>
                    <a:pt x="333" y="72"/>
                  </a:lnTo>
                  <a:lnTo>
                    <a:pt x="352" y="96"/>
                  </a:lnTo>
                  <a:lnTo>
                    <a:pt x="352" y="96"/>
                  </a:lnTo>
                  <a:lnTo>
                    <a:pt x="359" y="107"/>
                  </a:lnTo>
                  <a:lnTo>
                    <a:pt x="370" y="127"/>
                  </a:lnTo>
                  <a:lnTo>
                    <a:pt x="377" y="138"/>
                  </a:lnTo>
                  <a:lnTo>
                    <a:pt x="377" y="138"/>
                  </a:lnTo>
                  <a:lnTo>
                    <a:pt x="388" y="157"/>
                  </a:lnTo>
                  <a:lnTo>
                    <a:pt x="399" y="175"/>
                  </a:lnTo>
                  <a:lnTo>
                    <a:pt x="410" y="193"/>
                  </a:lnTo>
                  <a:lnTo>
                    <a:pt x="422" y="208"/>
                  </a:lnTo>
                  <a:lnTo>
                    <a:pt x="434" y="223"/>
                  </a:lnTo>
                  <a:lnTo>
                    <a:pt x="448" y="236"/>
                  </a:lnTo>
                  <a:lnTo>
                    <a:pt x="464" y="247"/>
                  </a:lnTo>
                  <a:lnTo>
                    <a:pt x="482" y="257"/>
                  </a:lnTo>
                  <a:lnTo>
                    <a:pt x="503" y="264"/>
                  </a:lnTo>
                  <a:lnTo>
                    <a:pt x="527" y="270"/>
                  </a:lnTo>
                  <a:lnTo>
                    <a:pt x="554" y="273"/>
                  </a:lnTo>
                  <a:lnTo>
                    <a:pt x="584" y="274"/>
                  </a:lnTo>
                  <a:lnTo>
                    <a:pt x="584" y="274"/>
                  </a:lnTo>
                  <a:lnTo>
                    <a:pt x="586" y="274"/>
                  </a:lnTo>
                  <a:lnTo>
                    <a:pt x="589" y="274"/>
                  </a:lnTo>
                  <a:lnTo>
                    <a:pt x="594" y="274"/>
                  </a:lnTo>
                  <a:lnTo>
                    <a:pt x="601" y="274"/>
                  </a:lnTo>
                  <a:lnTo>
                    <a:pt x="610" y="274"/>
                  </a:lnTo>
                  <a:lnTo>
                    <a:pt x="621" y="274"/>
                  </a:lnTo>
                  <a:lnTo>
                    <a:pt x="634" y="274"/>
                  </a:lnTo>
                  <a:lnTo>
                    <a:pt x="648" y="274"/>
                  </a:lnTo>
                  <a:lnTo>
                    <a:pt x="664" y="274"/>
                  </a:lnTo>
                  <a:lnTo>
                    <a:pt x="682" y="274"/>
                  </a:lnTo>
                  <a:lnTo>
                    <a:pt x="701" y="274"/>
                  </a:lnTo>
                  <a:lnTo>
                    <a:pt x="721" y="274"/>
                  </a:lnTo>
                  <a:lnTo>
                    <a:pt x="742" y="274"/>
                  </a:lnTo>
                  <a:lnTo>
                    <a:pt x="765" y="274"/>
                  </a:lnTo>
                  <a:lnTo>
                    <a:pt x="790" y="274"/>
                  </a:lnTo>
                  <a:lnTo>
                    <a:pt x="815" y="274"/>
                  </a:lnTo>
                  <a:lnTo>
                    <a:pt x="841" y="274"/>
                  </a:lnTo>
                  <a:lnTo>
                    <a:pt x="868" y="274"/>
                  </a:lnTo>
                  <a:lnTo>
                    <a:pt x="896" y="274"/>
                  </a:lnTo>
                  <a:lnTo>
                    <a:pt x="924" y="274"/>
                  </a:lnTo>
                  <a:lnTo>
                    <a:pt x="954" y="274"/>
                  </a:lnTo>
                  <a:lnTo>
                    <a:pt x="983" y="274"/>
                  </a:lnTo>
                  <a:lnTo>
                    <a:pt x="1014" y="274"/>
                  </a:lnTo>
                  <a:lnTo>
                    <a:pt x="1045" y="274"/>
                  </a:lnTo>
                  <a:lnTo>
                    <a:pt x="1077" y="274"/>
                  </a:lnTo>
                  <a:lnTo>
                    <a:pt x="1108" y="274"/>
                  </a:lnTo>
                  <a:lnTo>
                    <a:pt x="1140" y="274"/>
                  </a:lnTo>
                  <a:lnTo>
                    <a:pt x="1173" y="274"/>
                  </a:lnTo>
                  <a:lnTo>
                    <a:pt x="1205" y="274"/>
                  </a:lnTo>
                  <a:lnTo>
                    <a:pt x="1237" y="274"/>
                  </a:lnTo>
                  <a:lnTo>
                    <a:pt x="1270" y="274"/>
                  </a:lnTo>
                  <a:lnTo>
                    <a:pt x="1302" y="274"/>
                  </a:lnTo>
                  <a:lnTo>
                    <a:pt x="1334" y="274"/>
                  </a:lnTo>
                  <a:lnTo>
                    <a:pt x="1365" y="274"/>
                  </a:lnTo>
                  <a:lnTo>
                    <a:pt x="1397" y="274"/>
                  </a:lnTo>
                  <a:lnTo>
                    <a:pt x="1428" y="274"/>
                  </a:lnTo>
                  <a:lnTo>
                    <a:pt x="1459" y="274"/>
                  </a:lnTo>
                  <a:lnTo>
                    <a:pt x="1489" y="274"/>
                  </a:lnTo>
                  <a:lnTo>
                    <a:pt x="1518" y="274"/>
                  </a:lnTo>
                  <a:lnTo>
                    <a:pt x="1547" y="274"/>
                  </a:lnTo>
                  <a:lnTo>
                    <a:pt x="1575" y="274"/>
                  </a:lnTo>
                  <a:lnTo>
                    <a:pt x="1602" y="274"/>
                  </a:lnTo>
                  <a:lnTo>
                    <a:pt x="1628" y="274"/>
                  </a:lnTo>
                  <a:lnTo>
                    <a:pt x="1653" y="274"/>
                  </a:lnTo>
                  <a:lnTo>
                    <a:pt x="1677" y="274"/>
                  </a:lnTo>
                  <a:lnTo>
                    <a:pt x="1700" y="274"/>
                  </a:lnTo>
                  <a:lnTo>
                    <a:pt x="1721" y="274"/>
                  </a:lnTo>
                  <a:lnTo>
                    <a:pt x="1742" y="274"/>
                  </a:lnTo>
                  <a:lnTo>
                    <a:pt x="1761" y="274"/>
                  </a:lnTo>
                  <a:lnTo>
                    <a:pt x="1778" y="274"/>
                  </a:lnTo>
                  <a:lnTo>
                    <a:pt x="1795" y="274"/>
                  </a:lnTo>
                  <a:lnTo>
                    <a:pt x="1809" y="274"/>
                  </a:lnTo>
                  <a:lnTo>
                    <a:pt x="1821" y="274"/>
                  </a:lnTo>
                  <a:lnTo>
                    <a:pt x="1833" y="274"/>
                  </a:lnTo>
                  <a:lnTo>
                    <a:pt x="1842" y="274"/>
                  </a:lnTo>
                  <a:lnTo>
                    <a:pt x="1849" y="274"/>
                  </a:lnTo>
                  <a:lnTo>
                    <a:pt x="1854" y="274"/>
                  </a:lnTo>
                  <a:lnTo>
                    <a:pt x="1857" y="274"/>
                  </a:lnTo>
                  <a:lnTo>
                    <a:pt x="1859" y="274"/>
                  </a:lnTo>
                  <a:lnTo>
                    <a:pt x="1859" y="274"/>
                  </a:lnTo>
                  <a:lnTo>
                    <a:pt x="1859" y="252"/>
                  </a:lnTo>
                  <a:lnTo>
                    <a:pt x="1859" y="252"/>
                  </a:lnTo>
                  <a:lnTo>
                    <a:pt x="1857" y="252"/>
                  </a:lnTo>
                  <a:lnTo>
                    <a:pt x="1854" y="252"/>
                  </a:lnTo>
                  <a:lnTo>
                    <a:pt x="1849" y="252"/>
                  </a:lnTo>
                  <a:lnTo>
                    <a:pt x="1842" y="252"/>
                  </a:lnTo>
                  <a:lnTo>
                    <a:pt x="1833" y="252"/>
                  </a:lnTo>
                  <a:lnTo>
                    <a:pt x="1821" y="252"/>
                  </a:lnTo>
                  <a:lnTo>
                    <a:pt x="1809" y="252"/>
                  </a:lnTo>
                  <a:lnTo>
                    <a:pt x="1795" y="252"/>
                  </a:lnTo>
                  <a:lnTo>
                    <a:pt x="1778" y="252"/>
                  </a:lnTo>
                  <a:lnTo>
                    <a:pt x="1761" y="252"/>
                  </a:lnTo>
                  <a:lnTo>
                    <a:pt x="1742" y="252"/>
                  </a:lnTo>
                  <a:lnTo>
                    <a:pt x="1721" y="252"/>
                  </a:lnTo>
                  <a:lnTo>
                    <a:pt x="1700" y="252"/>
                  </a:lnTo>
                  <a:lnTo>
                    <a:pt x="1677" y="252"/>
                  </a:lnTo>
                  <a:lnTo>
                    <a:pt x="1653" y="252"/>
                  </a:lnTo>
                  <a:lnTo>
                    <a:pt x="1628" y="252"/>
                  </a:lnTo>
                  <a:lnTo>
                    <a:pt x="1602" y="252"/>
                  </a:lnTo>
                  <a:lnTo>
                    <a:pt x="1575" y="252"/>
                  </a:lnTo>
                  <a:lnTo>
                    <a:pt x="1547" y="252"/>
                  </a:lnTo>
                  <a:lnTo>
                    <a:pt x="1518" y="252"/>
                  </a:lnTo>
                  <a:lnTo>
                    <a:pt x="1489" y="252"/>
                  </a:lnTo>
                  <a:lnTo>
                    <a:pt x="1459" y="252"/>
                  </a:lnTo>
                  <a:lnTo>
                    <a:pt x="1428" y="252"/>
                  </a:lnTo>
                  <a:lnTo>
                    <a:pt x="1397" y="252"/>
                  </a:lnTo>
                  <a:lnTo>
                    <a:pt x="1365" y="252"/>
                  </a:lnTo>
                  <a:lnTo>
                    <a:pt x="1334" y="252"/>
                  </a:lnTo>
                  <a:lnTo>
                    <a:pt x="1302" y="252"/>
                  </a:lnTo>
                  <a:lnTo>
                    <a:pt x="1270" y="252"/>
                  </a:lnTo>
                  <a:lnTo>
                    <a:pt x="1237" y="252"/>
                  </a:lnTo>
                  <a:lnTo>
                    <a:pt x="1205" y="252"/>
                  </a:lnTo>
                  <a:lnTo>
                    <a:pt x="1173" y="252"/>
                  </a:lnTo>
                  <a:lnTo>
                    <a:pt x="1140" y="252"/>
                  </a:lnTo>
                  <a:lnTo>
                    <a:pt x="1108" y="252"/>
                  </a:lnTo>
                  <a:lnTo>
                    <a:pt x="1077" y="252"/>
                  </a:lnTo>
                  <a:lnTo>
                    <a:pt x="1045" y="252"/>
                  </a:lnTo>
                  <a:lnTo>
                    <a:pt x="1014" y="252"/>
                  </a:lnTo>
                  <a:lnTo>
                    <a:pt x="983" y="252"/>
                  </a:lnTo>
                  <a:lnTo>
                    <a:pt x="954" y="252"/>
                  </a:lnTo>
                  <a:lnTo>
                    <a:pt x="924" y="252"/>
                  </a:lnTo>
                  <a:lnTo>
                    <a:pt x="896" y="252"/>
                  </a:lnTo>
                  <a:lnTo>
                    <a:pt x="868" y="252"/>
                  </a:lnTo>
                  <a:lnTo>
                    <a:pt x="841" y="252"/>
                  </a:lnTo>
                  <a:lnTo>
                    <a:pt x="815" y="252"/>
                  </a:lnTo>
                  <a:lnTo>
                    <a:pt x="790" y="252"/>
                  </a:lnTo>
                  <a:lnTo>
                    <a:pt x="765" y="252"/>
                  </a:lnTo>
                  <a:lnTo>
                    <a:pt x="742" y="252"/>
                  </a:lnTo>
                  <a:lnTo>
                    <a:pt x="721" y="252"/>
                  </a:lnTo>
                  <a:lnTo>
                    <a:pt x="701" y="252"/>
                  </a:lnTo>
                  <a:lnTo>
                    <a:pt x="682" y="252"/>
                  </a:lnTo>
                  <a:lnTo>
                    <a:pt x="664" y="252"/>
                  </a:lnTo>
                  <a:lnTo>
                    <a:pt x="648" y="252"/>
                  </a:lnTo>
                  <a:lnTo>
                    <a:pt x="634" y="252"/>
                  </a:lnTo>
                  <a:lnTo>
                    <a:pt x="621" y="252"/>
                  </a:lnTo>
                  <a:lnTo>
                    <a:pt x="610" y="252"/>
                  </a:lnTo>
                  <a:lnTo>
                    <a:pt x="601" y="252"/>
                  </a:lnTo>
                  <a:lnTo>
                    <a:pt x="594" y="252"/>
                  </a:lnTo>
                  <a:lnTo>
                    <a:pt x="589" y="252"/>
                  </a:lnTo>
                  <a:lnTo>
                    <a:pt x="586" y="252"/>
                  </a:lnTo>
                  <a:lnTo>
                    <a:pt x="584" y="252"/>
                  </a:lnTo>
                  <a:lnTo>
                    <a:pt x="584" y="252"/>
                  </a:lnTo>
                  <a:lnTo>
                    <a:pt x="555" y="251"/>
                  </a:lnTo>
                  <a:lnTo>
                    <a:pt x="529" y="247"/>
                  </a:lnTo>
                  <a:lnTo>
                    <a:pt x="506" y="241"/>
                  </a:lnTo>
                  <a:lnTo>
                    <a:pt x="488" y="234"/>
                  </a:lnTo>
                  <a:lnTo>
                    <a:pt x="471" y="224"/>
                  </a:lnTo>
                  <a:lnTo>
                    <a:pt x="456" y="212"/>
                  </a:lnTo>
                  <a:lnTo>
                    <a:pt x="443" y="199"/>
                  </a:lnTo>
                  <a:lnTo>
                    <a:pt x="431" y="183"/>
                  </a:lnTo>
                  <a:lnTo>
                    <a:pt x="420" y="166"/>
                  </a:lnTo>
                  <a:lnTo>
                    <a:pt x="408" y="147"/>
                  </a:lnTo>
                  <a:lnTo>
                    <a:pt x="397" y="127"/>
                  </a:lnTo>
                  <a:lnTo>
                    <a:pt x="397" y="127"/>
                  </a:lnTo>
                  <a:lnTo>
                    <a:pt x="390" y="115"/>
                  </a:lnTo>
                  <a:lnTo>
                    <a:pt x="378" y="95"/>
                  </a:lnTo>
                  <a:lnTo>
                    <a:pt x="372" y="84"/>
                  </a:lnTo>
                  <a:lnTo>
                    <a:pt x="372" y="84"/>
                  </a:lnTo>
                  <a:lnTo>
                    <a:pt x="353" y="59"/>
                  </a:lnTo>
                  <a:lnTo>
                    <a:pt x="331" y="40"/>
                  </a:lnTo>
                  <a:lnTo>
                    <a:pt x="306" y="25"/>
                  </a:lnTo>
                  <a:lnTo>
                    <a:pt x="281" y="14"/>
                  </a:lnTo>
                  <a:lnTo>
                    <a:pt x="256" y="7"/>
                  </a:lnTo>
                  <a:lnTo>
                    <a:pt x="232" y="3"/>
                  </a:lnTo>
                  <a:lnTo>
                    <a:pt x="211" y="1"/>
                  </a:lnTo>
                  <a:lnTo>
                    <a:pt x="194" y="0"/>
                  </a:lnTo>
                  <a:lnTo>
                    <a:pt x="181" y="1"/>
                  </a:lnTo>
                  <a:lnTo>
                    <a:pt x="175" y="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84" name="Freeform 60"/>
            <p:cNvSpPr>
              <a:spLocks noChangeAspect="1"/>
            </p:cNvSpPr>
            <p:nvPr/>
          </p:nvSpPr>
          <p:spPr bwMode="auto">
            <a:xfrm>
              <a:off x="628" y="1124"/>
              <a:ext cx="4429" cy="615"/>
            </a:xfrm>
            <a:custGeom>
              <a:avLst/>
              <a:gdLst>
                <a:gd name="T0" fmla="*/ 527 w 1859"/>
                <a:gd name="T1" fmla="*/ 4 h 273"/>
                <a:gd name="T2" fmla="*/ 464 w 1859"/>
                <a:gd name="T3" fmla="*/ 27 h 273"/>
                <a:gd name="T4" fmla="*/ 421 w 1859"/>
                <a:gd name="T5" fmla="*/ 66 h 273"/>
                <a:gd name="T6" fmla="*/ 387 w 1859"/>
                <a:gd name="T7" fmla="*/ 117 h 273"/>
                <a:gd name="T8" fmla="*/ 370 w 1859"/>
                <a:gd name="T9" fmla="*/ 147 h 273"/>
                <a:gd name="T10" fmla="*/ 352 w 1859"/>
                <a:gd name="T11" fmla="*/ 178 h 273"/>
                <a:gd name="T12" fmla="*/ 285 w 1859"/>
                <a:gd name="T13" fmla="*/ 232 h 273"/>
                <a:gd name="T14" fmla="*/ 211 w 1859"/>
                <a:gd name="T15" fmla="*/ 249 h 273"/>
                <a:gd name="T16" fmla="*/ 176 w 1859"/>
                <a:gd name="T17" fmla="*/ 250 h 273"/>
                <a:gd name="T18" fmla="*/ 176 w 1859"/>
                <a:gd name="T19" fmla="*/ 249 h 273"/>
                <a:gd name="T20" fmla="*/ 0 w 1859"/>
                <a:gd name="T21" fmla="*/ 249 h 273"/>
                <a:gd name="T22" fmla="*/ 9 w 1859"/>
                <a:gd name="T23" fmla="*/ 273 h 273"/>
                <a:gd name="T24" fmla="*/ 106 w 1859"/>
                <a:gd name="T25" fmla="*/ 273 h 273"/>
                <a:gd name="T26" fmla="*/ 175 w 1859"/>
                <a:gd name="T27" fmla="*/ 273 h 273"/>
                <a:gd name="T28" fmla="*/ 194 w 1859"/>
                <a:gd name="T29" fmla="*/ 273 h 273"/>
                <a:gd name="T30" fmla="*/ 256 w 1859"/>
                <a:gd name="T31" fmla="*/ 266 h 273"/>
                <a:gd name="T32" fmla="*/ 331 w 1859"/>
                <a:gd name="T33" fmla="*/ 234 h 273"/>
                <a:gd name="T34" fmla="*/ 372 w 1859"/>
                <a:gd name="T35" fmla="*/ 189 h 273"/>
                <a:gd name="T36" fmla="*/ 396 w 1859"/>
                <a:gd name="T37" fmla="*/ 148 h 273"/>
                <a:gd name="T38" fmla="*/ 419 w 1859"/>
                <a:gd name="T39" fmla="*/ 109 h 273"/>
                <a:gd name="T40" fmla="*/ 456 w 1859"/>
                <a:gd name="T41" fmla="*/ 62 h 273"/>
                <a:gd name="T42" fmla="*/ 506 w 1859"/>
                <a:gd name="T43" fmla="*/ 33 h 273"/>
                <a:gd name="T44" fmla="*/ 584 w 1859"/>
                <a:gd name="T45" fmla="*/ 23 h 273"/>
                <a:gd name="T46" fmla="*/ 589 w 1859"/>
                <a:gd name="T47" fmla="*/ 23 h 273"/>
                <a:gd name="T48" fmla="*/ 610 w 1859"/>
                <a:gd name="T49" fmla="*/ 23 h 273"/>
                <a:gd name="T50" fmla="*/ 648 w 1859"/>
                <a:gd name="T51" fmla="*/ 23 h 273"/>
                <a:gd name="T52" fmla="*/ 701 w 1859"/>
                <a:gd name="T53" fmla="*/ 23 h 273"/>
                <a:gd name="T54" fmla="*/ 765 w 1859"/>
                <a:gd name="T55" fmla="*/ 23 h 273"/>
                <a:gd name="T56" fmla="*/ 841 w 1859"/>
                <a:gd name="T57" fmla="*/ 23 h 273"/>
                <a:gd name="T58" fmla="*/ 924 w 1859"/>
                <a:gd name="T59" fmla="*/ 23 h 273"/>
                <a:gd name="T60" fmla="*/ 1014 w 1859"/>
                <a:gd name="T61" fmla="*/ 23 h 273"/>
                <a:gd name="T62" fmla="*/ 1108 w 1859"/>
                <a:gd name="T63" fmla="*/ 23 h 273"/>
                <a:gd name="T64" fmla="*/ 1205 w 1859"/>
                <a:gd name="T65" fmla="*/ 23 h 273"/>
                <a:gd name="T66" fmla="*/ 1302 w 1859"/>
                <a:gd name="T67" fmla="*/ 23 h 273"/>
                <a:gd name="T68" fmla="*/ 1397 w 1859"/>
                <a:gd name="T69" fmla="*/ 23 h 273"/>
                <a:gd name="T70" fmla="*/ 1489 w 1859"/>
                <a:gd name="T71" fmla="*/ 23 h 273"/>
                <a:gd name="T72" fmla="*/ 1575 w 1859"/>
                <a:gd name="T73" fmla="*/ 23 h 273"/>
                <a:gd name="T74" fmla="*/ 1653 w 1859"/>
                <a:gd name="T75" fmla="*/ 23 h 273"/>
                <a:gd name="T76" fmla="*/ 1721 w 1859"/>
                <a:gd name="T77" fmla="*/ 23 h 273"/>
                <a:gd name="T78" fmla="*/ 1778 w 1859"/>
                <a:gd name="T79" fmla="*/ 23 h 273"/>
                <a:gd name="T80" fmla="*/ 1821 w 1859"/>
                <a:gd name="T81" fmla="*/ 23 h 273"/>
                <a:gd name="T82" fmla="*/ 1849 w 1859"/>
                <a:gd name="T83" fmla="*/ 23 h 273"/>
                <a:gd name="T84" fmla="*/ 1859 w 1859"/>
                <a:gd name="T85" fmla="*/ 23 h 273"/>
                <a:gd name="T86" fmla="*/ 584 w 1859"/>
                <a:gd name="T87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59" h="273">
                  <a:moveTo>
                    <a:pt x="584" y="0"/>
                  </a:moveTo>
                  <a:lnTo>
                    <a:pt x="554" y="1"/>
                  </a:lnTo>
                  <a:lnTo>
                    <a:pt x="527" y="4"/>
                  </a:lnTo>
                  <a:lnTo>
                    <a:pt x="503" y="10"/>
                  </a:lnTo>
                  <a:lnTo>
                    <a:pt x="482" y="18"/>
                  </a:lnTo>
                  <a:lnTo>
                    <a:pt x="464" y="27"/>
                  </a:lnTo>
                  <a:lnTo>
                    <a:pt x="448" y="38"/>
                  </a:lnTo>
                  <a:lnTo>
                    <a:pt x="434" y="51"/>
                  </a:lnTo>
                  <a:lnTo>
                    <a:pt x="421" y="66"/>
                  </a:lnTo>
                  <a:lnTo>
                    <a:pt x="409" y="82"/>
                  </a:lnTo>
                  <a:lnTo>
                    <a:pt x="398" y="99"/>
                  </a:lnTo>
                  <a:lnTo>
                    <a:pt x="387" y="117"/>
                  </a:lnTo>
                  <a:lnTo>
                    <a:pt x="376" y="136"/>
                  </a:lnTo>
                  <a:lnTo>
                    <a:pt x="376" y="136"/>
                  </a:lnTo>
                  <a:lnTo>
                    <a:pt x="370" y="147"/>
                  </a:lnTo>
                  <a:lnTo>
                    <a:pt x="359" y="167"/>
                  </a:lnTo>
                  <a:lnTo>
                    <a:pt x="352" y="178"/>
                  </a:lnTo>
                  <a:lnTo>
                    <a:pt x="352" y="178"/>
                  </a:lnTo>
                  <a:lnTo>
                    <a:pt x="333" y="201"/>
                  </a:lnTo>
                  <a:lnTo>
                    <a:pt x="310" y="220"/>
                  </a:lnTo>
                  <a:lnTo>
                    <a:pt x="285" y="232"/>
                  </a:lnTo>
                  <a:lnTo>
                    <a:pt x="259" y="241"/>
                  </a:lnTo>
                  <a:lnTo>
                    <a:pt x="234" y="246"/>
                  </a:lnTo>
                  <a:lnTo>
                    <a:pt x="211" y="249"/>
                  </a:lnTo>
                  <a:lnTo>
                    <a:pt x="194" y="250"/>
                  </a:lnTo>
                  <a:lnTo>
                    <a:pt x="181" y="250"/>
                  </a:lnTo>
                  <a:lnTo>
                    <a:pt x="176" y="250"/>
                  </a:lnTo>
                  <a:lnTo>
                    <a:pt x="176" y="250"/>
                  </a:lnTo>
                  <a:lnTo>
                    <a:pt x="176" y="250"/>
                  </a:lnTo>
                  <a:lnTo>
                    <a:pt x="176" y="249"/>
                  </a:lnTo>
                  <a:lnTo>
                    <a:pt x="176" y="249"/>
                  </a:lnTo>
                  <a:lnTo>
                    <a:pt x="176" y="249"/>
                  </a:lnTo>
                  <a:lnTo>
                    <a:pt x="0" y="249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9" y="273"/>
                  </a:lnTo>
                  <a:lnTo>
                    <a:pt x="34" y="273"/>
                  </a:lnTo>
                  <a:lnTo>
                    <a:pt x="69" y="273"/>
                  </a:lnTo>
                  <a:lnTo>
                    <a:pt x="106" y="273"/>
                  </a:lnTo>
                  <a:lnTo>
                    <a:pt x="140" y="273"/>
                  </a:lnTo>
                  <a:lnTo>
                    <a:pt x="165" y="273"/>
                  </a:lnTo>
                  <a:lnTo>
                    <a:pt x="175" y="273"/>
                  </a:lnTo>
                  <a:lnTo>
                    <a:pt x="175" y="273"/>
                  </a:lnTo>
                  <a:lnTo>
                    <a:pt x="181" y="273"/>
                  </a:lnTo>
                  <a:lnTo>
                    <a:pt x="194" y="273"/>
                  </a:lnTo>
                  <a:lnTo>
                    <a:pt x="211" y="272"/>
                  </a:lnTo>
                  <a:lnTo>
                    <a:pt x="232" y="270"/>
                  </a:lnTo>
                  <a:lnTo>
                    <a:pt x="256" y="266"/>
                  </a:lnTo>
                  <a:lnTo>
                    <a:pt x="281" y="259"/>
                  </a:lnTo>
                  <a:lnTo>
                    <a:pt x="306" y="248"/>
                  </a:lnTo>
                  <a:lnTo>
                    <a:pt x="331" y="234"/>
                  </a:lnTo>
                  <a:lnTo>
                    <a:pt x="353" y="214"/>
                  </a:lnTo>
                  <a:lnTo>
                    <a:pt x="372" y="189"/>
                  </a:lnTo>
                  <a:lnTo>
                    <a:pt x="372" y="189"/>
                  </a:lnTo>
                  <a:lnTo>
                    <a:pt x="378" y="179"/>
                  </a:lnTo>
                  <a:lnTo>
                    <a:pt x="390" y="158"/>
                  </a:lnTo>
                  <a:lnTo>
                    <a:pt x="396" y="148"/>
                  </a:lnTo>
                  <a:lnTo>
                    <a:pt x="396" y="148"/>
                  </a:lnTo>
                  <a:lnTo>
                    <a:pt x="408" y="127"/>
                  </a:lnTo>
                  <a:lnTo>
                    <a:pt x="419" y="109"/>
                  </a:lnTo>
                  <a:lnTo>
                    <a:pt x="431" y="91"/>
                  </a:lnTo>
                  <a:lnTo>
                    <a:pt x="442" y="76"/>
                  </a:lnTo>
                  <a:lnTo>
                    <a:pt x="456" y="62"/>
                  </a:lnTo>
                  <a:lnTo>
                    <a:pt x="470" y="51"/>
                  </a:lnTo>
                  <a:lnTo>
                    <a:pt x="487" y="41"/>
                  </a:lnTo>
                  <a:lnTo>
                    <a:pt x="506" y="33"/>
                  </a:lnTo>
                  <a:lnTo>
                    <a:pt x="529" y="28"/>
                  </a:lnTo>
                  <a:lnTo>
                    <a:pt x="555" y="24"/>
                  </a:lnTo>
                  <a:lnTo>
                    <a:pt x="584" y="23"/>
                  </a:lnTo>
                  <a:lnTo>
                    <a:pt x="584" y="23"/>
                  </a:lnTo>
                  <a:lnTo>
                    <a:pt x="586" y="23"/>
                  </a:lnTo>
                  <a:lnTo>
                    <a:pt x="589" y="23"/>
                  </a:lnTo>
                  <a:lnTo>
                    <a:pt x="594" y="23"/>
                  </a:lnTo>
                  <a:lnTo>
                    <a:pt x="601" y="23"/>
                  </a:lnTo>
                  <a:lnTo>
                    <a:pt x="610" y="23"/>
                  </a:lnTo>
                  <a:lnTo>
                    <a:pt x="621" y="23"/>
                  </a:lnTo>
                  <a:lnTo>
                    <a:pt x="634" y="23"/>
                  </a:lnTo>
                  <a:lnTo>
                    <a:pt x="648" y="23"/>
                  </a:lnTo>
                  <a:lnTo>
                    <a:pt x="664" y="23"/>
                  </a:lnTo>
                  <a:lnTo>
                    <a:pt x="682" y="23"/>
                  </a:lnTo>
                  <a:lnTo>
                    <a:pt x="701" y="23"/>
                  </a:lnTo>
                  <a:lnTo>
                    <a:pt x="721" y="23"/>
                  </a:lnTo>
                  <a:lnTo>
                    <a:pt x="742" y="23"/>
                  </a:lnTo>
                  <a:lnTo>
                    <a:pt x="765" y="23"/>
                  </a:lnTo>
                  <a:lnTo>
                    <a:pt x="790" y="23"/>
                  </a:lnTo>
                  <a:lnTo>
                    <a:pt x="815" y="23"/>
                  </a:lnTo>
                  <a:lnTo>
                    <a:pt x="841" y="23"/>
                  </a:lnTo>
                  <a:lnTo>
                    <a:pt x="868" y="23"/>
                  </a:lnTo>
                  <a:lnTo>
                    <a:pt x="896" y="23"/>
                  </a:lnTo>
                  <a:lnTo>
                    <a:pt x="924" y="23"/>
                  </a:lnTo>
                  <a:lnTo>
                    <a:pt x="954" y="23"/>
                  </a:lnTo>
                  <a:lnTo>
                    <a:pt x="983" y="23"/>
                  </a:lnTo>
                  <a:lnTo>
                    <a:pt x="1014" y="23"/>
                  </a:lnTo>
                  <a:lnTo>
                    <a:pt x="1045" y="23"/>
                  </a:lnTo>
                  <a:lnTo>
                    <a:pt x="1077" y="23"/>
                  </a:lnTo>
                  <a:lnTo>
                    <a:pt x="1108" y="23"/>
                  </a:lnTo>
                  <a:lnTo>
                    <a:pt x="1140" y="23"/>
                  </a:lnTo>
                  <a:lnTo>
                    <a:pt x="1173" y="23"/>
                  </a:lnTo>
                  <a:lnTo>
                    <a:pt x="1205" y="23"/>
                  </a:lnTo>
                  <a:lnTo>
                    <a:pt x="1237" y="23"/>
                  </a:lnTo>
                  <a:lnTo>
                    <a:pt x="1270" y="23"/>
                  </a:lnTo>
                  <a:lnTo>
                    <a:pt x="1302" y="23"/>
                  </a:lnTo>
                  <a:lnTo>
                    <a:pt x="1334" y="23"/>
                  </a:lnTo>
                  <a:lnTo>
                    <a:pt x="1365" y="23"/>
                  </a:lnTo>
                  <a:lnTo>
                    <a:pt x="1397" y="23"/>
                  </a:lnTo>
                  <a:lnTo>
                    <a:pt x="1428" y="23"/>
                  </a:lnTo>
                  <a:lnTo>
                    <a:pt x="1459" y="23"/>
                  </a:lnTo>
                  <a:lnTo>
                    <a:pt x="1489" y="23"/>
                  </a:lnTo>
                  <a:lnTo>
                    <a:pt x="1518" y="23"/>
                  </a:lnTo>
                  <a:lnTo>
                    <a:pt x="1547" y="23"/>
                  </a:lnTo>
                  <a:lnTo>
                    <a:pt x="1575" y="23"/>
                  </a:lnTo>
                  <a:lnTo>
                    <a:pt x="1602" y="23"/>
                  </a:lnTo>
                  <a:lnTo>
                    <a:pt x="1628" y="23"/>
                  </a:lnTo>
                  <a:lnTo>
                    <a:pt x="1653" y="23"/>
                  </a:lnTo>
                  <a:lnTo>
                    <a:pt x="1677" y="23"/>
                  </a:lnTo>
                  <a:lnTo>
                    <a:pt x="1700" y="23"/>
                  </a:lnTo>
                  <a:lnTo>
                    <a:pt x="1721" y="23"/>
                  </a:lnTo>
                  <a:lnTo>
                    <a:pt x="1742" y="23"/>
                  </a:lnTo>
                  <a:lnTo>
                    <a:pt x="1761" y="23"/>
                  </a:lnTo>
                  <a:lnTo>
                    <a:pt x="1778" y="23"/>
                  </a:lnTo>
                  <a:lnTo>
                    <a:pt x="1795" y="23"/>
                  </a:lnTo>
                  <a:lnTo>
                    <a:pt x="1809" y="23"/>
                  </a:lnTo>
                  <a:lnTo>
                    <a:pt x="1821" y="23"/>
                  </a:lnTo>
                  <a:lnTo>
                    <a:pt x="1833" y="23"/>
                  </a:lnTo>
                  <a:lnTo>
                    <a:pt x="1842" y="23"/>
                  </a:lnTo>
                  <a:lnTo>
                    <a:pt x="1849" y="23"/>
                  </a:lnTo>
                  <a:lnTo>
                    <a:pt x="1854" y="23"/>
                  </a:lnTo>
                  <a:lnTo>
                    <a:pt x="1857" y="23"/>
                  </a:lnTo>
                  <a:lnTo>
                    <a:pt x="1859" y="23"/>
                  </a:lnTo>
                  <a:lnTo>
                    <a:pt x="1859" y="23"/>
                  </a:lnTo>
                  <a:lnTo>
                    <a:pt x="1859" y="0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8285" name="Group 61"/>
            <p:cNvGrpSpPr>
              <a:grpSpLocks/>
            </p:cNvGrpSpPr>
            <p:nvPr/>
          </p:nvGrpSpPr>
          <p:grpSpPr bwMode="auto">
            <a:xfrm>
              <a:off x="1954" y="1151"/>
              <a:ext cx="2288" cy="214"/>
              <a:chOff x="2896" y="1474"/>
              <a:chExt cx="1445" cy="143"/>
            </a:xfrm>
          </p:grpSpPr>
          <p:sp>
            <p:nvSpPr>
              <p:cNvPr id="308286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2968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87" name="Rectangle 63"/>
              <p:cNvSpPr>
                <a:spLocks noChangeAspect="1" noChangeArrowheads="1"/>
              </p:cNvSpPr>
              <p:nvPr/>
            </p:nvSpPr>
            <p:spPr bwMode="auto">
              <a:xfrm>
                <a:off x="289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88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3039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89" name="Rectangle 65"/>
              <p:cNvSpPr>
                <a:spLocks noChangeAspect="1" noChangeArrowheads="1"/>
              </p:cNvSpPr>
              <p:nvPr/>
            </p:nvSpPr>
            <p:spPr bwMode="auto">
              <a:xfrm>
                <a:off x="3111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90" name="Rectangle 66"/>
              <p:cNvSpPr>
                <a:spLocks noChangeAspect="1" noChangeArrowheads="1"/>
              </p:cNvSpPr>
              <p:nvPr/>
            </p:nvSpPr>
            <p:spPr bwMode="auto">
              <a:xfrm>
                <a:off x="3182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91" name="Rectangle 67"/>
              <p:cNvSpPr>
                <a:spLocks noChangeAspect="1" noChangeArrowheads="1"/>
              </p:cNvSpPr>
              <p:nvPr/>
            </p:nvSpPr>
            <p:spPr bwMode="auto">
              <a:xfrm>
                <a:off x="3254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92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3326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93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3397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94" name="Rectangle 70"/>
              <p:cNvSpPr>
                <a:spLocks noChangeAspect="1" noChangeArrowheads="1"/>
              </p:cNvSpPr>
              <p:nvPr/>
            </p:nvSpPr>
            <p:spPr bwMode="auto">
              <a:xfrm>
                <a:off x="3469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95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3540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96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3612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97" name="Rectangle 73"/>
              <p:cNvSpPr>
                <a:spLocks noChangeAspect="1" noChangeArrowheads="1"/>
              </p:cNvSpPr>
              <p:nvPr/>
            </p:nvSpPr>
            <p:spPr bwMode="auto">
              <a:xfrm>
                <a:off x="3683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98" name="Rectangle 74"/>
              <p:cNvSpPr>
                <a:spLocks noChangeAspect="1" noChangeArrowheads="1"/>
              </p:cNvSpPr>
              <p:nvPr/>
            </p:nvSpPr>
            <p:spPr bwMode="auto">
              <a:xfrm>
                <a:off x="3755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99" name="Rectangle 75"/>
              <p:cNvSpPr>
                <a:spLocks noChangeAspect="1" noChangeArrowheads="1"/>
              </p:cNvSpPr>
              <p:nvPr/>
            </p:nvSpPr>
            <p:spPr bwMode="auto">
              <a:xfrm>
                <a:off x="382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00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3898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01" name="Rectangle 77"/>
              <p:cNvSpPr>
                <a:spLocks noChangeAspect="1" noChangeArrowheads="1"/>
              </p:cNvSpPr>
              <p:nvPr/>
            </p:nvSpPr>
            <p:spPr bwMode="auto">
              <a:xfrm>
                <a:off x="3970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02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4043" y="1474"/>
                <a:ext cx="10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03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4113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04" name="Rectangle 80"/>
              <p:cNvSpPr>
                <a:spLocks noChangeAspect="1" noChangeArrowheads="1"/>
              </p:cNvSpPr>
              <p:nvPr/>
            </p:nvSpPr>
            <p:spPr bwMode="auto">
              <a:xfrm>
                <a:off x="4186" y="1474"/>
                <a:ext cx="10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05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425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06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4329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8307" name="Group 83"/>
            <p:cNvGrpSpPr>
              <a:grpSpLocks/>
            </p:cNvGrpSpPr>
            <p:nvPr/>
          </p:nvGrpSpPr>
          <p:grpSpPr bwMode="auto">
            <a:xfrm>
              <a:off x="4337" y="1151"/>
              <a:ext cx="699" cy="112"/>
              <a:chOff x="4401" y="1474"/>
              <a:chExt cx="442" cy="75"/>
            </a:xfrm>
          </p:grpSpPr>
          <p:sp>
            <p:nvSpPr>
              <p:cNvPr id="308308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4401" y="1474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09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4472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10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4544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11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4615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12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4687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13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4759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14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4831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8315" name="Group 91"/>
            <p:cNvGrpSpPr>
              <a:grpSpLocks/>
            </p:cNvGrpSpPr>
            <p:nvPr/>
          </p:nvGrpSpPr>
          <p:grpSpPr bwMode="auto">
            <a:xfrm>
              <a:off x="1954" y="2386"/>
              <a:ext cx="2628" cy="113"/>
              <a:chOff x="2896" y="2299"/>
              <a:chExt cx="1660" cy="75"/>
            </a:xfrm>
          </p:grpSpPr>
          <p:sp>
            <p:nvSpPr>
              <p:cNvPr id="308316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2968" y="2299"/>
                <a:ext cx="11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17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289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18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3039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19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3111" y="2299"/>
                <a:ext cx="11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20" name="Rectangle 96"/>
              <p:cNvSpPr>
                <a:spLocks noChangeAspect="1" noChangeArrowheads="1"/>
              </p:cNvSpPr>
              <p:nvPr/>
            </p:nvSpPr>
            <p:spPr bwMode="auto">
              <a:xfrm>
                <a:off x="3182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21" name="Rectangle 97"/>
              <p:cNvSpPr>
                <a:spLocks noChangeAspect="1" noChangeArrowheads="1"/>
              </p:cNvSpPr>
              <p:nvPr/>
            </p:nvSpPr>
            <p:spPr bwMode="auto">
              <a:xfrm>
                <a:off x="3254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22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3469" y="2299"/>
                <a:ext cx="11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23" name="Rectangle 99"/>
              <p:cNvSpPr>
                <a:spLocks noChangeAspect="1" noChangeArrowheads="1"/>
              </p:cNvSpPr>
              <p:nvPr/>
            </p:nvSpPr>
            <p:spPr bwMode="auto">
              <a:xfrm>
                <a:off x="3540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24" name="Rectangle 100"/>
              <p:cNvSpPr>
                <a:spLocks noChangeAspect="1" noChangeArrowheads="1"/>
              </p:cNvSpPr>
              <p:nvPr/>
            </p:nvSpPr>
            <p:spPr bwMode="auto">
              <a:xfrm>
                <a:off x="3612" y="2299"/>
                <a:ext cx="11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25" name="Rectangle 101"/>
              <p:cNvSpPr>
                <a:spLocks noChangeAspect="1" noChangeArrowheads="1"/>
              </p:cNvSpPr>
              <p:nvPr/>
            </p:nvSpPr>
            <p:spPr bwMode="auto">
              <a:xfrm>
                <a:off x="3683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26" name="Rectangle 102"/>
              <p:cNvSpPr>
                <a:spLocks noChangeAspect="1" noChangeArrowheads="1"/>
              </p:cNvSpPr>
              <p:nvPr/>
            </p:nvSpPr>
            <p:spPr bwMode="auto">
              <a:xfrm>
                <a:off x="3755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27" name="Rectangle 103"/>
              <p:cNvSpPr>
                <a:spLocks noChangeAspect="1" noChangeArrowheads="1"/>
              </p:cNvSpPr>
              <p:nvPr/>
            </p:nvSpPr>
            <p:spPr bwMode="auto">
              <a:xfrm>
                <a:off x="382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28" name="Rectangle 104"/>
              <p:cNvSpPr>
                <a:spLocks noChangeAspect="1" noChangeArrowheads="1"/>
              </p:cNvSpPr>
              <p:nvPr/>
            </p:nvSpPr>
            <p:spPr bwMode="auto">
              <a:xfrm>
                <a:off x="3898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29" name="Rectangle 105"/>
              <p:cNvSpPr>
                <a:spLocks noChangeAspect="1" noChangeArrowheads="1"/>
              </p:cNvSpPr>
              <p:nvPr/>
            </p:nvSpPr>
            <p:spPr bwMode="auto">
              <a:xfrm>
                <a:off x="425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30" name="Rectangle 106"/>
              <p:cNvSpPr>
                <a:spLocks noChangeAspect="1" noChangeArrowheads="1"/>
              </p:cNvSpPr>
              <p:nvPr/>
            </p:nvSpPr>
            <p:spPr bwMode="auto">
              <a:xfrm>
                <a:off x="4329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31" name="Rectangle 107"/>
              <p:cNvSpPr>
                <a:spLocks noChangeAspect="1" noChangeArrowheads="1"/>
              </p:cNvSpPr>
              <p:nvPr/>
            </p:nvSpPr>
            <p:spPr bwMode="auto">
              <a:xfrm>
                <a:off x="4401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32" name="Rectangle 108"/>
              <p:cNvSpPr>
                <a:spLocks noChangeAspect="1" noChangeArrowheads="1"/>
              </p:cNvSpPr>
              <p:nvPr/>
            </p:nvSpPr>
            <p:spPr bwMode="auto">
              <a:xfrm>
                <a:off x="4472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33" name="Rectangle 109"/>
              <p:cNvSpPr>
                <a:spLocks noChangeAspect="1" noChangeArrowheads="1"/>
              </p:cNvSpPr>
              <p:nvPr/>
            </p:nvSpPr>
            <p:spPr bwMode="auto">
              <a:xfrm>
                <a:off x="4544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8334" name="Group 110"/>
            <p:cNvGrpSpPr>
              <a:grpSpLocks/>
            </p:cNvGrpSpPr>
            <p:nvPr/>
          </p:nvGrpSpPr>
          <p:grpSpPr bwMode="auto">
            <a:xfrm>
              <a:off x="680" y="1714"/>
              <a:ext cx="480" cy="219"/>
              <a:chOff x="2091" y="1850"/>
              <a:chExt cx="303" cy="146"/>
            </a:xfrm>
          </p:grpSpPr>
          <p:sp>
            <p:nvSpPr>
              <p:cNvPr id="308335" name="Rectangle 111"/>
              <p:cNvSpPr>
                <a:spLocks noChangeAspect="1" noChangeArrowheads="1"/>
              </p:cNvSpPr>
              <p:nvPr/>
            </p:nvSpPr>
            <p:spPr bwMode="auto">
              <a:xfrm>
                <a:off x="2382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36" name="Rectangle 112"/>
              <p:cNvSpPr>
                <a:spLocks noChangeAspect="1" noChangeArrowheads="1"/>
              </p:cNvSpPr>
              <p:nvPr/>
            </p:nvSpPr>
            <p:spPr bwMode="auto">
              <a:xfrm>
                <a:off x="2310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37" name="Rectangle 113"/>
              <p:cNvSpPr>
                <a:spLocks noChangeAspect="1" noChangeArrowheads="1"/>
              </p:cNvSpPr>
              <p:nvPr/>
            </p:nvSpPr>
            <p:spPr bwMode="auto">
              <a:xfrm>
                <a:off x="2236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38" name="Rectangle 114"/>
              <p:cNvSpPr>
                <a:spLocks noChangeAspect="1" noChangeArrowheads="1"/>
              </p:cNvSpPr>
              <p:nvPr/>
            </p:nvSpPr>
            <p:spPr bwMode="auto">
              <a:xfrm>
                <a:off x="2164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39" name="Rectangle 115"/>
              <p:cNvSpPr>
                <a:spLocks noChangeAspect="1" noChangeArrowheads="1"/>
              </p:cNvSpPr>
              <p:nvPr/>
            </p:nvSpPr>
            <p:spPr bwMode="auto">
              <a:xfrm>
                <a:off x="2091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8340" name="Rectangle 116"/>
            <p:cNvSpPr>
              <a:spLocks noChangeAspect="1" noChangeArrowheads="1"/>
            </p:cNvSpPr>
            <p:nvPr/>
          </p:nvSpPr>
          <p:spPr bwMode="auto">
            <a:xfrm>
              <a:off x="3996" y="2286"/>
              <a:ext cx="16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41" name="Rectangle 117"/>
            <p:cNvSpPr>
              <a:spLocks noChangeAspect="1" noChangeArrowheads="1"/>
            </p:cNvSpPr>
            <p:nvPr/>
          </p:nvSpPr>
          <p:spPr bwMode="auto">
            <a:xfrm>
              <a:off x="3881" y="2286"/>
              <a:ext cx="19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42" name="Rectangle 118"/>
            <p:cNvSpPr>
              <a:spLocks noChangeAspect="1" noChangeArrowheads="1"/>
            </p:cNvSpPr>
            <p:nvPr/>
          </p:nvSpPr>
          <p:spPr bwMode="auto">
            <a:xfrm>
              <a:off x="3770" y="2286"/>
              <a:ext cx="16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43" name="Rectangle 119"/>
            <p:cNvSpPr>
              <a:spLocks noChangeAspect="1" noChangeArrowheads="1"/>
            </p:cNvSpPr>
            <p:nvPr/>
          </p:nvSpPr>
          <p:spPr bwMode="auto">
            <a:xfrm>
              <a:off x="3654" y="2286"/>
              <a:ext cx="18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44" name="Rectangle 120"/>
            <p:cNvSpPr>
              <a:spLocks noChangeAspect="1" noChangeArrowheads="1"/>
            </p:cNvSpPr>
            <p:nvPr/>
          </p:nvSpPr>
          <p:spPr bwMode="auto">
            <a:xfrm>
              <a:off x="4675" y="2286"/>
              <a:ext cx="19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45" name="Rectangle 121"/>
            <p:cNvSpPr>
              <a:spLocks noChangeAspect="1" noChangeArrowheads="1"/>
            </p:cNvSpPr>
            <p:nvPr/>
          </p:nvSpPr>
          <p:spPr bwMode="auto">
            <a:xfrm>
              <a:off x="4789" y="2286"/>
              <a:ext cx="19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46" name="Rectangle 122"/>
            <p:cNvSpPr>
              <a:spLocks noChangeAspect="1" noChangeArrowheads="1"/>
            </p:cNvSpPr>
            <p:nvPr/>
          </p:nvSpPr>
          <p:spPr bwMode="auto">
            <a:xfrm>
              <a:off x="4903" y="2286"/>
              <a:ext cx="19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47" name="Rectangle 123"/>
            <p:cNvSpPr>
              <a:spLocks noChangeAspect="1" noChangeArrowheads="1"/>
            </p:cNvSpPr>
            <p:nvPr/>
          </p:nvSpPr>
          <p:spPr bwMode="auto">
            <a:xfrm>
              <a:off x="5017" y="2286"/>
              <a:ext cx="19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48" name="Rectangle 124"/>
            <p:cNvSpPr>
              <a:spLocks noChangeAspect="1" noChangeArrowheads="1"/>
            </p:cNvSpPr>
            <p:nvPr/>
          </p:nvSpPr>
          <p:spPr bwMode="auto">
            <a:xfrm>
              <a:off x="2748" y="2286"/>
              <a:ext cx="15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49" name="Rectangle 125"/>
            <p:cNvSpPr>
              <a:spLocks noChangeAspect="1" noChangeArrowheads="1"/>
            </p:cNvSpPr>
            <p:nvPr/>
          </p:nvSpPr>
          <p:spPr bwMode="auto">
            <a:xfrm>
              <a:off x="2632" y="2286"/>
              <a:ext cx="17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50" name="Line 126"/>
            <p:cNvSpPr>
              <a:spLocks noChangeAspect="1" noChangeShapeType="1"/>
            </p:cNvSpPr>
            <p:nvPr/>
          </p:nvSpPr>
          <p:spPr bwMode="auto">
            <a:xfrm>
              <a:off x="4417" y="2142"/>
              <a:ext cx="283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51" name="Rectangle 127"/>
            <p:cNvSpPr>
              <a:spLocks noChangeArrowheads="1"/>
            </p:cNvSpPr>
            <p:nvPr/>
          </p:nvSpPr>
          <p:spPr bwMode="auto">
            <a:xfrm>
              <a:off x="4567" y="2235"/>
              <a:ext cx="483" cy="5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8352" name="Group 128"/>
            <p:cNvGrpSpPr>
              <a:grpSpLocks noChangeAspect="1"/>
            </p:cNvGrpSpPr>
            <p:nvPr/>
          </p:nvGrpSpPr>
          <p:grpSpPr bwMode="auto">
            <a:xfrm>
              <a:off x="4265" y="2235"/>
              <a:ext cx="370" cy="132"/>
              <a:chOff x="3109" y="911"/>
              <a:chExt cx="156" cy="59"/>
            </a:xfrm>
          </p:grpSpPr>
          <p:sp>
            <p:nvSpPr>
              <p:cNvPr id="308353" name="Rectangle 129"/>
              <p:cNvSpPr>
                <a:spLocks noChangeAspect="1" noChangeArrowheads="1"/>
              </p:cNvSpPr>
              <p:nvPr/>
            </p:nvSpPr>
            <p:spPr bwMode="auto">
              <a:xfrm>
                <a:off x="3109" y="911"/>
                <a:ext cx="156" cy="23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1800">
                  <a:latin typeface="Times" charset="0"/>
                </a:endParaRPr>
              </a:p>
            </p:txBody>
          </p:sp>
          <p:sp>
            <p:nvSpPr>
              <p:cNvPr id="308354" name="Rectangle 130"/>
              <p:cNvSpPr>
                <a:spLocks noChangeAspect="1" noChangeArrowheads="1"/>
              </p:cNvSpPr>
              <p:nvPr/>
            </p:nvSpPr>
            <p:spPr bwMode="auto">
              <a:xfrm>
                <a:off x="3232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55" name="Rectangle 131"/>
              <p:cNvSpPr>
                <a:spLocks noChangeAspect="1" noChangeArrowheads="1"/>
              </p:cNvSpPr>
              <p:nvPr/>
            </p:nvSpPr>
            <p:spPr bwMode="auto">
              <a:xfrm>
                <a:off x="3184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56" name="Rectangle 132"/>
              <p:cNvSpPr>
                <a:spLocks noChangeAspect="1" noChangeArrowheads="1"/>
              </p:cNvSpPr>
              <p:nvPr/>
            </p:nvSpPr>
            <p:spPr bwMode="auto">
              <a:xfrm>
                <a:off x="3137" y="922"/>
                <a:ext cx="7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8357" name="Rectangle 133"/>
            <p:cNvSpPr>
              <a:spLocks noChangeArrowheads="1"/>
            </p:cNvSpPr>
            <p:nvPr/>
          </p:nvSpPr>
          <p:spPr bwMode="auto">
            <a:xfrm>
              <a:off x="2800" y="2252"/>
              <a:ext cx="192" cy="5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58" name="Rectangle 134"/>
            <p:cNvSpPr>
              <a:spLocks noChangeAspect="1" noChangeArrowheads="1"/>
            </p:cNvSpPr>
            <p:nvPr/>
          </p:nvSpPr>
          <p:spPr bwMode="auto">
            <a:xfrm>
              <a:off x="2865" y="2305"/>
              <a:ext cx="15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59" name="Rectangle 135"/>
            <p:cNvSpPr>
              <a:spLocks noChangeAspect="1" noChangeArrowheads="1"/>
            </p:cNvSpPr>
            <p:nvPr/>
          </p:nvSpPr>
          <p:spPr bwMode="auto">
            <a:xfrm>
              <a:off x="2975" y="2282"/>
              <a:ext cx="15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360" name="Text Box 136"/>
          <p:cNvSpPr txBox="1">
            <a:spLocks noChangeArrowheads="1"/>
          </p:cNvSpPr>
          <p:nvPr/>
        </p:nvSpPr>
        <p:spPr bwMode="auto">
          <a:xfrm>
            <a:off x="911225" y="4467225"/>
            <a:ext cx="60690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1">
                <a:latin typeface="Helvetica" charset="0"/>
              </a:rPr>
              <a:t>Leading strand synthesis continues in a </a:t>
            </a:r>
          </a:p>
          <a:p>
            <a:pPr algn="l" eaLnBrk="0" hangingPunct="0"/>
            <a:r>
              <a:rPr lang="en-US" b="1">
                <a:latin typeface="Helvetica" charset="0"/>
              </a:rPr>
              <a:t>5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Helvetica" charset="0"/>
              </a:rPr>
              <a:t> to 3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Helvetica" charset="0"/>
              </a:rPr>
              <a:t> direction</a:t>
            </a:r>
          </a:p>
        </p:txBody>
      </p:sp>
      <p:sp>
        <p:nvSpPr>
          <p:cNvPr id="308361" name="Text Box 137"/>
          <p:cNvSpPr txBox="1">
            <a:spLocks noChangeArrowheads="1"/>
          </p:cNvSpPr>
          <p:nvPr/>
        </p:nvSpPr>
        <p:spPr bwMode="auto">
          <a:xfrm>
            <a:off x="923925" y="5381625"/>
            <a:ext cx="7118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1">
                <a:latin typeface="Helvetica" charset="0"/>
              </a:rPr>
              <a:t>Discontinuous synthesis produces 5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Helvetica" charset="0"/>
              </a:rPr>
              <a:t> to 3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Helvetica" charset="0"/>
              </a:rPr>
              <a:t> DNA </a:t>
            </a:r>
          </a:p>
          <a:p>
            <a:pPr algn="l" eaLnBrk="0" hangingPunct="0"/>
            <a:r>
              <a:rPr lang="en-US" b="1">
                <a:latin typeface="Helvetica" charset="0"/>
              </a:rPr>
              <a:t>segments called Okazaki fragments</a:t>
            </a:r>
          </a:p>
        </p:txBody>
      </p:sp>
      <p:sp>
        <p:nvSpPr>
          <p:cNvPr id="308362" name="Rectangle 138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701675"/>
          </a:xfrm>
          <a:noFill/>
          <a:ln/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0099"/>
                </a:solidFill>
                <a:latin typeface="Palatino Linotype" charset="0"/>
              </a:rPr>
              <a:t>Replication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250" name="Group 2"/>
          <p:cNvGrpSpPr>
            <a:grpSpLocks/>
          </p:cNvGrpSpPr>
          <p:nvPr/>
        </p:nvGrpSpPr>
        <p:grpSpPr bwMode="auto">
          <a:xfrm>
            <a:off x="7239000" y="1552575"/>
            <a:ext cx="1250950" cy="2598738"/>
            <a:chOff x="4053" y="978"/>
            <a:chExt cx="701" cy="1637"/>
          </a:xfrm>
        </p:grpSpPr>
        <p:grpSp>
          <p:nvGrpSpPr>
            <p:cNvPr id="309251" name="Group 3"/>
            <p:cNvGrpSpPr>
              <a:grpSpLocks/>
            </p:cNvGrpSpPr>
            <p:nvPr/>
          </p:nvGrpSpPr>
          <p:grpSpPr bwMode="auto">
            <a:xfrm>
              <a:off x="4125" y="978"/>
              <a:ext cx="629" cy="1637"/>
              <a:chOff x="4118" y="978"/>
              <a:chExt cx="629" cy="1637"/>
            </a:xfrm>
          </p:grpSpPr>
          <p:grpSp>
            <p:nvGrpSpPr>
              <p:cNvPr id="309252" name="Group 4"/>
              <p:cNvGrpSpPr>
                <a:grpSpLocks/>
              </p:cNvGrpSpPr>
              <p:nvPr/>
            </p:nvGrpSpPr>
            <p:grpSpPr bwMode="auto">
              <a:xfrm>
                <a:off x="4124" y="2047"/>
                <a:ext cx="623" cy="568"/>
                <a:chOff x="1007" y="2960"/>
                <a:chExt cx="623" cy="568"/>
              </a:xfrm>
            </p:grpSpPr>
            <p:sp>
              <p:nvSpPr>
                <p:cNvPr id="309253" name="Freeform 5"/>
                <p:cNvSpPr>
                  <a:spLocks/>
                </p:cNvSpPr>
                <p:nvPr/>
              </p:nvSpPr>
              <p:spPr bwMode="auto">
                <a:xfrm>
                  <a:off x="1007" y="2960"/>
                  <a:ext cx="623" cy="568"/>
                </a:xfrm>
                <a:custGeom>
                  <a:avLst/>
                  <a:gdLst>
                    <a:gd name="T0" fmla="*/ 36 w 623"/>
                    <a:gd name="T1" fmla="*/ 524 h 568"/>
                    <a:gd name="T2" fmla="*/ 73 w 623"/>
                    <a:gd name="T3" fmla="*/ 241 h 568"/>
                    <a:gd name="T4" fmla="*/ 305 w 623"/>
                    <a:gd name="T5" fmla="*/ 1 h 568"/>
                    <a:gd name="T6" fmla="*/ 552 w 623"/>
                    <a:gd name="T7" fmla="*/ 249 h 568"/>
                    <a:gd name="T8" fmla="*/ 589 w 623"/>
                    <a:gd name="T9" fmla="*/ 517 h 568"/>
                    <a:gd name="T10" fmla="*/ 348 w 623"/>
                    <a:gd name="T11" fmla="*/ 552 h 568"/>
                    <a:gd name="T12" fmla="*/ 292 w 623"/>
                    <a:gd name="T13" fmla="*/ 552 h 568"/>
                    <a:gd name="T14" fmla="*/ 36 w 623"/>
                    <a:gd name="T15" fmla="*/ 524 h 5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23" h="568">
                      <a:moveTo>
                        <a:pt x="36" y="524"/>
                      </a:moveTo>
                      <a:cubicBezTo>
                        <a:pt x="0" y="472"/>
                        <a:pt x="28" y="328"/>
                        <a:pt x="73" y="241"/>
                      </a:cubicBezTo>
                      <a:cubicBezTo>
                        <a:pt x="118" y="154"/>
                        <a:pt x="225" y="0"/>
                        <a:pt x="305" y="1"/>
                      </a:cubicBezTo>
                      <a:cubicBezTo>
                        <a:pt x="385" y="2"/>
                        <a:pt x="505" y="163"/>
                        <a:pt x="552" y="249"/>
                      </a:cubicBezTo>
                      <a:cubicBezTo>
                        <a:pt x="599" y="335"/>
                        <a:pt x="623" y="466"/>
                        <a:pt x="589" y="517"/>
                      </a:cubicBezTo>
                      <a:cubicBezTo>
                        <a:pt x="555" y="568"/>
                        <a:pt x="397" y="546"/>
                        <a:pt x="348" y="552"/>
                      </a:cubicBezTo>
                      <a:cubicBezTo>
                        <a:pt x="299" y="558"/>
                        <a:pt x="344" y="557"/>
                        <a:pt x="292" y="552"/>
                      </a:cubicBezTo>
                      <a:cubicBezTo>
                        <a:pt x="240" y="547"/>
                        <a:pt x="89" y="530"/>
                        <a:pt x="36" y="524"/>
                      </a:cubicBezTo>
                      <a:close/>
                    </a:path>
                  </a:pathLst>
                </a:custGeom>
                <a:solidFill>
                  <a:srgbClr val="FFE51C"/>
                </a:solidFill>
                <a:ln w="9525">
                  <a:solidFill>
                    <a:srgbClr val="CF67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107763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254" name="Freeform 6"/>
                <p:cNvSpPr>
                  <a:spLocks/>
                </p:cNvSpPr>
                <p:nvPr/>
              </p:nvSpPr>
              <p:spPr bwMode="auto">
                <a:xfrm>
                  <a:off x="1170" y="3000"/>
                  <a:ext cx="133" cy="127"/>
                </a:xfrm>
                <a:custGeom>
                  <a:avLst/>
                  <a:gdLst>
                    <a:gd name="T0" fmla="*/ 133 w 133"/>
                    <a:gd name="T1" fmla="*/ 0 h 127"/>
                    <a:gd name="T2" fmla="*/ 53 w 133"/>
                    <a:gd name="T3" fmla="*/ 52 h 127"/>
                    <a:gd name="T4" fmla="*/ 1 w 133"/>
                    <a:gd name="T5" fmla="*/ 124 h 127"/>
                    <a:gd name="T6" fmla="*/ 45 w 133"/>
                    <a:gd name="T7" fmla="*/ 72 h 127"/>
                    <a:gd name="T8" fmla="*/ 97 w 133"/>
                    <a:gd name="T9" fmla="*/ 32 h 127"/>
                    <a:gd name="T10" fmla="*/ 133 w 133"/>
                    <a:gd name="T11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3" h="127">
                      <a:moveTo>
                        <a:pt x="133" y="0"/>
                      </a:moveTo>
                      <a:cubicBezTo>
                        <a:pt x="125" y="1"/>
                        <a:pt x="75" y="31"/>
                        <a:pt x="53" y="52"/>
                      </a:cubicBezTo>
                      <a:cubicBezTo>
                        <a:pt x="31" y="73"/>
                        <a:pt x="2" y="121"/>
                        <a:pt x="1" y="124"/>
                      </a:cubicBezTo>
                      <a:cubicBezTo>
                        <a:pt x="0" y="127"/>
                        <a:pt x="29" y="87"/>
                        <a:pt x="45" y="72"/>
                      </a:cubicBezTo>
                      <a:cubicBezTo>
                        <a:pt x="61" y="57"/>
                        <a:pt x="82" y="44"/>
                        <a:pt x="97" y="32"/>
                      </a:cubicBezTo>
                      <a:cubicBezTo>
                        <a:pt x="112" y="20"/>
                        <a:pt x="125" y="7"/>
                        <a:pt x="13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9255" name="Group 7"/>
              <p:cNvGrpSpPr>
                <a:grpSpLocks/>
              </p:cNvGrpSpPr>
              <p:nvPr/>
            </p:nvGrpSpPr>
            <p:grpSpPr bwMode="auto">
              <a:xfrm>
                <a:off x="4118" y="978"/>
                <a:ext cx="623" cy="568"/>
                <a:chOff x="1007" y="2960"/>
                <a:chExt cx="623" cy="568"/>
              </a:xfrm>
            </p:grpSpPr>
            <p:sp>
              <p:nvSpPr>
                <p:cNvPr id="309256" name="Freeform 8"/>
                <p:cNvSpPr>
                  <a:spLocks/>
                </p:cNvSpPr>
                <p:nvPr/>
              </p:nvSpPr>
              <p:spPr bwMode="auto">
                <a:xfrm>
                  <a:off x="1007" y="2960"/>
                  <a:ext cx="623" cy="568"/>
                </a:xfrm>
                <a:custGeom>
                  <a:avLst/>
                  <a:gdLst>
                    <a:gd name="T0" fmla="*/ 36 w 623"/>
                    <a:gd name="T1" fmla="*/ 524 h 568"/>
                    <a:gd name="T2" fmla="*/ 73 w 623"/>
                    <a:gd name="T3" fmla="*/ 241 h 568"/>
                    <a:gd name="T4" fmla="*/ 305 w 623"/>
                    <a:gd name="T5" fmla="*/ 1 h 568"/>
                    <a:gd name="T6" fmla="*/ 552 w 623"/>
                    <a:gd name="T7" fmla="*/ 249 h 568"/>
                    <a:gd name="T8" fmla="*/ 589 w 623"/>
                    <a:gd name="T9" fmla="*/ 517 h 568"/>
                    <a:gd name="T10" fmla="*/ 348 w 623"/>
                    <a:gd name="T11" fmla="*/ 552 h 568"/>
                    <a:gd name="T12" fmla="*/ 292 w 623"/>
                    <a:gd name="T13" fmla="*/ 552 h 568"/>
                    <a:gd name="T14" fmla="*/ 36 w 623"/>
                    <a:gd name="T15" fmla="*/ 524 h 5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23" h="568">
                      <a:moveTo>
                        <a:pt x="36" y="524"/>
                      </a:moveTo>
                      <a:cubicBezTo>
                        <a:pt x="0" y="472"/>
                        <a:pt x="28" y="328"/>
                        <a:pt x="73" y="241"/>
                      </a:cubicBezTo>
                      <a:cubicBezTo>
                        <a:pt x="118" y="154"/>
                        <a:pt x="225" y="0"/>
                        <a:pt x="305" y="1"/>
                      </a:cubicBezTo>
                      <a:cubicBezTo>
                        <a:pt x="385" y="2"/>
                        <a:pt x="505" y="163"/>
                        <a:pt x="552" y="249"/>
                      </a:cubicBezTo>
                      <a:cubicBezTo>
                        <a:pt x="599" y="335"/>
                        <a:pt x="623" y="466"/>
                        <a:pt x="589" y="517"/>
                      </a:cubicBezTo>
                      <a:cubicBezTo>
                        <a:pt x="555" y="568"/>
                        <a:pt x="397" y="546"/>
                        <a:pt x="348" y="552"/>
                      </a:cubicBezTo>
                      <a:cubicBezTo>
                        <a:pt x="299" y="558"/>
                        <a:pt x="344" y="557"/>
                        <a:pt x="292" y="552"/>
                      </a:cubicBezTo>
                      <a:cubicBezTo>
                        <a:pt x="240" y="547"/>
                        <a:pt x="89" y="530"/>
                        <a:pt x="36" y="524"/>
                      </a:cubicBezTo>
                      <a:close/>
                    </a:path>
                  </a:pathLst>
                </a:custGeom>
                <a:solidFill>
                  <a:srgbClr val="FFE51C"/>
                </a:solidFill>
                <a:ln w="9525">
                  <a:solidFill>
                    <a:srgbClr val="CF67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107763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257" name="Freeform 9"/>
                <p:cNvSpPr>
                  <a:spLocks/>
                </p:cNvSpPr>
                <p:nvPr/>
              </p:nvSpPr>
              <p:spPr bwMode="auto">
                <a:xfrm>
                  <a:off x="1170" y="3000"/>
                  <a:ext cx="133" cy="127"/>
                </a:xfrm>
                <a:custGeom>
                  <a:avLst/>
                  <a:gdLst>
                    <a:gd name="T0" fmla="*/ 133 w 133"/>
                    <a:gd name="T1" fmla="*/ 0 h 127"/>
                    <a:gd name="T2" fmla="*/ 53 w 133"/>
                    <a:gd name="T3" fmla="*/ 52 h 127"/>
                    <a:gd name="T4" fmla="*/ 1 w 133"/>
                    <a:gd name="T5" fmla="*/ 124 h 127"/>
                    <a:gd name="T6" fmla="*/ 45 w 133"/>
                    <a:gd name="T7" fmla="*/ 72 h 127"/>
                    <a:gd name="T8" fmla="*/ 97 w 133"/>
                    <a:gd name="T9" fmla="*/ 32 h 127"/>
                    <a:gd name="T10" fmla="*/ 133 w 133"/>
                    <a:gd name="T11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3" h="127">
                      <a:moveTo>
                        <a:pt x="133" y="0"/>
                      </a:moveTo>
                      <a:cubicBezTo>
                        <a:pt x="125" y="1"/>
                        <a:pt x="75" y="31"/>
                        <a:pt x="53" y="52"/>
                      </a:cubicBezTo>
                      <a:cubicBezTo>
                        <a:pt x="31" y="73"/>
                        <a:pt x="2" y="121"/>
                        <a:pt x="1" y="124"/>
                      </a:cubicBezTo>
                      <a:cubicBezTo>
                        <a:pt x="0" y="127"/>
                        <a:pt x="29" y="87"/>
                        <a:pt x="45" y="72"/>
                      </a:cubicBezTo>
                      <a:cubicBezTo>
                        <a:pt x="61" y="57"/>
                        <a:pt x="82" y="44"/>
                        <a:pt x="97" y="32"/>
                      </a:cubicBezTo>
                      <a:cubicBezTo>
                        <a:pt x="112" y="20"/>
                        <a:pt x="125" y="7"/>
                        <a:pt x="13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09258" name="Text Box 10"/>
            <p:cNvSpPr txBox="1">
              <a:spLocks noChangeAspect="1" noChangeArrowheads="1"/>
            </p:cNvSpPr>
            <p:nvPr/>
          </p:nvSpPr>
          <p:spPr bwMode="auto">
            <a:xfrm>
              <a:off x="4053" y="2111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</p:grpSp>
      <p:grpSp>
        <p:nvGrpSpPr>
          <p:cNvPr id="309259" name="Group 11"/>
          <p:cNvGrpSpPr>
            <a:grpSpLocks/>
          </p:cNvGrpSpPr>
          <p:nvPr/>
        </p:nvGrpSpPr>
        <p:grpSpPr bwMode="auto">
          <a:xfrm>
            <a:off x="7038975" y="1987550"/>
            <a:ext cx="1536700" cy="1782763"/>
            <a:chOff x="3941" y="1252"/>
            <a:chExt cx="861" cy="1123"/>
          </a:xfrm>
        </p:grpSpPr>
        <p:sp>
          <p:nvSpPr>
            <p:cNvPr id="309260" name="Freeform 12"/>
            <p:cNvSpPr>
              <a:spLocks noChangeAspect="1"/>
            </p:cNvSpPr>
            <p:nvPr/>
          </p:nvSpPr>
          <p:spPr bwMode="auto">
            <a:xfrm>
              <a:off x="4271" y="1267"/>
              <a:ext cx="361" cy="131"/>
            </a:xfrm>
            <a:custGeom>
              <a:avLst/>
              <a:gdLst>
                <a:gd name="T0" fmla="*/ 131 w 152"/>
                <a:gd name="T1" fmla="*/ 36 h 59"/>
                <a:gd name="T2" fmla="*/ 131 w 152"/>
                <a:gd name="T3" fmla="*/ 0 h 59"/>
                <a:gd name="T4" fmla="*/ 123 w 152"/>
                <a:gd name="T5" fmla="*/ 0 h 59"/>
                <a:gd name="T6" fmla="*/ 123 w 152"/>
                <a:gd name="T7" fmla="*/ 36 h 59"/>
                <a:gd name="T8" fmla="*/ 83 w 152"/>
                <a:gd name="T9" fmla="*/ 36 h 59"/>
                <a:gd name="T10" fmla="*/ 83 w 152"/>
                <a:gd name="T11" fmla="*/ 0 h 59"/>
                <a:gd name="T12" fmla="*/ 75 w 152"/>
                <a:gd name="T13" fmla="*/ 0 h 59"/>
                <a:gd name="T14" fmla="*/ 75 w 152"/>
                <a:gd name="T15" fmla="*/ 36 h 59"/>
                <a:gd name="T16" fmla="*/ 35 w 152"/>
                <a:gd name="T17" fmla="*/ 36 h 59"/>
                <a:gd name="T18" fmla="*/ 35 w 152"/>
                <a:gd name="T19" fmla="*/ 0 h 59"/>
                <a:gd name="T20" fmla="*/ 28 w 152"/>
                <a:gd name="T21" fmla="*/ 0 h 59"/>
                <a:gd name="T22" fmla="*/ 28 w 152"/>
                <a:gd name="T23" fmla="*/ 36 h 59"/>
                <a:gd name="T24" fmla="*/ 0 w 152"/>
                <a:gd name="T25" fmla="*/ 36 h 59"/>
                <a:gd name="T26" fmla="*/ 0 w 152"/>
                <a:gd name="T27" fmla="*/ 59 h 59"/>
                <a:gd name="T28" fmla="*/ 152 w 152"/>
                <a:gd name="T29" fmla="*/ 59 h 59"/>
                <a:gd name="T30" fmla="*/ 152 w 152"/>
                <a:gd name="T31" fmla="*/ 36 h 59"/>
                <a:gd name="T32" fmla="*/ 131 w 152"/>
                <a:gd name="T33" fmla="*/ 3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2" h="59">
                  <a:moveTo>
                    <a:pt x="131" y="36"/>
                  </a:moveTo>
                  <a:lnTo>
                    <a:pt x="131" y="0"/>
                  </a:lnTo>
                  <a:lnTo>
                    <a:pt x="123" y="0"/>
                  </a:lnTo>
                  <a:lnTo>
                    <a:pt x="123" y="36"/>
                  </a:lnTo>
                  <a:lnTo>
                    <a:pt x="83" y="36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75" y="36"/>
                  </a:lnTo>
                  <a:lnTo>
                    <a:pt x="35" y="36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8" y="36"/>
                  </a:lnTo>
                  <a:lnTo>
                    <a:pt x="0" y="36"/>
                  </a:lnTo>
                  <a:lnTo>
                    <a:pt x="0" y="59"/>
                  </a:lnTo>
                  <a:lnTo>
                    <a:pt x="152" y="59"/>
                  </a:lnTo>
                  <a:lnTo>
                    <a:pt x="152" y="36"/>
                  </a:lnTo>
                  <a:lnTo>
                    <a:pt x="131" y="36"/>
                  </a:lnTo>
                  <a:close/>
                </a:path>
              </a:pathLst>
            </a:custGeom>
            <a:solidFill>
              <a:srgbClr val="437631"/>
            </a:solidFill>
            <a:ln w="19050" cmpd="sng">
              <a:solidFill>
                <a:srgbClr val="43763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61" name="Text Box 13"/>
            <p:cNvSpPr txBox="1">
              <a:spLocks noChangeAspect="1" noChangeArrowheads="1"/>
            </p:cNvSpPr>
            <p:nvPr/>
          </p:nvSpPr>
          <p:spPr bwMode="auto">
            <a:xfrm>
              <a:off x="4567" y="1252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9262" name="Text Box 14"/>
            <p:cNvSpPr txBox="1">
              <a:spLocks noChangeAspect="1" noChangeArrowheads="1"/>
            </p:cNvSpPr>
            <p:nvPr/>
          </p:nvSpPr>
          <p:spPr bwMode="auto">
            <a:xfrm>
              <a:off x="3941" y="2111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9263" name="Line 15"/>
            <p:cNvSpPr>
              <a:spLocks noChangeAspect="1" noChangeShapeType="1"/>
            </p:cNvSpPr>
            <p:nvPr/>
          </p:nvSpPr>
          <p:spPr bwMode="auto">
            <a:xfrm>
              <a:off x="4424" y="2142"/>
              <a:ext cx="283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9264" name="Group 16"/>
            <p:cNvGrpSpPr>
              <a:grpSpLocks noChangeAspect="1"/>
            </p:cNvGrpSpPr>
            <p:nvPr/>
          </p:nvGrpSpPr>
          <p:grpSpPr bwMode="auto">
            <a:xfrm>
              <a:off x="4272" y="2243"/>
              <a:ext cx="370" cy="132"/>
              <a:chOff x="3109" y="911"/>
              <a:chExt cx="156" cy="59"/>
            </a:xfrm>
          </p:grpSpPr>
          <p:sp>
            <p:nvSpPr>
              <p:cNvPr id="309265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3109" y="911"/>
                <a:ext cx="156" cy="23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1800">
                  <a:latin typeface="Times" charset="0"/>
                </a:endParaRPr>
              </a:p>
            </p:txBody>
          </p:sp>
          <p:sp>
            <p:nvSpPr>
              <p:cNvPr id="309266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3232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67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3184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68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3137" y="922"/>
                <a:ext cx="7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09269" name="Group 21"/>
          <p:cNvGrpSpPr>
            <a:grpSpLocks/>
          </p:cNvGrpSpPr>
          <p:nvPr/>
        </p:nvGrpSpPr>
        <p:grpSpPr bwMode="auto">
          <a:xfrm>
            <a:off x="584200" y="1511300"/>
            <a:ext cx="8775700" cy="2792413"/>
            <a:chOff x="327" y="952"/>
            <a:chExt cx="4914" cy="1759"/>
          </a:xfrm>
        </p:grpSpPr>
        <p:sp>
          <p:nvSpPr>
            <p:cNvPr id="309270" name="Text Box 22"/>
            <p:cNvSpPr txBox="1">
              <a:spLocks noChangeAspect="1" noChangeArrowheads="1"/>
            </p:cNvSpPr>
            <p:nvPr/>
          </p:nvSpPr>
          <p:spPr bwMode="auto">
            <a:xfrm>
              <a:off x="4999" y="2109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9271" name="Text Box 23"/>
            <p:cNvSpPr txBox="1">
              <a:spLocks noChangeAspect="1" noChangeArrowheads="1"/>
            </p:cNvSpPr>
            <p:nvPr/>
          </p:nvSpPr>
          <p:spPr bwMode="auto">
            <a:xfrm>
              <a:off x="5006" y="2350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9272" name="Text Box 24"/>
            <p:cNvSpPr txBox="1">
              <a:spLocks noChangeAspect="1" noChangeArrowheads="1"/>
            </p:cNvSpPr>
            <p:nvPr/>
          </p:nvSpPr>
          <p:spPr bwMode="auto">
            <a:xfrm>
              <a:off x="4999" y="1046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9273" name="Freeform 25"/>
            <p:cNvSpPr>
              <a:spLocks noChangeAspect="1"/>
            </p:cNvSpPr>
            <p:nvPr/>
          </p:nvSpPr>
          <p:spPr bwMode="auto">
            <a:xfrm>
              <a:off x="1919" y="952"/>
              <a:ext cx="366" cy="639"/>
            </a:xfrm>
            <a:custGeom>
              <a:avLst/>
              <a:gdLst>
                <a:gd name="T0" fmla="*/ 12 w 154"/>
                <a:gd name="T1" fmla="*/ 190 h 284"/>
                <a:gd name="T2" fmla="*/ 5 w 154"/>
                <a:gd name="T3" fmla="*/ 204 h 284"/>
                <a:gd name="T4" fmla="*/ 0 w 154"/>
                <a:gd name="T5" fmla="*/ 223 h 284"/>
                <a:gd name="T6" fmla="*/ 0 w 154"/>
                <a:gd name="T7" fmla="*/ 244 h 284"/>
                <a:gd name="T8" fmla="*/ 6 w 154"/>
                <a:gd name="T9" fmla="*/ 263 h 284"/>
                <a:gd name="T10" fmla="*/ 20 w 154"/>
                <a:gd name="T11" fmla="*/ 278 h 284"/>
                <a:gd name="T12" fmla="*/ 45 w 154"/>
                <a:gd name="T13" fmla="*/ 284 h 284"/>
                <a:gd name="T14" fmla="*/ 45 w 154"/>
                <a:gd name="T15" fmla="*/ 284 h 284"/>
                <a:gd name="T16" fmla="*/ 77 w 154"/>
                <a:gd name="T17" fmla="*/ 281 h 284"/>
                <a:gd name="T18" fmla="*/ 102 w 154"/>
                <a:gd name="T19" fmla="*/ 268 h 284"/>
                <a:gd name="T20" fmla="*/ 122 w 154"/>
                <a:gd name="T21" fmla="*/ 249 h 284"/>
                <a:gd name="T22" fmla="*/ 137 w 154"/>
                <a:gd name="T23" fmla="*/ 229 h 284"/>
                <a:gd name="T24" fmla="*/ 146 w 154"/>
                <a:gd name="T25" fmla="*/ 210 h 284"/>
                <a:gd name="T26" fmla="*/ 152 w 154"/>
                <a:gd name="T27" fmla="*/ 196 h 284"/>
                <a:gd name="T28" fmla="*/ 154 w 154"/>
                <a:gd name="T29" fmla="*/ 190 h 284"/>
                <a:gd name="T30" fmla="*/ 154 w 154"/>
                <a:gd name="T31" fmla="*/ 190 h 284"/>
                <a:gd name="T32" fmla="*/ 154 w 154"/>
                <a:gd name="T33" fmla="*/ 95 h 284"/>
                <a:gd name="T34" fmla="*/ 154 w 154"/>
                <a:gd name="T35" fmla="*/ 95 h 284"/>
                <a:gd name="T36" fmla="*/ 152 w 154"/>
                <a:gd name="T37" fmla="*/ 89 h 284"/>
                <a:gd name="T38" fmla="*/ 146 w 154"/>
                <a:gd name="T39" fmla="*/ 75 h 284"/>
                <a:gd name="T40" fmla="*/ 137 w 154"/>
                <a:gd name="T41" fmla="*/ 56 h 284"/>
                <a:gd name="T42" fmla="*/ 122 w 154"/>
                <a:gd name="T43" fmla="*/ 35 h 284"/>
                <a:gd name="T44" fmla="*/ 102 w 154"/>
                <a:gd name="T45" fmla="*/ 17 h 284"/>
                <a:gd name="T46" fmla="*/ 77 w 154"/>
                <a:gd name="T47" fmla="*/ 4 h 284"/>
                <a:gd name="T48" fmla="*/ 45 w 154"/>
                <a:gd name="T49" fmla="*/ 0 h 284"/>
                <a:gd name="T50" fmla="*/ 45 w 154"/>
                <a:gd name="T51" fmla="*/ 0 h 284"/>
                <a:gd name="T52" fmla="*/ 20 w 154"/>
                <a:gd name="T53" fmla="*/ 7 h 284"/>
                <a:gd name="T54" fmla="*/ 6 w 154"/>
                <a:gd name="T55" fmla="*/ 22 h 284"/>
                <a:gd name="T56" fmla="*/ 0 w 154"/>
                <a:gd name="T57" fmla="*/ 41 h 284"/>
                <a:gd name="T58" fmla="*/ 0 w 154"/>
                <a:gd name="T59" fmla="*/ 62 h 284"/>
                <a:gd name="T60" fmla="*/ 5 w 154"/>
                <a:gd name="T61" fmla="*/ 81 h 284"/>
                <a:gd name="T62" fmla="*/ 12 w 154"/>
                <a:gd name="T63" fmla="*/ 95 h 284"/>
                <a:gd name="T64" fmla="*/ 12 w 154"/>
                <a:gd name="T65" fmla="*/ 95 h 284"/>
                <a:gd name="T66" fmla="*/ 12 w 154"/>
                <a:gd name="T67" fmla="*/ 120 h 284"/>
                <a:gd name="T68" fmla="*/ 12 w 154"/>
                <a:gd name="T69" fmla="*/ 165 h 284"/>
                <a:gd name="T70" fmla="*/ 12 w 154"/>
                <a:gd name="T71" fmla="*/ 190 h 284"/>
                <a:gd name="T72" fmla="*/ 12 w 154"/>
                <a:gd name="T73" fmla="*/ 19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4" h="284">
                  <a:moveTo>
                    <a:pt x="12" y="190"/>
                  </a:moveTo>
                  <a:lnTo>
                    <a:pt x="5" y="204"/>
                  </a:lnTo>
                  <a:lnTo>
                    <a:pt x="0" y="223"/>
                  </a:lnTo>
                  <a:lnTo>
                    <a:pt x="0" y="244"/>
                  </a:lnTo>
                  <a:lnTo>
                    <a:pt x="6" y="263"/>
                  </a:lnTo>
                  <a:lnTo>
                    <a:pt x="20" y="278"/>
                  </a:lnTo>
                  <a:lnTo>
                    <a:pt x="45" y="284"/>
                  </a:lnTo>
                  <a:lnTo>
                    <a:pt x="45" y="284"/>
                  </a:lnTo>
                  <a:lnTo>
                    <a:pt x="77" y="281"/>
                  </a:lnTo>
                  <a:lnTo>
                    <a:pt x="102" y="268"/>
                  </a:lnTo>
                  <a:lnTo>
                    <a:pt x="122" y="249"/>
                  </a:lnTo>
                  <a:lnTo>
                    <a:pt x="137" y="229"/>
                  </a:lnTo>
                  <a:lnTo>
                    <a:pt x="146" y="210"/>
                  </a:lnTo>
                  <a:lnTo>
                    <a:pt x="152" y="196"/>
                  </a:lnTo>
                  <a:lnTo>
                    <a:pt x="154" y="190"/>
                  </a:lnTo>
                  <a:lnTo>
                    <a:pt x="154" y="190"/>
                  </a:lnTo>
                  <a:lnTo>
                    <a:pt x="154" y="95"/>
                  </a:lnTo>
                  <a:lnTo>
                    <a:pt x="154" y="95"/>
                  </a:lnTo>
                  <a:lnTo>
                    <a:pt x="152" y="89"/>
                  </a:lnTo>
                  <a:lnTo>
                    <a:pt x="146" y="75"/>
                  </a:lnTo>
                  <a:lnTo>
                    <a:pt x="137" y="56"/>
                  </a:lnTo>
                  <a:lnTo>
                    <a:pt x="122" y="35"/>
                  </a:lnTo>
                  <a:lnTo>
                    <a:pt x="102" y="17"/>
                  </a:lnTo>
                  <a:lnTo>
                    <a:pt x="77" y="4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0" y="7"/>
                  </a:lnTo>
                  <a:lnTo>
                    <a:pt x="6" y="22"/>
                  </a:lnTo>
                  <a:lnTo>
                    <a:pt x="0" y="41"/>
                  </a:lnTo>
                  <a:lnTo>
                    <a:pt x="0" y="62"/>
                  </a:lnTo>
                  <a:lnTo>
                    <a:pt x="5" y="81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2" y="120"/>
                  </a:lnTo>
                  <a:lnTo>
                    <a:pt x="12" y="165"/>
                  </a:lnTo>
                  <a:lnTo>
                    <a:pt x="12" y="190"/>
                  </a:lnTo>
                  <a:lnTo>
                    <a:pt x="12" y="190"/>
                  </a:lnTo>
                  <a:close/>
                </a:path>
              </a:pathLst>
            </a:custGeom>
            <a:solidFill>
              <a:srgbClr val="C3AAD2"/>
            </a:solidFill>
            <a:ln w="19050" cmpd="sng">
              <a:solidFill>
                <a:srgbClr val="9E7AB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74" name="Freeform 26"/>
            <p:cNvSpPr>
              <a:spLocks noChangeAspect="1"/>
            </p:cNvSpPr>
            <p:nvPr/>
          </p:nvSpPr>
          <p:spPr bwMode="auto">
            <a:xfrm>
              <a:off x="1955" y="977"/>
              <a:ext cx="115" cy="150"/>
            </a:xfrm>
            <a:custGeom>
              <a:avLst/>
              <a:gdLst>
                <a:gd name="T0" fmla="*/ 48 w 48"/>
                <a:gd name="T1" fmla="*/ 0 h 67"/>
                <a:gd name="T2" fmla="*/ 20 w 48"/>
                <a:gd name="T3" fmla="*/ 6 h 67"/>
                <a:gd name="T4" fmla="*/ 5 w 48"/>
                <a:gd name="T5" fmla="*/ 22 h 67"/>
                <a:gd name="T6" fmla="*/ 0 w 48"/>
                <a:gd name="T7" fmla="*/ 43 h 67"/>
                <a:gd name="T8" fmla="*/ 4 w 48"/>
                <a:gd name="T9" fmla="*/ 64 h 67"/>
                <a:gd name="T10" fmla="*/ 4 w 48"/>
                <a:gd name="T11" fmla="*/ 64 h 67"/>
                <a:gd name="T12" fmla="*/ 5 w 48"/>
                <a:gd name="T13" fmla="*/ 65 h 67"/>
                <a:gd name="T14" fmla="*/ 6 w 48"/>
                <a:gd name="T15" fmla="*/ 66 h 67"/>
                <a:gd name="T16" fmla="*/ 8 w 48"/>
                <a:gd name="T17" fmla="*/ 67 h 67"/>
                <a:gd name="T18" fmla="*/ 8 w 48"/>
                <a:gd name="T19" fmla="*/ 67 h 67"/>
                <a:gd name="T20" fmla="*/ 10 w 48"/>
                <a:gd name="T21" fmla="*/ 66 h 67"/>
                <a:gd name="T22" fmla="*/ 11 w 48"/>
                <a:gd name="T23" fmla="*/ 65 h 67"/>
                <a:gd name="T24" fmla="*/ 11 w 48"/>
                <a:gd name="T25" fmla="*/ 63 h 67"/>
                <a:gd name="T26" fmla="*/ 11 w 48"/>
                <a:gd name="T27" fmla="*/ 63 h 67"/>
                <a:gd name="T28" fmla="*/ 10 w 48"/>
                <a:gd name="T29" fmla="*/ 38 h 67"/>
                <a:gd name="T30" fmla="*/ 20 w 48"/>
                <a:gd name="T31" fmla="*/ 14 h 67"/>
                <a:gd name="T32" fmla="*/ 48 w 48"/>
                <a:gd name="T33" fmla="*/ 0 h 67"/>
                <a:gd name="T34" fmla="*/ 48 w 48"/>
                <a:gd name="T35" fmla="*/ 0 h 67"/>
                <a:gd name="T36" fmla="*/ 48 w 48"/>
                <a:gd name="T37" fmla="*/ 0 h 67"/>
                <a:gd name="T38" fmla="*/ 48 w 48"/>
                <a:gd name="T39" fmla="*/ 0 h 67"/>
                <a:gd name="T40" fmla="*/ 48 w 48"/>
                <a:gd name="T41" fmla="*/ 0 h 67"/>
                <a:gd name="T42" fmla="*/ 48 w 48"/>
                <a:gd name="T43" fmla="*/ 0 h 67"/>
                <a:gd name="T44" fmla="*/ 48 w 48"/>
                <a:gd name="T45" fmla="*/ 0 h 67"/>
                <a:gd name="T46" fmla="*/ 48 w 48"/>
                <a:gd name="T47" fmla="*/ 0 h 67"/>
                <a:gd name="T48" fmla="*/ 48 w 48"/>
                <a:gd name="T49" fmla="*/ 0 h 67"/>
                <a:gd name="T50" fmla="*/ 48 w 48"/>
                <a:gd name="T51" fmla="*/ 0 h 67"/>
                <a:gd name="T52" fmla="*/ 48 w 48"/>
                <a:gd name="T5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67">
                  <a:moveTo>
                    <a:pt x="48" y="0"/>
                  </a:moveTo>
                  <a:lnTo>
                    <a:pt x="20" y="6"/>
                  </a:lnTo>
                  <a:lnTo>
                    <a:pt x="5" y="22"/>
                  </a:lnTo>
                  <a:lnTo>
                    <a:pt x="0" y="43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5" y="65"/>
                  </a:lnTo>
                  <a:lnTo>
                    <a:pt x="6" y="66"/>
                  </a:lnTo>
                  <a:lnTo>
                    <a:pt x="8" y="67"/>
                  </a:lnTo>
                  <a:lnTo>
                    <a:pt x="8" y="67"/>
                  </a:lnTo>
                  <a:lnTo>
                    <a:pt x="10" y="66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11" y="63"/>
                  </a:lnTo>
                  <a:lnTo>
                    <a:pt x="10" y="38"/>
                  </a:lnTo>
                  <a:lnTo>
                    <a:pt x="20" y="1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75" name="Line 27"/>
            <p:cNvSpPr>
              <a:spLocks noChangeAspect="1" noChangeShapeType="1"/>
            </p:cNvSpPr>
            <p:nvPr/>
          </p:nvSpPr>
          <p:spPr bwMode="auto">
            <a:xfrm flipH="1">
              <a:off x="2283" y="1483"/>
              <a:ext cx="284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76" name="Rectangle 28"/>
            <p:cNvSpPr>
              <a:spLocks noChangeArrowheads="1"/>
            </p:cNvSpPr>
            <p:nvPr/>
          </p:nvSpPr>
          <p:spPr bwMode="auto">
            <a:xfrm>
              <a:off x="1908" y="1340"/>
              <a:ext cx="2370" cy="50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9277" name="Group 29"/>
            <p:cNvGrpSpPr>
              <a:grpSpLocks/>
            </p:cNvGrpSpPr>
            <p:nvPr/>
          </p:nvGrpSpPr>
          <p:grpSpPr bwMode="auto">
            <a:xfrm>
              <a:off x="1122" y="1509"/>
              <a:ext cx="536" cy="645"/>
              <a:chOff x="3561" y="1713"/>
              <a:chExt cx="339" cy="431"/>
            </a:xfrm>
          </p:grpSpPr>
          <p:sp>
            <p:nvSpPr>
              <p:cNvPr id="309278" name="Freeform 30"/>
              <p:cNvSpPr>
                <a:spLocks noChangeAspect="1"/>
              </p:cNvSpPr>
              <p:nvPr/>
            </p:nvSpPr>
            <p:spPr bwMode="auto">
              <a:xfrm>
                <a:off x="3561" y="1713"/>
                <a:ext cx="339" cy="431"/>
              </a:xfrm>
              <a:custGeom>
                <a:avLst/>
                <a:gdLst>
                  <a:gd name="T0" fmla="*/ 113 w 226"/>
                  <a:gd name="T1" fmla="*/ 0 h 288"/>
                  <a:gd name="T2" fmla="*/ 133 w 226"/>
                  <a:gd name="T3" fmla="*/ 2 h 288"/>
                  <a:gd name="T4" fmla="*/ 152 w 226"/>
                  <a:gd name="T5" fmla="*/ 9 h 288"/>
                  <a:gd name="T6" fmla="*/ 170 w 226"/>
                  <a:gd name="T7" fmla="*/ 20 h 288"/>
                  <a:gd name="T8" fmla="*/ 186 w 226"/>
                  <a:gd name="T9" fmla="*/ 34 h 288"/>
                  <a:gd name="T10" fmla="*/ 199 w 226"/>
                  <a:gd name="T11" fmla="*/ 51 h 288"/>
                  <a:gd name="T12" fmla="*/ 210 w 226"/>
                  <a:gd name="T13" fmla="*/ 71 h 288"/>
                  <a:gd name="T14" fmla="*/ 219 w 226"/>
                  <a:gd name="T15" fmla="*/ 94 h 288"/>
                  <a:gd name="T16" fmla="*/ 224 w 226"/>
                  <a:gd name="T17" fmla="*/ 118 h 288"/>
                  <a:gd name="T18" fmla="*/ 226 w 226"/>
                  <a:gd name="T19" fmla="*/ 144 h 288"/>
                  <a:gd name="T20" fmla="*/ 226 w 226"/>
                  <a:gd name="T21" fmla="*/ 144 h 288"/>
                  <a:gd name="T22" fmla="*/ 224 w 226"/>
                  <a:gd name="T23" fmla="*/ 170 h 288"/>
                  <a:gd name="T24" fmla="*/ 219 w 226"/>
                  <a:gd name="T25" fmla="*/ 194 h 288"/>
                  <a:gd name="T26" fmla="*/ 210 w 226"/>
                  <a:gd name="T27" fmla="*/ 216 h 288"/>
                  <a:gd name="T28" fmla="*/ 199 w 226"/>
                  <a:gd name="T29" fmla="*/ 237 h 288"/>
                  <a:gd name="T30" fmla="*/ 186 w 226"/>
                  <a:gd name="T31" fmla="*/ 254 h 288"/>
                  <a:gd name="T32" fmla="*/ 170 w 226"/>
                  <a:gd name="T33" fmla="*/ 268 h 288"/>
                  <a:gd name="T34" fmla="*/ 152 w 226"/>
                  <a:gd name="T35" fmla="*/ 279 h 288"/>
                  <a:gd name="T36" fmla="*/ 133 w 226"/>
                  <a:gd name="T37" fmla="*/ 286 h 288"/>
                  <a:gd name="T38" fmla="*/ 113 w 226"/>
                  <a:gd name="T39" fmla="*/ 288 h 288"/>
                  <a:gd name="T40" fmla="*/ 113 w 226"/>
                  <a:gd name="T41" fmla="*/ 288 h 288"/>
                  <a:gd name="T42" fmla="*/ 93 w 226"/>
                  <a:gd name="T43" fmla="*/ 286 h 288"/>
                  <a:gd name="T44" fmla="*/ 73 w 226"/>
                  <a:gd name="T45" fmla="*/ 279 h 288"/>
                  <a:gd name="T46" fmla="*/ 56 w 226"/>
                  <a:gd name="T47" fmla="*/ 268 h 288"/>
                  <a:gd name="T48" fmla="*/ 40 w 226"/>
                  <a:gd name="T49" fmla="*/ 254 h 288"/>
                  <a:gd name="T50" fmla="*/ 27 w 226"/>
                  <a:gd name="T51" fmla="*/ 237 h 288"/>
                  <a:gd name="T52" fmla="*/ 15 w 226"/>
                  <a:gd name="T53" fmla="*/ 216 h 288"/>
                  <a:gd name="T54" fmla="*/ 7 w 226"/>
                  <a:gd name="T55" fmla="*/ 194 h 288"/>
                  <a:gd name="T56" fmla="*/ 2 w 226"/>
                  <a:gd name="T57" fmla="*/ 170 h 288"/>
                  <a:gd name="T58" fmla="*/ 0 w 226"/>
                  <a:gd name="T59" fmla="*/ 144 h 288"/>
                  <a:gd name="T60" fmla="*/ 0 w 226"/>
                  <a:gd name="T61" fmla="*/ 144 h 288"/>
                  <a:gd name="T62" fmla="*/ 2 w 226"/>
                  <a:gd name="T63" fmla="*/ 118 h 288"/>
                  <a:gd name="T64" fmla="*/ 7 w 226"/>
                  <a:gd name="T65" fmla="*/ 94 h 288"/>
                  <a:gd name="T66" fmla="*/ 15 w 226"/>
                  <a:gd name="T67" fmla="*/ 71 h 288"/>
                  <a:gd name="T68" fmla="*/ 27 w 226"/>
                  <a:gd name="T69" fmla="*/ 51 h 288"/>
                  <a:gd name="T70" fmla="*/ 40 w 226"/>
                  <a:gd name="T71" fmla="*/ 34 h 288"/>
                  <a:gd name="T72" fmla="*/ 56 w 226"/>
                  <a:gd name="T73" fmla="*/ 20 h 288"/>
                  <a:gd name="T74" fmla="*/ 73 w 226"/>
                  <a:gd name="T75" fmla="*/ 9 h 288"/>
                  <a:gd name="T76" fmla="*/ 93 w 226"/>
                  <a:gd name="T77" fmla="*/ 2 h 288"/>
                  <a:gd name="T78" fmla="*/ 113 w 226"/>
                  <a:gd name="T79" fmla="*/ 0 h 288"/>
                  <a:gd name="T80" fmla="*/ 113 w 226"/>
                  <a:gd name="T81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26" h="288">
                    <a:moveTo>
                      <a:pt x="113" y="0"/>
                    </a:moveTo>
                    <a:lnTo>
                      <a:pt x="133" y="2"/>
                    </a:lnTo>
                    <a:lnTo>
                      <a:pt x="152" y="9"/>
                    </a:lnTo>
                    <a:lnTo>
                      <a:pt x="170" y="20"/>
                    </a:lnTo>
                    <a:lnTo>
                      <a:pt x="186" y="34"/>
                    </a:lnTo>
                    <a:lnTo>
                      <a:pt x="199" y="51"/>
                    </a:lnTo>
                    <a:lnTo>
                      <a:pt x="210" y="71"/>
                    </a:lnTo>
                    <a:lnTo>
                      <a:pt x="219" y="94"/>
                    </a:lnTo>
                    <a:lnTo>
                      <a:pt x="224" y="118"/>
                    </a:lnTo>
                    <a:lnTo>
                      <a:pt x="226" y="144"/>
                    </a:lnTo>
                    <a:lnTo>
                      <a:pt x="226" y="144"/>
                    </a:lnTo>
                    <a:lnTo>
                      <a:pt x="224" y="170"/>
                    </a:lnTo>
                    <a:lnTo>
                      <a:pt x="219" y="194"/>
                    </a:lnTo>
                    <a:lnTo>
                      <a:pt x="210" y="216"/>
                    </a:lnTo>
                    <a:lnTo>
                      <a:pt x="199" y="237"/>
                    </a:lnTo>
                    <a:lnTo>
                      <a:pt x="186" y="254"/>
                    </a:lnTo>
                    <a:lnTo>
                      <a:pt x="170" y="268"/>
                    </a:lnTo>
                    <a:lnTo>
                      <a:pt x="152" y="279"/>
                    </a:lnTo>
                    <a:lnTo>
                      <a:pt x="133" y="286"/>
                    </a:lnTo>
                    <a:lnTo>
                      <a:pt x="113" y="288"/>
                    </a:lnTo>
                    <a:lnTo>
                      <a:pt x="113" y="288"/>
                    </a:lnTo>
                    <a:lnTo>
                      <a:pt x="93" y="286"/>
                    </a:lnTo>
                    <a:lnTo>
                      <a:pt x="73" y="279"/>
                    </a:lnTo>
                    <a:lnTo>
                      <a:pt x="56" y="268"/>
                    </a:lnTo>
                    <a:lnTo>
                      <a:pt x="40" y="254"/>
                    </a:lnTo>
                    <a:lnTo>
                      <a:pt x="27" y="237"/>
                    </a:lnTo>
                    <a:lnTo>
                      <a:pt x="15" y="216"/>
                    </a:lnTo>
                    <a:lnTo>
                      <a:pt x="7" y="194"/>
                    </a:lnTo>
                    <a:lnTo>
                      <a:pt x="2" y="170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2" y="118"/>
                    </a:lnTo>
                    <a:lnTo>
                      <a:pt x="7" y="94"/>
                    </a:lnTo>
                    <a:lnTo>
                      <a:pt x="15" y="71"/>
                    </a:lnTo>
                    <a:lnTo>
                      <a:pt x="27" y="51"/>
                    </a:lnTo>
                    <a:lnTo>
                      <a:pt x="40" y="34"/>
                    </a:lnTo>
                    <a:lnTo>
                      <a:pt x="56" y="20"/>
                    </a:lnTo>
                    <a:lnTo>
                      <a:pt x="73" y="9"/>
                    </a:lnTo>
                    <a:lnTo>
                      <a:pt x="93" y="2"/>
                    </a:lnTo>
                    <a:lnTo>
                      <a:pt x="113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EAD4E4"/>
              </a:solidFill>
              <a:ln w="1905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79" name="Freeform 31"/>
              <p:cNvSpPr>
                <a:spLocks noChangeAspect="1"/>
              </p:cNvSpPr>
              <p:nvPr/>
            </p:nvSpPr>
            <p:spPr bwMode="auto">
              <a:xfrm>
                <a:off x="3749" y="1830"/>
                <a:ext cx="67" cy="202"/>
              </a:xfrm>
              <a:custGeom>
                <a:avLst/>
                <a:gdLst>
                  <a:gd name="T0" fmla="*/ 37 w 45"/>
                  <a:gd name="T1" fmla="*/ 108 h 135"/>
                  <a:gd name="T2" fmla="*/ 27 w 45"/>
                  <a:gd name="T3" fmla="*/ 96 h 135"/>
                  <a:gd name="T4" fmla="*/ 19 w 45"/>
                  <a:gd name="T5" fmla="*/ 83 h 135"/>
                  <a:gd name="T6" fmla="*/ 15 w 45"/>
                  <a:gd name="T7" fmla="*/ 66 h 135"/>
                  <a:gd name="T8" fmla="*/ 15 w 45"/>
                  <a:gd name="T9" fmla="*/ 66 h 135"/>
                  <a:gd name="T10" fmla="*/ 19 w 45"/>
                  <a:gd name="T11" fmla="*/ 51 h 135"/>
                  <a:gd name="T12" fmla="*/ 27 w 45"/>
                  <a:gd name="T13" fmla="*/ 38 h 135"/>
                  <a:gd name="T14" fmla="*/ 37 w 45"/>
                  <a:gd name="T15" fmla="*/ 27 h 135"/>
                  <a:gd name="T16" fmla="*/ 37 w 45"/>
                  <a:gd name="T17" fmla="*/ 27 h 135"/>
                  <a:gd name="T18" fmla="*/ 42 w 45"/>
                  <a:gd name="T19" fmla="*/ 19 h 135"/>
                  <a:gd name="T20" fmla="*/ 43 w 45"/>
                  <a:gd name="T21" fmla="*/ 9 h 135"/>
                  <a:gd name="T22" fmla="*/ 45 w 45"/>
                  <a:gd name="T23" fmla="*/ 0 h 135"/>
                  <a:gd name="T24" fmla="*/ 45 w 45"/>
                  <a:gd name="T25" fmla="*/ 0 h 135"/>
                  <a:gd name="T26" fmla="*/ 43 w 45"/>
                  <a:gd name="T27" fmla="*/ 7 h 135"/>
                  <a:gd name="T28" fmla="*/ 43 w 45"/>
                  <a:gd name="T29" fmla="*/ 9 h 135"/>
                  <a:gd name="T30" fmla="*/ 45 w 45"/>
                  <a:gd name="T31" fmla="*/ 0 h 135"/>
                  <a:gd name="T32" fmla="*/ 45 w 45"/>
                  <a:gd name="T33" fmla="*/ 0 h 135"/>
                  <a:gd name="T34" fmla="*/ 45 w 45"/>
                  <a:gd name="T35" fmla="*/ 0 h 135"/>
                  <a:gd name="T36" fmla="*/ 45 w 45"/>
                  <a:gd name="T37" fmla="*/ 0 h 135"/>
                  <a:gd name="T38" fmla="*/ 45 w 45"/>
                  <a:gd name="T39" fmla="*/ 0 h 135"/>
                  <a:gd name="T40" fmla="*/ 45 w 45"/>
                  <a:gd name="T41" fmla="*/ 0 h 135"/>
                  <a:gd name="T42" fmla="*/ 42 w 45"/>
                  <a:gd name="T43" fmla="*/ 8 h 135"/>
                  <a:gd name="T44" fmla="*/ 39 w 45"/>
                  <a:gd name="T45" fmla="*/ 17 h 135"/>
                  <a:gd name="T46" fmla="*/ 34 w 45"/>
                  <a:gd name="T47" fmla="*/ 24 h 135"/>
                  <a:gd name="T48" fmla="*/ 34 w 45"/>
                  <a:gd name="T49" fmla="*/ 24 h 135"/>
                  <a:gd name="T50" fmla="*/ 17 w 45"/>
                  <a:gd name="T51" fmla="*/ 36 h 135"/>
                  <a:gd name="T52" fmla="*/ 4 w 45"/>
                  <a:gd name="T53" fmla="*/ 52 h 135"/>
                  <a:gd name="T54" fmla="*/ 0 w 45"/>
                  <a:gd name="T55" fmla="*/ 71 h 135"/>
                  <a:gd name="T56" fmla="*/ 0 w 45"/>
                  <a:gd name="T57" fmla="*/ 71 h 135"/>
                  <a:gd name="T58" fmla="*/ 0 w 45"/>
                  <a:gd name="T59" fmla="*/ 71 h 135"/>
                  <a:gd name="T60" fmla="*/ 0 w 45"/>
                  <a:gd name="T61" fmla="*/ 71 h 135"/>
                  <a:gd name="T62" fmla="*/ 0 w 45"/>
                  <a:gd name="T63" fmla="*/ 72 h 135"/>
                  <a:gd name="T64" fmla="*/ 0 w 45"/>
                  <a:gd name="T65" fmla="*/ 72 h 135"/>
                  <a:gd name="T66" fmla="*/ 7 w 45"/>
                  <a:gd name="T67" fmla="*/ 87 h 135"/>
                  <a:gd name="T68" fmla="*/ 20 w 45"/>
                  <a:gd name="T69" fmla="*/ 100 h 135"/>
                  <a:gd name="T70" fmla="*/ 34 w 45"/>
                  <a:gd name="T71" fmla="*/ 111 h 135"/>
                  <a:gd name="T72" fmla="*/ 34 w 45"/>
                  <a:gd name="T73" fmla="*/ 111 h 135"/>
                  <a:gd name="T74" fmla="*/ 39 w 45"/>
                  <a:gd name="T75" fmla="*/ 118 h 135"/>
                  <a:gd name="T76" fmla="*/ 42 w 45"/>
                  <a:gd name="T77" fmla="*/ 126 h 135"/>
                  <a:gd name="T78" fmla="*/ 45 w 45"/>
                  <a:gd name="T79" fmla="*/ 135 h 135"/>
                  <a:gd name="T80" fmla="*/ 45 w 45"/>
                  <a:gd name="T81" fmla="*/ 135 h 135"/>
                  <a:gd name="T82" fmla="*/ 45 w 45"/>
                  <a:gd name="T83" fmla="*/ 135 h 135"/>
                  <a:gd name="T84" fmla="*/ 45 w 45"/>
                  <a:gd name="T85" fmla="*/ 135 h 135"/>
                  <a:gd name="T86" fmla="*/ 45 w 45"/>
                  <a:gd name="T87" fmla="*/ 135 h 135"/>
                  <a:gd name="T88" fmla="*/ 37 w 45"/>
                  <a:gd name="T89" fmla="*/ 10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5" h="135">
                    <a:moveTo>
                      <a:pt x="37" y="108"/>
                    </a:moveTo>
                    <a:lnTo>
                      <a:pt x="27" y="96"/>
                    </a:lnTo>
                    <a:lnTo>
                      <a:pt x="19" y="83"/>
                    </a:lnTo>
                    <a:lnTo>
                      <a:pt x="15" y="66"/>
                    </a:lnTo>
                    <a:lnTo>
                      <a:pt x="15" y="66"/>
                    </a:lnTo>
                    <a:lnTo>
                      <a:pt x="19" y="51"/>
                    </a:lnTo>
                    <a:lnTo>
                      <a:pt x="27" y="38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42" y="19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2" y="8"/>
                    </a:lnTo>
                    <a:lnTo>
                      <a:pt x="39" y="17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17" y="36"/>
                    </a:lnTo>
                    <a:lnTo>
                      <a:pt x="4" y="52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7" y="87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34" y="111"/>
                    </a:lnTo>
                    <a:lnTo>
                      <a:pt x="39" y="118"/>
                    </a:lnTo>
                    <a:lnTo>
                      <a:pt x="42" y="126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37" y="108"/>
                    </a:lnTo>
                    <a:close/>
                  </a:path>
                </a:pathLst>
              </a:custGeom>
              <a:solidFill>
                <a:srgbClr val="E0BCD6"/>
              </a:solidFill>
              <a:ln w="3810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80" name="Freeform 32"/>
              <p:cNvSpPr>
                <a:spLocks noChangeAspect="1"/>
              </p:cNvSpPr>
              <p:nvPr/>
            </p:nvSpPr>
            <p:spPr bwMode="auto">
              <a:xfrm>
                <a:off x="3599" y="1732"/>
                <a:ext cx="138" cy="113"/>
              </a:xfrm>
              <a:custGeom>
                <a:avLst/>
                <a:gdLst>
                  <a:gd name="T0" fmla="*/ 0 w 92"/>
                  <a:gd name="T1" fmla="*/ 75 h 75"/>
                  <a:gd name="T2" fmla="*/ 16 w 92"/>
                  <a:gd name="T3" fmla="*/ 54 h 75"/>
                  <a:gd name="T4" fmla="*/ 35 w 92"/>
                  <a:gd name="T5" fmla="*/ 36 h 75"/>
                  <a:gd name="T6" fmla="*/ 57 w 92"/>
                  <a:gd name="T7" fmla="*/ 22 h 75"/>
                  <a:gd name="T8" fmla="*/ 82 w 92"/>
                  <a:gd name="T9" fmla="*/ 14 h 75"/>
                  <a:gd name="T10" fmla="*/ 82 w 92"/>
                  <a:gd name="T11" fmla="*/ 14 h 75"/>
                  <a:gd name="T12" fmla="*/ 87 w 92"/>
                  <a:gd name="T13" fmla="*/ 11 h 75"/>
                  <a:gd name="T14" fmla="*/ 90 w 92"/>
                  <a:gd name="T15" fmla="*/ 7 h 75"/>
                  <a:gd name="T16" fmla="*/ 92 w 92"/>
                  <a:gd name="T17" fmla="*/ 4 h 75"/>
                  <a:gd name="T18" fmla="*/ 92 w 92"/>
                  <a:gd name="T19" fmla="*/ 4 h 75"/>
                  <a:gd name="T20" fmla="*/ 87 w 92"/>
                  <a:gd name="T21" fmla="*/ 0 h 75"/>
                  <a:gd name="T22" fmla="*/ 79 w 92"/>
                  <a:gd name="T23" fmla="*/ 0 h 75"/>
                  <a:gd name="T24" fmla="*/ 73 w 92"/>
                  <a:gd name="T25" fmla="*/ 0 h 75"/>
                  <a:gd name="T26" fmla="*/ 73 w 92"/>
                  <a:gd name="T27" fmla="*/ 0 h 75"/>
                  <a:gd name="T28" fmla="*/ 47 w 92"/>
                  <a:gd name="T29" fmla="*/ 11 h 75"/>
                  <a:gd name="T30" fmla="*/ 26 w 92"/>
                  <a:gd name="T31" fmla="*/ 29 h 75"/>
                  <a:gd name="T32" fmla="*/ 10 w 92"/>
                  <a:gd name="T33" fmla="*/ 52 h 75"/>
                  <a:gd name="T34" fmla="*/ 0 w 92"/>
                  <a:gd name="T35" fmla="*/ 75 h 75"/>
                  <a:gd name="T36" fmla="*/ 0 w 92"/>
                  <a:gd name="T37" fmla="*/ 75 h 75"/>
                  <a:gd name="T38" fmla="*/ 0 w 92"/>
                  <a:gd name="T39" fmla="*/ 75 h 75"/>
                  <a:gd name="T40" fmla="*/ 0 w 92"/>
                  <a:gd name="T41" fmla="*/ 75 h 75"/>
                  <a:gd name="T42" fmla="*/ 0 w 92"/>
                  <a:gd name="T43" fmla="*/ 75 h 75"/>
                  <a:gd name="T44" fmla="*/ 0 w 92"/>
                  <a:gd name="T45" fmla="*/ 75 h 75"/>
                  <a:gd name="T46" fmla="*/ 0 w 92"/>
                  <a:gd name="T47" fmla="*/ 75 h 75"/>
                  <a:gd name="T48" fmla="*/ 0 w 92"/>
                  <a:gd name="T49" fmla="*/ 75 h 75"/>
                  <a:gd name="T50" fmla="*/ 0 w 92"/>
                  <a:gd name="T51" fmla="*/ 75 h 75"/>
                  <a:gd name="T52" fmla="*/ 0 w 92"/>
                  <a:gd name="T5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2" h="75">
                    <a:moveTo>
                      <a:pt x="0" y="75"/>
                    </a:moveTo>
                    <a:lnTo>
                      <a:pt x="16" y="54"/>
                    </a:lnTo>
                    <a:lnTo>
                      <a:pt x="35" y="36"/>
                    </a:lnTo>
                    <a:lnTo>
                      <a:pt x="57" y="22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87" y="11"/>
                    </a:lnTo>
                    <a:lnTo>
                      <a:pt x="90" y="7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87" y="0"/>
                    </a:lnTo>
                    <a:lnTo>
                      <a:pt x="79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47" y="11"/>
                    </a:lnTo>
                    <a:lnTo>
                      <a:pt x="26" y="29"/>
                    </a:lnTo>
                    <a:lnTo>
                      <a:pt x="10" y="52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81" name="Freeform 33"/>
              <p:cNvSpPr>
                <a:spLocks noChangeAspect="1"/>
              </p:cNvSpPr>
              <p:nvPr/>
            </p:nvSpPr>
            <p:spPr bwMode="auto">
              <a:xfrm>
                <a:off x="3735" y="1824"/>
                <a:ext cx="77" cy="202"/>
              </a:xfrm>
              <a:custGeom>
                <a:avLst/>
                <a:gdLst>
                  <a:gd name="T0" fmla="*/ 50 w 51"/>
                  <a:gd name="T1" fmla="*/ 0 h 135"/>
                  <a:gd name="T2" fmla="*/ 47 w 51"/>
                  <a:gd name="T3" fmla="*/ 8 h 135"/>
                  <a:gd name="T4" fmla="*/ 46 w 51"/>
                  <a:gd name="T5" fmla="*/ 10 h 135"/>
                  <a:gd name="T6" fmla="*/ 50 w 51"/>
                  <a:gd name="T7" fmla="*/ 0 h 135"/>
                  <a:gd name="T8" fmla="*/ 50 w 51"/>
                  <a:gd name="T9" fmla="*/ 0 h 135"/>
                  <a:gd name="T10" fmla="*/ 50 w 51"/>
                  <a:gd name="T11" fmla="*/ 0 h 135"/>
                  <a:gd name="T12" fmla="*/ 50 w 51"/>
                  <a:gd name="T13" fmla="*/ 0 h 135"/>
                  <a:gd name="T14" fmla="*/ 46 w 51"/>
                  <a:gd name="T15" fmla="*/ 9 h 135"/>
                  <a:gd name="T16" fmla="*/ 41 w 51"/>
                  <a:gd name="T17" fmla="*/ 17 h 135"/>
                  <a:gd name="T18" fmla="*/ 34 w 51"/>
                  <a:gd name="T19" fmla="*/ 24 h 135"/>
                  <a:gd name="T20" fmla="*/ 18 w 51"/>
                  <a:gd name="T21" fmla="*/ 37 h 135"/>
                  <a:gd name="T22" fmla="*/ 4 w 51"/>
                  <a:gd name="T23" fmla="*/ 52 h 135"/>
                  <a:gd name="T24" fmla="*/ 0 w 51"/>
                  <a:gd name="T25" fmla="*/ 72 h 135"/>
                  <a:gd name="T26" fmla="*/ 0 w 51"/>
                  <a:gd name="T27" fmla="*/ 72 h 135"/>
                  <a:gd name="T28" fmla="*/ 0 w 51"/>
                  <a:gd name="T29" fmla="*/ 72 h 135"/>
                  <a:gd name="T30" fmla="*/ 0 w 51"/>
                  <a:gd name="T31" fmla="*/ 72 h 135"/>
                  <a:gd name="T32" fmla="*/ 7 w 51"/>
                  <a:gd name="T33" fmla="*/ 88 h 135"/>
                  <a:gd name="T34" fmla="*/ 20 w 51"/>
                  <a:gd name="T35" fmla="*/ 100 h 135"/>
                  <a:gd name="T36" fmla="*/ 34 w 51"/>
                  <a:gd name="T37" fmla="*/ 111 h 135"/>
                  <a:gd name="T38" fmla="*/ 41 w 51"/>
                  <a:gd name="T39" fmla="*/ 119 h 135"/>
                  <a:gd name="T40" fmla="*/ 46 w 51"/>
                  <a:gd name="T41" fmla="*/ 127 h 135"/>
                  <a:gd name="T42" fmla="*/ 51 w 51"/>
                  <a:gd name="T4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" h="135">
                    <a:moveTo>
                      <a:pt x="50" y="0"/>
                    </a:moveTo>
                    <a:lnTo>
                      <a:pt x="47" y="8"/>
                    </a:lnTo>
                    <a:lnTo>
                      <a:pt x="46" y="1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46" y="9"/>
                    </a:lnTo>
                    <a:lnTo>
                      <a:pt x="41" y="17"/>
                    </a:lnTo>
                    <a:lnTo>
                      <a:pt x="34" y="24"/>
                    </a:lnTo>
                    <a:lnTo>
                      <a:pt x="18" y="37"/>
                    </a:lnTo>
                    <a:lnTo>
                      <a:pt x="4" y="5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7" y="88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41" y="119"/>
                    </a:lnTo>
                    <a:lnTo>
                      <a:pt x="46" y="127"/>
                    </a:lnTo>
                    <a:lnTo>
                      <a:pt x="51" y="135"/>
                    </a:lnTo>
                  </a:path>
                </a:pathLst>
              </a:custGeom>
              <a:noFill/>
              <a:ln w="19050" cmpd="sng">
                <a:solidFill>
                  <a:srgbClr val="C8A3C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9282" name="Line 34"/>
            <p:cNvSpPr>
              <a:spLocks noChangeAspect="1" noChangeShapeType="1"/>
            </p:cNvSpPr>
            <p:nvPr/>
          </p:nvSpPr>
          <p:spPr bwMode="auto">
            <a:xfrm>
              <a:off x="2323" y="2168"/>
              <a:ext cx="283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9283" name="Group 35"/>
            <p:cNvGrpSpPr>
              <a:grpSpLocks/>
            </p:cNvGrpSpPr>
            <p:nvPr/>
          </p:nvGrpSpPr>
          <p:grpSpPr bwMode="auto">
            <a:xfrm>
              <a:off x="2670" y="2073"/>
              <a:ext cx="366" cy="638"/>
              <a:chOff x="4459" y="2091"/>
              <a:chExt cx="231" cy="426"/>
            </a:xfrm>
          </p:grpSpPr>
          <p:sp>
            <p:nvSpPr>
              <p:cNvPr id="309284" name="Freeform 36"/>
              <p:cNvSpPr>
                <a:spLocks noChangeAspect="1"/>
              </p:cNvSpPr>
              <p:nvPr/>
            </p:nvSpPr>
            <p:spPr bwMode="auto">
              <a:xfrm>
                <a:off x="4459" y="2091"/>
                <a:ext cx="231" cy="426"/>
              </a:xfrm>
              <a:custGeom>
                <a:avLst/>
                <a:gdLst>
                  <a:gd name="T0" fmla="*/ 142 w 154"/>
                  <a:gd name="T1" fmla="*/ 189 h 284"/>
                  <a:gd name="T2" fmla="*/ 149 w 154"/>
                  <a:gd name="T3" fmla="*/ 204 h 284"/>
                  <a:gd name="T4" fmla="*/ 154 w 154"/>
                  <a:gd name="T5" fmla="*/ 222 h 284"/>
                  <a:gd name="T6" fmla="*/ 154 w 154"/>
                  <a:gd name="T7" fmla="*/ 243 h 284"/>
                  <a:gd name="T8" fmla="*/ 148 w 154"/>
                  <a:gd name="T9" fmla="*/ 262 h 284"/>
                  <a:gd name="T10" fmla="*/ 134 w 154"/>
                  <a:gd name="T11" fmla="*/ 277 h 284"/>
                  <a:gd name="T12" fmla="*/ 109 w 154"/>
                  <a:gd name="T13" fmla="*/ 284 h 284"/>
                  <a:gd name="T14" fmla="*/ 109 w 154"/>
                  <a:gd name="T15" fmla="*/ 284 h 284"/>
                  <a:gd name="T16" fmla="*/ 77 w 154"/>
                  <a:gd name="T17" fmla="*/ 280 h 284"/>
                  <a:gd name="T18" fmla="*/ 52 w 154"/>
                  <a:gd name="T19" fmla="*/ 268 h 284"/>
                  <a:gd name="T20" fmla="*/ 32 w 154"/>
                  <a:gd name="T21" fmla="*/ 249 h 284"/>
                  <a:gd name="T22" fmla="*/ 17 w 154"/>
                  <a:gd name="T23" fmla="*/ 228 h 284"/>
                  <a:gd name="T24" fmla="*/ 8 w 154"/>
                  <a:gd name="T25" fmla="*/ 209 h 284"/>
                  <a:gd name="T26" fmla="*/ 2 w 154"/>
                  <a:gd name="T27" fmla="*/ 195 h 284"/>
                  <a:gd name="T28" fmla="*/ 0 w 154"/>
                  <a:gd name="T29" fmla="*/ 190 h 284"/>
                  <a:gd name="T30" fmla="*/ 0 w 154"/>
                  <a:gd name="T31" fmla="*/ 190 h 284"/>
                  <a:gd name="T32" fmla="*/ 0 w 154"/>
                  <a:gd name="T33" fmla="*/ 94 h 284"/>
                  <a:gd name="T34" fmla="*/ 0 w 154"/>
                  <a:gd name="T35" fmla="*/ 94 h 284"/>
                  <a:gd name="T36" fmla="*/ 2 w 154"/>
                  <a:gd name="T37" fmla="*/ 89 h 284"/>
                  <a:gd name="T38" fmla="*/ 8 w 154"/>
                  <a:gd name="T39" fmla="*/ 75 h 284"/>
                  <a:gd name="T40" fmla="*/ 17 w 154"/>
                  <a:gd name="T41" fmla="*/ 56 h 284"/>
                  <a:gd name="T42" fmla="*/ 32 w 154"/>
                  <a:gd name="T43" fmla="*/ 35 h 284"/>
                  <a:gd name="T44" fmla="*/ 52 w 154"/>
                  <a:gd name="T45" fmla="*/ 17 h 284"/>
                  <a:gd name="T46" fmla="*/ 77 w 154"/>
                  <a:gd name="T47" fmla="*/ 4 h 284"/>
                  <a:gd name="T48" fmla="*/ 109 w 154"/>
                  <a:gd name="T49" fmla="*/ 0 h 284"/>
                  <a:gd name="T50" fmla="*/ 109 w 154"/>
                  <a:gd name="T51" fmla="*/ 0 h 284"/>
                  <a:gd name="T52" fmla="*/ 134 w 154"/>
                  <a:gd name="T53" fmla="*/ 7 h 284"/>
                  <a:gd name="T54" fmla="*/ 148 w 154"/>
                  <a:gd name="T55" fmla="*/ 22 h 284"/>
                  <a:gd name="T56" fmla="*/ 154 w 154"/>
                  <a:gd name="T57" fmla="*/ 41 h 284"/>
                  <a:gd name="T58" fmla="*/ 154 w 154"/>
                  <a:gd name="T59" fmla="*/ 61 h 284"/>
                  <a:gd name="T60" fmla="*/ 149 w 154"/>
                  <a:gd name="T61" fmla="*/ 81 h 284"/>
                  <a:gd name="T62" fmla="*/ 142 w 154"/>
                  <a:gd name="T63" fmla="*/ 94 h 284"/>
                  <a:gd name="T64" fmla="*/ 142 w 154"/>
                  <a:gd name="T65" fmla="*/ 94 h 284"/>
                  <a:gd name="T66" fmla="*/ 142 w 154"/>
                  <a:gd name="T67" fmla="*/ 119 h 284"/>
                  <a:gd name="T68" fmla="*/ 142 w 154"/>
                  <a:gd name="T69" fmla="*/ 165 h 284"/>
                  <a:gd name="T70" fmla="*/ 142 w 154"/>
                  <a:gd name="T71" fmla="*/ 189 h 284"/>
                  <a:gd name="T72" fmla="*/ 142 w 154"/>
                  <a:gd name="T73" fmla="*/ 189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4" h="284">
                    <a:moveTo>
                      <a:pt x="142" y="189"/>
                    </a:moveTo>
                    <a:lnTo>
                      <a:pt x="149" y="204"/>
                    </a:lnTo>
                    <a:lnTo>
                      <a:pt x="154" y="222"/>
                    </a:lnTo>
                    <a:lnTo>
                      <a:pt x="154" y="243"/>
                    </a:lnTo>
                    <a:lnTo>
                      <a:pt x="148" y="262"/>
                    </a:lnTo>
                    <a:lnTo>
                      <a:pt x="134" y="277"/>
                    </a:lnTo>
                    <a:lnTo>
                      <a:pt x="109" y="284"/>
                    </a:lnTo>
                    <a:lnTo>
                      <a:pt x="109" y="284"/>
                    </a:lnTo>
                    <a:lnTo>
                      <a:pt x="77" y="280"/>
                    </a:lnTo>
                    <a:lnTo>
                      <a:pt x="52" y="268"/>
                    </a:lnTo>
                    <a:lnTo>
                      <a:pt x="32" y="249"/>
                    </a:lnTo>
                    <a:lnTo>
                      <a:pt x="17" y="228"/>
                    </a:lnTo>
                    <a:lnTo>
                      <a:pt x="8" y="209"/>
                    </a:lnTo>
                    <a:lnTo>
                      <a:pt x="2" y="195"/>
                    </a:lnTo>
                    <a:lnTo>
                      <a:pt x="0" y="190"/>
                    </a:lnTo>
                    <a:lnTo>
                      <a:pt x="0" y="190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2" y="89"/>
                    </a:lnTo>
                    <a:lnTo>
                      <a:pt x="8" y="75"/>
                    </a:lnTo>
                    <a:lnTo>
                      <a:pt x="17" y="56"/>
                    </a:lnTo>
                    <a:lnTo>
                      <a:pt x="32" y="35"/>
                    </a:lnTo>
                    <a:lnTo>
                      <a:pt x="52" y="17"/>
                    </a:lnTo>
                    <a:lnTo>
                      <a:pt x="77" y="4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34" y="7"/>
                    </a:lnTo>
                    <a:lnTo>
                      <a:pt x="148" y="22"/>
                    </a:lnTo>
                    <a:lnTo>
                      <a:pt x="154" y="41"/>
                    </a:lnTo>
                    <a:lnTo>
                      <a:pt x="154" y="61"/>
                    </a:lnTo>
                    <a:lnTo>
                      <a:pt x="149" y="81"/>
                    </a:lnTo>
                    <a:lnTo>
                      <a:pt x="142" y="94"/>
                    </a:lnTo>
                    <a:lnTo>
                      <a:pt x="142" y="94"/>
                    </a:lnTo>
                    <a:lnTo>
                      <a:pt x="142" y="119"/>
                    </a:lnTo>
                    <a:lnTo>
                      <a:pt x="142" y="165"/>
                    </a:lnTo>
                    <a:lnTo>
                      <a:pt x="142" y="189"/>
                    </a:lnTo>
                    <a:lnTo>
                      <a:pt x="142" y="189"/>
                    </a:lnTo>
                    <a:close/>
                  </a:path>
                </a:pathLst>
              </a:custGeom>
              <a:solidFill>
                <a:srgbClr val="C3AAD2"/>
              </a:solidFill>
              <a:ln w="19050" cmpd="sng">
                <a:solidFill>
                  <a:srgbClr val="9E7AB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85" name="Freeform 37"/>
              <p:cNvSpPr>
                <a:spLocks noChangeAspect="1"/>
              </p:cNvSpPr>
              <p:nvPr/>
            </p:nvSpPr>
            <p:spPr bwMode="auto">
              <a:xfrm>
                <a:off x="4515" y="2114"/>
                <a:ext cx="123" cy="66"/>
              </a:xfrm>
              <a:custGeom>
                <a:avLst/>
                <a:gdLst>
                  <a:gd name="T0" fmla="*/ 0 w 82"/>
                  <a:gd name="T1" fmla="*/ 44 h 44"/>
                  <a:gd name="T2" fmla="*/ 18 w 82"/>
                  <a:gd name="T3" fmla="*/ 26 h 44"/>
                  <a:gd name="T4" fmla="*/ 43 w 82"/>
                  <a:gd name="T5" fmla="*/ 13 h 44"/>
                  <a:gd name="T6" fmla="*/ 70 w 82"/>
                  <a:gd name="T7" fmla="*/ 9 h 44"/>
                  <a:gd name="T8" fmla="*/ 70 w 82"/>
                  <a:gd name="T9" fmla="*/ 9 h 44"/>
                  <a:gd name="T10" fmla="*/ 78 w 82"/>
                  <a:gd name="T11" fmla="*/ 7 h 44"/>
                  <a:gd name="T12" fmla="*/ 82 w 82"/>
                  <a:gd name="T13" fmla="*/ 3 h 44"/>
                  <a:gd name="T14" fmla="*/ 71 w 82"/>
                  <a:gd name="T15" fmla="*/ 0 h 44"/>
                  <a:gd name="T16" fmla="*/ 71 w 82"/>
                  <a:gd name="T17" fmla="*/ 0 h 44"/>
                  <a:gd name="T18" fmla="*/ 31 w 82"/>
                  <a:gd name="T19" fmla="*/ 9 h 44"/>
                  <a:gd name="T20" fmla="*/ 7 w 82"/>
                  <a:gd name="T21" fmla="*/ 32 h 44"/>
                  <a:gd name="T22" fmla="*/ 0 w 82"/>
                  <a:gd name="T23" fmla="*/ 44 h 44"/>
                  <a:gd name="T24" fmla="*/ 0 w 82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2" h="44">
                    <a:moveTo>
                      <a:pt x="0" y="44"/>
                    </a:moveTo>
                    <a:lnTo>
                      <a:pt x="18" y="26"/>
                    </a:lnTo>
                    <a:lnTo>
                      <a:pt x="43" y="13"/>
                    </a:lnTo>
                    <a:lnTo>
                      <a:pt x="70" y="9"/>
                    </a:lnTo>
                    <a:lnTo>
                      <a:pt x="70" y="9"/>
                    </a:lnTo>
                    <a:lnTo>
                      <a:pt x="78" y="7"/>
                    </a:lnTo>
                    <a:lnTo>
                      <a:pt x="82" y="3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31" y="9"/>
                    </a:lnTo>
                    <a:lnTo>
                      <a:pt x="7" y="32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9286" name="Group 38"/>
            <p:cNvGrpSpPr>
              <a:grpSpLocks noChangeAspect="1"/>
            </p:cNvGrpSpPr>
            <p:nvPr/>
          </p:nvGrpSpPr>
          <p:grpSpPr bwMode="auto">
            <a:xfrm>
              <a:off x="2227" y="2254"/>
              <a:ext cx="370" cy="132"/>
              <a:chOff x="3109" y="911"/>
              <a:chExt cx="156" cy="59"/>
            </a:xfrm>
          </p:grpSpPr>
          <p:sp>
            <p:nvSpPr>
              <p:cNvPr id="309287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3109" y="911"/>
                <a:ext cx="156" cy="23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1800">
                  <a:latin typeface="Times" charset="0"/>
                </a:endParaRPr>
              </a:p>
            </p:txBody>
          </p:sp>
          <p:sp>
            <p:nvSpPr>
              <p:cNvPr id="309288" name="Rectangle 40"/>
              <p:cNvSpPr>
                <a:spLocks noChangeAspect="1" noChangeArrowheads="1"/>
              </p:cNvSpPr>
              <p:nvPr/>
            </p:nvSpPr>
            <p:spPr bwMode="auto">
              <a:xfrm>
                <a:off x="3232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89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3184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90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3137" y="922"/>
                <a:ext cx="7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9291" name="Rectangle 43"/>
            <p:cNvSpPr>
              <a:spLocks noChangeArrowheads="1"/>
            </p:cNvSpPr>
            <p:nvPr/>
          </p:nvSpPr>
          <p:spPr bwMode="auto">
            <a:xfrm>
              <a:off x="2613" y="2254"/>
              <a:ext cx="192" cy="5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92" name="Text Box 44"/>
            <p:cNvSpPr txBox="1">
              <a:spLocks noChangeAspect="1" noChangeArrowheads="1"/>
            </p:cNvSpPr>
            <p:nvPr/>
          </p:nvSpPr>
          <p:spPr bwMode="auto">
            <a:xfrm>
              <a:off x="1935" y="2101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9293" name="Text Box 45"/>
            <p:cNvSpPr txBox="1">
              <a:spLocks noChangeAspect="1" noChangeArrowheads="1"/>
            </p:cNvSpPr>
            <p:nvPr/>
          </p:nvSpPr>
          <p:spPr bwMode="auto">
            <a:xfrm>
              <a:off x="2921" y="2147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9294" name="Text Box 46"/>
            <p:cNvSpPr txBox="1">
              <a:spLocks noChangeAspect="1" noChangeArrowheads="1"/>
            </p:cNvSpPr>
            <p:nvPr/>
          </p:nvSpPr>
          <p:spPr bwMode="auto">
            <a:xfrm>
              <a:off x="378" y="1606"/>
              <a:ext cx="2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9295" name="Text Box 47"/>
            <p:cNvSpPr txBox="1">
              <a:spLocks noChangeAspect="1" noChangeArrowheads="1"/>
            </p:cNvSpPr>
            <p:nvPr/>
          </p:nvSpPr>
          <p:spPr bwMode="auto">
            <a:xfrm>
              <a:off x="327" y="1826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9296" name="Text Box 48"/>
            <p:cNvSpPr txBox="1">
              <a:spLocks noChangeAspect="1" noChangeArrowheads="1"/>
            </p:cNvSpPr>
            <p:nvPr/>
          </p:nvSpPr>
          <p:spPr bwMode="auto">
            <a:xfrm>
              <a:off x="1674" y="1288"/>
              <a:ext cx="2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9297" name="Text Box 49"/>
            <p:cNvSpPr txBox="1">
              <a:spLocks noChangeAspect="1" noChangeArrowheads="1"/>
            </p:cNvSpPr>
            <p:nvPr/>
          </p:nvSpPr>
          <p:spPr bwMode="auto">
            <a:xfrm>
              <a:off x="3034" y="2149"/>
              <a:ext cx="2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9298" name="Line 50"/>
            <p:cNvSpPr>
              <a:spLocks noChangeAspect="1" noChangeShapeType="1"/>
            </p:cNvSpPr>
            <p:nvPr/>
          </p:nvSpPr>
          <p:spPr bwMode="auto">
            <a:xfrm>
              <a:off x="3391" y="2142"/>
              <a:ext cx="283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99" name="Rectangle 51"/>
            <p:cNvSpPr>
              <a:spLocks noChangeArrowheads="1"/>
            </p:cNvSpPr>
            <p:nvPr/>
          </p:nvSpPr>
          <p:spPr bwMode="auto">
            <a:xfrm>
              <a:off x="3543" y="2235"/>
              <a:ext cx="483" cy="5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9300" name="Group 52"/>
            <p:cNvGrpSpPr>
              <a:grpSpLocks noChangeAspect="1"/>
            </p:cNvGrpSpPr>
            <p:nvPr/>
          </p:nvGrpSpPr>
          <p:grpSpPr bwMode="auto">
            <a:xfrm>
              <a:off x="3239" y="2235"/>
              <a:ext cx="371" cy="132"/>
              <a:chOff x="3109" y="911"/>
              <a:chExt cx="156" cy="59"/>
            </a:xfrm>
          </p:grpSpPr>
          <p:sp>
            <p:nvSpPr>
              <p:cNvPr id="309301" name="Rectangle 53"/>
              <p:cNvSpPr>
                <a:spLocks noChangeAspect="1" noChangeArrowheads="1"/>
              </p:cNvSpPr>
              <p:nvPr/>
            </p:nvSpPr>
            <p:spPr bwMode="auto">
              <a:xfrm>
                <a:off x="3109" y="911"/>
                <a:ext cx="156" cy="23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1800">
                  <a:latin typeface="Times" charset="0"/>
                </a:endParaRPr>
              </a:p>
            </p:txBody>
          </p:sp>
          <p:sp>
            <p:nvSpPr>
              <p:cNvPr id="309302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3232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03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3184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04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3137" y="922"/>
                <a:ext cx="7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9305" name="Freeform 57"/>
            <p:cNvSpPr>
              <a:spLocks noChangeAspect="1"/>
            </p:cNvSpPr>
            <p:nvPr/>
          </p:nvSpPr>
          <p:spPr bwMode="auto">
            <a:xfrm>
              <a:off x="1252" y="1692"/>
              <a:ext cx="33" cy="117"/>
            </a:xfrm>
            <a:custGeom>
              <a:avLst/>
              <a:gdLst>
                <a:gd name="T0" fmla="*/ 0 w 14"/>
                <a:gd name="T1" fmla="*/ 0 h 52"/>
                <a:gd name="T2" fmla="*/ 6 w 14"/>
                <a:gd name="T3" fmla="*/ 52 h 52"/>
                <a:gd name="T4" fmla="*/ 14 w 14"/>
                <a:gd name="T5" fmla="*/ 51 h 52"/>
                <a:gd name="T6" fmla="*/ 7 w 14"/>
                <a:gd name="T7" fmla="*/ 0 h 52"/>
                <a:gd name="T8" fmla="*/ 0 w 14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2">
                  <a:moveTo>
                    <a:pt x="0" y="0"/>
                  </a:moveTo>
                  <a:lnTo>
                    <a:pt x="6" y="52"/>
                  </a:lnTo>
                  <a:lnTo>
                    <a:pt x="14" y="51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06" name="Freeform 58"/>
            <p:cNvSpPr>
              <a:spLocks noChangeAspect="1"/>
            </p:cNvSpPr>
            <p:nvPr/>
          </p:nvSpPr>
          <p:spPr bwMode="auto">
            <a:xfrm>
              <a:off x="1323" y="1668"/>
              <a:ext cx="73" cy="109"/>
            </a:xfrm>
            <a:custGeom>
              <a:avLst/>
              <a:gdLst>
                <a:gd name="T0" fmla="*/ 0 w 31"/>
                <a:gd name="T1" fmla="*/ 3 h 49"/>
                <a:gd name="T2" fmla="*/ 24 w 31"/>
                <a:gd name="T3" fmla="*/ 49 h 49"/>
                <a:gd name="T4" fmla="*/ 31 w 31"/>
                <a:gd name="T5" fmla="*/ 46 h 49"/>
                <a:gd name="T6" fmla="*/ 8 w 31"/>
                <a:gd name="T7" fmla="*/ 0 h 49"/>
                <a:gd name="T8" fmla="*/ 0 w 31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9">
                  <a:moveTo>
                    <a:pt x="0" y="3"/>
                  </a:moveTo>
                  <a:lnTo>
                    <a:pt x="24" y="49"/>
                  </a:lnTo>
                  <a:lnTo>
                    <a:pt x="31" y="46"/>
                  </a:lnTo>
                  <a:lnTo>
                    <a:pt x="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07" name="Freeform 59"/>
            <p:cNvSpPr>
              <a:spLocks noChangeAspect="1"/>
            </p:cNvSpPr>
            <p:nvPr/>
          </p:nvSpPr>
          <p:spPr bwMode="auto">
            <a:xfrm>
              <a:off x="1398" y="1611"/>
              <a:ext cx="95" cy="97"/>
            </a:xfrm>
            <a:custGeom>
              <a:avLst/>
              <a:gdLst>
                <a:gd name="T0" fmla="*/ 0 w 40"/>
                <a:gd name="T1" fmla="*/ 5 h 43"/>
                <a:gd name="T2" fmla="*/ 35 w 40"/>
                <a:gd name="T3" fmla="*/ 43 h 43"/>
                <a:gd name="T4" fmla="*/ 40 w 40"/>
                <a:gd name="T5" fmla="*/ 38 h 43"/>
                <a:gd name="T6" fmla="*/ 6 w 40"/>
                <a:gd name="T7" fmla="*/ 0 h 43"/>
                <a:gd name="T8" fmla="*/ 0 w 40"/>
                <a:gd name="T9" fmla="*/ 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3">
                  <a:moveTo>
                    <a:pt x="0" y="5"/>
                  </a:moveTo>
                  <a:lnTo>
                    <a:pt x="35" y="43"/>
                  </a:lnTo>
                  <a:lnTo>
                    <a:pt x="40" y="38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08" name="Freeform 60"/>
            <p:cNvSpPr>
              <a:spLocks noChangeAspect="1"/>
            </p:cNvSpPr>
            <p:nvPr/>
          </p:nvSpPr>
          <p:spPr bwMode="auto">
            <a:xfrm>
              <a:off x="1474" y="1533"/>
              <a:ext cx="112" cy="81"/>
            </a:xfrm>
            <a:custGeom>
              <a:avLst/>
              <a:gdLst>
                <a:gd name="T0" fmla="*/ 0 w 47"/>
                <a:gd name="T1" fmla="*/ 6 h 36"/>
                <a:gd name="T2" fmla="*/ 43 w 47"/>
                <a:gd name="T3" fmla="*/ 36 h 36"/>
                <a:gd name="T4" fmla="*/ 47 w 47"/>
                <a:gd name="T5" fmla="*/ 30 h 36"/>
                <a:gd name="T6" fmla="*/ 5 w 47"/>
                <a:gd name="T7" fmla="*/ 0 h 36"/>
                <a:gd name="T8" fmla="*/ 0 w 47"/>
                <a:gd name="T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6">
                  <a:moveTo>
                    <a:pt x="0" y="6"/>
                  </a:moveTo>
                  <a:lnTo>
                    <a:pt x="43" y="36"/>
                  </a:lnTo>
                  <a:lnTo>
                    <a:pt x="47" y="30"/>
                  </a:lnTo>
                  <a:lnTo>
                    <a:pt x="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09" name="Freeform 61"/>
            <p:cNvSpPr>
              <a:spLocks noChangeAspect="1"/>
            </p:cNvSpPr>
            <p:nvPr/>
          </p:nvSpPr>
          <p:spPr bwMode="auto">
            <a:xfrm>
              <a:off x="1539" y="1436"/>
              <a:ext cx="115" cy="74"/>
            </a:xfrm>
            <a:custGeom>
              <a:avLst/>
              <a:gdLst>
                <a:gd name="T0" fmla="*/ 0 w 49"/>
                <a:gd name="T1" fmla="*/ 7 h 33"/>
                <a:gd name="T2" fmla="*/ 45 w 49"/>
                <a:gd name="T3" fmla="*/ 33 h 33"/>
                <a:gd name="T4" fmla="*/ 49 w 49"/>
                <a:gd name="T5" fmla="*/ 27 h 33"/>
                <a:gd name="T6" fmla="*/ 5 w 49"/>
                <a:gd name="T7" fmla="*/ 0 h 33"/>
                <a:gd name="T8" fmla="*/ 0 w 49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3">
                  <a:moveTo>
                    <a:pt x="0" y="7"/>
                  </a:moveTo>
                  <a:lnTo>
                    <a:pt x="45" y="33"/>
                  </a:lnTo>
                  <a:lnTo>
                    <a:pt x="49" y="27"/>
                  </a:lnTo>
                  <a:lnTo>
                    <a:pt x="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10" name="Freeform 62"/>
            <p:cNvSpPr>
              <a:spLocks noChangeAspect="1"/>
            </p:cNvSpPr>
            <p:nvPr/>
          </p:nvSpPr>
          <p:spPr bwMode="auto">
            <a:xfrm>
              <a:off x="1605" y="1335"/>
              <a:ext cx="105" cy="83"/>
            </a:xfrm>
            <a:custGeom>
              <a:avLst/>
              <a:gdLst>
                <a:gd name="T0" fmla="*/ 0 w 44"/>
                <a:gd name="T1" fmla="*/ 7 h 37"/>
                <a:gd name="T2" fmla="*/ 39 w 44"/>
                <a:gd name="T3" fmla="*/ 37 h 37"/>
                <a:gd name="T4" fmla="*/ 44 w 44"/>
                <a:gd name="T5" fmla="*/ 30 h 37"/>
                <a:gd name="T6" fmla="*/ 5 w 44"/>
                <a:gd name="T7" fmla="*/ 0 h 37"/>
                <a:gd name="T8" fmla="*/ 0 w 44"/>
                <a:gd name="T9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7">
                  <a:moveTo>
                    <a:pt x="0" y="7"/>
                  </a:moveTo>
                  <a:lnTo>
                    <a:pt x="39" y="37"/>
                  </a:lnTo>
                  <a:lnTo>
                    <a:pt x="44" y="30"/>
                  </a:lnTo>
                  <a:lnTo>
                    <a:pt x="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11" name="Freeform 63"/>
            <p:cNvSpPr>
              <a:spLocks noChangeAspect="1"/>
            </p:cNvSpPr>
            <p:nvPr/>
          </p:nvSpPr>
          <p:spPr bwMode="auto">
            <a:xfrm>
              <a:off x="1697" y="1238"/>
              <a:ext cx="82" cy="102"/>
            </a:xfrm>
            <a:custGeom>
              <a:avLst/>
              <a:gdLst>
                <a:gd name="T0" fmla="*/ 0 w 35"/>
                <a:gd name="T1" fmla="*/ 5 h 45"/>
                <a:gd name="T2" fmla="*/ 29 w 35"/>
                <a:gd name="T3" fmla="*/ 45 h 45"/>
                <a:gd name="T4" fmla="*/ 35 w 35"/>
                <a:gd name="T5" fmla="*/ 40 h 45"/>
                <a:gd name="T6" fmla="*/ 6 w 35"/>
                <a:gd name="T7" fmla="*/ 0 h 45"/>
                <a:gd name="T8" fmla="*/ 0 w 35"/>
                <a:gd name="T9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5">
                  <a:moveTo>
                    <a:pt x="0" y="5"/>
                  </a:moveTo>
                  <a:lnTo>
                    <a:pt x="29" y="45"/>
                  </a:lnTo>
                  <a:lnTo>
                    <a:pt x="35" y="40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12" name="Freeform 64"/>
            <p:cNvSpPr>
              <a:spLocks noChangeAspect="1"/>
            </p:cNvSpPr>
            <p:nvPr/>
          </p:nvSpPr>
          <p:spPr bwMode="auto">
            <a:xfrm>
              <a:off x="1819" y="1184"/>
              <a:ext cx="52" cy="108"/>
            </a:xfrm>
            <a:custGeom>
              <a:avLst/>
              <a:gdLst>
                <a:gd name="T0" fmla="*/ 0 w 22"/>
                <a:gd name="T1" fmla="*/ 2 h 48"/>
                <a:gd name="T2" fmla="*/ 15 w 22"/>
                <a:gd name="T3" fmla="*/ 48 h 48"/>
                <a:gd name="T4" fmla="*/ 22 w 22"/>
                <a:gd name="T5" fmla="*/ 46 h 48"/>
                <a:gd name="T6" fmla="*/ 7 w 22"/>
                <a:gd name="T7" fmla="*/ 0 h 48"/>
                <a:gd name="T8" fmla="*/ 0 w 22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8">
                  <a:moveTo>
                    <a:pt x="0" y="2"/>
                  </a:moveTo>
                  <a:lnTo>
                    <a:pt x="15" y="48"/>
                  </a:lnTo>
                  <a:lnTo>
                    <a:pt x="22" y="46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13" name="Freeform 65"/>
            <p:cNvSpPr>
              <a:spLocks noChangeAspect="1"/>
            </p:cNvSpPr>
            <p:nvPr/>
          </p:nvSpPr>
          <p:spPr bwMode="auto">
            <a:xfrm>
              <a:off x="1252" y="1838"/>
              <a:ext cx="33" cy="117"/>
            </a:xfrm>
            <a:custGeom>
              <a:avLst/>
              <a:gdLst>
                <a:gd name="T0" fmla="*/ 0 w 14"/>
                <a:gd name="T1" fmla="*/ 51 h 52"/>
                <a:gd name="T2" fmla="*/ 7 w 14"/>
                <a:gd name="T3" fmla="*/ 52 h 52"/>
                <a:gd name="T4" fmla="*/ 14 w 14"/>
                <a:gd name="T5" fmla="*/ 1 h 52"/>
                <a:gd name="T6" fmla="*/ 6 w 14"/>
                <a:gd name="T7" fmla="*/ 0 h 52"/>
                <a:gd name="T8" fmla="*/ 0 w 14"/>
                <a:gd name="T9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2">
                  <a:moveTo>
                    <a:pt x="0" y="51"/>
                  </a:moveTo>
                  <a:lnTo>
                    <a:pt x="7" y="52"/>
                  </a:lnTo>
                  <a:lnTo>
                    <a:pt x="14" y="1"/>
                  </a:lnTo>
                  <a:lnTo>
                    <a:pt x="6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14" name="Freeform 66"/>
            <p:cNvSpPr>
              <a:spLocks noChangeAspect="1"/>
            </p:cNvSpPr>
            <p:nvPr/>
          </p:nvSpPr>
          <p:spPr bwMode="auto">
            <a:xfrm>
              <a:off x="1323" y="1867"/>
              <a:ext cx="73" cy="112"/>
            </a:xfrm>
            <a:custGeom>
              <a:avLst/>
              <a:gdLst>
                <a:gd name="T0" fmla="*/ 0 w 31"/>
                <a:gd name="T1" fmla="*/ 46 h 50"/>
                <a:gd name="T2" fmla="*/ 8 w 31"/>
                <a:gd name="T3" fmla="*/ 50 h 50"/>
                <a:gd name="T4" fmla="*/ 31 w 31"/>
                <a:gd name="T5" fmla="*/ 4 h 50"/>
                <a:gd name="T6" fmla="*/ 24 w 31"/>
                <a:gd name="T7" fmla="*/ 0 h 50"/>
                <a:gd name="T8" fmla="*/ 0 w 31"/>
                <a:gd name="T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0">
                  <a:moveTo>
                    <a:pt x="0" y="46"/>
                  </a:moveTo>
                  <a:lnTo>
                    <a:pt x="8" y="50"/>
                  </a:lnTo>
                  <a:lnTo>
                    <a:pt x="31" y="4"/>
                  </a:lnTo>
                  <a:lnTo>
                    <a:pt x="24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15" name="Freeform 67"/>
            <p:cNvSpPr>
              <a:spLocks noChangeAspect="1"/>
            </p:cNvSpPr>
            <p:nvPr/>
          </p:nvSpPr>
          <p:spPr bwMode="auto">
            <a:xfrm>
              <a:off x="1398" y="1939"/>
              <a:ext cx="95" cy="97"/>
            </a:xfrm>
            <a:custGeom>
              <a:avLst/>
              <a:gdLst>
                <a:gd name="T0" fmla="*/ 0 w 40"/>
                <a:gd name="T1" fmla="*/ 38 h 43"/>
                <a:gd name="T2" fmla="*/ 6 w 40"/>
                <a:gd name="T3" fmla="*/ 43 h 43"/>
                <a:gd name="T4" fmla="*/ 40 w 40"/>
                <a:gd name="T5" fmla="*/ 5 h 43"/>
                <a:gd name="T6" fmla="*/ 35 w 40"/>
                <a:gd name="T7" fmla="*/ 0 h 43"/>
                <a:gd name="T8" fmla="*/ 0 w 40"/>
                <a:gd name="T9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3">
                  <a:moveTo>
                    <a:pt x="0" y="38"/>
                  </a:moveTo>
                  <a:lnTo>
                    <a:pt x="6" y="43"/>
                  </a:lnTo>
                  <a:lnTo>
                    <a:pt x="40" y="5"/>
                  </a:lnTo>
                  <a:lnTo>
                    <a:pt x="35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16" name="Freeform 68"/>
            <p:cNvSpPr>
              <a:spLocks noChangeAspect="1"/>
            </p:cNvSpPr>
            <p:nvPr/>
          </p:nvSpPr>
          <p:spPr bwMode="auto">
            <a:xfrm>
              <a:off x="1474" y="2033"/>
              <a:ext cx="112" cy="80"/>
            </a:xfrm>
            <a:custGeom>
              <a:avLst/>
              <a:gdLst>
                <a:gd name="T0" fmla="*/ 0 w 47"/>
                <a:gd name="T1" fmla="*/ 29 h 35"/>
                <a:gd name="T2" fmla="*/ 5 w 47"/>
                <a:gd name="T3" fmla="*/ 35 h 35"/>
                <a:gd name="T4" fmla="*/ 47 w 47"/>
                <a:gd name="T5" fmla="*/ 6 h 35"/>
                <a:gd name="T6" fmla="*/ 43 w 47"/>
                <a:gd name="T7" fmla="*/ 0 h 35"/>
                <a:gd name="T8" fmla="*/ 0 w 47"/>
                <a:gd name="T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5">
                  <a:moveTo>
                    <a:pt x="0" y="29"/>
                  </a:moveTo>
                  <a:lnTo>
                    <a:pt x="5" y="35"/>
                  </a:lnTo>
                  <a:lnTo>
                    <a:pt x="47" y="6"/>
                  </a:lnTo>
                  <a:lnTo>
                    <a:pt x="43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17" name="Freeform 69"/>
            <p:cNvSpPr>
              <a:spLocks noChangeAspect="1"/>
            </p:cNvSpPr>
            <p:nvPr/>
          </p:nvSpPr>
          <p:spPr bwMode="auto">
            <a:xfrm>
              <a:off x="1539" y="2135"/>
              <a:ext cx="115" cy="73"/>
            </a:xfrm>
            <a:custGeom>
              <a:avLst/>
              <a:gdLst>
                <a:gd name="T0" fmla="*/ 0 w 49"/>
                <a:gd name="T1" fmla="*/ 27 h 33"/>
                <a:gd name="T2" fmla="*/ 5 w 49"/>
                <a:gd name="T3" fmla="*/ 33 h 33"/>
                <a:gd name="T4" fmla="*/ 49 w 49"/>
                <a:gd name="T5" fmla="*/ 7 h 33"/>
                <a:gd name="T6" fmla="*/ 45 w 49"/>
                <a:gd name="T7" fmla="*/ 0 h 33"/>
                <a:gd name="T8" fmla="*/ 0 w 49"/>
                <a:gd name="T9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3">
                  <a:moveTo>
                    <a:pt x="0" y="27"/>
                  </a:moveTo>
                  <a:lnTo>
                    <a:pt x="5" y="33"/>
                  </a:lnTo>
                  <a:lnTo>
                    <a:pt x="49" y="7"/>
                  </a:lnTo>
                  <a:lnTo>
                    <a:pt x="45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18" name="Freeform 70"/>
            <p:cNvSpPr>
              <a:spLocks noChangeAspect="1"/>
            </p:cNvSpPr>
            <p:nvPr/>
          </p:nvSpPr>
          <p:spPr bwMode="auto">
            <a:xfrm>
              <a:off x="1605" y="2229"/>
              <a:ext cx="105" cy="83"/>
            </a:xfrm>
            <a:custGeom>
              <a:avLst/>
              <a:gdLst>
                <a:gd name="T0" fmla="*/ 0 w 44"/>
                <a:gd name="T1" fmla="*/ 31 h 37"/>
                <a:gd name="T2" fmla="*/ 5 w 44"/>
                <a:gd name="T3" fmla="*/ 37 h 37"/>
                <a:gd name="T4" fmla="*/ 44 w 44"/>
                <a:gd name="T5" fmla="*/ 6 h 37"/>
                <a:gd name="T6" fmla="*/ 39 w 44"/>
                <a:gd name="T7" fmla="*/ 0 h 37"/>
                <a:gd name="T8" fmla="*/ 0 w 44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7">
                  <a:moveTo>
                    <a:pt x="0" y="31"/>
                  </a:moveTo>
                  <a:lnTo>
                    <a:pt x="5" y="37"/>
                  </a:lnTo>
                  <a:lnTo>
                    <a:pt x="44" y="6"/>
                  </a:lnTo>
                  <a:lnTo>
                    <a:pt x="39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19" name="Freeform 71"/>
            <p:cNvSpPr>
              <a:spLocks noChangeAspect="1"/>
            </p:cNvSpPr>
            <p:nvPr/>
          </p:nvSpPr>
          <p:spPr bwMode="auto">
            <a:xfrm>
              <a:off x="1697" y="2310"/>
              <a:ext cx="82" cy="99"/>
            </a:xfrm>
            <a:custGeom>
              <a:avLst/>
              <a:gdLst>
                <a:gd name="T0" fmla="*/ 0 w 35"/>
                <a:gd name="T1" fmla="*/ 39 h 44"/>
                <a:gd name="T2" fmla="*/ 6 w 35"/>
                <a:gd name="T3" fmla="*/ 44 h 44"/>
                <a:gd name="T4" fmla="*/ 35 w 35"/>
                <a:gd name="T5" fmla="*/ 4 h 44"/>
                <a:gd name="T6" fmla="*/ 29 w 35"/>
                <a:gd name="T7" fmla="*/ 0 h 44"/>
                <a:gd name="T8" fmla="*/ 0 w 35"/>
                <a:gd name="T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4">
                  <a:moveTo>
                    <a:pt x="0" y="39"/>
                  </a:moveTo>
                  <a:lnTo>
                    <a:pt x="6" y="44"/>
                  </a:lnTo>
                  <a:lnTo>
                    <a:pt x="35" y="4"/>
                  </a:lnTo>
                  <a:lnTo>
                    <a:pt x="29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20" name="Freeform 72"/>
            <p:cNvSpPr>
              <a:spLocks noChangeAspect="1"/>
            </p:cNvSpPr>
            <p:nvPr/>
          </p:nvSpPr>
          <p:spPr bwMode="auto">
            <a:xfrm>
              <a:off x="1819" y="2352"/>
              <a:ext cx="52" cy="111"/>
            </a:xfrm>
            <a:custGeom>
              <a:avLst/>
              <a:gdLst>
                <a:gd name="T0" fmla="*/ 0 w 22"/>
                <a:gd name="T1" fmla="*/ 47 h 49"/>
                <a:gd name="T2" fmla="*/ 7 w 22"/>
                <a:gd name="T3" fmla="*/ 49 h 49"/>
                <a:gd name="T4" fmla="*/ 22 w 22"/>
                <a:gd name="T5" fmla="*/ 3 h 49"/>
                <a:gd name="T6" fmla="*/ 15 w 22"/>
                <a:gd name="T7" fmla="*/ 0 h 49"/>
                <a:gd name="T8" fmla="*/ 0 w 22"/>
                <a:gd name="T9" fmla="*/ 4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9">
                  <a:moveTo>
                    <a:pt x="0" y="47"/>
                  </a:moveTo>
                  <a:lnTo>
                    <a:pt x="7" y="49"/>
                  </a:lnTo>
                  <a:lnTo>
                    <a:pt x="22" y="3"/>
                  </a:lnTo>
                  <a:lnTo>
                    <a:pt x="15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21" name="Freeform 73"/>
            <p:cNvSpPr>
              <a:spLocks noChangeAspect="1"/>
            </p:cNvSpPr>
            <p:nvPr/>
          </p:nvSpPr>
          <p:spPr bwMode="auto">
            <a:xfrm>
              <a:off x="628" y="1903"/>
              <a:ext cx="4429" cy="618"/>
            </a:xfrm>
            <a:custGeom>
              <a:avLst/>
              <a:gdLst>
                <a:gd name="T0" fmla="*/ 106 w 1859"/>
                <a:gd name="T1" fmla="*/ 1 h 274"/>
                <a:gd name="T2" fmla="*/ 0 w 1859"/>
                <a:gd name="T3" fmla="*/ 1 h 274"/>
                <a:gd name="T4" fmla="*/ 176 w 1859"/>
                <a:gd name="T5" fmla="*/ 24 h 274"/>
                <a:gd name="T6" fmla="*/ 176 w 1859"/>
                <a:gd name="T7" fmla="*/ 24 h 274"/>
                <a:gd name="T8" fmla="*/ 234 w 1859"/>
                <a:gd name="T9" fmla="*/ 27 h 274"/>
                <a:gd name="T10" fmla="*/ 333 w 1859"/>
                <a:gd name="T11" fmla="*/ 72 h 274"/>
                <a:gd name="T12" fmla="*/ 370 w 1859"/>
                <a:gd name="T13" fmla="*/ 127 h 274"/>
                <a:gd name="T14" fmla="*/ 399 w 1859"/>
                <a:gd name="T15" fmla="*/ 175 h 274"/>
                <a:gd name="T16" fmla="*/ 448 w 1859"/>
                <a:gd name="T17" fmla="*/ 236 h 274"/>
                <a:gd name="T18" fmla="*/ 527 w 1859"/>
                <a:gd name="T19" fmla="*/ 270 h 274"/>
                <a:gd name="T20" fmla="*/ 586 w 1859"/>
                <a:gd name="T21" fmla="*/ 274 h 274"/>
                <a:gd name="T22" fmla="*/ 610 w 1859"/>
                <a:gd name="T23" fmla="*/ 274 h 274"/>
                <a:gd name="T24" fmla="*/ 664 w 1859"/>
                <a:gd name="T25" fmla="*/ 274 h 274"/>
                <a:gd name="T26" fmla="*/ 742 w 1859"/>
                <a:gd name="T27" fmla="*/ 274 h 274"/>
                <a:gd name="T28" fmla="*/ 841 w 1859"/>
                <a:gd name="T29" fmla="*/ 274 h 274"/>
                <a:gd name="T30" fmla="*/ 954 w 1859"/>
                <a:gd name="T31" fmla="*/ 274 h 274"/>
                <a:gd name="T32" fmla="*/ 1077 w 1859"/>
                <a:gd name="T33" fmla="*/ 274 h 274"/>
                <a:gd name="T34" fmla="*/ 1205 w 1859"/>
                <a:gd name="T35" fmla="*/ 274 h 274"/>
                <a:gd name="T36" fmla="*/ 1334 w 1859"/>
                <a:gd name="T37" fmla="*/ 274 h 274"/>
                <a:gd name="T38" fmla="*/ 1459 w 1859"/>
                <a:gd name="T39" fmla="*/ 274 h 274"/>
                <a:gd name="T40" fmla="*/ 1575 w 1859"/>
                <a:gd name="T41" fmla="*/ 274 h 274"/>
                <a:gd name="T42" fmla="*/ 1677 w 1859"/>
                <a:gd name="T43" fmla="*/ 274 h 274"/>
                <a:gd name="T44" fmla="*/ 1761 w 1859"/>
                <a:gd name="T45" fmla="*/ 274 h 274"/>
                <a:gd name="T46" fmla="*/ 1821 w 1859"/>
                <a:gd name="T47" fmla="*/ 274 h 274"/>
                <a:gd name="T48" fmla="*/ 1854 w 1859"/>
                <a:gd name="T49" fmla="*/ 274 h 274"/>
                <a:gd name="T50" fmla="*/ 1859 w 1859"/>
                <a:gd name="T51" fmla="*/ 252 h 274"/>
                <a:gd name="T52" fmla="*/ 1849 w 1859"/>
                <a:gd name="T53" fmla="*/ 252 h 274"/>
                <a:gd name="T54" fmla="*/ 1809 w 1859"/>
                <a:gd name="T55" fmla="*/ 252 h 274"/>
                <a:gd name="T56" fmla="*/ 1742 w 1859"/>
                <a:gd name="T57" fmla="*/ 252 h 274"/>
                <a:gd name="T58" fmla="*/ 1653 w 1859"/>
                <a:gd name="T59" fmla="*/ 252 h 274"/>
                <a:gd name="T60" fmla="*/ 1547 w 1859"/>
                <a:gd name="T61" fmla="*/ 252 h 274"/>
                <a:gd name="T62" fmla="*/ 1428 w 1859"/>
                <a:gd name="T63" fmla="*/ 252 h 274"/>
                <a:gd name="T64" fmla="*/ 1302 w 1859"/>
                <a:gd name="T65" fmla="*/ 252 h 274"/>
                <a:gd name="T66" fmla="*/ 1173 w 1859"/>
                <a:gd name="T67" fmla="*/ 252 h 274"/>
                <a:gd name="T68" fmla="*/ 1045 w 1859"/>
                <a:gd name="T69" fmla="*/ 252 h 274"/>
                <a:gd name="T70" fmla="*/ 924 w 1859"/>
                <a:gd name="T71" fmla="*/ 252 h 274"/>
                <a:gd name="T72" fmla="*/ 815 w 1859"/>
                <a:gd name="T73" fmla="*/ 252 h 274"/>
                <a:gd name="T74" fmla="*/ 721 w 1859"/>
                <a:gd name="T75" fmla="*/ 252 h 274"/>
                <a:gd name="T76" fmla="*/ 648 w 1859"/>
                <a:gd name="T77" fmla="*/ 252 h 274"/>
                <a:gd name="T78" fmla="*/ 601 w 1859"/>
                <a:gd name="T79" fmla="*/ 252 h 274"/>
                <a:gd name="T80" fmla="*/ 584 w 1859"/>
                <a:gd name="T81" fmla="*/ 252 h 274"/>
                <a:gd name="T82" fmla="*/ 506 w 1859"/>
                <a:gd name="T83" fmla="*/ 241 h 274"/>
                <a:gd name="T84" fmla="*/ 443 w 1859"/>
                <a:gd name="T85" fmla="*/ 199 h 274"/>
                <a:gd name="T86" fmla="*/ 397 w 1859"/>
                <a:gd name="T87" fmla="*/ 127 h 274"/>
                <a:gd name="T88" fmla="*/ 372 w 1859"/>
                <a:gd name="T89" fmla="*/ 84 h 274"/>
                <a:gd name="T90" fmla="*/ 306 w 1859"/>
                <a:gd name="T91" fmla="*/ 25 h 274"/>
                <a:gd name="T92" fmla="*/ 211 w 1859"/>
                <a:gd name="T93" fmla="*/ 1 h 274"/>
                <a:gd name="T94" fmla="*/ 175 w 1859"/>
                <a:gd name="T95" fmla="*/ 1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59" h="274">
                  <a:moveTo>
                    <a:pt x="175" y="1"/>
                  </a:moveTo>
                  <a:lnTo>
                    <a:pt x="165" y="1"/>
                  </a:lnTo>
                  <a:lnTo>
                    <a:pt x="140" y="1"/>
                  </a:lnTo>
                  <a:lnTo>
                    <a:pt x="106" y="1"/>
                  </a:lnTo>
                  <a:lnTo>
                    <a:pt x="69" y="1"/>
                  </a:lnTo>
                  <a:lnTo>
                    <a:pt x="34" y="1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4"/>
                  </a:lnTo>
                  <a:lnTo>
                    <a:pt x="176" y="24"/>
                  </a:lnTo>
                  <a:lnTo>
                    <a:pt x="176" y="24"/>
                  </a:lnTo>
                  <a:lnTo>
                    <a:pt x="176" y="24"/>
                  </a:lnTo>
                  <a:lnTo>
                    <a:pt x="176" y="24"/>
                  </a:lnTo>
                  <a:lnTo>
                    <a:pt x="176" y="24"/>
                  </a:lnTo>
                  <a:lnTo>
                    <a:pt x="176" y="24"/>
                  </a:lnTo>
                  <a:lnTo>
                    <a:pt x="181" y="24"/>
                  </a:lnTo>
                  <a:lnTo>
                    <a:pt x="194" y="24"/>
                  </a:lnTo>
                  <a:lnTo>
                    <a:pt x="211" y="24"/>
                  </a:lnTo>
                  <a:lnTo>
                    <a:pt x="234" y="27"/>
                  </a:lnTo>
                  <a:lnTo>
                    <a:pt x="259" y="32"/>
                  </a:lnTo>
                  <a:lnTo>
                    <a:pt x="285" y="41"/>
                  </a:lnTo>
                  <a:lnTo>
                    <a:pt x="310" y="53"/>
                  </a:lnTo>
                  <a:lnTo>
                    <a:pt x="333" y="72"/>
                  </a:lnTo>
                  <a:lnTo>
                    <a:pt x="352" y="96"/>
                  </a:lnTo>
                  <a:lnTo>
                    <a:pt x="352" y="96"/>
                  </a:lnTo>
                  <a:lnTo>
                    <a:pt x="359" y="107"/>
                  </a:lnTo>
                  <a:lnTo>
                    <a:pt x="370" y="127"/>
                  </a:lnTo>
                  <a:lnTo>
                    <a:pt x="377" y="138"/>
                  </a:lnTo>
                  <a:lnTo>
                    <a:pt x="377" y="138"/>
                  </a:lnTo>
                  <a:lnTo>
                    <a:pt x="388" y="157"/>
                  </a:lnTo>
                  <a:lnTo>
                    <a:pt x="399" y="175"/>
                  </a:lnTo>
                  <a:lnTo>
                    <a:pt x="410" y="193"/>
                  </a:lnTo>
                  <a:lnTo>
                    <a:pt x="422" y="208"/>
                  </a:lnTo>
                  <a:lnTo>
                    <a:pt x="434" y="223"/>
                  </a:lnTo>
                  <a:lnTo>
                    <a:pt x="448" y="236"/>
                  </a:lnTo>
                  <a:lnTo>
                    <a:pt x="464" y="247"/>
                  </a:lnTo>
                  <a:lnTo>
                    <a:pt x="482" y="257"/>
                  </a:lnTo>
                  <a:lnTo>
                    <a:pt x="503" y="264"/>
                  </a:lnTo>
                  <a:lnTo>
                    <a:pt x="527" y="270"/>
                  </a:lnTo>
                  <a:lnTo>
                    <a:pt x="554" y="273"/>
                  </a:lnTo>
                  <a:lnTo>
                    <a:pt x="584" y="274"/>
                  </a:lnTo>
                  <a:lnTo>
                    <a:pt x="584" y="274"/>
                  </a:lnTo>
                  <a:lnTo>
                    <a:pt x="586" y="274"/>
                  </a:lnTo>
                  <a:lnTo>
                    <a:pt x="589" y="274"/>
                  </a:lnTo>
                  <a:lnTo>
                    <a:pt x="594" y="274"/>
                  </a:lnTo>
                  <a:lnTo>
                    <a:pt x="601" y="274"/>
                  </a:lnTo>
                  <a:lnTo>
                    <a:pt x="610" y="274"/>
                  </a:lnTo>
                  <a:lnTo>
                    <a:pt x="621" y="274"/>
                  </a:lnTo>
                  <a:lnTo>
                    <a:pt x="634" y="274"/>
                  </a:lnTo>
                  <a:lnTo>
                    <a:pt x="648" y="274"/>
                  </a:lnTo>
                  <a:lnTo>
                    <a:pt x="664" y="274"/>
                  </a:lnTo>
                  <a:lnTo>
                    <a:pt x="682" y="274"/>
                  </a:lnTo>
                  <a:lnTo>
                    <a:pt x="701" y="274"/>
                  </a:lnTo>
                  <a:lnTo>
                    <a:pt x="721" y="274"/>
                  </a:lnTo>
                  <a:lnTo>
                    <a:pt x="742" y="274"/>
                  </a:lnTo>
                  <a:lnTo>
                    <a:pt x="765" y="274"/>
                  </a:lnTo>
                  <a:lnTo>
                    <a:pt x="790" y="274"/>
                  </a:lnTo>
                  <a:lnTo>
                    <a:pt x="815" y="274"/>
                  </a:lnTo>
                  <a:lnTo>
                    <a:pt x="841" y="274"/>
                  </a:lnTo>
                  <a:lnTo>
                    <a:pt x="868" y="274"/>
                  </a:lnTo>
                  <a:lnTo>
                    <a:pt x="896" y="274"/>
                  </a:lnTo>
                  <a:lnTo>
                    <a:pt x="924" y="274"/>
                  </a:lnTo>
                  <a:lnTo>
                    <a:pt x="954" y="274"/>
                  </a:lnTo>
                  <a:lnTo>
                    <a:pt x="983" y="274"/>
                  </a:lnTo>
                  <a:lnTo>
                    <a:pt x="1014" y="274"/>
                  </a:lnTo>
                  <a:lnTo>
                    <a:pt x="1045" y="274"/>
                  </a:lnTo>
                  <a:lnTo>
                    <a:pt x="1077" y="274"/>
                  </a:lnTo>
                  <a:lnTo>
                    <a:pt x="1108" y="274"/>
                  </a:lnTo>
                  <a:lnTo>
                    <a:pt x="1140" y="274"/>
                  </a:lnTo>
                  <a:lnTo>
                    <a:pt x="1173" y="274"/>
                  </a:lnTo>
                  <a:lnTo>
                    <a:pt x="1205" y="274"/>
                  </a:lnTo>
                  <a:lnTo>
                    <a:pt x="1237" y="274"/>
                  </a:lnTo>
                  <a:lnTo>
                    <a:pt x="1270" y="274"/>
                  </a:lnTo>
                  <a:lnTo>
                    <a:pt x="1302" y="274"/>
                  </a:lnTo>
                  <a:lnTo>
                    <a:pt x="1334" y="274"/>
                  </a:lnTo>
                  <a:lnTo>
                    <a:pt x="1365" y="274"/>
                  </a:lnTo>
                  <a:lnTo>
                    <a:pt x="1397" y="274"/>
                  </a:lnTo>
                  <a:lnTo>
                    <a:pt x="1428" y="274"/>
                  </a:lnTo>
                  <a:lnTo>
                    <a:pt x="1459" y="274"/>
                  </a:lnTo>
                  <a:lnTo>
                    <a:pt x="1489" y="274"/>
                  </a:lnTo>
                  <a:lnTo>
                    <a:pt x="1518" y="274"/>
                  </a:lnTo>
                  <a:lnTo>
                    <a:pt x="1547" y="274"/>
                  </a:lnTo>
                  <a:lnTo>
                    <a:pt x="1575" y="274"/>
                  </a:lnTo>
                  <a:lnTo>
                    <a:pt x="1602" y="274"/>
                  </a:lnTo>
                  <a:lnTo>
                    <a:pt x="1628" y="274"/>
                  </a:lnTo>
                  <a:lnTo>
                    <a:pt x="1653" y="274"/>
                  </a:lnTo>
                  <a:lnTo>
                    <a:pt x="1677" y="274"/>
                  </a:lnTo>
                  <a:lnTo>
                    <a:pt x="1700" y="274"/>
                  </a:lnTo>
                  <a:lnTo>
                    <a:pt x="1721" y="274"/>
                  </a:lnTo>
                  <a:lnTo>
                    <a:pt x="1742" y="274"/>
                  </a:lnTo>
                  <a:lnTo>
                    <a:pt x="1761" y="274"/>
                  </a:lnTo>
                  <a:lnTo>
                    <a:pt x="1778" y="274"/>
                  </a:lnTo>
                  <a:lnTo>
                    <a:pt x="1795" y="274"/>
                  </a:lnTo>
                  <a:lnTo>
                    <a:pt x="1809" y="274"/>
                  </a:lnTo>
                  <a:lnTo>
                    <a:pt x="1821" y="274"/>
                  </a:lnTo>
                  <a:lnTo>
                    <a:pt x="1833" y="274"/>
                  </a:lnTo>
                  <a:lnTo>
                    <a:pt x="1842" y="274"/>
                  </a:lnTo>
                  <a:lnTo>
                    <a:pt x="1849" y="274"/>
                  </a:lnTo>
                  <a:lnTo>
                    <a:pt x="1854" y="274"/>
                  </a:lnTo>
                  <a:lnTo>
                    <a:pt x="1857" y="274"/>
                  </a:lnTo>
                  <a:lnTo>
                    <a:pt x="1859" y="274"/>
                  </a:lnTo>
                  <a:lnTo>
                    <a:pt x="1859" y="274"/>
                  </a:lnTo>
                  <a:lnTo>
                    <a:pt x="1859" y="252"/>
                  </a:lnTo>
                  <a:lnTo>
                    <a:pt x="1859" y="252"/>
                  </a:lnTo>
                  <a:lnTo>
                    <a:pt x="1857" y="252"/>
                  </a:lnTo>
                  <a:lnTo>
                    <a:pt x="1854" y="252"/>
                  </a:lnTo>
                  <a:lnTo>
                    <a:pt x="1849" y="252"/>
                  </a:lnTo>
                  <a:lnTo>
                    <a:pt x="1842" y="252"/>
                  </a:lnTo>
                  <a:lnTo>
                    <a:pt x="1833" y="252"/>
                  </a:lnTo>
                  <a:lnTo>
                    <a:pt x="1821" y="252"/>
                  </a:lnTo>
                  <a:lnTo>
                    <a:pt x="1809" y="252"/>
                  </a:lnTo>
                  <a:lnTo>
                    <a:pt x="1795" y="252"/>
                  </a:lnTo>
                  <a:lnTo>
                    <a:pt x="1778" y="252"/>
                  </a:lnTo>
                  <a:lnTo>
                    <a:pt x="1761" y="252"/>
                  </a:lnTo>
                  <a:lnTo>
                    <a:pt x="1742" y="252"/>
                  </a:lnTo>
                  <a:lnTo>
                    <a:pt x="1721" y="252"/>
                  </a:lnTo>
                  <a:lnTo>
                    <a:pt x="1700" y="252"/>
                  </a:lnTo>
                  <a:lnTo>
                    <a:pt x="1677" y="252"/>
                  </a:lnTo>
                  <a:lnTo>
                    <a:pt x="1653" y="252"/>
                  </a:lnTo>
                  <a:lnTo>
                    <a:pt x="1628" y="252"/>
                  </a:lnTo>
                  <a:lnTo>
                    <a:pt x="1602" y="252"/>
                  </a:lnTo>
                  <a:lnTo>
                    <a:pt x="1575" y="252"/>
                  </a:lnTo>
                  <a:lnTo>
                    <a:pt x="1547" y="252"/>
                  </a:lnTo>
                  <a:lnTo>
                    <a:pt x="1518" y="252"/>
                  </a:lnTo>
                  <a:lnTo>
                    <a:pt x="1489" y="252"/>
                  </a:lnTo>
                  <a:lnTo>
                    <a:pt x="1459" y="252"/>
                  </a:lnTo>
                  <a:lnTo>
                    <a:pt x="1428" y="252"/>
                  </a:lnTo>
                  <a:lnTo>
                    <a:pt x="1397" y="252"/>
                  </a:lnTo>
                  <a:lnTo>
                    <a:pt x="1365" y="252"/>
                  </a:lnTo>
                  <a:lnTo>
                    <a:pt x="1334" y="252"/>
                  </a:lnTo>
                  <a:lnTo>
                    <a:pt x="1302" y="252"/>
                  </a:lnTo>
                  <a:lnTo>
                    <a:pt x="1270" y="252"/>
                  </a:lnTo>
                  <a:lnTo>
                    <a:pt x="1237" y="252"/>
                  </a:lnTo>
                  <a:lnTo>
                    <a:pt x="1205" y="252"/>
                  </a:lnTo>
                  <a:lnTo>
                    <a:pt x="1173" y="252"/>
                  </a:lnTo>
                  <a:lnTo>
                    <a:pt x="1140" y="252"/>
                  </a:lnTo>
                  <a:lnTo>
                    <a:pt x="1108" y="252"/>
                  </a:lnTo>
                  <a:lnTo>
                    <a:pt x="1077" y="252"/>
                  </a:lnTo>
                  <a:lnTo>
                    <a:pt x="1045" y="252"/>
                  </a:lnTo>
                  <a:lnTo>
                    <a:pt x="1014" y="252"/>
                  </a:lnTo>
                  <a:lnTo>
                    <a:pt x="983" y="252"/>
                  </a:lnTo>
                  <a:lnTo>
                    <a:pt x="954" y="252"/>
                  </a:lnTo>
                  <a:lnTo>
                    <a:pt x="924" y="252"/>
                  </a:lnTo>
                  <a:lnTo>
                    <a:pt x="896" y="252"/>
                  </a:lnTo>
                  <a:lnTo>
                    <a:pt x="868" y="252"/>
                  </a:lnTo>
                  <a:lnTo>
                    <a:pt x="841" y="252"/>
                  </a:lnTo>
                  <a:lnTo>
                    <a:pt x="815" y="252"/>
                  </a:lnTo>
                  <a:lnTo>
                    <a:pt x="790" y="252"/>
                  </a:lnTo>
                  <a:lnTo>
                    <a:pt x="765" y="252"/>
                  </a:lnTo>
                  <a:lnTo>
                    <a:pt x="742" y="252"/>
                  </a:lnTo>
                  <a:lnTo>
                    <a:pt x="721" y="252"/>
                  </a:lnTo>
                  <a:lnTo>
                    <a:pt x="701" y="252"/>
                  </a:lnTo>
                  <a:lnTo>
                    <a:pt x="682" y="252"/>
                  </a:lnTo>
                  <a:lnTo>
                    <a:pt x="664" y="252"/>
                  </a:lnTo>
                  <a:lnTo>
                    <a:pt x="648" y="252"/>
                  </a:lnTo>
                  <a:lnTo>
                    <a:pt x="634" y="252"/>
                  </a:lnTo>
                  <a:lnTo>
                    <a:pt x="621" y="252"/>
                  </a:lnTo>
                  <a:lnTo>
                    <a:pt x="610" y="252"/>
                  </a:lnTo>
                  <a:lnTo>
                    <a:pt x="601" y="252"/>
                  </a:lnTo>
                  <a:lnTo>
                    <a:pt x="594" y="252"/>
                  </a:lnTo>
                  <a:lnTo>
                    <a:pt x="589" y="252"/>
                  </a:lnTo>
                  <a:lnTo>
                    <a:pt x="586" y="252"/>
                  </a:lnTo>
                  <a:lnTo>
                    <a:pt x="584" y="252"/>
                  </a:lnTo>
                  <a:lnTo>
                    <a:pt x="584" y="252"/>
                  </a:lnTo>
                  <a:lnTo>
                    <a:pt x="555" y="251"/>
                  </a:lnTo>
                  <a:lnTo>
                    <a:pt x="529" y="247"/>
                  </a:lnTo>
                  <a:lnTo>
                    <a:pt x="506" y="241"/>
                  </a:lnTo>
                  <a:lnTo>
                    <a:pt x="488" y="234"/>
                  </a:lnTo>
                  <a:lnTo>
                    <a:pt x="471" y="224"/>
                  </a:lnTo>
                  <a:lnTo>
                    <a:pt x="456" y="212"/>
                  </a:lnTo>
                  <a:lnTo>
                    <a:pt x="443" y="199"/>
                  </a:lnTo>
                  <a:lnTo>
                    <a:pt x="431" y="183"/>
                  </a:lnTo>
                  <a:lnTo>
                    <a:pt x="420" y="166"/>
                  </a:lnTo>
                  <a:lnTo>
                    <a:pt x="408" y="147"/>
                  </a:lnTo>
                  <a:lnTo>
                    <a:pt x="397" y="127"/>
                  </a:lnTo>
                  <a:lnTo>
                    <a:pt x="397" y="127"/>
                  </a:lnTo>
                  <a:lnTo>
                    <a:pt x="390" y="115"/>
                  </a:lnTo>
                  <a:lnTo>
                    <a:pt x="378" y="95"/>
                  </a:lnTo>
                  <a:lnTo>
                    <a:pt x="372" y="84"/>
                  </a:lnTo>
                  <a:lnTo>
                    <a:pt x="372" y="84"/>
                  </a:lnTo>
                  <a:lnTo>
                    <a:pt x="353" y="59"/>
                  </a:lnTo>
                  <a:lnTo>
                    <a:pt x="331" y="40"/>
                  </a:lnTo>
                  <a:lnTo>
                    <a:pt x="306" y="25"/>
                  </a:lnTo>
                  <a:lnTo>
                    <a:pt x="281" y="14"/>
                  </a:lnTo>
                  <a:lnTo>
                    <a:pt x="256" y="7"/>
                  </a:lnTo>
                  <a:lnTo>
                    <a:pt x="232" y="3"/>
                  </a:lnTo>
                  <a:lnTo>
                    <a:pt x="211" y="1"/>
                  </a:lnTo>
                  <a:lnTo>
                    <a:pt x="194" y="0"/>
                  </a:lnTo>
                  <a:lnTo>
                    <a:pt x="181" y="1"/>
                  </a:lnTo>
                  <a:lnTo>
                    <a:pt x="175" y="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22" name="Freeform 74"/>
            <p:cNvSpPr>
              <a:spLocks noChangeAspect="1"/>
            </p:cNvSpPr>
            <p:nvPr/>
          </p:nvSpPr>
          <p:spPr bwMode="auto">
            <a:xfrm>
              <a:off x="628" y="1124"/>
              <a:ext cx="4429" cy="615"/>
            </a:xfrm>
            <a:custGeom>
              <a:avLst/>
              <a:gdLst>
                <a:gd name="T0" fmla="*/ 527 w 1859"/>
                <a:gd name="T1" fmla="*/ 4 h 273"/>
                <a:gd name="T2" fmla="*/ 464 w 1859"/>
                <a:gd name="T3" fmla="*/ 27 h 273"/>
                <a:gd name="T4" fmla="*/ 421 w 1859"/>
                <a:gd name="T5" fmla="*/ 66 h 273"/>
                <a:gd name="T6" fmla="*/ 387 w 1859"/>
                <a:gd name="T7" fmla="*/ 117 h 273"/>
                <a:gd name="T8" fmla="*/ 370 w 1859"/>
                <a:gd name="T9" fmla="*/ 147 h 273"/>
                <a:gd name="T10" fmla="*/ 352 w 1859"/>
                <a:gd name="T11" fmla="*/ 178 h 273"/>
                <a:gd name="T12" fmla="*/ 285 w 1859"/>
                <a:gd name="T13" fmla="*/ 232 h 273"/>
                <a:gd name="T14" fmla="*/ 211 w 1859"/>
                <a:gd name="T15" fmla="*/ 249 h 273"/>
                <a:gd name="T16" fmla="*/ 176 w 1859"/>
                <a:gd name="T17" fmla="*/ 250 h 273"/>
                <a:gd name="T18" fmla="*/ 176 w 1859"/>
                <a:gd name="T19" fmla="*/ 249 h 273"/>
                <a:gd name="T20" fmla="*/ 0 w 1859"/>
                <a:gd name="T21" fmla="*/ 249 h 273"/>
                <a:gd name="T22" fmla="*/ 9 w 1859"/>
                <a:gd name="T23" fmla="*/ 273 h 273"/>
                <a:gd name="T24" fmla="*/ 106 w 1859"/>
                <a:gd name="T25" fmla="*/ 273 h 273"/>
                <a:gd name="T26" fmla="*/ 175 w 1859"/>
                <a:gd name="T27" fmla="*/ 273 h 273"/>
                <a:gd name="T28" fmla="*/ 194 w 1859"/>
                <a:gd name="T29" fmla="*/ 273 h 273"/>
                <a:gd name="T30" fmla="*/ 256 w 1859"/>
                <a:gd name="T31" fmla="*/ 266 h 273"/>
                <a:gd name="T32" fmla="*/ 331 w 1859"/>
                <a:gd name="T33" fmla="*/ 234 h 273"/>
                <a:gd name="T34" fmla="*/ 372 w 1859"/>
                <a:gd name="T35" fmla="*/ 189 h 273"/>
                <a:gd name="T36" fmla="*/ 396 w 1859"/>
                <a:gd name="T37" fmla="*/ 148 h 273"/>
                <a:gd name="T38" fmla="*/ 419 w 1859"/>
                <a:gd name="T39" fmla="*/ 109 h 273"/>
                <a:gd name="T40" fmla="*/ 456 w 1859"/>
                <a:gd name="T41" fmla="*/ 62 h 273"/>
                <a:gd name="T42" fmla="*/ 506 w 1859"/>
                <a:gd name="T43" fmla="*/ 33 h 273"/>
                <a:gd name="T44" fmla="*/ 584 w 1859"/>
                <a:gd name="T45" fmla="*/ 23 h 273"/>
                <a:gd name="T46" fmla="*/ 589 w 1859"/>
                <a:gd name="T47" fmla="*/ 23 h 273"/>
                <a:gd name="T48" fmla="*/ 610 w 1859"/>
                <a:gd name="T49" fmla="*/ 23 h 273"/>
                <a:gd name="T50" fmla="*/ 648 w 1859"/>
                <a:gd name="T51" fmla="*/ 23 h 273"/>
                <a:gd name="T52" fmla="*/ 701 w 1859"/>
                <a:gd name="T53" fmla="*/ 23 h 273"/>
                <a:gd name="T54" fmla="*/ 765 w 1859"/>
                <a:gd name="T55" fmla="*/ 23 h 273"/>
                <a:gd name="T56" fmla="*/ 841 w 1859"/>
                <a:gd name="T57" fmla="*/ 23 h 273"/>
                <a:gd name="T58" fmla="*/ 924 w 1859"/>
                <a:gd name="T59" fmla="*/ 23 h 273"/>
                <a:gd name="T60" fmla="*/ 1014 w 1859"/>
                <a:gd name="T61" fmla="*/ 23 h 273"/>
                <a:gd name="T62" fmla="*/ 1108 w 1859"/>
                <a:gd name="T63" fmla="*/ 23 h 273"/>
                <a:gd name="T64" fmla="*/ 1205 w 1859"/>
                <a:gd name="T65" fmla="*/ 23 h 273"/>
                <a:gd name="T66" fmla="*/ 1302 w 1859"/>
                <a:gd name="T67" fmla="*/ 23 h 273"/>
                <a:gd name="T68" fmla="*/ 1397 w 1859"/>
                <a:gd name="T69" fmla="*/ 23 h 273"/>
                <a:gd name="T70" fmla="*/ 1489 w 1859"/>
                <a:gd name="T71" fmla="*/ 23 h 273"/>
                <a:gd name="T72" fmla="*/ 1575 w 1859"/>
                <a:gd name="T73" fmla="*/ 23 h 273"/>
                <a:gd name="T74" fmla="*/ 1653 w 1859"/>
                <a:gd name="T75" fmla="*/ 23 h 273"/>
                <a:gd name="T76" fmla="*/ 1721 w 1859"/>
                <a:gd name="T77" fmla="*/ 23 h 273"/>
                <a:gd name="T78" fmla="*/ 1778 w 1859"/>
                <a:gd name="T79" fmla="*/ 23 h 273"/>
                <a:gd name="T80" fmla="*/ 1821 w 1859"/>
                <a:gd name="T81" fmla="*/ 23 h 273"/>
                <a:gd name="T82" fmla="*/ 1849 w 1859"/>
                <a:gd name="T83" fmla="*/ 23 h 273"/>
                <a:gd name="T84" fmla="*/ 1859 w 1859"/>
                <a:gd name="T85" fmla="*/ 23 h 273"/>
                <a:gd name="T86" fmla="*/ 584 w 1859"/>
                <a:gd name="T87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59" h="273">
                  <a:moveTo>
                    <a:pt x="584" y="0"/>
                  </a:moveTo>
                  <a:lnTo>
                    <a:pt x="554" y="1"/>
                  </a:lnTo>
                  <a:lnTo>
                    <a:pt x="527" y="4"/>
                  </a:lnTo>
                  <a:lnTo>
                    <a:pt x="503" y="10"/>
                  </a:lnTo>
                  <a:lnTo>
                    <a:pt x="482" y="18"/>
                  </a:lnTo>
                  <a:lnTo>
                    <a:pt x="464" y="27"/>
                  </a:lnTo>
                  <a:lnTo>
                    <a:pt x="448" y="38"/>
                  </a:lnTo>
                  <a:lnTo>
                    <a:pt x="434" y="51"/>
                  </a:lnTo>
                  <a:lnTo>
                    <a:pt x="421" y="66"/>
                  </a:lnTo>
                  <a:lnTo>
                    <a:pt x="409" y="82"/>
                  </a:lnTo>
                  <a:lnTo>
                    <a:pt x="398" y="99"/>
                  </a:lnTo>
                  <a:lnTo>
                    <a:pt x="387" y="117"/>
                  </a:lnTo>
                  <a:lnTo>
                    <a:pt x="376" y="136"/>
                  </a:lnTo>
                  <a:lnTo>
                    <a:pt x="376" y="136"/>
                  </a:lnTo>
                  <a:lnTo>
                    <a:pt x="370" y="147"/>
                  </a:lnTo>
                  <a:lnTo>
                    <a:pt x="359" y="167"/>
                  </a:lnTo>
                  <a:lnTo>
                    <a:pt x="352" y="178"/>
                  </a:lnTo>
                  <a:lnTo>
                    <a:pt x="352" y="178"/>
                  </a:lnTo>
                  <a:lnTo>
                    <a:pt x="333" y="201"/>
                  </a:lnTo>
                  <a:lnTo>
                    <a:pt x="310" y="220"/>
                  </a:lnTo>
                  <a:lnTo>
                    <a:pt x="285" y="232"/>
                  </a:lnTo>
                  <a:lnTo>
                    <a:pt x="259" y="241"/>
                  </a:lnTo>
                  <a:lnTo>
                    <a:pt x="234" y="246"/>
                  </a:lnTo>
                  <a:lnTo>
                    <a:pt x="211" y="249"/>
                  </a:lnTo>
                  <a:lnTo>
                    <a:pt x="194" y="250"/>
                  </a:lnTo>
                  <a:lnTo>
                    <a:pt x="181" y="250"/>
                  </a:lnTo>
                  <a:lnTo>
                    <a:pt x="176" y="250"/>
                  </a:lnTo>
                  <a:lnTo>
                    <a:pt x="176" y="250"/>
                  </a:lnTo>
                  <a:lnTo>
                    <a:pt x="176" y="250"/>
                  </a:lnTo>
                  <a:lnTo>
                    <a:pt x="176" y="249"/>
                  </a:lnTo>
                  <a:lnTo>
                    <a:pt x="176" y="249"/>
                  </a:lnTo>
                  <a:lnTo>
                    <a:pt x="176" y="249"/>
                  </a:lnTo>
                  <a:lnTo>
                    <a:pt x="0" y="249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9" y="273"/>
                  </a:lnTo>
                  <a:lnTo>
                    <a:pt x="34" y="273"/>
                  </a:lnTo>
                  <a:lnTo>
                    <a:pt x="69" y="273"/>
                  </a:lnTo>
                  <a:lnTo>
                    <a:pt x="106" y="273"/>
                  </a:lnTo>
                  <a:lnTo>
                    <a:pt x="140" y="273"/>
                  </a:lnTo>
                  <a:lnTo>
                    <a:pt x="165" y="273"/>
                  </a:lnTo>
                  <a:lnTo>
                    <a:pt x="175" y="273"/>
                  </a:lnTo>
                  <a:lnTo>
                    <a:pt x="175" y="273"/>
                  </a:lnTo>
                  <a:lnTo>
                    <a:pt x="181" y="273"/>
                  </a:lnTo>
                  <a:lnTo>
                    <a:pt x="194" y="273"/>
                  </a:lnTo>
                  <a:lnTo>
                    <a:pt x="211" y="272"/>
                  </a:lnTo>
                  <a:lnTo>
                    <a:pt x="232" y="270"/>
                  </a:lnTo>
                  <a:lnTo>
                    <a:pt x="256" y="266"/>
                  </a:lnTo>
                  <a:lnTo>
                    <a:pt x="281" y="259"/>
                  </a:lnTo>
                  <a:lnTo>
                    <a:pt x="306" y="248"/>
                  </a:lnTo>
                  <a:lnTo>
                    <a:pt x="331" y="234"/>
                  </a:lnTo>
                  <a:lnTo>
                    <a:pt x="353" y="214"/>
                  </a:lnTo>
                  <a:lnTo>
                    <a:pt x="372" y="189"/>
                  </a:lnTo>
                  <a:lnTo>
                    <a:pt x="372" y="189"/>
                  </a:lnTo>
                  <a:lnTo>
                    <a:pt x="378" y="179"/>
                  </a:lnTo>
                  <a:lnTo>
                    <a:pt x="390" y="158"/>
                  </a:lnTo>
                  <a:lnTo>
                    <a:pt x="396" y="148"/>
                  </a:lnTo>
                  <a:lnTo>
                    <a:pt x="396" y="148"/>
                  </a:lnTo>
                  <a:lnTo>
                    <a:pt x="408" y="127"/>
                  </a:lnTo>
                  <a:lnTo>
                    <a:pt x="419" y="109"/>
                  </a:lnTo>
                  <a:lnTo>
                    <a:pt x="431" y="91"/>
                  </a:lnTo>
                  <a:lnTo>
                    <a:pt x="442" y="76"/>
                  </a:lnTo>
                  <a:lnTo>
                    <a:pt x="456" y="62"/>
                  </a:lnTo>
                  <a:lnTo>
                    <a:pt x="470" y="51"/>
                  </a:lnTo>
                  <a:lnTo>
                    <a:pt x="487" y="41"/>
                  </a:lnTo>
                  <a:lnTo>
                    <a:pt x="506" y="33"/>
                  </a:lnTo>
                  <a:lnTo>
                    <a:pt x="529" y="28"/>
                  </a:lnTo>
                  <a:lnTo>
                    <a:pt x="555" y="24"/>
                  </a:lnTo>
                  <a:lnTo>
                    <a:pt x="584" y="23"/>
                  </a:lnTo>
                  <a:lnTo>
                    <a:pt x="584" y="23"/>
                  </a:lnTo>
                  <a:lnTo>
                    <a:pt x="586" y="23"/>
                  </a:lnTo>
                  <a:lnTo>
                    <a:pt x="589" y="23"/>
                  </a:lnTo>
                  <a:lnTo>
                    <a:pt x="594" y="23"/>
                  </a:lnTo>
                  <a:lnTo>
                    <a:pt x="601" y="23"/>
                  </a:lnTo>
                  <a:lnTo>
                    <a:pt x="610" y="23"/>
                  </a:lnTo>
                  <a:lnTo>
                    <a:pt x="621" y="23"/>
                  </a:lnTo>
                  <a:lnTo>
                    <a:pt x="634" y="23"/>
                  </a:lnTo>
                  <a:lnTo>
                    <a:pt x="648" y="23"/>
                  </a:lnTo>
                  <a:lnTo>
                    <a:pt x="664" y="23"/>
                  </a:lnTo>
                  <a:lnTo>
                    <a:pt x="682" y="23"/>
                  </a:lnTo>
                  <a:lnTo>
                    <a:pt x="701" y="23"/>
                  </a:lnTo>
                  <a:lnTo>
                    <a:pt x="721" y="23"/>
                  </a:lnTo>
                  <a:lnTo>
                    <a:pt x="742" y="23"/>
                  </a:lnTo>
                  <a:lnTo>
                    <a:pt x="765" y="23"/>
                  </a:lnTo>
                  <a:lnTo>
                    <a:pt x="790" y="23"/>
                  </a:lnTo>
                  <a:lnTo>
                    <a:pt x="815" y="23"/>
                  </a:lnTo>
                  <a:lnTo>
                    <a:pt x="841" y="23"/>
                  </a:lnTo>
                  <a:lnTo>
                    <a:pt x="868" y="23"/>
                  </a:lnTo>
                  <a:lnTo>
                    <a:pt x="896" y="23"/>
                  </a:lnTo>
                  <a:lnTo>
                    <a:pt x="924" y="23"/>
                  </a:lnTo>
                  <a:lnTo>
                    <a:pt x="954" y="23"/>
                  </a:lnTo>
                  <a:lnTo>
                    <a:pt x="983" y="23"/>
                  </a:lnTo>
                  <a:lnTo>
                    <a:pt x="1014" y="23"/>
                  </a:lnTo>
                  <a:lnTo>
                    <a:pt x="1045" y="23"/>
                  </a:lnTo>
                  <a:lnTo>
                    <a:pt x="1077" y="23"/>
                  </a:lnTo>
                  <a:lnTo>
                    <a:pt x="1108" y="23"/>
                  </a:lnTo>
                  <a:lnTo>
                    <a:pt x="1140" y="23"/>
                  </a:lnTo>
                  <a:lnTo>
                    <a:pt x="1173" y="23"/>
                  </a:lnTo>
                  <a:lnTo>
                    <a:pt x="1205" y="23"/>
                  </a:lnTo>
                  <a:lnTo>
                    <a:pt x="1237" y="23"/>
                  </a:lnTo>
                  <a:lnTo>
                    <a:pt x="1270" y="23"/>
                  </a:lnTo>
                  <a:lnTo>
                    <a:pt x="1302" y="23"/>
                  </a:lnTo>
                  <a:lnTo>
                    <a:pt x="1334" y="23"/>
                  </a:lnTo>
                  <a:lnTo>
                    <a:pt x="1365" y="23"/>
                  </a:lnTo>
                  <a:lnTo>
                    <a:pt x="1397" y="23"/>
                  </a:lnTo>
                  <a:lnTo>
                    <a:pt x="1428" y="23"/>
                  </a:lnTo>
                  <a:lnTo>
                    <a:pt x="1459" y="23"/>
                  </a:lnTo>
                  <a:lnTo>
                    <a:pt x="1489" y="23"/>
                  </a:lnTo>
                  <a:lnTo>
                    <a:pt x="1518" y="23"/>
                  </a:lnTo>
                  <a:lnTo>
                    <a:pt x="1547" y="23"/>
                  </a:lnTo>
                  <a:lnTo>
                    <a:pt x="1575" y="23"/>
                  </a:lnTo>
                  <a:lnTo>
                    <a:pt x="1602" y="23"/>
                  </a:lnTo>
                  <a:lnTo>
                    <a:pt x="1628" y="23"/>
                  </a:lnTo>
                  <a:lnTo>
                    <a:pt x="1653" y="23"/>
                  </a:lnTo>
                  <a:lnTo>
                    <a:pt x="1677" y="23"/>
                  </a:lnTo>
                  <a:lnTo>
                    <a:pt x="1700" y="23"/>
                  </a:lnTo>
                  <a:lnTo>
                    <a:pt x="1721" y="23"/>
                  </a:lnTo>
                  <a:lnTo>
                    <a:pt x="1742" y="23"/>
                  </a:lnTo>
                  <a:lnTo>
                    <a:pt x="1761" y="23"/>
                  </a:lnTo>
                  <a:lnTo>
                    <a:pt x="1778" y="23"/>
                  </a:lnTo>
                  <a:lnTo>
                    <a:pt x="1795" y="23"/>
                  </a:lnTo>
                  <a:lnTo>
                    <a:pt x="1809" y="23"/>
                  </a:lnTo>
                  <a:lnTo>
                    <a:pt x="1821" y="23"/>
                  </a:lnTo>
                  <a:lnTo>
                    <a:pt x="1833" y="23"/>
                  </a:lnTo>
                  <a:lnTo>
                    <a:pt x="1842" y="23"/>
                  </a:lnTo>
                  <a:lnTo>
                    <a:pt x="1849" y="23"/>
                  </a:lnTo>
                  <a:lnTo>
                    <a:pt x="1854" y="23"/>
                  </a:lnTo>
                  <a:lnTo>
                    <a:pt x="1857" y="23"/>
                  </a:lnTo>
                  <a:lnTo>
                    <a:pt x="1859" y="23"/>
                  </a:lnTo>
                  <a:lnTo>
                    <a:pt x="1859" y="23"/>
                  </a:lnTo>
                  <a:lnTo>
                    <a:pt x="1859" y="0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9323" name="Group 75"/>
            <p:cNvGrpSpPr>
              <a:grpSpLocks/>
            </p:cNvGrpSpPr>
            <p:nvPr/>
          </p:nvGrpSpPr>
          <p:grpSpPr bwMode="auto">
            <a:xfrm>
              <a:off x="1954" y="1151"/>
              <a:ext cx="2288" cy="214"/>
              <a:chOff x="2896" y="1474"/>
              <a:chExt cx="1445" cy="143"/>
            </a:xfrm>
          </p:grpSpPr>
          <p:sp>
            <p:nvSpPr>
              <p:cNvPr id="309324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2968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25" name="Rectangle 77"/>
              <p:cNvSpPr>
                <a:spLocks noChangeAspect="1" noChangeArrowheads="1"/>
              </p:cNvSpPr>
              <p:nvPr/>
            </p:nvSpPr>
            <p:spPr bwMode="auto">
              <a:xfrm>
                <a:off x="289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26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3039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27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3111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28" name="Rectangle 80"/>
              <p:cNvSpPr>
                <a:spLocks noChangeAspect="1" noChangeArrowheads="1"/>
              </p:cNvSpPr>
              <p:nvPr/>
            </p:nvSpPr>
            <p:spPr bwMode="auto">
              <a:xfrm>
                <a:off x="3182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29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3254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30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3326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31" name="Rectangle 83"/>
              <p:cNvSpPr>
                <a:spLocks noChangeAspect="1" noChangeArrowheads="1"/>
              </p:cNvSpPr>
              <p:nvPr/>
            </p:nvSpPr>
            <p:spPr bwMode="auto">
              <a:xfrm>
                <a:off x="3397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32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3469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33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3540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34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3612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35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3683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36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3755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37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382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38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3898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39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3970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40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4043" y="1474"/>
                <a:ext cx="10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41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4113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42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4186" y="1474"/>
                <a:ext cx="10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43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425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44" name="Rectangle 96"/>
              <p:cNvSpPr>
                <a:spLocks noChangeAspect="1" noChangeArrowheads="1"/>
              </p:cNvSpPr>
              <p:nvPr/>
            </p:nvSpPr>
            <p:spPr bwMode="auto">
              <a:xfrm>
                <a:off x="4329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9345" name="Group 97"/>
            <p:cNvGrpSpPr>
              <a:grpSpLocks/>
            </p:cNvGrpSpPr>
            <p:nvPr/>
          </p:nvGrpSpPr>
          <p:grpSpPr bwMode="auto">
            <a:xfrm>
              <a:off x="4337" y="1151"/>
              <a:ext cx="699" cy="112"/>
              <a:chOff x="4401" y="1474"/>
              <a:chExt cx="442" cy="75"/>
            </a:xfrm>
          </p:grpSpPr>
          <p:sp>
            <p:nvSpPr>
              <p:cNvPr id="309346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4401" y="1474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47" name="Rectangle 99"/>
              <p:cNvSpPr>
                <a:spLocks noChangeAspect="1" noChangeArrowheads="1"/>
              </p:cNvSpPr>
              <p:nvPr/>
            </p:nvSpPr>
            <p:spPr bwMode="auto">
              <a:xfrm>
                <a:off x="4472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48" name="Rectangle 100"/>
              <p:cNvSpPr>
                <a:spLocks noChangeAspect="1" noChangeArrowheads="1"/>
              </p:cNvSpPr>
              <p:nvPr/>
            </p:nvSpPr>
            <p:spPr bwMode="auto">
              <a:xfrm>
                <a:off x="4544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49" name="Rectangle 101"/>
              <p:cNvSpPr>
                <a:spLocks noChangeAspect="1" noChangeArrowheads="1"/>
              </p:cNvSpPr>
              <p:nvPr/>
            </p:nvSpPr>
            <p:spPr bwMode="auto">
              <a:xfrm>
                <a:off x="4615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50" name="Rectangle 102"/>
              <p:cNvSpPr>
                <a:spLocks noChangeAspect="1" noChangeArrowheads="1"/>
              </p:cNvSpPr>
              <p:nvPr/>
            </p:nvSpPr>
            <p:spPr bwMode="auto">
              <a:xfrm>
                <a:off x="4687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51" name="Rectangle 103"/>
              <p:cNvSpPr>
                <a:spLocks noChangeAspect="1" noChangeArrowheads="1"/>
              </p:cNvSpPr>
              <p:nvPr/>
            </p:nvSpPr>
            <p:spPr bwMode="auto">
              <a:xfrm>
                <a:off x="4759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52" name="Rectangle 104"/>
              <p:cNvSpPr>
                <a:spLocks noChangeAspect="1" noChangeArrowheads="1"/>
              </p:cNvSpPr>
              <p:nvPr/>
            </p:nvSpPr>
            <p:spPr bwMode="auto">
              <a:xfrm>
                <a:off x="4831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9353" name="Group 105"/>
            <p:cNvGrpSpPr>
              <a:grpSpLocks/>
            </p:cNvGrpSpPr>
            <p:nvPr/>
          </p:nvGrpSpPr>
          <p:grpSpPr bwMode="auto">
            <a:xfrm>
              <a:off x="1954" y="2386"/>
              <a:ext cx="2628" cy="113"/>
              <a:chOff x="2896" y="2299"/>
              <a:chExt cx="1660" cy="75"/>
            </a:xfrm>
          </p:grpSpPr>
          <p:sp>
            <p:nvSpPr>
              <p:cNvPr id="309354" name="Rectangle 106"/>
              <p:cNvSpPr>
                <a:spLocks noChangeAspect="1" noChangeArrowheads="1"/>
              </p:cNvSpPr>
              <p:nvPr/>
            </p:nvSpPr>
            <p:spPr bwMode="auto">
              <a:xfrm>
                <a:off x="2968" y="2299"/>
                <a:ext cx="11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55" name="Rectangle 107"/>
              <p:cNvSpPr>
                <a:spLocks noChangeAspect="1" noChangeArrowheads="1"/>
              </p:cNvSpPr>
              <p:nvPr/>
            </p:nvSpPr>
            <p:spPr bwMode="auto">
              <a:xfrm>
                <a:off x="289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56" name="Rectangle 108"/>
              <p:cNvSpPr>
                <a:spLocks noChangeAspect="1" noChangeArrowheads="1"/>
              </p:cNvSpPr>
              <p:nvPr/>
            </p:nvSpPr>
            <p:spPr bwMode="auto">
              <a:xfrm>
                <a:off x="3039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57" name="Rectangle 109"/>
              <p:cNvSpPr>
                <a:spLocks noChangeAspect="1" noChangeArrowheads="1"/>
              </p:cNvSpPr>
              <p:nvPr/>
            </p:nvSpPr>
            <p:spPr bwMode="auto">
              <a:xfrm>
                <a:off x="3111" y="2299"/>
                <a:ext cx="11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58" name="Rectangle 110"/>
              <p:cNvSpPr>
                <a:spLocks noChangeAspect="1" noChangeArrowheads="1"/>
              </p:cNvSpPr>
              <p:nvPr/>
            </p:nvSpPr>
            <p:spPr bwMode="auto">
              <a:xfrm>
                <a:off x="3182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59" name="Rectangle 111"/>
              <p:cNvSpPr>
                <a:spLocks noChangeAspect="1" noChangeArrowheads="1"/>
              </p:cNvSpPr>
              <p:nvPr/>
            </p:nvSpPr>
            <p:spPr bwMode="auto">
              <a:xfrm>
                <a:off x="3254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60" name="Rectangle 112"/>
              <p:cNvSpPr>
                <a:spLocks noChangeAspect="1" noChangeArrowheads="1"/>
              </p:cNvSpPr>
              <p:nvPr/>
            </p:nvSpPr>
            <p:spPr bwMode="auto">
              <a:xfrm>
                <a:off x="3469" y="2299"/>
                <a:ext cx="11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61" name="Rectangle 113"/>
              <p:cNvSpPr>
                <a:spLocks noChangeAspect="1" noChangeArrowheads="1"/>
              </p:cNvSpPr>
              <p:nvPr/>
            </p:nvSpPr>
            <p:spPr bwMode="auto">
              <a:xfrm>
                <a:off x="3540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62" name="Rectangle 114"/>
              <p:cNvSpPr>
                <a:spLocks noChangeAspect="1" noChangeArrowheads="1"/>
              </p:cNvSpPr>
              <p:nvPr/>
            </p:nvSpPr>
            <p:spPr bwMode="auto">
              <a:xfrm>
                <a:off x="3612" y="2299"/>
                <a:ext cx="11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63" name="Rectangle 115"/>
              <p:cNvSpPr>
                <a:spLocks noChangeAspect="1" noChangeArrowheads="1"/>
              </p:cNvSpPr>
              <p:nvPr/>
            </p:nvSpPr>
            <p:spPr bwMode="auto">
              <a:xfrm>
                <a:off x="3683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64" name="Rectangle 116"/>
              <p:cNvSpPr>
                <a:spLocks noChangeAspect="1" noChangeArrowheads="1"/>
              </p:cNvSpPr>
              <p:nvPr/>
            </p:nvSpPr>
            <p:spPr bwMode="auto">
              <a:xfrm>
                <a:off x="3755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65" name="Rectangle 117"/>
              <p:cNvSpPr>
                <a:spLocks noChangeAspect="1" noChangeArrowheads="1"/>
              </p:cNvSpPr>
              <p:nvPr/>
            </p:nvSpPr>
            <p:spPr bwMode="auto">
              <a:xfrm>
                <a:off x="382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66" name="Rectangle 118"/>
              <p:cNvSpPr>
                <a:spLocks noChangeAspect="1" noChangeArrowheads="1"/>
              </p:cNvSpPr>
              <p:nvPr/>
            </p:nvSpPr>
            <p:spPr bwMode="auto">
              <a:xfrm>
                <a:off x="3898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67" name="Rectangle 119"/>
              <p:cNvSpPr>
                <a:spLocks noChangeAspect="1" noChangeArrowheads="1"/>
              </p:cNvSpPr>
              <p:nvPr/>
            </p:nvSpPr>
            <p:spPr bwMode="auto">
              <a:xfrm>
                <a:off x="425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68" name="Rectangle 120"/>
              <p:cNvSpPr>
                <a:spLocks noChangeAspect="1" noChangeArrowheads="1"/>
              </p:cNvSpPr>
              <p:nvPr/>
            </p:nvSpPr>
            <p:spPr bwMode="auto">
              <a:xfrm>
                <a:off x="4329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69" name="Rectangle 121"/>
              <p:cNvSpPr>
                <a:spLocks noChangeAspect="1" noChangeArrowheads="1"/>
              </p:cNvSpPr>
              <p:nvPr/>
            </p:nvSpPr>
            <p:spPr bwMode="auto">
              <a:xfrm>
                <a:off x="4401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70" name="Rectangle 122"/>
              <p:cNvSpPr>
                <a:spLocks noChangeAspect="1" noChangeArrowheads="1"/>
              </p:cNvSpPr>
              <p:nvPr/>
            </p:nvSpPr>
            <p:spPr bwMode="auto">
              <a:xfrm>
                <a:off x="4472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71" name="Rectangle 123"/>
              <p:cNvSpPr>
                <a:spLocks noChangeAspect="1" noChangeArrowheads="1"/>
              </p:cNvSpPr>
              <p:nvPr/>
            </p:nvSpPr>
            <p:spPr bwMode="auto">
              <a:xfrm>
                <a:off x="4544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9372" name="Group 124"/>
            <p:cNvGrpSpPr>
              <a:grpSpLocks/>
            </p:cNvGrpSpPr>
            <p:nvPr/>
          </p:nvGrpSpPr>
          <p:grpSpPr bwMode="auto">
            <a:xfrm>
              <a:off x="680" y="1714"/>
              <a:ext cx="480" cy="219"/>
              <a:chOff x="2091" y="1850"/>
              <a:chExt cx="303" cy="146"/>
            </a:xfrm>
          </p:grpSpPr>
          <p:sp>
            <p:nvSpPr>
              <p:cNvPr id="309373" name="Rectangle 125"/>
              <p:cNvSpPr>
                <a:spLocks noChangeAspect="1" noChangeArrowheads="1"/>
              </p:cNvSpPr>
              <p:nvPr/>
            </p:nvSpPr>
            <p:spPr bwMode="auto">
              <a:xfrm>
                <a:off x="2382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74" name="Rectangle 126"/>
              <p:cNvSpPr>
                <a:spLocks noChangeAspect="1" noChangeArrowheads="1"/>
              </p:cNvSpPr>
              <p:nvPr/>
            </p:nvSpPr>
            <p:spPr bwMode="auto">
              <a:xfrm>
                <a:off x="2310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75" name="Rectangle 127"/>
              <p:cNvSpPr>
                <a:spLocks noChangeAspect="1" noChangeArrowheads="1"/>
              </p:cNvSpPr>
              <p:nvPr/>
            </p:nvSpPr>
            <p:spPr bwMode="auto">
              <a:xfrm>
                <a:off x="2236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76" name="Rectangle 128"/>
              <p:cNvSpPr>
                <a:spLocks noChangeAspect="1" noChangeArrowheads="1"/>
              </p:cNvSpPr>
              <p:nvPr/>
            </p:nvSpPr>
            <p:spPr bwMode="auto">
              <a:xfrm>
                <a:off x="2164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77" name="Rectangle 129"/>
              <p:cNvSpPr>
                <a:spLocks noChangeAspect="1" noChangeArrowheads="1"/>
              </p:cNvSpPr>
              <p:nvPr/>
            </p:nvSpPr>
            <p:spPr bwMode="auto">
              <a:xfrm>
                <a:off x="2091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9378" name="Rectangle 130"/>
            <p:cNvSpPr>
              <a:spLocks noChangeAspect="1" noChangeArrowheads="1"/>
            </p:cNvSpPr>
            <p:nvPr/>
          </p:nvSpPr>
          <p:spPr bwMode="auto">
            <a:xfrm>
              <a:off x="3996" y="2286"/>
              <a:ext cx="16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79" name="Rectangle 131"/>
            <p:cNvSpPr>
              <a:spLocks noChangeAspect="1" noChangeArrowheads="1"/>
            </p:cNvSpPr>
            <p:nvPr/>
          </p:nvSpPr>
          <p:spPr bwMode="auto">
            <a:xfrm>
              <a:off x="3881" y="2286"/>
              <a:ext cx="19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80" name="Rectangle 132"/>
            <p:cNvSpPr>
              <a:spLocks noChangeAspect="1" noChangeArrowheads="1"/>
            </p:cNvSpPr>
            <p:nvPr/>
          </p:nvSpPr>
          <p:spPr bwMode="auto">
            <a:xfrm>
              <a:off x="3770" y="2286"/>
              <a:ext cx="16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81" name="Rectangle 133"/>
            <p:cNvSpPr>
              <a:spLocks noChangeAspect="1" noChangeArrowheads="1"/>
            </p:cNvSpPr>
            <p:nvPr/>
          </p:nvSpPr>
          <p:spPr bwMode="auto">
            <a:xfrm>
              <a:off x="3654" y="2286"/>
              <a:ext cx="18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82" name="Rectangle 134"/>
            <p:cNvSpPr>
              <a:spLocks noChangeAspect="1" noChangeArrowheads="1"/>
            </p:cNvSpPr>
            <p:nvPr/>
          </p:nvSpPr>
          <p:spPr bwMode="auto">
            <a:xfrm>
              <a:off x="4675" y="2286"/>
              <a:ext cx="19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83" name="Rectangle 135"/>
            <p:cNvSpPr>
              <a:spLocks noChangeAspect="1" noChangeArrowheads="1"/>
            </p:cNvSpPr>
            <p:nvPr/>
          </p:nvSpPr>
          <p:spPr bwMode="auto">
            <a:xfrm>
              <a:off x="4789" y="2286"/>
              <a:ext cx="19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84" name="Rectangle 136"/>
            <p:cNvSpPr>
              <a:spLocks noChangeAspect="1" noChangeArrowheads="1"/>
            </p:cNvSpPr>
            <p:nvPr/>
          </p:nvSpPr>
          <p:spPr bwMode="auto">
            <a:xfrm>
              <a:off x="4903" y="2286"/>
              <a:ext cx="19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85" name="Rectangle 137"/>
            <p:cNvSpPr>
              <a:spLocks noChangeAspect="1" noChangeArrowheads="1"/>
            </p:cNvSpPr>
            <p:nvPr/>
          </p:nvSpPr>
          <p:spPr bwMode="auto">
            <a:xfrm>
              <a:off x="5017" y="2286"/>
              <a:ext cx="19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86" name="Rectangle 138"/>
            <p:cNvSpPr>
              <a:spLocks noChangeAspect="1" noChangeArrowheads="1"/>
            </p:cNvSpPr>
            <p:nvPr/>
          </p:nvSpPr>
          <p:spPr bwMode="auto">
            <a:xfrm>
              <a:off x="2748" y="2286"/>
              <a:ext cx="15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87" name="Rectangle 139"/>
            <p:cNvSpPr>
              <a:spLocks noChangeAspect="1" noChangeArrowheads="1"/>
            </p:cNvSpPr>
            <p:nvPr/>
          </p:nvSpPr>
          <p:spPr bwMode="auto">
            <a:xfrm>
              <a:off x="2632" y="2286"/>
              <a:ext cx="17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88" name="Rectangle 140"/>
            <p:cNvSpPr>
              <a:spLocks noChangeArrowheads="1"/>
            </p:cNvSpPr>
            <p:nvPr/>
          </p:nvSpPr>
          <p:spPr bwMode="auto">
            <a:xfrm>
              <a:off x="4567" y="2235"/>
              <a:ext cx="483" cy="5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89" name="Rectangle 141"/>
            <p:cNvSpPr>
              <a:spLocks noChangeArrowheads="1"/>
            </p:cNvSpPr>
            <p:nvPr/>
          </p:nvSpPr>
          <p:spPr bwMode="auto">
            <a:xfrm>
              <a:off x="2800" y="2252"/>
              <a:ext cx="192" cy="5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90" name="Rectangle 142"/>
            <p:cNvSpPr>
              <a:spLocks noChangeAspect="1" noChangeArrowheads="1"/>
            </p:cNvSpPr>
            <p:nvPr/>
          </p:nvSpPr>
          <p:spPr bwMode="auto">
            <a:xfrm>
              <a:off x="2865" y="2305"/>
              <a:ext cx="15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91" name="Rectangle 143"/>
            <p:cNvSpPr>
              <a:spLocks noChangeAspect="1" noChangeArrowheads="1"/>
            </p:cNvSpPr>
            <p:nvPr/>
          </p:nvSpPr>
          <p:spPr bwMode="auto">
            <a:xfrm>
              <a:off x="2975" y="2282"/>
              <a:ext cx="15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9392" name="Text Box 144"/>
          <p:cNvSpPr txBox="1">
            <a:spLocks noChangeArrowheads="1"/>
          </p:cNvSpPr>
          <p:nvPr/>
        </p:nvSpPr>
        <p:spPr bwMode="auto">
          <a:xfrm>
            <a:off x="715963" y="4749800"/>
            <a:ext cx="7645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b="1">
                <a:latin typeface="Helvetica" charset="0"/>
              </a:rPr>
              <a:t>Exonuclease activity of DNA polymerase I removes RNA primers</a:t>
            </a:r>
          </a:p>
        </p:txBody>
      </p:sp>
      <p:sp>
        <p:nvSpPr>
          <p:cNvPr id="309393" name="Rectangle 145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701675"/>
          </a:xfrm>
          <a:noFill/>
          <a:ln/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0099"/>
                </a:solidFill>
                <a:latin typeface="Palatino Linotype" charset="0"/>
              </a:rPr>
              <a:t>Replication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39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Text Box 2"/>
          <p:cNvSpPr txBox="1">
            <a:spLocks noChangeArrowheads="1"/>
          </p:cNvSpPr>
          <p:nvPr/>
        </p:nvSpPr>
        <p:spPr bwMode="auto">
          <a:xfrm>
            <a:off x="585788" y="4749800"/>
            <a:ext cx="9126537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b="1">
                <a:latin typeface="Helvetica" charset="0"/>
              </a:rPr>
              <a:t>Polymerase activity of DNA polymerase I fills the gaps</a:t>
            </a:r>
          </a:p>
          <a:p>
            <a:pPr algn="l" eaLnBrk="0" hangingPunct="0">
              <a:spcBef>
                <a:spcPct val="50000"/>
              </a:spcBef>
            </a:pPr>
            <a:r>
              <a:rPr lang="en-US" b="1">
                <a:solidFill>
                  <a:srgbClr val="33CC33"/>
                </a:solidFill>
                <a:latin typeface="Helvetica" charset="0"/>
              </a:rPr>
              <a:t>Ligase</a:t>
            </a:r>
            <a:r>
              <a:rPr lang="en-US" b="1">
                <a:latin typeface="Helvetica" charset="0"/>
              </a:rPr>
              <a:t> forms bonds between sugar-phosphate backbone</a:t>
            </a:r>
          </a:p>
        </p:txBody>
      </p:sp>
      <p:grpSp>
        <p:nvGrpSpPr>
          <p:cNvPr id="310275" name="Group 3"/>
          <p:cNvGrpSpPr>
            <a:grpSpLocks/>
          </p:cNvGrpSpPr>
          <p:nvPr/>
        </p:nvGrpSpPr>
        <p:grpSpPr bwMode="auto">
          <a:xfrm>
            <a:off x="682625" y="1581150"/>
            <a:ext cx="7575550" cy="4341813"/>
            <a:chOff x="382" y="996"/>
            <a:chExt cx="4242" cy="2735"/>
          </a:xfrm>
        </p:grpSpPr>
        <p:grpSp>
          <p:nvGrpSpPr>
            <p:cNvPr id="310276" name="Group 4"/>
            <p:cNvGrpSpPr>
              <a:grpSpLocks/>
            </p:cNvGrpSpPr>
            <p:nvPr/>
          </p:nvGrpSpPr>
          <p:grpSpPr bwMode="auto">
            <a:xfrm>
              <a:off x="4080" y="996"/>
              <a:ext cx="544" cy="1672"/>
              <a:chOff x="4080" y="996"/>
              <a:chExt cx="544" cy="1672"/>
            </a:xfrm>
          </p:grpSpPr>
          <p:grpSp>
            <p:nvGrpSpPr>
              <p:cNvPr id="310277" name="Group 5"/>
              <p:cNvGrpSpPr>
                <a:grpSpLocks/>
              </p:cNvGrpSpPr>
              <p:nvPr/>
            </p:nvGrpSpPr>
            <p:grpSpPr bwMode="auto">
              <a:xfrm>
                <a:off x="4080" y="1990"/>
                <a:ext cx="442" cy="678"/>
                <a:chOff x="3713" y="3173"/>
                <a:chExt cx="442" cy="678"/>
              </a:xfrm>
            </p:grpSpPr>
            <p:sp>
              <p:nvSpPr>
                <p:cNvPr id="310278" name="Freeform 6"/>
                <p:cNvSpPr>
                  <a:spLocks noChangeAspect="1"/>
                </p:cNvSpPr>
                <p:nvPr/>
              </p:nvSpPr>
              <p:spPr bwMode="auto">
                <a:xfrm>
                  <a:off x="3713" y="3173"/>
                  <a:ext cx="442" cy="678"/>
                </a:xfrm>
                <a:custGeom>
                  <a:avLst/>
                  <a:gdLst>
                    <a:gd name="T0" fmla="*/ 121 w 147"/>
                    <a:gd name="T1" fmla="*/ 0 h 225"/>
                    <a:gd name="T2" fmla="*/ 134 w 147"/>
                    <a:gd name="T3" fmla="*/ 5 h 225"/>
                    <a:gd name="T4" fmla="*/ 144 w 147"/>
                    <a:gd name="T5" fmla="*/ 20 h 225"/>
                    <a:gd name="T6" fmla="*/ 147 w 147"/>
                    <a:gd name="T7" fmla="*/ 40 h 225"/>
                    <a:gd name="T8" fmla="*/ 147 w 147"/>
                    <a:gd name="T9" fmla="*/ 40 h 225"/>
                    <a:gd name="T10" fmla="*/ 147 w 147"/>
                    <a:gd name="T11" fmla="*/ 56 h 225"/>
                    <a:gd name="T12" fmla="*/ 147 w 147"/>
                    <a:gd name="T13" fmla="*/ 91 h 225"/>
                    <a:gd name="T14" fmla="*/ 147 w 147"/>
                    <a:gd name="T15" fmla="*/ 134 h 225"/>
                    <a:gd name="T16" fmla="*/ 147 w 147"/>
                    <a:gd name="T17" fmla="*/ 170 h 225"/>
                    <a:gd name="T18" fmla="*/ 147 w 147"/>
                    <a:gd name="T19" fmla="*/ 184 h 225"/>
                    <a:gd name="T20" fmla="*/ 147 w 147"/>
                    <a:gd name="T21" fmla="*/ 184 h 225"/>
                    <a:gd name="T22" fmla="*/ 144 w 147"/>
                    <a:gd name="T23" fmla="*/ 205 h 225"/>
                    <a:gd name="T24" fmla="*/ 134 w 147"/>
                    <a:gd name="T25" fmla="*/ 220 h 225"/>
                    <a:gd name="T26" fmla="*/ 121 w 147"/>
                    <a:gd name="T27" fmla="*/ 225 h 225"/>
                    <a:gd name="T28" fmla="*/ 121 w 147"/>
                    <a:gd name="T29" fmla="*/ 225 h 225"/>
                    <a:gd name="T30" fmla="*/ 96 w 147"/>
                    <a:gd name="T31" fmla="*/ 225 h 225"/>
                    <a:gd name="T32" fmla="*/ 51 w 147"/>
                    <a:gd name="T33" fmla="*/ 225 h 225"/>
                    <a:gd name="T34" fmla="*/ 26 w 147"/>
                    <a:gd name="T35" fmla="*/ 225 h 225"/>
                    <a:gd name="T36" fmla="*/ 26 w 147"/>
                    <a:gd name="T37" fmla="*/ 225 h 225"/>
                    <a:gd name="T38" fmla="*/ 13 w 147"/>
                    <a:gd name="T39" fmla="*/ 220 h 225"/>
                    <a:gd name="T40" fmla="*/ 4 w 147"/>
                    <a:gd name="T41" fmla="*/ 205 h 225"/>
                    <a:gd name="T42" fmla="*/ 0 w 147"/>
                    <a:gd name="T43" fmla="*/ 184 h 225"/>
                    <a:gd name="T44" fmla="*/ 0 w 147"/>
                    <a:gd name="T45" fmla="*/ 184 h 225"/>
                    <a:gd name="T46" fmla="*/ 0 w 147"/>
                    <a:gd name="T47" fmla="*/ 170 h 225"/>
                    <a:gd name="T48" fmla="*/ 0 w 147"/>
                    <a:gd name="T49" fmla="*/ 134 h 225"/>
                    <a:gd name="T50" fmla="*/ 0 w 147"/>
                    <a:gd name="T51" fmla="*/ 91 h 225"/>
                    <a:gd name="T52" fmla="*/ 0 w 147"/>
                    <a:gd name="T53" fmla="*/ 56 h 225"/>
                    <a:gd name="T54" fmla="*/ 0 w 147"/>
                    <a:gd name="T55" fmla="*/ 40 h 225"/>
                    <a:gd name="T56" fmla="*/ 0 w 147"/>
                    <a:gd name="T57" fmla="*/ 40 h 225"/>
                    <a:gd name="T58" fmla="*/ 4 w 147"/>
                    <a:gd name="T59" fmla="*/ 20 h 225"/>
                    <a:gd name="T60" fmla="*/ 13 w 147"/>
                    <a:gd name="T61" fmla="*/ 5 h 225"/>
                    <a:gd name="T62" fmla="*/ 26 w 147"/>
                    <a:gd name="T63" fmla="*/ 0 h 225"/>
                    <a:gd name="T64" fmla="*/ 26 w 147"/>
                    <a:gd name="T65" fmla="*/ 0 h 225"/>
                    <a:gd name="T66" fmla="*/ 51 w 147"/>
                    <a:gd name="T67" fmla="*/ 0 h 225"/>
                    <a:gd name="T68" fmla="*/ 96 w 147"/>
                    <a:gd name="T69" fmla="*/ 0 h 225"/>
                    <a:gd name="T70" fmla="*/ 121 w 147"/>
                    <a:gd name="T71" fmla="*/ 0 h 225"/>
                    <a:gd name="T72" fmla="*/ 121 w 147"/>
                    <a:gd name="T73" fmla="*/ 0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7" h="225">
                      <a:moveTo>
                        <a:pt x="121" y="0"/>
                      </a:moveTo>
                      <a:lnTo>
                        <a:pt x="134" y="5"/>
                      </a:lnTo>
                      <a:lnTo>
                        <a:pt x="144" y="20"/>
                      </a:lnTo>
                      <a:lnTo>
                        <a:pt x="147" y="40"/>
                      </a:lnTo>
                      <a:lnTo>
                        <a:pt x="147" y="40"/>
                      </a:lnTo>
                      <a:lnTo>
                        <a:pt x="147" y="56"/>
                      </a:lnTo>
                      <a:lnTo>
                        <a:pt x="147" y="91"/>
                      </a:lnTo>
                      <a:lnTo>
                        <a:pt x="147" y="134"/>
                      </a:lnTo>
                      <a:lnTo>
                        <a:pt x="147" y="170"/>
                      </a:lnTo>
                      <a:lnTo>
                        <a:pt x="147" y="184"/>
                      </a:lnTo>
                      <a:lnTo>
                        <a:pt x="147" y="184"/>
                      </a:lnTo>
                      <a:lnTo>
                        <a:pt x="144" y="205"/>
                      </a:lnTo>
                      <a:lnTo>
                        <a:pt x="134" y="220"/>
                      </a:lnTo>
                      <a:lnTo>
                        <a:pt x="121" y="225"/>
                      </a:lnTo>
                      <a:lnTo>
                        <a:pt x="121" y="225"/>
                      </a:lnTo>
                      <a:lnTo>
                        <a:pt x="96" y="225"/>
                      </a:lnTo>
                      <a:lnTo>
                        <a:pt x="51" y="225"/>
                      </a:lnTo>
                      <a:lnTo>
                        <a:pt x="26" y="225"/>
                      </a:lnTo>
                      <a:lnTo>
                        <a:pt x="26" y="225"/>
                      </a:lnTo>
                      <a:lnTo>
                        <a:pt x="13" y="220"/>
                      </a:lnTo>
                      <a:lnTo>
                        <a:pt x="4" y="205"/>
                      </a:lnTo>
                      <a:lnTo>
                        <a:pt x="0" y="184"/>
                      </a:lnTo>
                      <a:lnTo>
                        <a:pt x="0" y="184"/>
                      </a:lnTo>
                      <a:lnTo>
                        <a:pt x="0" y="170"/>
                      </a:lnTo>
                      <a:lnTo>
                        <a:pt x="0" y="134"/>
                      </a:lnTo>
                      <a:lnTo>
                        <a:pt x="0" y="91"/>
                      </a:lnTo>
                      <a:lnTo>
                        <a:pt x="0" y="56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4" y="20"/>
                      </a:lnTo>
                      <a:lnTo>
                        <a:pt x="13" y="5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51" y="0"/>
                      </a:lnTo>
                      <a:lnTo>
                        <a:pt x="96" y="0"/>
                      </a:lnTo>
                      <a:lnTo>
                        <a:pt x="121" y="0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solidFill>
                  <a:srgbClr val="64E375"/>
                </a:solidFill>
                <a:ln w="19050" cmpd="sng">
                  <a:solidFill>
                    <a:srgbClr val="6A7F6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279" name="Freeform 7"/>
                <p:cNvSpPr>
                  <a:spLocks noChangeAspect="1"/>
                </p:cNvSpPr>
                <p:nvPr/>
              </p:nvSpPr>
              <p:spPr bwMode="auto">
                <a:xfrm>
                  <a:off x="3764" y="3210"/>
                  <a:ext cx="168" cy="103"/>
                </a:xfrm>
                <a:custGeom>
                  <a:avLst/>
                  <a:gdLst>
                    <a:gd name="T0" fmla="*/ 0 w 56"/>
                    <a:gd name="T1" fmla="*/ 34 h 34"/>
                    <a:gd name="T2" fmla="*/ 3 w 56"/>
                    <a:gd name="T3" fmla="*/ 26 h 34"/>
                    <a:gd name="T4" fmla="*/ 9 w 56"/>
                    <a:gd name="T5" fmla="*/ 20 h 34"/>
                    <a:gd name="T6" fmla="*/ 17 w 56"/>
                    <a:gd name="T7" fmla="*/ 14 h 34"/>
                    <a:gd name="T8" fmla="*/ 17 w 56"/>
                    <a:gd name="T9" fmla="*/ 14 h 34"/>
                    <a:gd name="T10" fmla="*/ 29 w 56"/>
                    <a:gd name="T11" fmla="*/ 9 h 34"/>
                    <a:gd name="T12" fmla="*/ 44 w 56"/>
                    <a:gd name="T13" fmla="*/ 7 h 34"/>
                    <a:gd name="T14" fmla="*/ 56 w 56"/>
                    <a:gd name="T15" fmla="*/ 5 h 34"/>
                    <a:gd name="T16" fmla="*/ 56 w 56"/>
                    <a:gd name="T17" fmla="*/ 5 h 34"/>
                    <a:gd name="T18" fmla="*/ 54 w 56"/>
                    <a:gd name="T19" fmla="*/ 1 h 34"/>
                    <a:gd name="T20" fmla="*/ 31 w 56"/>
                    <a:gd name="T21" fmla="*/ 0 h 34"/>
                    <a:gd name="T22" fmla="*/ 11 w 56"/>
                    <a:gd name="T23" fmla="*/ 6 h 34"/>
                    <a:gd name="T24" fmla="*/ 11 w 56"/>
                    <a:gd name="T25" fmla="*/ 6 h 34"/>
                    <a:gd name="T26" fmla="*/ 5 w 56"/>
                    <a:gd name="T27" fmla="*/ 12 h 34"/>
                    <a:gd name="T28" fmla="*/ 0 w 56"/>
                    <a:gd name="T29" fmla="*/ 17 h 34"/>
                    <a:gd name="T30" fmla="*/ 0 w 56"/>
                    <a:gd name="T31" fmla="*/ 25 h 34"/>
                    <a:gd name="T32" fmla="*/ 0 w 56"/>
                    <a:gd name="T33" fmla="*/ 25 h 34"/>
                    <a:gd name="T34" fmla="*/ 0 w 56"/>
                    <a:gd name="T35" fmla="*/ 27 h 34"/>
                    <a:gd name="T36" fmla="*/ 0 w 56"/>
                    <a:gd name="T37" fmla="*/ 31 h 34"/>
                    <a:gd name="T38" fmla="*/ 0 w 56"/>
                    <a:gd name="T39" fmla="*/ 34 h 34"/>
                    <a:gd name="T40" fmla="*/ 0 w 56"/>
                    <a:gd name="T41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6" h="34">
                      <a:moveTo>
                        <a:pt x="0" y="34"/>
                      </a:moveTo>
                      <a:lnTo>
                        <a:pt x="3" y="26"/>
                      </a:lnTo>
                      <a:lnTo>
                        <a:pt x="9" y="20"/>
                      </a:lnTo>
                      <a:lnTo>
                        <a:pt x="17" y="14"/>
                      </a:lnTo>
                      <a:lnTo>
                        <a:pt x="17" y="14"/>
                      </a:lnTo>
                      <a:lnTo>
                        <a:pt x="29" y="9"/>
                      </a:lnTo>
                      <a:lnTo>
                        <a:pt x="44" y="7"/>
                      </a:lnTo>
                      <a:lnTo>
                        <a:pt x="56" y="5"/>
                      </a:lnTo>
                      <a:lnTo>
                        <a:pt x="56" y="5"/>
                      </a:lnTo>
                      <a:lnTo>
                        <a:pt x="54" y="1"/>
                      </a:lnTo>
                      <a:lnTo>
                        <a:pt x="31" y="0"/>
                      </a:lnTo>
                      <a:lnTo>
                        <a:pt x="11" y="6"/>
                      </a:lnTo>
                      <a:lnTo>
                        <a:pt x="11" y="6"/>
                      </a:lnTo>
                      <a:lnTo>
                        <a:pt x="5" y="12"/>
                      </a:lnTo>
                      <a:lnTo>
                        <a:pt x="0" y="17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0280" name="Group 8"/>
              <p:cNvGrpSpPr>
                <a:grpSpLocks/>
              </p:cNvGrpSpPr>
              <p:nvPr/>
            </p:nvGrpSpPr>
            <p:grpSpPr bwMode="auto">
              <a:xfrm>
                <a:off x="4182" y="996"/>
                <a:ext cx="442" cy="678"/>
                <a:chOff x="3713" y="3173"/>
                <a:chExt cx="442" cy="678"/>
              </a:xfrm>
            </p:grpSpPr>
            <p:sp>
              <p:nvSpPr>
                <p:cNvPr id="310281" name="Freeform 9"/>
                <p:cNvSpPr>
                  <a:spLocks noChangeAspect="1"/>
                </p:cNvSpPr>
                <p:nvPr/>
              </p:nvSpPr>
              <p:spPr bwMode="auto">
                <a:xfrm>
                  <a:off x="3713" y="3173"/>
                  <a:ext cx="442" cy="678"/>
                </a:xfrm>
                <a:custGeom>
                  <a:avLst/>
                  <a:gdLst>
                    <a:gd name="T0" fmla="*/ 121 w 147"/>
                    <a:gd name="T1" fmla="*/ 0 h 225"/>
                    <a:gd name="T2" fmla="*/ 134 w 147"/>
                    <a:gd name="T3" fmla="*/ 5 h 225"/>
                    <a:gd name="T4" fmla="*/ 144 w 147"/>
                    <a:gd name="T5" fmla="*/ 20 h 225"/>
                    <a:gd name="T6" fmla="*/ 147 w 147"/>
                    <a:gd name="T7" fmla="*/ 40 h 225"/>
                    <a:gd name="T8" fmla="*/ 147 w 147"/>
                    <a:gd name="T9" fmla="*/ 40 h 225"/>
                    <a:gd name="T10" fmla="*/ 147 w 147"/>
                    <a:gd name="T11" fmla="*/ 56 h 225"/>
                    <a:gd name="T12" fmla="*/ 147 w 147"/>
                    <a:gd name="T13" fmla="*/ 91 h 225"/>
                    <a:gd name="T14" fmla="*/ 147 w 147"/>
                    <a:gd name="T15" fmla="*/ 134 h 225"/>
                    <a:gd name="T16" fmla="*/ 147 w 147"/>
                    <a:gd name="T17" fmla="*/ 170 h 225"/>
                    <a:gd name="T18" fmla="*/ 147 w 147"/>
                    <a:gd name="T19" fmla="*/ 184 h 225"/>
                    <a:gd name="T20" fmla="*/ 147 w 147"/>
                    <a:gd name="T21" fmla="*/ 184 h 225"/>
                    <a:gd name="T22" fmla="*/ 144 w 147"/>
                    <a:gd name="T23" fmla="*/ 205 h 225"/>
                    <a:gd name="T24" fmla="*/ 134 w 147"/>
                    <a:gd name="T25" fmla="*/ 220 h 225"/>
                    <a:gd name="T26" fmla="*/ 121 w 147"/>
                    <a:gd name="T27" fmla="*/ 225 h 225"/>
                    <a:gd name="T28" fmla="*/ 121 w 147"/>
                    <a:gd name="T29" fmla="*/ 225 h 225"/>
                    <a:gd name="T30" fmla="*/ 96 w 147"/>
                    <a:gd name="T31" fmla="*/ 225 h 225"/>
                    <a:gd name="T32" fmla="*/ 51 w 147"/>
                    <a:gd name="T33" fmla="*/ 225 h 225"/>
                    <a:gd name="T34" fmla="*/ 26 w 147"/>
                    <a:gd name="T35" fmla="*/ 225 h 225"/>
                    <a:gd name="T36" fmla="*/ 26 w 147"/>
                    <a:gd name="T37" fmla="*/ 225 h 225"/>
                    <a:gd name="T38" fmla="*/ 13 w 147"/>
                    <a:gd name="T39" fmla="*/ 220 h 225"/>
                    <a:gd name="T40" fmla="*/ 4 w 147"/>
                    <a:gd name="T41" fmla="*/ 205 h 225"/>
                    <a:gd name="T42" fmla="*/ 0 w 147"/>
                    <a:gd name="T43" fmla="*/ 184 h 225"/>
                    <a:gd name="T44" fmla="*/ 0 w 147"/>
                    <a:gd name="T45" fmla="*/ 184 h 225"/>
                    <a:gd name="T46" fmla="*/ 0 w 147"/>
                    <a:gd name="T47" fmla="*/ 170 h 225"/>
                    <a:gd name="T48" fmla="*/ 0 w 147"/>
                    <a:gd name="T49" fmla="*/ 134 h 225"/>
                    <a:gd name="T50" fmla="*/ 0 w 147"/>
                    <a:gd name="T51" fmla="*/ 91 h 225"/>
                    <a:gd name="T52" fmla="*/ 0 w 147"/>
                    <a:gd name="T53" fmla="*/ 56 h 225"/>
                    <a:gd name="T54" fmla="*/ 0 w 147"/>
                    <a:gd name="T55" fmla="*/ 40 h 225"/>
                    <a:gd name="T56" fmla="*/ 0 w 147"/>
                    <a:gd name="T57" fmla="*/ 40 h 225"/>
                    <a:gd name="T58" fmla="*/ 4 w 147"/>
                    <a:gd name="T59" fmla="*/ 20 h 225"/>
                    <a:gd name="T60" fmla="*/ 13 w 147"/>
                    <a:gd name="T61" fmla="*/ 5 h 225"/>
                    <a:gd name="T62" fmla="*/ 26 w 147"/>
                    <a:gd name="T63" fmla="*/ 0 h 225"/>
                    <a:gd name="T64" fmla="*/ 26 w 147"/>
                    <a:gd name="T65" fmla="*/ 0 h 225"/>
                    <a:gd name="T66" fmla="*/ 51 w 147"/>
                    <a:gd name="T67" fmla="*/ 0 h 225"/>
                    <a:gd name="T68" fmla="*/ 96 w 147"/>
                    <a:gd name="T69" fmla="*/ 0 h 225"/>
                    <a:gd name="T70" fmla="*/ 121 w 147"/>
                    <a:gd name="T71" fmla="*/ 0 h 225"/>
                    <a:gd name="T72" fmla="*/ 121 w 147"/>
                    <a:gd name="T73" fmla="*/ 0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7" h="225">
                      <a:moveTo>
                        <a:pt x="121" y="0"/>
                      </a:moveTo>
                      <a:lnTo>
                        <a:pt x="134" y="5"/>
                      </a:lnTo>
                      <a:lnTo>
                        <a:pt x="144" y="20"/>
                      </a:lnTo>
                      <a:lnTo>
                        <a:pt x="147" y="40"/>
                      </a:lnTo>
                      <a:lnTo>
                        <a:pt x="147" y="40"/>
                      </a:lnTo>
                      <a:lnTo>
                        <a:pt x="147" y="56"/>
                      </a:lnTo>
                      <a:lnTo>
                        <a:pt x="147" y="91"/>
                      </a:lnTo>
                      <a:lnTo>
                        <a:pt x="147" y="134"/>
                      </a:lnTo>
                      <a:lnTo>
                        <a:pt x="147" y="170"/>
                      </a:lnTo>
                      <a:lnTo>
                        <a:pt x="147" y="184"/>
                      </a:lnTo>
                      <a:lnTo>
                        <a:pt x="147" y="184"/>
                      </a:lnTo>
                      <a:lnTo>
                        <a:pt x="144" y="205"/>
                      </a:lnTo>
                      <a:lnTo>
                        <a:pt x="134" y="220"/>
                      </a:lnTo>
                      <a:lnTo>
                        <a:pt x="121" y="225"/>
                      </a:lnTo>
                      <a:lnTo>
                        <a:pt x="121" y="225"/>
                      </a:lnTo>
                      <a:lnTo>
                        <a:pt x="96" y="225"/>
                      </a:lnTo>
                      <a:lnTo>
                        <a:pt x="51" y="225"/>
                      </a:lnTo>
                      <a:lnTo>
                        <a:pt x="26" y="225"/>
                      </a:lnTo>
                      <a:lnTo>
                        <a:pt x="26" y="225"/>
                      </a:lnTo>
                      <a:lnTo>
                        <a:pt x="13" y="220"/>
                      </a:lnTo>
                      <a:lnTo>
                        <a:pt x="4" y="205"/>
                      </a:lnTo>
                      <a:lnTo>
                        <a:pt x="0" y="184"/>
                      </a:lnTo>
                      <a:lnTo>
                        <a:pt x="0" y="184"/>
                      </a:lnTo>
                      <a:lnTo>
                        <a:pt x="0" y="170"/>
                      </a:lnTo>
                      <a:lnTo>
                        <a:pt x="0" y="134"/>
                      </a:lnTo>
                      <a:lnTo>
                        <a:pt x="0" y="91"/>
                      </a:lnTo>
                      <a:lnTo>
                        <a:pt x="0" y="56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4" y="20"/>
                      </a:lnTo>
                      <a:lnTo>
                        <a:pt x="13" y="5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51" y="0"/>
                      </a:lnTo>
                      <a:lnTo>
                        <a:pt x="96" y="0"/>
                      </a:lnTo>
                      <a:lnTo>
                        <a:pt x="121" y="0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solidFill>
                  <a:srgbClr val="64E375"/>
                </a:solidFill>
                <a:ln w="19050" cmpd="sng">
                  <a:solidFill>
                    <a:srgbClr val="6A7F6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282" name="Freeform 10"/>
                <p:cNvSpPr>
                  <a:spLocks noChangeAspect="1"/>
                </p:cNvSpPr>
                <p:nvPr/>
              </p:nvSpPr>
              <p:spPr bwMode="auto">
                <a:xfrm>
                  <a:off x="3764" y="3210"/>
                  <a:ext cx="168" cy="103"/>
                </a:xfrm>
                <a:custGeom>
                  <a:avLst/>
                  <a:gdLst>
                    <a:gd name="T0" fmla="*/ 0 w 56"/>
                    <a:gd name="T1" fmla="*/ 34 h 34"/>
                    <a:gd name="T2" fmla="*/ 3 w 56"/>
                    <a:gd name="T3" fmla="*/ 26 h 34"/>
                    <a:gd name="T4" fmla="*/ 9 w 56"/>
                    <a:gd name="T5" fmla="*/ 20 h 34"/>
                    <a:gd name="T6" fmla="*/ 17 w 56"/>
                    <a:gd name="T7" fmla="*/ 14 h 34"/>
                    <a:gd name="T8" fmla="*/ 17 w 56"/>
                    <a:gd name="T9" fmla="*/ 14 h 34"/>
                    <a:gd name="T10" fmla="*/ 29 w 56"/>
                    <a:gd name="T11" fmla="*/ 9 h 34"/>
                    <a:gd name="T12" fmla="*/ 44 w 56"/>
                    <a:gd name="T13" fmla="*/ 7 h 34"/>
                    <a:gd name="T14" fmla="*/ 56 w 56"/>
                    <a:gd name="T15" fmla="*/ 5 h 34"/>
                    <a:gd name="T16" fmla="*/ 56 w 56"/>
                    <a:gd name="T17" fmla="*/ 5 h 34"/>
                    <a:gd name="T18" fmla="*/ 54 w 56"/>
                    <a:gd name="T19" fmla="*/ 1 h 34"/>
                    <a:gd name="T20" fmla="*/ 31 w 56"/>
                    <a:gd name="T21" fmla="*/ 0 h 34"/>
                    <a:gd name="T22" fmla="*/ 11 w 56"/>
                    <a:gd name="T23" fmla="*/ 6 h 34"/>
                    <a:gd name="T24" fmla="*/ 11 w 56"/>
                    <a:gd name="T25" fmla="*/ 6 h 34"/>
                    <a:gd name="T26" fmla="*/ 5 w 56"/>
                    <a:gd name="T27" fmla="*/ 12 h 34"/>
                    <a:gd name="T28" fmla="*/ 0 w 56"/>
                    <a:gd name="T29" fmla="*/ 17 h 34"/>
                    <a:gd name="T30" fmla="*/ 0 w 56"/>
                    <a:gd name="T31" fmla="*/ 25 h 34"/>
                    <a:gd name="T32" fmla="*/ 0 w 56"/>
                    <a:gd name="T33" fmla="*/ 25 h 34"/>
                    <a:gd name="T34" fmla="*/ 0 w 56"/>
                    <a:gd name="T35" fmla="*/ 27 h 34"/>
                    <a:gd name="T36" fmla="*/ 0 w 56"/>
                    <a:gd name="T37" fmla="*/ 31 h 34"/>
                    <a:gd name="T38" fmla="*/ 0 w 56"/>
                    <a:gd name="T39" fmla="*/ 34 h 34"/>
                    <a:gd name="T40" fmla="*/ 0 w 56"/>
                    <a:gd name="T41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6" h="34">
                      <a:moveTo>
                        <a:pt x="0" y="34"/>
                      </a:moveTo>
                      <a:lnTo>
                        <a:pt x="3" y="26"/>
                      </a:lnTo>
                      <a:lnTo>
                        <a:pt x="9" y="20"/>
                      </a:lnTo>
                      <a:lnTo>
                        <a:pt x="17" y="14"/>
                      </a:lnTo>
                      <a:lnTo>
                        <a:pt x="17" y="14"/>
                      </a:lnTo>
                      <a:lnTo>
                        <a:pt x="29" y="9"/>
                      </a:lnTo>
                      <a:lnTo>
                        <a:pt x="44" y="7"/>
                      </a:lnTo>
                      <a:lnTo>
                        <a:pt x="56" y="5"/>
                      </a:lnTo>
                      <a:lnTo>
                        <a:pt x="56" y="5"/>
                      </a:lnTo>
                      <a:lnTo>
                        <a:pt x="54" y="1"/>
                      </a:lnTo>
                      <a:lnTo>
                        <a:pt x="31" y="0"/>
                      </a:lnTo>
                      <a:lnTo>
                        <a:pt x="11" y="6"/>
                      </a:lnTo>
                      <a:lnTo>
                        <a:pt x="11" y="6"/>
                      </a:lnTo>
                      <a:lnTo>
                        <a:pt x="5" y="12"/>
                      </a:lnTo>
                      <a:lnTo>
                        <a:pt x="0" y="17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10283" name="Text Box 11"/>
            <p:cNvSpPr txBox="1">
              <a:spLocks noChangeArrowheads="1"/>
            </p:cNvSpPr>
            <p:nvPr/>
          </p:nvSpPr>
          <p:spPr bwMode="auto">
            <a:xfrm>
              <a:off x="382" y="3443"/>
              <a:ext cx="1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endParaRPr lang="en-US" b="1">
                <a:latin typeface="Helvetica" charset="0"/>
              </a:endParaRPr>
            </a:p>
          </p:txBody>
        </p:sp>
      </p:grpSp>
      <p:grpSp>
        <p:nvGrpSpPr>
          <p:cNvPr id="310284" name="Group 12"/>
          <p:cNvGrpSpPr>
            <a:grpSpLocks/>
          </p:cNvGrpSpPr>
          <p:nvPr/>
        </p:nvGrpSpPr>
        <p:grpSpPr bwMode="auto">
          <a:xfrm>
            <a:off x="584200" y="1511300"/>
            <a:ext cx="8775700" cy="2792413"/>
            <a:chOff x="327" y="952"/>
            <a:chExt cx="4914" cy="1759"/>
          </a:xfrm>
        </p:grpSpPr>
        <p:sp>
          <p:nvSpPr>
            <p:cNvPr id="310285" name="Text Box 13"/>
            <p:cNvSpPr txBox="1">
              <a:spLocks noChangeAspect="1" noChangeArrowheads="1"/>
            </p:cNvSpPr>
            <p:nvPr/>
          </p:nvSpPr>
          <p:spPr bwMode="auto">
            <a:xfrm>
              <a:off x="4999" y="2109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10286" name="Text Box 14"/>
            <p:cNvSpPr txBox="1">
              <a:spLocks noChangeAspect="1" noChangeArrowheads="1"/>
            </p:cNvSpPr>
            <p:nvPr/>
          </p:nvSpPr>
          <p:spPr bwMode="auto">
            <a:xfrm>
              <a:off x="5006" y="2350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10287" name="Text Box 15"/>
            <p:cNvSpPr txBox="1">
              <a:spLocks noChangeAspect="1" noChangeArrowheads="1"/>
            </p:cNvSpPr>
            <p:nvPr/>
          </p:nvSpPr>
          <p:spPr bwMode="auto">
            <a:xfrm>
              <a:off x="4999" y="1046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10288" name="Freeform 16"/>
            <p:cNvSpPr>
              <a:spLocks noChangeAspect="1"/>
            </p:cNvSpPr>
            <p:nvPr/>
          </p:nvSpPr>
          <p:spPr bwMode="auto">
            <a:xfrm>
              <a:off x="1919" y="952"/>
              <a:ext cx="366" cy="639"/>
            </a:xfrm>
            <a:custGeom>
              <a:avLst/>
              <a:gdLst>
                <a:gd name="T0" fmla="*/ 12 w 154"/>
                <a:gd name="T1" fmla="*/ 190 h 284"/>
                <a:gd name="T2" fmla="*/ 5 w 154"/>
                <a:gd name="T3" fmla="*/ 204 h 284"/>
                <a:gd name="T4" fmla="*/ 0 w 154"/>
                <a:gd name="T5" fmla="*/ 223 h 284"/>
                <a:gd name="T6" fmla="*/ 0 w 154"/>
                <a:gd name="T7" fmla="*/ 244 h 284"/>
                <a:gd name="T8" fmla="*/ 6 w 154"/>
                <a:gd name="T9" fmla="*/ 263 h 284"/>
                <a:gd name="T10" fmla="*/ 20 w 154"/>
                <a:gd name="T11" fmla="*/ 278 h 284"/>
                <a:gd name="T12" fmla="*/ 45 w 154"/>
                <a:gd name="T13" fmla="*/ 284 h 284"/>
                <a:gd name="T14" fmla="*/ 45 w 154"/>
                <a:gd name="T15" fmla="*/ 284 h 284"/>
                <a:gd name="T16" fmla="*/ 77 w 154"/>
                <a:gd name="T17" fmla="*/ 281 h 284"/>
                <a:gd name="T18" fmla="*/ 102 w 154"/>
                <a:gd name="T19" fmla="*/ 268 h 284"/>
                <a:gd name="T20" fmla="*/ 122 w 154"/>
                <a:gd name="T21" fmla="*/ 249 h 284"/>
                <a:gd name="T22" fmla="*/ 137 w 154"/>
                <a:gd name="T23" fmla="*/ 229 h 284"/>
                <a:gd name="T24" fmla="*/ 146 w 154"/>
                <a:gd name="T25" fmla="*/ 210 h 284"/>
                <a:gd name="T26" fmla="*/ 152 w 154"/>
                <a:gd name="T27" fmla="*/ 196 h 284"/>
                <a:gd name="T28" fmla="*/ 154 w 154"/>
                <a:gd name="T29" fmla="*/ 190 h 284"/>
                <a:gd name="T30" fmla="*/ 154 w 154"/>
                <a:gd name="T31" fmla="*/ 190 h 284"/>
                <a:gd name="T32" fmla="*/ 154 w 154"/>
                <a:gd name="T33" fmla="*/ 95 h 284"/>
                <a:gd name="T34" fmla="*/ 154 w 154"/>
                <a:gd name="T35" fmla="*/ 95 h 284"/>
                <a:gd name="T36" fmla="*/ 152 w 154"/>
                <a:gd name="T37" fmla="*/ 89 h 284"/>
                <a:gd name="T38" fmla="*/ 146 w 154"/>
                <a:gd name="T39" fmla="*/ 75 h 284"/>
                <a:gd name="T40" fmla="*/ 137 w 154"/>
                <a:gd name="T41" fmla="*/ 56 h 284"/>
                <a:gd name="T42" fmla="*/ 122 w 154"/>
                <a:gd name="T43" fmla="*/ 35 h 284"/>
                <a:gd name="T44" fmla="*/ 102 w 154"/>
                <a:gd name="T45" fmla="*/ 17 h 284"/>
                <a:gd name="T46" fmla="*/ 77 w 154"/>
                <a:gd name="T47" fmla="*/ 4 h 284"/>
                <a:gd name="T48" fmla="*/ 45 w 154"/>
                <a:gd name="T49" fmla="*/ 0 h 284"/>
                <a:gd name="T50" fmla="*/ 45 w 154"/>
                <a:gd name="T51" fmla="*/ 0 h 284"/>
                <a:gd name="T52" fmla="*/ 20 w 154"/>
                <a:gd name="T53" fmla="*/ 7 h 284"/>
                <a:gd name="T54" fmla="*/ 6 w 154"/>
                <a:gd name="T55" fmla="*/ 22 h 284"/>
                <a:gd name="T56" fmla="*/ 0 w 154"/>
                <a:gd name="T57" fmla="*/ 41 h 284"/>
                <a:gd name="T58" fmla="*/ 0 w 154"/>
                <a:gd name="T59" fmla="*/ 62 h 284"/>
                <a:gd name="T60" fmla="*/ 5 w 154"/>
                <a:gd name="T61" fmla="*/ 81 h 284"/>
                <a:gd name="T62" fmla="*/ 12 w 154"/>
                <a:gd name="T63" fmla="*/ 95 h 284"/>
                <a:gd name="T64" fmla="*/ 12 w 154"/>
                <a:gd name="T65" fmla="*/ 95 h 284"/>
                <a:gd name="T66" fmla="*/ 12 w 154"/>
                <a:gd name="T67" fmla="*/ 120 h 284"/>
                <a:gd name="T68" fmla="*/ 12 w 154"/>
                <a:gd name="T69" fmla="*/ 165 h 284"/>
                <a:gd name="T70" fmla="*/ 12 w 154"/>
                <a:gd name="T71" fmla="*/ 190 h 284"/>
                <a:gd name="T72" fmla="*/ 12 w 154"/>
                <a:gd name="T73" fmla="*/ 19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4" h="284">
                  <a:moveTo>
                    <a:pt x="12" y="190"/>
                  </a:moveTo>
                  <a:lnTo>
                    <a:pt x="5" y="204"/>
                  </a:lnTo>
                  <a:lnTo>
                    <a:pt x="0" y="223"/>
                  </a:lnTo>
                  <a:lnTo>
                    <a:pt x="0" y="244"/>
                  </a:lnTo>
                  <a:lnTo>
                    <a:pt x="6" y="263"/>
                  </a:lnTo>
                  <a:lnTo>
                    <a:pt x="20" y="278"/>
                  </a:lnTo>
                  <a:lnTo>
                    <a:pt x="45" y="284"/>
                  </a:lnTo>
                  <a:lnTo>
                    <a:pt x="45" y="284"/>
                  </a:lnTo>
                  <a:lnTo>
                    <a:pt x="77" y="281"/>
                  </a:lnTo>
                  <a:lnTo>
                    <a:pt x="102" y="268"/>
                  </a:lnTo>
                  <a:lnTo>
                    <a:pt x="122" y="249"/>
                  </a:lnTo>
                  <a:lnTo>
                    <a:pt x="137" y="229"/>
                  </a:lnTo>
                  <a:lnTo>
                    <a:pt x="146" y="210"/>
                  </a:lnTo>
                  <a:lnTo>
                    <a:pt x="152" y="196"/>
                  </a:lnTo>
                  <a:lnTo>
                    <a:pt x="154" y="190"/>
                  </a:lnTo>
                  <a:lnTo>
                    <a:pt x="154" y="190"/>
                  </a:lnTo>
                  <a:lnTo>
                    <a:pt x="154" y="95"/>
                  </a:lnTo>
                  <a:lnTo>
                    <a:pt x="154" y="95"/>
                  </a:lnTo>
                  <a:lnTo>
                    <a:pt x="152" y="89"/>
                  </a:lnTo>
                  <a:lnTo>
                    <a:pt x="146" y="75"/>
                  </a:lnTo>
                  <a:lnTo>
                    <a:pt x="137" y="56"/>
                  </a:lnTo>
                  <a:lnTo>
                    <a:pt x="122" y="35"/>
                  </a:lnTo>
                  <a:lnTo>
                    <a:pt x="102" y="17"/>
                  </a:lnTo>
                  <a:lnTo>
                    <a:pt x="77" y="4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0" y="7"/>
                  </a:lnTo>
                  <a:lnTo>
                    <a:pt x="6" y="22"/>
                  </a:lnTo>
                  <a:lnTo>
                    <a:pt x="0" y="41"/>
                  </a:lnTo>
                  <a:lnTo>
                    <a:pt x="0" y="62"/>
                  </a:lnTo>
                  <a:lnTo>
                    <a:pt x="5" y="81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2" y="120"/>
                  </a:lnTo>
                  <a:lnTo>
                    <a:pt x="12" y="165"/>
                  </a:lnTo>
                  <a:lnTo>
                    <a:pt x="12" y="190"/>
                  </a:lnTo>
                  <a:lnTo>
                    <a:pt x="12" y="190"/>
                  </a:lnTo>
                  <a:close/>
                </a:path>
              </a:pathLst>
            </a:custGeom>
            <a:solidFill>
              <a:srgbClr val="C3AAD2"/>
            </a:solidFill>
            <a:ln w="19050" cmpd="sng">
              <a:solidFill>
                <a:srgbClr val="9E7AB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289" name="Freeform 17"/>
            <p:cNvSpPr>
              <a:spLocks noChangeAspect="1"/>
            </p:cNvSpPr>
            <p:nvPr/>
          </p:nvSpPr>
          <p:spPr bwMode="auto">
            <a:xfrm>
              <a:off x="1955" y="977"/>
              <a:ext cx="115" cy="150"/>
            </a:xfrm>
            <a:custGeom>
              <a:avLst/>
              <a:gdLst>
                <a:gd name="T0" fmla="*/ 48 w 48"/>
                <a:gd name="T1" fmla="*/ 0 h 67"/>
                <a:gd name="T2" fmla="*/ 20 w 48"/>
                <a:gd name="T3" fmla="*/ 6 h 67"/>
                <a:gd name="T4" fmla="*/ 5 w 48"/>
                <a:gd name="T5" fmla="*/ 22 h 67"/>
                <a:gd name="T6" fmla="*/ 0 w 48"/>
                <a:gd name="T7" fmla="*/ 43 h 67"/>
                <a:gd name="T8" fmla="*/ 4 w 48"/>
                <a:gd name="T9" fmla="*/ 64 h 67"/>
                <a:gd name="T10" fmla="*/ 4 w 48"/>
                <a:gd name="T11" fmla="*/ 64 h 67"/>
                <a:gd name="T12" fmla="*/ 5 w 48"/>
                <a:gd name="T13" fmla="*/ 65 h 67"/>
                <a:gd name="T14" fmla="*/ 6 w 48"/>
                <a:gd name="T15" fmla="*/ 66 h 67"/>
                <a:gd name="T16" fmla="*/ 8 w 48"/>
                <a:gd name="T17" fmla="*/ 67 h 67"/>
                <a:gd name="T18" fmla="*/ 8 w 48"/>
                <a:gd name="T19" fmla="*/ 67 h 67"/>
                <a:gd name="T20" fmla="*/ 10 w 48"/>
                <a:gd name="T21" fmla="*/ 66 h 67"/>
                <a:gd name="T22" fmla="*/ 11 w 48"/>
                <a:gd name="T23" fmla="*/ 65 h 67"/>
                <a:gd name="T24" fmla="*/ 11 w 48"/>
                <a:gd name="T25" fmla="*/ 63 h 67"/>
                <a:gd name="T26" fmla="*/ 11 w 48"/>
                <a:gd name="T27" fmla="*/ 63 h 67"/>
                <a:gd name="T28" fmla="*/ 10 w 48"/>
                <a:gd name="T29" fmla="*/ 38 h 67"/>
                <a:gd name="T30" fmla="*/ 20 w 48"/>
                <a:gd name="T31" fmla="*/ 14 h 67"/>
                <a:gd name="T32" fmla="*/ 48 w 48"/>
                <a:gd name="T33" fmla="*/ 0 h 67"/>
                <a:gd name="T34" fmla="*/ 48 w 48"/>
                <a:gd name="T35" fmla="*/ 0 h 67"/>
                <a:gd name="T36" fmla="*/ 48 w 48"/>
                <a:gd name="T37" fmla="*/ 0 h 67"/>
                <a:gd name="T38" fmla="*/ 48 w 48"/>
                <a:gd name="T39" fmla="*/ 0 h 67"/>
                <a:gd name="T40" fmla="*/ 48 w 48"/>
                <a:gd name="T41" fmla="*/ 0 h 67"/>
                <a:gd name="T42" fmla="*/ 48 w 48"/>
                <a:gd name="T43" fmla="*/ 0 h 67"/>
                <a:gd name="T44" fmla="*/ 48 w 48"/>
                <a:gd name="T45" fmla="*/ 0 h 67"/>
                <a:gd name="T46" fmla="*/ 48 w 48"/>
                <a:gd name="T47" fmla="*/ 0 h 67"/>
                <a:gd name="T48" fmla="*/ 48 w 48"/>
                <a:gd name="T49" fmla="*/ 0 h 67"/>
                <a:gd name="T50" fmla="*/ 48 w 48"/>
                <a:gd name="T51" fmla="*/ 0 h 67"/>
                <a:gd name="T52" fmla="*/ 48 w 48"/>
                <a:gd name="T5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67">
                  <a:moveTo>
                    <a:pt x="48" y="0"/>
                  </a:moveTo>
                  <a:lnTo>
                    <a:pt x="20" y="6"/>
                  </a:lnTo>
                  <a:lnTo>
                    <a:pt x="5" y="22"/>
                  </a:lnTo>
                  <a:lnTo>
                    <a:pt x="0" y="43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5" y="65"/>
                  </a:lnTo>
                  <a:lnTo>
                    <a:pt x="6" y="66"/>
                  </a:lnTo>
                  <a:lnTo>
                    <a:pt x="8" y="67"/>
                  </a:lnTo>
                  <a:lnTo>
                    <a:pt x="8" y="67"/>
                  </a:lnTo>
                  <a:lnTo>
                    <a:pt x="10" y="66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11" y="63"/>
                  </a:lnTo>
                  <a:lnTo>
                    <a:pt x="10" y="38"/>
                  </a:lnTo>
                  <a:lnTo>
                    <a:pt x="20" y="1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90" name="Line 18"/>
            <p:cNvSpPr>
              <a:spLocks noChangeAspect="1" noChangeShapeType="1"/>
            </p:cNvSpPr>
            <p:nvPr/>
          </p:nvSpPr>
          <p:spPr bwMode="auto">
            <a:xfrm flipH="1">
              <a:off x="2283" y="1483"/>
              <a:ext cx="284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91" name="Rectangle 19"/>
            <p:cNvSpPr>
              <a:spLocks noChangeArrowheads="1"/>
            </p:cNvSpPr>
            <p:nvPr/>
          </p:nvSpPr>
          <p:spPr bwMode="auto">
            <a:xfrm>
              <a:off x="1908" y="1340"/>
              <a:ext cx="2370" cy="50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0292" name="Group 20"/>
            <p:cNvGrpSpPr>
              <a:grpSpLocks/>
            </p:cNvGrpSpPr>
            <p:nvPr/>
          </p:nvGrpSpPr>
          <p:grpSpPr bwMode="auto">
            <a:xfrm>
              <a:off x="1122" y="1509"/>
              <a:ext cx="536" cy="645"/>
              <a:chOff x="3561" y="1713"/>
              <a:chExt cx="339" cy="431"/>
            </a:xfrm>
          </p:grpSpPr>
          <p:sp>
            <p:nvSpPr>
              <p:cNvPr id="310293" name="Freeform 21"/>
              <p:cNvSpPr>
                <a:spLocks noChangeAspect="1"/>
              </p:cNvSpPr>
              <p:nvPr/>
            </p:nvSpPr>
            <p:spPr bwMode="auto">
              <a:xfrm>
                <a:off x="3561" y="1713"/>
                <a:ext cx="339" cy="431"/>
              </a:xfrm>
              <a:custGeom>
                <a:avLst/>
                <a:gdLst>
                  <a:gd name="T0" fmla="*/ 113 w 226"/>
                  <a:gd name="T1" fmla="*/ 0 h 288"/>
                  <a:gd name="T2" fmla="*/ 133 w 226"/>
                  <a:gd name="T3" fmla="*/ 2 h 288"/>
                  <a:gd name="T4" fmla="*/ 152 w 226"/>
                  <a:gd name="T5" fmla="*/ 9 h 288"/>
                  <a:gd name="T6" fmla="*/ 170 w 226"/>
                  <a:gd name="T7" fmla="*/ 20 h 288"/>
                  <a:gd name="T8" fmla="*/ 186 w 226"/>
                  <a:gd name="T9" fmla="*/ 34 h 288"/>
                  <a:gd name="T10" fmla="*/ 199 w 226"/>
                  <a:gd name="T11" fmla="*/ 51 h 288"/>
                  <a:gd name="T12" fmla="*/ 210 w 226"/>
                  <a:gd name="T13" fmla="*/ 71 h 288"/>
                  <a:gd name="T14" fmla="*/ 219 w 226"/>
                  <a:gd name="T15" fmla="*/ 94 h 288"/>
                  <a:gd name="T16" fmla="*/ 224 w 226"/>
                  <a:gd name="T17" fmla="*/ 118 h 288"/>
                  <a:gd name="T18" fmla="*/ 226 w 226"/>
                  <a:gd name="T19" fmla="*/ 144 h 288"/>
                  <a:gd name="T20" fmla="*/ 226 w 226"/>
                  <a:gd name="T21" fmla="*/ 144 h 288"/>
                  <a:gd name="T22" fmla="*/ 224 w 226"/>
                  <a:gd name="T23" fmla="*/ 170 h 288"/>
                  <a:gd name="T24" fmla="*/ 219 w 226"/>
                  <a:gd name="T25" fmla="*/ 194 h 288"/>
                  <a:gd name="T26" fmla="*/ 210 w 226"/>
                  <a:gd name="T27" fmla="*/ 216 h 288"/>
                  <a:gd name="T28" fmla="*/ 199 w 226"/>
                  <a:gd name="T29" fmla="*/ 237 h 288"/>
                  <a:gd name="T30" fmla="*/ 186 w 226"/>
                  <a:gd name="T31" fmla="*/ 254 h 288"/>
                  <a:gd name="T32" fmla="*/ 170 w 226"/>
                  <a:gd name="T33" fmla="*/ 268 h 288"/>
                  <a:gd name="T34" fmla="*/ 152 w 226"/>
                  <a:gd name="T35" fmla="*/ 279 h 288"/>
                  <a:gd name="T36" fmla="*/ 133 w 226"/>
                  <a:gd name="T37" fmla="*/ 286 h 288"/>
                  <a:gd name="T38" fmla="*/ 113 w 226"/>
                  <a:gd name="T39" fmla="*/ 288 h 288"/>
                  <a:gd name="T40" fmla="*/ 113 w 226"/>
                  <a:gd name="T41" fmla="*/ 288 h 288"/>
                  <a:gd name="T42" fmla="*/ 93 w 226"/>
                  <a:gd name="T43" fmla="*/ 286 h 288"/>
                  <a:gd name="T44" fmla="*/ 73 w 226"/>
                  <a:gd name="T45" fmla="*/ 279 h 288"/>
                  <a:gd name="T46" fmla="*/ 56 w 226"/>
                  <a:gd name="T47" fmla="*/ 268 h 288"/>
                  <a:gd name="T48" fmla="*/ 40 w 226"/>
                  <a:gd name="T49" fmla="*/ 254 h 288"/>
                  <a:gd name="T50" fmla="*/ 27 w 226"/>
                  <a:gd name="T51" fmla="*/ 237 h 288"/>
                  <a:gd name="T52" fmla="*/ 15 w 226"/>
                  <a:gd name="T53" fmla="*/ 216 h 288"/>
                  <a:gd name="T54" fmla="*/ 7 w 226"/>
                  <a:gd name="T55" fmla="*/ 194 h 288"/>
                  <a:gd name="T56" fmla="*/ 2 w 226"/>
                  <a:gd name="T57" fmla="*/ 170 h 288"/>
                  <a:gd name="T58" fmla="*/ 0 w 226"/>
                  <a:gd name="T59" fmla="*/ 144 h 288"/>
                  <a:gd name="T60" fmla="*/ 0 w 226"/>
                  <a:gd name="T61" fmla="*/ 144 h 288"/>
                  <a:gd name="T62" fmla="*/ 2 w 226"/>
                  <a:gd name="T63" fmla="*/ 118 h 288"/>
                  <a:gd name="T64" fmla="*/ 7 w 226"/>
                  <a:gd name="T65" fmla="*/ 94 h 288"/>
                  <a:gd name="T66" fmla="*/ 15 w 226"/>
                  <a:gd name="T67" fmla="*/ 71 h 288"/>
                  <a:gd name="T68" fmla="*/ 27 w 226"/>
                  <a:gd name="T69" fmla="*/ 51 h 288"/>
                  <a:gd name="T70" fmla="*/ 40 w 226"/>
                  <a:gd name="T71" fmla="*/ 34 h 288"/>
                  <a:gd name="T72" fmla="*/ 56 w 226"/>
                  <a:gd name="T73" fmla="*/ 20 h 288"/>
                  <a:gd name="T74" fmla="*/ 73 w 226"/>
                  <a:gd name="T75" fmla="*/ 9 h 288"/>
                  <a:gd name="T76" fmla="*/ 93 w 226"/>
                  <a:gd name="T77" fmla="*/ 2 h 288"/>
                  <a:gd name="T78" fmla="*/ 113 w 226"/>
                  <a:gd name="T79" fmla="*/ 0 h 288"/>
                  <a:gd name="T80" fmla="*/ 113 w 226"/>
                  <a:gd name="T81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26" h="288">
                    <a:moveTo>
                      <a:pt x="113" y="0"/>
                    </a:moveTo>
                    <a:lnTo>
                      <a:pt x="133" y="2"/>
                    </a:lnTo>
                    <a:lnTo>
                      <a:pt x="152" y="9"/>
                    </a:lnTo>
                    <a:lnTo>
                      <a:pt x="170" y="20"/>
                    </a:lnTo>
                    <a:lnTo>
                      <a:pt x="186" y="34"/>
                    </a:lnTo>
                    <a:lnTo>
                      <a:pt x="199" y="51"/>
                    </a:lnTo>
                    <a:lnTo>
                      <a:pt x="210" y="71"/>
                    </a:lnTo>
                    <a:lnTo>
                      <a:pt x="219" y="94"/>
                    </a:lnTo>
                    <a:lnTo>
                      <a:pt x="224" y="118"/>
                    </a:lnTo>
                    <a:lnTo>
                      <a:pt x="226" y="144"/>
                    </a:lnTo>
                    <a:lnTo>
                      <a:pt x="226" y="144"/>
                    </a:lnTo>
                    <a:lnTo>
                      <a:pt x="224" y="170"/>
                    </a:lnTo>
                    <a:lnTo>
                      <a:pt x="219" y="194"/>
                    </a:lnTo>
                    <a:lnTo>
                      <a:pt x="210" y="216"/>
                    </a:lnTo>
                    <a:lnTo>
                      <a:pt x="199" y="237"/>
                    </a:lnTo>
                    <a:lnTo>
                      <a:pt x="186" y="254"/>
                    </a:lnTo>
                    <a:lnTo>
                      <a:pt x="170" y="268"/>
                    </a:lnTo>
                    <a:lnTo>
                      <a:pt x="152" y="279"/>
                    </a:lnTo>
                    <a:lnTo>
                      <a:pt x="133" y="286"/>
                    </a:lnTo>
                    <a:lnTo>
                      <a:pt x="113" y="288"/>
                    </a:lnTo>
                    <a:lnTo>
                      <a:pt x="113" y="288"/>
                    </a:lnTo>
                    <a:lnTo>
                      <a:pt x="93" y="286"/>
                    </a:lnTo>
                    <a:lnTo>
                      <a:pt x="73" y="279"/>
                    </a:lnTo>
                    <a:lnTo>
                      <a:pt x="56" y="268"/>
                    </a:lnTo>
                    <a:lnTo>
                      <a:pt x="40" y="254"/>
                    </a:lnTo>
                    <a:lnTo>
                      <a:pt x="27" y="237"/>
                    </a:lnTo>
                    <a:lnTo>
                      <a:pt x="15" y="216"/>
                    </a:lnTo>
                    <a:lnTo>
                      <a:pt x="7" y="194"/>
                    </a:lnTo>
                    <a:lnTo>
                      <a:pt x="2" y="170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2" y="118"/>
                    </a:lnTo>
                    <a:lnTo>
                      <a:pt x="7" y="94"/>
                    </a:lnTo>
                    <a:lnTo>
                      <a:pt x="15" y="71"/>
                    </a:lnTo>
                    <a:lnTo>
                      <a:pt x="27" y="51"/>
                    </a:lnTo>
                    <a:lnTo>
                      <a:pt x="40" y="34"/>
                    </a:lnTo>
                    <a:lnTo>
                      <a:pt x="56" y="20"/>
                    </a:lnTo>
                    <a:lnTo>
                      <a:pt x="73" y="9"/>
                    </a:lnTo>
                    <a:lnTo>
                      <a:pt x="93" y="2"/>
                    </a:lnTo>
                    <a:lnTo>
                      <a:pt x="113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EAD4E4"/>
              </a:solidFill>
              <a:ln w="1905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94" name="Freeform 22"/>
              <p:cNvSpPr>
                <a:spLocks noChangeAspect="1"/>
              </p:cNvSpPr>
              <p:nvPr/>
            </p:nvSpPr>
            <p:spPr bwMode="auto">
              <a:xfrm>
                <a:off x="3749" y="1830"/>
                <a:ext cx="67" cy="202"/>
              </a:xfrm>
              <a:custGeom>
                <a:avLst/>
                <a:gdLst>
                  <a:gd name="T0" fmla="*/ 37 w 45"/>
                  <a:gd name="T1" fmla="*/ 108 h 135"/>
                  <a:gd name="T2" fmla="*/ 27 w 45"/>
                  <a:gd name="T3" fmla="*/ 96 h 135"/>
                  <a:gd name="T4" fmla="*/ 19 w 45"/>
                  <a:gd name="T5" fmla="*/ 83 h 135"/>
                  <a:gd name="T6" fmla="*/ 15 w 45"/>
                  <a:gd name="T7" fmla="*/ 66 h 135"/>
                  <a:gd name="T8" fmla="*/ 15 w 45"/>
                  <a:gd name="T9" fmla="*/ 66 h 135"/>
                  <a:gd name="T10" fmla="*/ 19 w 45"/>
                  <a:gd name="T11" fmla="*/ 51 h 135"/>
                  <a:gd name="T12" fmla="*/ 27 w 45"/>
                  <a:gd name="T13" fmla="*/ 38 h 135"/>
                  <a:gd name="T14" fmla="*/ 37 w 45"/>
                  <a:gd name="T15" fmla="*/ 27 h 135"/>
                  <a:gd name="T16" fmla="*/ 37 w 45"/>
                  <a:gd name="T17" fmla="*/ 27 h 135"/>
                  <a:gd name="T18" fmla="*/ 42 w 45"/>
                  <a:gd name="T19" fmla="*/ 19 h 135"/>
                  <a:gd name="T20" fmla="*/ 43 w 45"/>
                  <a:gd name="T21" fmla="*/ 9 h 135"/>
                  <a:gd name="T22" fmla="*/ 45 w 45"/>
                  <a:gd name="T23" fmla="*/ 0 h 135"/>
                  <a:gd name="T24" fmla="*/ 45 w 45"/>
                  <a:gd name="T25" fmla="*/ 0 h 135"/>
                  <a:gd name="T26" fmla="*/ 43 w 45"/>
                  <a:gd name="T27" fmla="*/ 7 h 135"/>
                  <a:gd name="T28" fmla="*/ 43 w 45"/>
                  <a:gd name="T29" fmla="*/ 9 h 135"/>
                  <a:gd name="T30" fmla="*/ 45 w 45"/>
                  <a:gd name="T31" fmla="*/ 0 h 135"/>
                  <a:gd name="T32" fmla="*/ 45 w 45"/>
                  <a:gd name="T33" fmla="*/ 0 h 135"/>
                  <a:gd name="T34" fmla="*/ 45 w 45"/>
                  <a:gd name="T35" fmla="*/ 0 h 135"/>
                  <a:gd name="T36" fmla="*/ 45 w 45"/>
                  <a:gd name="T37" fmla="*/ 0 h 135"/>
                  <a:gd name="T38" fmla="*/ 45 w 45"/>
                  <a:gd name="T39" fmla="*/ 0 h 135"/>
                  <a:gd name="T40" fmla="*/ 45 w 45"/>
                  <a:gd name="T41" fmla="*/ 0 h 135"/>
                  <a:gd name="T42" fmla="*/ 42 w 45"/>
                  <a:gd name="T43" fmla="*/ 8 h 135"/>
                  <a:gd name="T44" fmla="*/ 39 w 45"/>
                  <a:gd name="T45" fmla="*/ 17 h 135"/>
                  <a:gd name="T46" fmla="*/ 34 w 45"/>
                  <a:gd name="T47" fmla="*/ 24 h 135"/>
                  <a:gd name="T48" fmla="*/ 34 w 45"/>
                  <a:gd name="T49" fmla="*/ 24 h 135"/>
                  <a:gd name="T50" fmla="*/ 17 w 45"/>
                  <a:gd name="T51" fmla="*/ 36 h 135"/>
                  <a:gd name="T52" fmla="*/ 4 w 45"/>
                  <a:gd name="T53" fmla="*/ 52 h 135"/>
                  <a:gd name="T54" fmla="*/ 0 w 45"/>
                  <a:gd name="T55" fmla="*/ 71 h 135"/>
                  <a:gd name="T56" fmla="*/ 0 w 45"/>
                  <a:gd name="T57" fmla="*/ 71 h 135"/>
                  <a:gd name="T58" fmla="*/ 0 w 45"/>
                  <a:gd name="T59" fmla="*/ 71 h 135"/>
                  <a:gd name="T60" fmla="*/ 0 w 45"/>
                  <a:gd name="T61" fmla="*/ 71 h 135"/>
                  <a:gd name="T62" fmla="*/ 0 w 45"/>
                  <a:gd name="T63" fmla="*/ 72 h 135"/>
                  <a:gd name="T64" fmla="*/ 0 w 45"/>
                  <a:gd name="T65" fmla="*/ 72 h 135"/>
                  <a:gd name="T66" fmla="*/ 7 w 45"/>
                  <a:gd name="T67" fmla="*/ 87 h 135"/>
                  <a:gd name="T68" fmla="*/ 20 w 45"/>
                  <a:gd name="T69" fmla="*/ 100 h 135"/>
                  <a:gd name="T70" fmla="*/ 34 w 45"/>
                  <a:gd name="T71" fmla="*/ 111 h 135"/>
                  <a:gd name="T72" fmla="*/ 34 w 45"/>
                  <a:gd name="T73" fmla="*/ 111 h 135"/>
                  <a:gd name="T74" fmla="*/ 39 w 45"/>
                  <a:gd name="T75" fmla="*/ 118 h 135"/>
                  <a:gd name="T76" fmla="*/ 42 w 45"/>
                  <a:gd name="T77" fmla="*/ 126 h 135"/>
                  <a:gd name="T78" fmla="*/ 45 w 45"/>
                  <a:gd name="T79" fmla="*/ 135 h 135"/>
                  <a:gd name="T80" fmla="*/ 45 w 45"/>
                  <a:gd name="T81" fmla="*/ 135 h 135"/>
                  <a:gd name="T82" fmla="*/ 45 w 45"/>
                  <a:gd name="T83" fmla="*/ 135 h 135"/>
                  <a:gd name="T84" fmla="*/ 45 w 45"/>
                  <a:gd name="T85" fmla="*/ 135 h 135"/>
                  <a:gd name="T86" fmla="*/ 45 w 45"/>
                  <a:gd name="T87" fmla="*/ 135 h 135"/>
                  <a:gd name="T88" fmla="*/ 37 w 45"/>
                  <a:gd name="T89" fmla="*/ 10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5" h="135">
                    <a:moveTo>
                      <a:pt x="37" y="108"/>
                    </a:moveTo>
                    <a:lnTo>
                      <a:pt x="27" y="96"/>
                    </a:lnTo>
                    <a:lnTo>
                      <a:pt x="19" y="83"/>
                    </a:lnTo>
                    <a:lnTo>
                      <a:pt x="15" y="66"/>
                    </a:lnTo>
                    <a:lnTo>
                      <a:pt x="15" y="66"/>
                    </a:lnTo>
                    <a:lnTo>
                      <a:pt x="19" y="51"/>
                    </a:lnTo>
                    <a:lnTo>
                      <a:pt x="27" y="38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42" y="19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2" y="8"/>
                    </a:lnTo>
                    <a:lnTo>
                      <a:pt x="39" y="17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17" y="36"/>
                    </a:lnTo>
                    <a:lnTo>
                      <a:pt x="4" y="52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7" y="87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34" y="111"/>
                    </a:lnTo>
                    <a:lnTo>
                      <a:pt x="39" y="118"/>
                    </a:lnTo>
                    <a:lnTo>
                      <a:pt x="42" y="126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37" y="108"/>
                    </a:lnTo>
                    <a:close/>
                  </a:path>
                </a:pathLst>
              </a:custGeom>
              <a:solidFill>
                <a:srgbClr val="E0BCD6"/>
              </a:solidFill>
              <a:ln w="3810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95" name="Freeform 23"/>
              <p:cNvSpPr>
                <a:spLocks noChangeAspect="1"/>
              </p:cNvSpPr>
              <p:nvPr/>
            </p:nvSpPr>
            <p:spPr bwMode="auto">
              <a:xfrm>
                <a:off x="3599" y="1732"/>
                <a:ext cx="138" cy="113"/>
              </a:xfrm>
              <a:custGeom>
                <a:avLst/>
                <a:gdLst>
                  <a:gd name="T0" fmla="*/ 0 w 92"/>
                  <a:gd name="T1" fmla="*/ 75 h 75"/>
                  <a:gd name="T2" fmla="*/ 16 w 92"/>
                  <a:gd name="T3" fmla="*/ 54 h 75"/>
                  <a:gd name="T4" fmla="*/ 35 w 92"/>
                  <a:gd name="T5" fmla="*/ 36 h 75"/>
                  <a:gd name="T6" fmla="*/ 57 w 92"/>
                  <a:gd name="T7" fmla="*/ 22 h 75"/>
                  <a:gd name="T8" fmla="*/ 82 w 92"/>
                  <a:gd name="T9" fmla="*/ 14 h 75"/>
                  <a:gd name="T10" fmla="*/ 82 w 92"/>
                  <a:gd name="T11" fmla="*/ 14 h 75"/>
                  <a:gd name="T12" fmla="*/ 87 w 92"/>
                  <a:gd name="T13" fmla="*/ 11 h 75"/>
                  <a:gd name="T14" fmla="*/ 90 w 92"/>
                  <a:gd name="T15" fmla="*/ 7 h 75"/>
                  <a:gd name="T16" fmla="*/ 92 w 92"/>
                  <a:gd name="T17" fmla="*/ 4 h 75"/>
                  <a:gd name="T18" fmla="*/ 92 w 92"/>
                  <a:gd name="T19" fmla="*/ 4 h 75"/>
                  <a:gd name="T20" fmla="*/ 87 w 92"/>
                  <a:gd name="T21" fmla="*/ 0 h 75"/>
                  <a:gd name="T22" fmla="*/ 79 w 92"/>
                  <a:gd name="T23" fmla="*/ 0 h 75"/>
                  <a:gd name="T24" fmla="*/ 73 w 92"/>
                  <a:gd name="T25" fmla="*/ 0 h 75"/>
                  <a:gd name="T26" fmla="*/ 73 w 92"/>
                  <a:gd name="T27" fmla="*/ 0 h 75"/>
                  <a:gd name="T28" fmla="*/ 47 w 92"/>
                  <a:gd name="T29" fmla="*/ 11 h 75"/>
                  <a:gd name="T30" fmla="*/ 26 w 92"/>
                  <a:gd name="T31" fmla="*/ 29 h 75"/>
                  <a:gd name="T32" fmla="*/ 10 w 92"/>
                  <a:gd name="T33" fmla="*/ 52 h 75"/>
                  <a:gd name="T34" fmla="*/ 0 w 92"/>
                  <a:gd name="T35" fmla="*/ 75 h 75"/>
                  <a:gd name="T36" fmla="*/ 0 w 92"/>
                  <a:gd name="T37" fmla="*/ 75 h 75"/>
                  <a:gd name="T38" fmla="*/ 0 w 92"/>
                  <a:gd name="T39" fmla="*/ 75 h 75"/>
                  <a:gd name="T40" fmla="*/ 0 w 92"/>
                  <a:gd name="T41" fmla="*/ 75 h 75"/>
                  <a:gd name="T42" fmla="*/ 0 w 92"/>
                  <a:gd name="T43" fmla="*/ 75 h 75"/>
                  <a:gd name="T44" fmla="*/ 0 w 92"/>
                  <a:gd name="T45" fmla="*/ 75 h 75"/>
                  <a:gd name="T46" fmla="*/ 0 w 92"/>
                  <a:gd name="T47" fmla="*/ 75 h 75"/>
                  <a:gd name="T48" fmla="*/ 0 w 92"/>
                  <a:gd name="T49" fmla="*/ 75 h 75"/>
                  <a:gd name="T50" fmla="*/ 0 w 92"/>
                  <a:gd name="T51" fmla="*/ 75 h 75"/>
                  <a:gd name="T52" fmla="*/ 0 w 92"/>
                  <a:gd name="T5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2" h="75">
                    <a:moveTo>
                      <a:pt x="0" y="75"/>
                    </a:moveTo>
                    <a:lnTo>
                      <a:pt x="16" y="54"/>
                    </a:lnTo>
                    <a:lnTo>
                      <a:pt x="35" y="36"/>
                    </a:lnTo>
                    <a:lnTo>
                      <a:pt x="57" y="22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87" y="11"/>
                    </a:lnTo>
                    <a:lnTo>
                      <a:pt x="90" y="7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87" y="0"/>
                    </a:lnTo>
                    <a:lnTo>
                      <a:pt x="79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47" y="11"/>
                    </a:lnTo>
                    <a:lnTo>
                      <a:pt x="26" y="29"/>
                    </a:lnTo>
                    <a:lnTo>
                      <a:pt x="10" y="52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96" name="Freeform 24"/>
              <p:cNvSpPr>
                <a:spLocks noChangeAspect="1"/>
              </p:cNvSpPr>
              <p:nvPr/>
            </p:nvSpPr>
            <p:spPr bwMode="auto">
              <a:xfrm>
                <a:off x="3735" y="1824"/>
                <a:ext cx="77" cy="202"/>
              </a:xfrm>
              <a:custGeom>
                <a:avLst/>
                <a:gdLst>
                  <a:gd name="T0" fmla="*/ 50 w 51"/>
                  <a:gd name="T1" fmla="*/ 0 h 135"/>
                  <a:gd name="T2" fmla="*/ 47 w 51"/>
                  <a:gd name="T3" fmla="*/ 8 h 135"/>
                  <a:gd name="T4" fmla="*/ 46 w 51"/>
                  <a:gd name="T5" fmla="*/ 10 h 135"/>
                  <a:gd name="T6" fmla="*/ 50 w 51"/>
                  <a:gd name="T7" fmla="*/ 0 h 135"/>
                  <a:gd name="T8" fmla="*/ 50 w 51"/>
                  <a:gd name="T9" fmla="*/ 0 h 135"/>
                  <a:gd name="T10" fmla="*/ 50 w 51"/>
                  <a:gd name="T11" fmla="*/ 0 h 135"/>
                  <a:gd name="T12" fmla="*/ 50 w 51"/>
                  <a:gd name="T13" fmla="*/ 0 h 135"/>
                  <a:gd name="T14" fmla="*/ 46 w 51"/>
                  <a:gd name="T15" fmla="*/ 9 h 135"/>
                  <a:gd name="T16" fmla="*/ 41 w 51"/>
                  <a:gd name="T17" fmla="*/ 17 h 135"/>
                  <a:gd name="T18" fmla="*/ 34 w 51"/>
                  <a:gd name="T19" fmla="*/ 24 h 135"/>
                  <a:gd name="T20" fmla="*/ 18 w 51"/>
                  <a:gd name="T21" fmla="*/ 37 h 135"/>
                  <a:gd name="T22" fmla="*/ 4 w 51"/>
                  <a:gd name="T23" fmla="*/ 52 h 135"/>
                  <a:gd name="T24" fmla="*/ 0 w 51"/>
                  <a:gd name="T25" fmla="*/ 72 h 135"/>
                  <a:gd name="T26" fmla="*/ 0 w 51"/>
                  <a:gd name="T27" fmla="*/ 72 h 135"/>
                  <a:gd name="T28" fmla="*/ 0 w 51"/>
                  <a:gd name="T29" fmla="*/ 72 h 135"/>
                  <a:gd name="T30" fmla="*/ 0 w 51"/>
                  <a:gd name="T31" fmla="*/ 72 h 135"/>
                  <a:gd name="T32" fmla="*/ 7 w 51"/>
                  <a:gd name="T33" fmla="*/ 88 h 135"/>
                  <a:gd name="T34" fmla="*/ 20 w 51"/>
                  <a:gd name="T35" fmla="*/ 100 h 135"/>
                  <a:gd name="T36" fmla="*/ 34 w 51"/>
                  <a:gd name="T37" fmla="*/ 111 h 135"/>
                  <a:gd name="T38" fmla="*/ 41 w 51"/>
                  <a:gd name="T39" fmla="*/ 119 h 135"/>
                  <a:gd name="T40" fmla="*/ 46 w 51"/>
                  <a:gd name="T41" fmla="*/ 127 h 135"/>
                  <a:gd name="T42" fmla="*/ 51 w 51"/>
                  <a:gd name="T4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" h="135">
                    <a:moveTo>
                      <a:pt x="50" y="0"/>
                    </a:moveTo>
                    <a:lnTo>
                      <a:pt x="47" y="8"/>
                    </a:lnTo>
                    <a:lnTo>
                      <a:pt x="46" y="1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46" y="9"/>
                    </a:lnTo>
                    <a:lnTo>
                      <a:pt x="41" y="17"/>
                    </a:lnTo>
                    <a:lnTo>
                      <a:pt x="34" y="24"/>
                    </a:lnTo>
                    <a:lnTo>
                      <a:pt x="18" y="37"/>
                    </a:lnTo>
                    <a:lnTo>
                      <a:pt x="4" y="5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7" y="88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41" y="119"/>
                    </a:lnTo>
                    <a:lnTo>
                      <a:pt x="46" y="127"/>
                    </a:lnTo>
                    <a:lnTo>
                      <a:pt x="51" y="135"/>
                    </a:lnTo>
                  </a:path>
                </a:pathLst>
              </a:custGeom>
              <a:noFill/>
              <a:ln w="19050" cmpd="sng">
                <a:solidFill>
                  <a:srgbClr val="C8A3C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0297" name="Line 25"/>
            <p:cNvSpPr>
              <a:spLocks noChangeAspect="1" noChangeShapeType="1"/>
            </p:cNvSpPr>
            <p:nvPr/>
          </p:nvSpPr>
          <p:spPr bwMode="auto">
            <a:xfrm>
              <a:off x="2323" y="2168"/>
              <a:ext cx="283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0298" name="Group 26"/>
            <p:cNvGrpSpPr>
              <a:grpSpLocks/>
            </p:cNvGrpSpPr>
            <p:nvPr/>
          </p:nvGrpSpPr>
          <p:grpSpPr bwMode="auto">
            <a:xfrm>
              <a:off x="2670" y="2073"/>
              <a:ext cx="366" cy="638"/>
              <a:chOff x="4459" y="2091"/>
              <a:chExt cx="231" cy="426"/>
            </a:xfrm>
          </p:grpSpPr>
          <p:sp>
            <p:nvSpPr>
              <p:cNvPr id="310299" name="Freeform 27"/>
              <p:cNvSpPr>
                <a:spLocks noChangeAspect="1"/>
              </p:cNvSpPr>
              <p:nvPr/>
            </p:nvSpPr>
            <p:spPr bwMode="auto">
              <a:xfrm>
                <a:off x="4459" y="2091"/>
                <a:ext cx="231" cy="426"/>
              </a:xfrm>
              <a:custGeom>
                <a:avLst/>
                <a:gdLst>
                  <a:gd name="T0" fmla="*/ 142 w 154"/>
                  <a:gd name="T1" fmla="*/ 189 h 284"/>
                  <a:gd name="T2" fmla="*/ 149 w 154"/>
                  <a:gd name="T3" fmla="*/ 204 h 284"/>
                  <a:gd name="T4" fmla="*/ 154 w 154"/>
                  <a:gd name="T5" fmla="*/ 222 h 284"/>
                  <a:gd name="T6" fmla="*/ 154 w 154"/>
                  <a:gd name="T7" fmla="*/ 243 h 284"/>
                  <a:gd name="T8" fmla="*/ 148 w 154"/>
                  <a:gd name="T9" fmla="*/ 262 h 284"/>
                  <a:gd name="T10" fmla="*/ 134 w 154"/>
                  <a:gd name="T11" fmla="*/ 277 h 284"/>
                  <a:gd name="T12" fmla="*/ 109 w 154"/>
                  <a:gd name="T13" fmla="*/ 284 h 284"/>
                  <a:gd name="T14" fmla="*/ 109 w 154"/>
                  <a:gd name="T15" fmla="*/ 284 h 284"/>
                  <a:gd name="T16" fmla="*/ 77 w 154"/>
                  <a:gd name="T17" fmla="*/ 280 h 284"/>
                  <a:gd name="T18" fmla="*/ 52 w 154"/>
                  <a:gd name="T19" fmla="*/ 268 h 284"/>
                  <a:gd name="T20" fmla="*/ 32 w 154"/>
                  <a:gd name="T21" fmla="*/ 249 h 284"/>
                  <a:gd name="T22" fmla="*/ 17 w 154"/>
                  <a:gd name="T23" fmla="*/ 228 h 284"/>
                  <a:gd name="T24" fmla="*/ 8 w 154"/>
                  <a:gd name="T25" fmla="*/ 209 h 284"/>
                  <a:gd name="T26" fmla="*/ 2 w 154"/>
                  <a:gd name="T27" fmla="*/ 195 h 284"/>
                  <a:gd name="T28" fmla="*/ 0 w 154"/>
                  <a:gd name="T29" fmla="*/ 190 h 284"/>
                  <a:gd name="T30" fmla="*/ 0 w 154"/>
                  <a:gd name="T31" fmla="*/ 190 h 284"/>
                  <a:gd name="T32" fmla="*/ 0 w 154"/>
                  <a:gd name="T33" fmla="*/ 94 h 284"/>
                  <a:gd name="T34" fmla="*/ 0 w 154"/>
                  <a:gd name="T35" fmla="*/ 94 h 284"/>
                  <a:gd name="T36" fmla="*/ 2 w 154"/>
                  <a:gd name="T37" fmla="*/ 89 h 284"/>
                  <a:gd name="T38" fmla="*/ 8 w 154"/>
                  <a:gd name="T39" fmla="*/ 75 h 284"/>
                  <a:gd name="T40" fmla="*/ 17 w 154"/>
                  <a:gd name="T41" fmla="*/ 56 h 284"/>
                  <a:gd name="T42" fmla="*/ 32 w 154"/>
                  <a:gd name="T43" fmla="*/ 35 h 284"/>
                  <a:gd name="T44" fmla="*/ 52 w 154"/>
                  <a:gd name="T45" fmla="*/ 17 h 284"/>
                  <a:gd name="T46" fmla="*/ 77 w 154"/>
                  <a:gd name="T47" fmla="*/ 4 h 284"/>
                  <a:gd name="T48" fmla="*/ 109 w 154"/>
                  <a:gd name="T49" fmla="*/ 0 h 284"/>
                  <a:gd name="T50" fmla="*/ 109 w 154"/>
                  <a:gd name="T51" fmla="*/ 0 h 284"/>
                  <a:gd name="T52" fmla="*/ 134 w 154"/>
                  <a:gd name="T53" fmla="*/ 7 h 284"/>
                  <a:gd name="T54" fmla="*/ 148 w 154"/>
                  <a:gd name="T55" fmla="*/ 22 h 284"/>
                  <a:gd name="T56" fmla="*/ 154 w 154"/>
                  <a:gd name="T57" fmla="*/ 41 h 284"/>
                  <a:gd name="T58" fmla="*/ 154 w 154"/>
                  <a:gd name="T59" fmla="*/ 61 h 284"/>
                  <a:gd name="T60" fmla="*/ 149 w 154"/>
                  <a:gd name="T61" fmla="*/ 81 h 284"/>
                  <a:gd name="T62" fmla="*/ 142 w 154"/>
                  <a:gd name="T63" fmla="*/ 94 h 284"/>
                  <a:gd name="T64" fmla="*/ 142 w 154"/>
                  <a:gd name="T65" fmla="*/ 94 h 284"/>
                  <a:gd name="T66" fmla="*/ 142 w 154"/>
                  <a:gd name="T67" fmla="*/ 119 h 284"/>
                  <a:gd name="T68" fmla="*/ 142 w 154"/>
                  <a:gd name="T69" fmla="*/ 165 h 284"/>
                  <a:gd name="T70" fmla="*/ 142 w 154"/>
                  <a:gd name="T71" fmla="*/ 189 h 284"/>
                  <a:gd name="T72" fmla="*/ 142 w 154"/>
                  <a:gd name="T73" fmla="*/ 189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4" h="284">
                    <a:moveTo>
                      <a:pt x="142" y="189"/>
                    </a:moveTo>
                    <a:lnTo>
                      <a:pt x="149" y="204"/>
                    </a:lnTo>
                    <a:lnTo>
                      <a:pt x="154" y="222"/>
                    </a:lnTo>
                    <a:lnTo>
                      <a:pt x="154" y="243"/>
                    </a:lnTo>
                    <a:lnTo>
                      <a:pt x="148" y="262"/>
                    </a:lnTo>
                    <a:lnTo>
                      <a:pt x="134" y="277"/>
                    </a:lnTo>
                    <a:lnTo>
                      <a:pt x="109" y="284"/>
                    </a:lnTo>
                    <a:lnTo>
                      <a:pt x="109" y="284"/>
                    </a:lnTo>
                    <a:lnTo>
                      <a:pt x="77" y="280"/>
                    </a:lnTo>
                    <a:lnTo>
                      <a:pt x="52" y="268"/>
                    </a:lnTo>
                    <a:lnTo>
                      <a:pt x="32" y="249"/>
                    </a:lnTo>
                    <a:lnTo>
                      <a:pt x="17" y="228"/>
                    </a:lnTo>
                    <a:lnTo>
                      <a:pt x="8" y="209"/>
                    </a:lnTo>
                    <a:lnTo>
                      <a:pt x="2" y="195"/>
                    </a:lnTo>
                    <a:lnTo>
                      <a:pt x="0" y="190"/>
                    </a:lnTo>
                    <a:lnTo>
                      <a:pt x="0" y="190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2" y="89"/>
                    </a:lnTo>
                    <a:lnTo>
                      <a:pt x="8" y="75"/>
                    </a:lnTo>
                    <a:lnTo>
                      <a:pt x="17" y="56"/>
                    </a:lnTo>
                    <a:lnTo>
                      <a:pt x="32" y="35"/>
                    </a:lnTo>
                    <a:lnTo>
                      <a:pt x="52" y="17"/>
                    </a:lnTo>
                    <a:lnTo>
                      <a:pt x="77" y="4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34" y="7"/>
                    </a:lnTo>
                    <a:lnTo>
                      <a:pt x="148" y="22"/>
                    </a:lnTo>
                    <a:lnTo>
                      <a:pt x="154" y="41"/>
                    </a:lnTo>
                    <a:lnTo>
                      <a:pt x="154" y="61"/>
                    </a:lnTo>
                    <a:lnTo>
                      <a:pt x="149" y="81"/>
                    </a:lnTo>
                    <a:lnTo>
                      <a:pt x="142" y="94"/>
                    </a:lnTo>
                    <a:lnTo>
                      <a:pt x="142" y="94"/>
                    </a:lnTo>
                    <a:lnTo>
                      <a:pt x="142" y="119"/>
                    </a:lnTo>
                    <a:lnTo>
                      <a:pt x="142" y="165"/>
                    </a:lnTo>
                    <a:lnTo>
                      <a:pt x="142" y="189"/>
                    </a:lnTo>
                    <a:lnTo>
                      <a:pt x="142" y="189"/>
                    </a:lnTo>
                    <a:close/>
                  </a:path>
                </a:pathLst>
              </a:custGeom>
              <a:solidFill>
                <a:srgbClr val="C3AAD2"/>
              </a:solidFill>
              <a:ln w="19050" cmpd="sng">
                <a:solidFill>
                  <a:srgbClr val="9E7AB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00" name="Freeform 28"/>
              <p:cNvSpPr>
                <a:spLocks noChangeAspect="1"/>
              </p:cNvSpPr>
              <p:nvPr/>
            </p:nvSpPr>
            <p:spPr bwMode="auto">
              <a:xfrm>
                <a:off x="4515" y="2114"/>
                <a:ext cx="123" cy="66"/>
              </a:xfrm>
              <a:custGeom>
                <a:avLst/>
                <a:gdLst>
                  <a:gd name="T0" fmla="*/ 0 w 82"/>
                  <a:gd name="T1" fmla="*/ 44 h 44"/>
                  <a:gd name="T2" fmla="*/ 18 w 82"/>
                  <a:gd name="T3" fmla="*/ 26 h 44"/>
                  <a:gd name="T4" fmla="*/ 43 w 82"/>
                  <a:gd name="T5" fmla="*/ 13 h 44"/>
                  <a:gd name="T6" fmla="*/ 70 w 82"/>
                  <a:gd name="T7" fmla="*/ 9 h 44"/>
                  <a:gd name="T8" fmla="*/ 70 w 82"/>
                  <a:gd name="T9" fmla="*/ 9 h 44"/>
                  <a:gd name="T10" fmla="*/ 78 w 82"/>
                  <a:gd name="T11" fmla="*/ 7 h 44"/>
                  <a:gd name="T12" fmla="*/ 82 w 82"/>
                  <a:gd name="T13" fmla="*/ 3 h 44"/>
                  <a:gd name="T14" fmla="*/ 71 w 82"/>
                  <a:gd name="T15" fmla="*/ 0 h 44"/>
                  <a:gd name="T16" fmla="*/ 71 w 82"/>
                  <a:gd name="T17" fmla="*/ 0 h 44"/>
                  <a:gd name="T18" fmla="*/ 31 w 82"/>
                  <a:gd name="T19" fmla="*/ 9 h 44"/>
                  <a:gd name="T20" fmla="*/ 7 w 82"/>
                  <a:gd name="T21" fmla="*/ 32 h 44"/>
                  <a:gd name="T22" fmla="*/ 0 w 82"/>
                  <a:gd name="T23" fmla="*/ 44 h 44"/>
                  <a:gd name="T24" fmla="*/ 0 w 82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2" h="44">
                    <a:moveTo>
                      <a:pt x="0" y="44"/>
                    </a:moveTo>
                    <a:lnTo>
                      <a:pt x="18" y="26"/>
                    </a:lnTo>
                    <a:lnTo>
                      <a:pt x="43" y="13"/>
                    </a:lnTo>
                    <a:lnTo>
                      <a:pt x="70" y="9"/>
                    </a:lnTo>
                    <a:lnTo>
                      <a:pt x="70" y="9"/>
                    </a:lnTo>
                    <a:lnTo>
                      <a:pt x="78" y="7"/>
                    </a:lnTo>
                    <a:lnTo>
                      <a:pt x="82" y="3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31" y="9"/>
                    </a:lnTo>
                    <a:lnTo>
                      <a:pt x="7" y="32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0301" name="Group 29"/>
            <p:cNvGrpSpPr>
              <a:grpSpLocks noChangeAspect="1"/>
            </p:cNvGrpSpPr>
            <p:nvPr/>
          </p:nvGrpSpPr>
          <p:grpSpPr bwMode="auto">
            <a:xfrm>
              <a:off x="2227" y="2254"/>
              <a:ext cx="370" cy="132"/>
              <a:chOff x="3109" y="911"/>
              <a:chExt cx="156" cy="59"/>
            </a:xfrm>
          </p:grpSpPr>
          <p:sp>
            <p:nvSpPr>
              <p:cNvPr id="310302" name="Rectangle 30"/>
              <p:cNvSpPr>
                <a:spLocks noChangeAspect="1" noChangeArrowheads="1"/>
              </p:cNvSpPr>
              <p:nvPr/>
            </p:nvSpPr>
            <p:spPr bwMode="auto">
              <a:xfrm>
                <a:off x="3109" y="911"/>
                <a:ext cx="156" cy="23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1800">
                  <a:latin typeface="Times" charset="0"/>
                </a:endParaRPr>
              </a:p>
            </p:txBody>
          </p:sp>
          <p:sp>
            <p:nvSpPr>
              <p:cNvPr id="310303" name="Rectangle 31"/>
              <p:cNvSpPr>
                <a:spLocks noChangeAspect="1" noChangeArrowheads="1"/>
              </p:cNvSpPr>
              <p:nvPr/>
            </p:nvSpPr>
            <p:spPr bwMode="auto">
              <a:xfrm>
                <a:off x="3232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04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3184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05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3137" y="922"/>
                <a:ext cx="7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0306" name="Rectangle 34"/>
            <p:cNvSpPr>
              <a:spLocks noChangeArrowheads="1"/>
            </p:cNvSpPr>
            <p:nvPr/>
          </p:nvSpPr>
          <p:spPr bwMode="auto">
            <a:xfrm>
              <a:off x="2613" y="2254"/>
              <a:ext cx="192" cy="5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07" name="Text Box 35"/>
            <p:cNvSpPr txBox="1">
              <a:spLocks noChangeAspect="1" noChangeArrowheads="1"/>
            </p:cNvSpPr>
            <p:nvPr/>
          </p:nvSpPr>
          <p:spPr bwMode="auto">
            <a:xfrm>
              <a:off x="1935" y="2101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10308" name="Text Box 36"/>
            <p:cNvSpPr txBox="1">
              <a:spLocks noChangeAspect="1" noChangeArrowheads="1"/>
            </p:cNvSpPr>
            <p:nvPr/>
          </p:nvSpPr>
          <p:spPr bwMode="auto">
            <a:xfrm>
              <a:off x="2921" y="2147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10309" name="Text Box 37"/>
            <p:cNvSpPr txBox="1">
              <a:spLocks noChangeAspect="1" noChangeArrowheads="1"/>
            </p:cNvSpPr>
            <p:nvPr/>
          </p:nvSpPr>
          <p:spPr bwMode="auto">
            <a:xfrm>
              <a:off x="378" y="1606"/>
              <a:ext cx="2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10310" name="Text Box 38"/>
            <p:cNvSpPr txBox="1">
              <a:spLocks noChangeAspect="1" noChangeArrowheads="1"/>
            </p:cNvSpPr>
            <p:nvPr/>
          </p:nvSpPr>
          <p:spPr bwMode="auto">
            <a:xfrm>
              <a:off x="327" y="1826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10311" name="Text Box 39"/>
            <p:cNvSpPr txBox="1">
              <a:spLocks noChangeAspect="1" noChangeArrowheads="1"/>
            </p:cNvSpPr>
            <p:nvPr/>
          </p:nvSpPr>
          <p:spPr bwMode="auto">
            <a:xfrm>
              <a:off x="1674" y="1288"/>
              <a:ext cx="2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10312" name="Text Box 40"/>
            <p:cNvSpPr txBox="1">
              <a:spLocks noChangeAspect="1" noChangeArrowheads="1"/>
            </p:cNvSpPr>
            <p:nvPr/>
          </p:nvSpPr>
          <p:spPr bwMode="auto">
            <a:xfrm>
              <a:off x="3034" y="2149"/>
              <a:ext cx="2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10313" name="Line 41"/>
            <p:cNvSpPr>
              <a:spLocks noChangeAspect="1" noChangeShapeType="1"/>
            </p:cNvSpPr>
            <p:nvPr/>
          </p:nvSpPr>
          <p:spPr bwMode="auto">
            <a:xfrm>
              <a:off x="3391" y="2142"/>
              <a:ext cx="283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314" name="Rectangle 42"/>
            <p:cNvSpPr>
              <a:spLocks noChangeArrowheads="1"/>
            </p:cNvSpPr>
            <p:nvPr/>
          </p:nvSpPr>
          <p:spPr bwMode="auto">
            <a:xfrm>
              <a:off x="3543" y="2235"/>
              <a:ext cx="483" cy="5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0315" name="Group 43"/>
            <p:cNvGrpSpPr>
              <a:grpSpLocks noChangeAspect="1"/>
            </p:cNvGrpSpPr>
            <p:nvPr/>
          </p:nvGrpSpPr>
          <p:grpSpPr bwMode="auto">
            <a:xfrm>
              <a:off x="3239" y="2235"/>
              <a:ext cx="371" cy="132"/>
              <a:chOff x="3109" y="911"/>
              <a:chExt cx="156" cy="59"/>
            </a:xfrm>
          </p:grpSpPr>
          <p:sp>
            <p:nvSpPr>
              <p:cNvPr id="310316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3109" y="911"/>
                <a:ext cx="156" cy="23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1800">
                  <a:latin typeface="Times" charset="0"/>
                </a:endParaRPr>
              </a:p>
            </p:txBody>
          </p:sp>
          <p:sp>
            <p:nvSpPr>
              <p:cNvPr id="310317" name="Rectangle 45"/>
              <p:cNvSpPr>
                <a:spLocks noChangeAspect="1" noChangeArrowheads="1"/>
              </p:cNvSpPr>
              <p:nvPr/>
            </p:nvSpPr>
            <p:spPr bwMode="auto">
              <a:xfrm>
                <a:off x="3232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18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3184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19" name="Rectangle 47"/>
              <p:cNvSpPr>
                <a:spLocks noChangeAspect="1" noChangeArrowheads="1"/>
              </p:cNvSpPr>
              <p:nvPr/>
            </p:nvSpPr>
            <p:spPr bwMode="auto">
              <a:xfrm>
                <a:off x="3137" y="922"/>
                <a:ext cx="7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0320" name="Freeform 48"/>
            <p:cNvSpPr>
              <a:spLocks noChangeAspect="1"/>
            </p:cNvSpPr>
            <p:nvPr/>
          </p:nvSpPr>
          <p:spPr bwMode="auto">
            <a:xfrm>
              <a:off x="1252" y="1692"/>
              <a:ext cx="33" cy="117"/>
            </a:xfrm>
            <a:custGeom>
              <a:avLst/>
              <a:gdLst>
                <a:gd name="T0" fmla="*/ 0 w 14"/>
                <a:gd name="T1" fmla="*/ 0 h 52"/>
                <a:gd name="T2" fmla="*/ 6 w 14"/>
                <a:gd name="T3" fmla="*/ 52 h 52"/>
                <a:gd name="T4" fmla="*/ 14 w 14"/>
                <a:gd name="T5" fmla="*/ 51 h 52"/>
                <a:gd name="T6" fmla="*/ 7 w 14"/>
                <a:gd name="T7" fmla="*/ 0 h 52"/>
                <a:gd name="T8" fmla="*/ 0 w 14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2">
                  <a:moveTo>
                    <a:pt x="0" y="0"/>
                  </a:moveTo>
                  <a:lnTo>
                    <a:pt x="6" y="52"/>
                  </a:lnTo>
                  <a:lnTo>
                    <a:pt x="14" y="51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21" name="Freeform 49"/>
            <p:cNvSpPr>
              <a:spLocks noChangeAspect="1"/>
            </p:cNvSpPr>
            <p:nvPr/>
          </p:nvSpPr>
          <p:spPr bwMode="auto">
            <a:xfrm>
              <a:off x="1323" y="1668"/>
              <a:ext cx="73" cy="109"/>
            </a:xfrm>
            <a:custGeom>
              <a:avLst/>
              <a:gdLst>
                <a:gd name="T0" fmla="*/ 0 w 31"/>
                <a:gd name="T1" fmla="*/ 3 h 49"/>
                <a:gd name="T2" fmla="*/ 24 w 31"/>
                <a:gd name="T3" fmla="*/ 49 h 49"/>
                <a:gd name="T4" fmla="*/ 31 w 31"/>
                <a:gd name="T5" fmla="*/ 46 h 49"/>
                <a:gd name="T6" fmla="*/ 8 w 31"/>
                <a:gd name="T7" fmla="*/ 0 h 49"/>
                <a:gd name="T8" fmla="*/ 0 w 31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9">
                  <a:moveTo>
                    <a:pt x="0" y="3"/>
                  </a:moveTo>
                  <a:lnTo>
                    <a:pt x="24" y="49"/>
                  </a:lnTo>
                  <a:lnTo>
                    <a:pt x="31" y="46"/>
                  </a:lnTo>
                  <a:lnTo>
                    <a:pt x="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22" name="Freeform 50"/>
            <p:cNvSpPr>
              <a:spLocks noChangeAspect="1"/>
            </p:cNvSpPr>
            <p:nvPr/>
          </p:nvSpPr>
          <p:spPr bwMode="auto">
            <a:xfrm>
              <a:off x="1398" y="1611"/>
              <a:ext cx="95" cy="97"/>
            </a:xfrm>
            <a:custGeom>
              <a:avLst/>
              <a:gdLst>
                <a:gd name="T0" fmla="*/ 0 w 40"/>
                <a:gd name="T1" fmla="*/ 5 h 43"/>
                <a:gd name="T2" fmla="*/ 35 w 40"/>
                <a:gd name="T3" fmla="*/ 43 h 43"/>
                <a:gd name="T4" fmla="*/ 40 w 40"/>
                <a:gd name="T5" fmla="*/ 38 h 43"/>
                <a:gd name="T6" fmla="*/ 6 w 40"/>
                <a:gd name="T7" fmla="*/ 0 h 43"/>
                <a:gd name="T8" fmla="*/ 0 w 40"/>
                <a:gd name="T9" fmla="*/ 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3">
                  <a:moveTo>
                    <a:pt x="0" y="5"/>
                  </a:moveTo>
                  <a:lnTo>
                    <a:pt x="35" y="43"/>
                  </a:lnTo>
                  <a:lnTo>
                    <a:pt x="40" y="38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23" name="Freeform 51"/>
            <p:cNvSpPr>
              <a:spLocks noChangeAspect="1"/>
            </p:cNvSpPr>
            <p:nvPr/>
          </p:nvSpPr>
          <p:spPr bwMode="auto">
            <a:xfrm>
              <a:off x="1474" y="1533"/>
              <a:ext cx="112" cy="81"/>
            </a:xfrm>
            <a:custGeom>
              <a:avLst/>
              <a:gdLst>
                <a:gd name="T0" fmla="*/ 0 w 47"/>
                <a:gd name="T1" fmla="*/ 6 h 36"/>
                <a:gd name="T2" fmla="*/ 43 w 47"/>
                <a:gd name="T3" fmla="*/ 36 h 36"/>
                <a:gd name="T4" fmla="*/ 47 w 47"/>
                <a:gd name="T5" fmla="*/ 30 h 36"/>
                <a:gd name="T6" fmla="*/ 5 w 47"/>
                <a:gd name="T7" fmla="*/ 0 h 36"/>
                <a:gd name="T8" fmla="*/ 0 w 47"/>
                <a:gd name="T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6">
                  <a:moveTo>
                    <a:pt x="0" y="6"/>
                  </a:moveTo>
                  <a:lnTo>
                    <a:pt x="43" y="36"/>
                  </a:lnTo>
                  <a:lnTo>
                    <a:pt x="47" y="30"/>
                  </a:lnTo>
                  <a:lnTo>
                    <a:pt x="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24" name="Freeform 52"/>
            <p:cNvSpPr>
              <a:spLocks noChangeAspect="1"/>
            </p:cNvSpPr>
            <p:nvPr/>
          </p:nvSpPr>
          <p:spPr bwMode="auto">
            <a:xfrm>
              <a:off x="1539" y="1436"/>
              <a:ext cx="115" cy="74"/>
            </a:xfrm>
            <a:custGeom>
              <a:avLst/>
              <a:gdLst>
                <a:gd name="T0" fmla="*/ 0 w 49"/>
                <a:gd name="T1" fmla="*/ 7 h 33"/>
                <a:gd name="T2" fmla="*/ 45 w 49"/>
                <a:gd name="T3" fmla="*/ 33 h 33"/>
                <a:gd name="T4" fmla="*/ 49 w 49"/>
                <a:gd name="T5" fmla="*/ 27 h 33"/>
                <a:gd name="T6" fmla="*/ 5 w 49"/>
                <a:gd name="T7" fmla="*/ 0 h 33"/>
                <a:gd name="T8" fmla="*/ 0 w 49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3">
                  <a:moveTo>
                    <a:pt x="0" y="7"/>
                  </a:moveTo>
                  <a:lnTo>
                    <a:pt x="45" y="33"/>
                  </a:lnTo>
                  <a:lnTo>
                    <a:pt x="49" y="27"/>
                  </a:lnTo>
                  <a:lnTo>
                    <a:pt x="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25" name="Freeform 53"/>
            <p:cNvSpPr>
              <a:spLocks noChangeAspect="1"/>
            </p:cNvSpPr>
            <p:nvPr/>
          </p:nvSpPr>
          <p:spPr bwMode="auto">
            <a:xfrm>
              <a:off x="1605" y="1335"/>
              <a:ext cx="105" cy="83"/>
            </a:xfrm>
            <a:custGeom>
              <a:avLst/>
              <a:gdLst>
                <a:gd name="T0" fmla="*/ 0 w 44"/>
                <a:gd name="T1" fmla="*/ 7 h 37"/>
                <a:gd name="T2" fmla="*/ 39 w 44"/>
                <a:gd name="T3" fmla="*/ 37 h 37"/>
                <a:gd name="T4" fmla="*/ 44 w 44"/>
                <a:gd name="T5" fmla="*/ 30 h 37"/>
                <a:gd name="T6" fmla="*/ 5 w 44"/>
                <a:gd name="T7" fmla="*/ 0 h 37"/>
                <a:gd name="T8" fmla="*/ 0 w 44"/>
                <a:gd name="T9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7">
                  <a:moveTo>
                    <a:pt x="0" y="7"/>
                  </a:moveTo>
                  <a:lnTo>
                    <a:pt x="39" y="37"/>
                  </a:lnTo>
                  <a:lnTo>
                    <a:pt x="44" y="30"/>
                  </a:lnTo>
                  <a:lnTo>
                    <a:pt x="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26" name="Freeform 54"/>
            <p:cNvSpPr>
              <a:spLocks noChangeAspect="1"/>
            </p:cNvSpPr>
            <p:nvPr/>
          </p:nvSpPr>
          <p:spPr bwMode="auto">
            <a:xfrm>
              <a:off x="1697" y="1238"/>
              <a:ext cx="82" cy="102"/>
            </a:xfrm>
            <a:custGeom>
              <a:avLst/>
              <a:gdLst>
                <a:gd name="T0" fmla="*/ 0 w 35"/>
                <a:gd name="T1" fmla="*/ 5 h 45"/>
                <a:gd name="T2" fmla="*/ 29 w 35"/>
                <a:gd name="T3" fmla="*/ 45 h 45"/>
                <a:gd name="T4" fmla="*/ 35 w 35"/>
                <a:gd name="T5" fmla="*/ 40 h 45"/>
                <a:gd name="T6" fmla="*/ 6 w 35"/>
                <a:gd name="T7" fmla="*/ 0 h 45"/>
                <a:gd name="T8" fmla="*/ 0 w 35"/>
                <a:gd name="T9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5">
                  <a:moveTo>
                    <a:pt x="0" y="5"/>
                  </a:moveTo>
                  <a:lnTo>
                    <a:pt x="29" y="45"/>
                  </a:lnTo>
                  <a:lnTo>
                    <a:pt x="35" y="40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27" name="Freeform 55"/>
            <p:cNvSpPr>
              <a:spLocks noChangeAspect="1"/>
            </p:cNvSpPr>
            <p:nvPr/>
          </p:nvSpPr>
          <p:spPr bwMode="auto">
            <a:xfrm>
              <a:off x="1819" y="1184"/>
              <a:ext cx="52" cy="108"/>
            </a:xfrm>
            <a:custGeom>
              <a:avLst/>
              <a:gdLst>
                <a:gd name="T0" fmla="*/ 0 w 22"/>
                <a:gd name="T1" fmla="*/ 2 h 48"/>
                <a:gd name="T2" fmla="*/ 15 w 22"/>
                <a:gd name="T3" fmla="*/ 48 h 48"/>
                <a:gd name="T4" fmla="*/ 22 w 22"/>
                <a:gd name="T5" fmla="*/ 46 h 48"/>
                <a:gd name="T6" fmla="*/ 7 w 22"/>
                <a:gd name="T7" fmla="*/ 0 h 48"/>
                <a:gd name="T8" fmla="*/ 0 w 22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8">
                  <a:moveTo>
                    <a:pt x="0" y="2"/>
                  </a:moveTo>
                  <a:lnTo>
                    <a:pt x="15" y="48"/>
                  </a:lnTo>
                  <a:lnTo>
                    <a:pt x="22" y="46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28" name="Freeform 56"/>
            <p:cNvSpPr>
              <a:spLocks noChangeAspect="1"/>
            </p:cNvSpPr>
            <p:nvPr/>
          </p:nvSpPr>
          <p:spPr bwMode="auto">
            <a:xfrm>
              <a:off x="1252" y="1838"/>
              <a:ext cx="33" cy="117"/>
            </a:xfrm>
            <a:custGeom>
              <a:avLst/>
              <a:gdLst>
                <a:gd name="T0" fmla="*/ 0 w 14"/>
                <a:gd name="T1" fmla="*/ 51 h 52"/>
                <a:gd name="T2" fmla="*/ 7 w 14"/>
                <a:gd name="T3" fmla="*/ 52 h 52"/>
                <a:gd name="T4" fmla="*/ 14 w 14"/>
                <a:gd name="T5" fmla="*/ 1 h 52"/>
                <a:gd name="T6" fmla="*/ 6 w 14"/>
                <a:gd name="T7" fmla="*/ 0 h 52"/>
                <a:gd name="T8" fmla="*/ 0 w 14"/>
                <a:gd name="T9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2">
                  <a:moveTo>
                    <a:pt x="0" y="51"/>
                  </a:moveTo>
                  <a:lnTo>
                    <a:pt x="7" y="52"/>
                  </a:lnTo>
                  <a:lnTo>
                    <a:pt x="14" y="1"/>
                  </a:lnTo>
                  <a:lnTo>
                    <a:pt x="6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29" name="Freeform 57"/>
            <p:cNvSpPr>
              <a:spLocks noChangeAspect="1"/>
            </p:cNvSpPr>
            <p:nvPr/>
          </p:nvSpPr>
          <p:spPr bwMode="auto">
            <a:xfrm>
              <a:off x="1323" y="1867"/>
              <a:ext cx="73" cy="112"/>
            </a:xfrm>
            <a:custGeom>
              <a:avLst/>
              <a:gdLst>
                <a:gd name="T0" fmla="*/ 0 w 31"/>
                <a:gd name="T1" fmla="*/ 46 h 50"/>
                <a:gd name="T2" fmla="*/ 8 w 31"/>
                <a:gd name="T3" fmla="*/ 50 h 50"/>
                <a:gd name="T4" fmla="*/ 31 w 31"/>
                <a:gd name="T5" fmla="*/ 4 h 50"/>
                <a:gd name="T6" fmla="*/ 24 w 31"/>
                <a:gd name="T7" fmla="*/ 0 h 50"/>
                <a:gd name="T8" fmla="*/ 0 w 31"/>
                <a:gd name="T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0">
                  <a:moveTo>
                    <a:pt x="0" y="46"/>
                  </a:moveTo>
                  <a:lnTo>
                    <a:pt x="8" y="50"/>
                  </a:lnTo>
                  <a:lnTo>
                    <a:pt x="31" y="4"/>
                  </a:lnTo>
                  <a:lnTo>
                    <a:pt x="24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30" name="Freeform 58"/>
            <p:cNvSpPr>
              <a:spLocks noChangeAspect="1"/>
            </p:cNvSpPr>
            <p:nvPr/>
          </p:nvSpPr>
          <p:spPr bwMode="auto">
            <a:xfrm>
              <a:off x="1398" y="1939"/>
              <a:ext cx="95" cy="97"/>
            </a:xfrm>
            <a:custGeom>
              <a:avLst/>
              <a:gdLst>
                <a:gd name="T0" fmla="*/ 0 w 40"/>
                <a:gd name="T1" fmla="*/ 38 h 43"/>
                <a:gd name="T2" fmla="*/ 6 w 40"/>
                <a:gd name="T3" fmla="*/ 43 h 43"/>
                <a:gd name="T4" fmla="*/ 40 w 40"/>
                <a:gd name="T5" fmla="*/ 5 h 43"/>
                <a:gd name="T6" fmla="*/ 35 w 40"/>
                <a:gd name="T7" fmla="*/ 0 h 43"/>
                <a:gd name="T8" fmla="*/ 0 w 40"/>
                <a:gd name="T9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3">
                  <a:moveTo>
                    <a:pt x="0" y="38"/>
                  </a:moveTo>
                  <a:lnTo>
                    <a:pt x="6" y="43"/>
                  </a:lnTo>
                  <a:lnTo>
                    <a:pt x="40" y="5"/>
                  </a:lnTo>
                  <a:lnTo>
                    <a:pt x="35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31" name="Freeform 59"/>
            <p:cNvSpPr>
              <a:spLocks noChangeAspect="1"/>
            </p:cNvSpPr>
            <p:nvPr/>
          </p:nvSpPr>
          <p:spPr bwMode="auto">
            <a:xfrm>
              <a:off x="1474" y="2033"/>
              <a:ext cx="112" cy="80"/>
            </a:xfrm>
            <a:custGeom>
              <a:avLst/>
              <a:gdLst>
                <a:gd name="T0" fmla="*/ 0 w 47"/>
                <a:gd name="T1" fmla="*/ 29 h 35"/>
                <a:gd name="T2" fmla="*/ 5 w 47"/>
                <a:gd name="T3" fmla="*/ 35 h 35"/>
                <a:gd name="T4" fmla="*/ 47 w 47"/>
                <a:gd name="T5" fmla="*/ 6 h 35"/>
                <a:gd name="T6" fmla="*/ 43 w 47"/>
                <a:gd name="T7" fmla="*/ 0 h 35"/>
                <a:gd name="T8" fmla="*/ 0 w 47"/>
                <a:gd name="T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5">
                  <a:moveTo>
                    <a:pt x="0" y="29"/>
                  </a:moveTo>
                  <a:lnTo>
                    <a:pt x="5" y="35"/>
                  </a:lnTo>
                  <a:lnTo>
                    <a:pt x="47" y="6"/>
                  </a:lnTo>
                  <a:lnTo>
                    <a:pt x="43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32" name="Freeform 60"/>
            <p:cNvSpPr>
              <a:spLocks noChangeAspect="1"/>
            </p:cNvSpPr>
            <p:nvPr/>
          </p:nvSpPr>
          <p:spPr bwMode="auto">
            <a:xfrm>
              <a:off x="1539" y="2135"/>
              <a:ext cx="115" cy="73"/>
            </a:xfrm>
            <a:custGeom>
              <a:avLst/>
              <a:gdLst>
                <a:gd name="T0" fmla="*/ 0 w 49"/>
                <a:gd name="T1" fmla="*/ 27 h 33"/>
                <a:gd name="T2" fmla="*/ 5 w 49"/>
                <a:gd name="T3" fmla="*/ 33 h 33"/>
                <a:gd name="T4" fmla="*/ 49 w 49"/>
                <a:gd name="T5" fmla="*/ 7 h 33"/>
                <a:gd name="T6" fmla="*/ 45 w 49"/>
                <a:gd name="T7" fmla="*/ 0 h 33"/>
                <a:gd name="T8" fmla="*/ 0 w 49"/>
                <a:gd name="T9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3">
                  <a:moveTo>
                    <a:pt x="0" y="27"/>
                  </a:moveTo>
                  <a:lnTo>
                    <a:pt x="5" y="33"/>
                  </a:lnTo>
                  <a:lnTo>
                    <a:pt x="49" y="7"/>
                  </a:lnTo>
                  <a:lnTo>
                    <a:pt x="45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33" name="Freeform 61"/>
            <p:cNvSpPr>
              <a:spLocks noChangeAspect="1"/>
            </p:cNvSpPr>
            <p:nvPr/>
          </p:nvSpPr>
          <p:spPr bwMode="auto">
            <a:xfrm>
              <a:off x="1605" y="2229"/>
              <a:ext cx="105" cy="83"/>
            </a:xfrm>
            <a:custGeom>
              <a:avLst/>
              <a:gdLst>
                <a:gd name="T0" fmla="*/ 0 w 44"/>
                <a:gd name="T1" fmla="*/ 31 h 37"/>
                <a:gd name="T2" fmla="*/ 5 w 44"/>
                <a:gd name="T3" fmla="*/ 37 h 37"/>
                <a:gd name="T4" fmla="*/ 44 w 44"/>
                <a:gd name="T5" fmla="*/ 6 h 37"/>
                <a:gd name="T6" fmla="*/ 39 w 44"/>
                <a:gd name="T7" fmla="*/ 0 h 37"/>
                <a:gd name="T8" fmla="*/ 0 w 44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7">
                  <a:moveTo>
                    <a:pt x="0" y="31"/>
                  </a:moveTo>
                  <a:lnTo>
                    <a:pt x="5" y="37"/>
                  </a:lnTo>
                  <a:lnTo>
                    <a:pt x="44" y="6"/>
                  </a:lnTo>
                  <a:lnTo>
                    <a:pt x="39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34" name="Freeform 62"/>
            <p:cNvSpPr>
              <a:spLocks noChangeAspect="1"/>
            </p:cNvSpPr>
            <p:nvPr/>
          </p:nvSpPr>
          <p:spPr bwMode="auto">
            <a:xfrm>
              <a:off x="1697" y="2310"/>
              <a:ext cx="82" cy="99"/>
            </a:xfrm>
            <a:custGeom>
              <a:avLst/>
              <a:gdLst>
                <a:gd name="T0" fmla="*/ 0 w 35"/>
                <a:gd name="T1" fmla="*/ 39 h 44"/>
                <a:gd name="T2" fmla="*/ 6 w 35"/>
                <a:gd name="T3" fmla="*/ 44 h 44"/>
                <a:gd name="T4" fmla="*/ 35 w 35"/>
                <a:gd name="T5" fmla="*/ 4 h 44"/>
                <a:gd name="T6" fmla="*/ 29 w 35"/>
                <a:gd name="T7" fmla="*/ 0 h 44"/>
                <a:gd name="T8" fmla="*/ 0 w 35"/>
                <a:gd name="T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4">
                  <a:moveTo>
                    <a:pt x="0" y="39"/>
                  </a:moveTo>
                  <a:lnTo>
                    <a:pt x="6" y="44"/>
                  </a:lnTo>
                  <a:lnTo>
                    <a:pt x="35" y="4"/>
                  </a:lnTo>
                  <a:lnTo>
                    <a:pt x="29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35" name="Freeform 63"/>
            <p:cNvSpPr>
              <a:spLocks noChangeAspect="1"/>
            </p:cNvSpPr>
            <p:nvPr/>
          </p:nvSpPr>
          <p:spPr bwMode="auto">
            <a:xfrm>
              <a:off x="1819" y="2352"/>
              <a:ext cx="52" cy="111"/>
            </a:xfrm>
            <a:custGeom>
              <a:avLst/>
              <a:gdLst>
                <a:gd name="T0" fmla="*/ 0 w 22"/>
                <a:gd name="T1" fmla="*/ 47 h 49"/>
                <a:gd name="T2" fmla="*/ 7 w 22"/>
                <a:gd name="T3" fmla="*/ 49 h 49"/>
                <a:gd name="T4" fmla="*/ 22 w 22"/>
                <a:gd name="T5" fmla="*/ 3 h 49"/>
                <a:gd name="T6" fmla="*/ 15 w 22"/>
                <a:gd name="T7" fmla="*/ 0 h 49"/>
                <a:gd name="T8" fmla="*/ 0 w 22"/>
                <a:gd name="T9" fmla="*/ 4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9">
                  <a:moveTo>
                    <a:pt x="0" y="47"/>
                  </a:moveTo>
                  <a:lnTo>
                    <a:pt x="7" y="49"/>
                  </a:lnTo>
                  <a:lnTo>
                    <a:pt x="22" y="3"/>
                  </a:lnTo>
                  <a:lnTo>
                    <a:pt x="15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36" name="Freeform 64"/>
            <p:cNvSpPr>
              <a:spLocks noChangeAspect="1"/>
            </p:cNvSpPr>
            <p:nvPr/>
          </p:nvSpPr>
          <p:spPr bwMode="auto">
            <a:xfrm>
              <a:off x="628" y="1903"/>
              <a:ext cx="4429" cy="618"/>
            </a:xfrm>
            <a:custGeom>
              <a:avLst/>
              <a:gdLst>
                <a:gd name="T0" fmla="*/ 106 w 1859"/>
                <a:gd name="T1" fmla="*/ 1 h 274"/>
                <a:gd name="T2" fmla="*/ 0 w 1859"/>
                <a:gd name="T3" fmla="*/ 1 h 274"/>
                <a:gd name="T4" fmla="*/ 176 w 1859"/>
                <a:gd name="T5" fmla="*/ 24 h 274"/>
                <a:gd name="T6" fmla="*/ 176 w 1859"/>
                <a:gd name="T7" fmla="*/ 24 h 274"/>
                <a:gd name="T8" fmla="*/ 234 w 1859"/>
                <a:gd name="T9" fmla="*/ 27 h 274"/>
                <a:gd name="T10" fmla="*/ 333 w 1859"/>
                <a:gd name="T11" fmla="*/ 72 h 274"/>
                <a:gd name="T12" fmla="*/ 370 w 1859"/>
                <a:gd name="T13" fmla="*/ 127 h 274"/>
                <a:gd name="T14" fmla="*/ 399 w 1859"/>
                <a:gd name="T15" fmla="*/ 175 h 274"/>
                <a:gd name="T16" fmla="*/ 448 w 1859"/>
                <a:gd name="T17" fmla="*/ 236 h 274"/>
                <a:gd name="T18" fmla="*/ 527 w 1859"/>
                <a:gd name="T19" fmla="*/ 270 h 274"/>
                <a:gd name="T20" fmla="*/ 586 w 1859"/>
                <a:gd name="T21" fmla="*/ 274 h 274"/>
                <a:gd name="T22" fmla="*/ 610 w 1859"/>
                <a:gd name="T23" fmla="*/ 274 h 274"/>
                <a:gd name="T24" fmla="*/ 664 w 1859"/>
                <a:gd name="T25" fmla="*/ 274 h 274"/>
                <a:gd name="T26" fmla="*/ 742 w 1859"/>
                <a:gd name="T27" fmla="*/ 274 h 274"/>
                <a:gd name="T28" fmla="*/ 841 w 1859"/>
                <a:gd name="T29" fmla="*/ 274 h 274"/>
                <a:gd name="T30" fmla="*/ 954 w 1859"/>
                <a:gd name="T31" fmla="*/ 274 h 274"/>
                <a:gd name="T32" fmla="*/ 1077 w 1859"/>
                <a:gd name="T33" fmla="*/ 274 h 274"/>
                <a:gd name="T34" fmla="*/ 1205 w 1859"/>
                <a:gd name="T35" fmla="*/ 274 h 274"/>
                <a:gd name="T36" fmla="*/ 1334 w 1859"/>
                <a:gd name="T37" fmla="*/ 274 h 274"/>
                <a:gd name="T38" fmla="*/ 1459 w 1859"/>
                <a:gd name="T39" fmla="*/ 274 h 274"/>
                <a:gd name="T40" fmla="*/ 1575 w 1859"/>
                <a:gd name="T41" fmla="*/ 274 h 274"/>
                <a:gd name="T42" fmla="*/ 1677 w 1859"/>
                <a:gd name="T43" fmla="*/ 274 h 274"/>
                <a:gd name="T44" fmla="*/ 1761 w 1859"/>
                <a:gd name="T45" fmla="*/ 274 h 274"/>
                <a:gd name="T46" fmla="*/ 1821 w 1859"/>
                <a:gd name="T47" fmla="*/ 274 h 274"/>
                <a:gd name="T48" fmla="*/ 1854 w 1859"/>
                <a:gd name="T49" fmla="*/ 274 h 274"/>
                <a:gd name="T50" fmla="*/ 1859 w 1859"/>
                <a:gd name="T51" fmla="*/ 252 h 274"/>
                <a:gd name="T52" fmla="*/ 1849 w 1859"/>
                <a:gd name="T53" fmla="*/ 252 h 274"/>
                <a:gd name="T54" fmla="*/ 1809 w 1859"/>
                <a:gd name="T55" fmla="*/ 252 h 274"/>
                <a:gd name="T56" fmla="*/ 1742 w 1859"/>
                <a:gd name="T57" fmla="*/ 252 h 274"/>
                <a:gd name="T58" fmla="*/ 1653 w 1859"/>
                <a:gd name="T59" fmla="*/ 252 h 274"/>
                <a:gd name="T60" fmla="*/ 1547 w 1859"/>
                <a:gd name="T61" fmla="*/ 252 h 274"/>
                <a:gd name="T62" fmla="*/ 1428 w 1859"/>
                <a:gd name="T63" fmla="*/ 252 h 274"/>
                <a:gd name="T64" fmla="*/ 1302 w 1859"/>
                <a:gd name="T65" fmla="*/ 252 h 274"/>
                <a:gd name="T66" fmla="*/ 1173 w 1859"/>
                <a:gd name="T67" fmla="*/ 252 h 274"/>
                <a:gd name="T68" fmla="*/ 1045 w 1859"/>
                <a:gd name="T69" fmla="*/ 252 h 274"/>
                <a:gd name="T70" fmla="*/ 924 w 1859"/>
                <a:gd name="T71" fmla="*/ 252 h 274"/>
                <a:gd name="T72" fmla="*/ 815 w 1859"/>
                <a:gd name="T73" fmla="*/ 252 h 274"/>
                <a:gd name="T74" fmla="*/ 721 w 1859"/>
                <a:gd name="T75" fmla="*/ 252 h 274"/>
                <a:gd name="T76" fmla="*/ 648 w 1859"/>
                <a:gd name="T77" fmla="*/ 252 h 274"/>
                <a:gd name="T78" fmla="*/ 601 w 1859"/>
                <a:gd name="T79" fmla="*/ 252 h 274"/>
                <a:gd name="T80" fmla="*/ 584 w 1859"/>
                <a:gd name="T81" fmla="*/ 252 h 274"/>
                <a:gd name="T82" fmla="*/ 506 w 1859"/>
                <a:gd name="T83" fmla="*/ 241 h 274"/>
                <a:gd name="T84" fmla="*/ 443 w 1859"/>
                <a:gd name="T85" fmla="*/ 199 h 274"/>
                <a:gd name="T86" fmla="*/ 397 w 1859"/>
                <a:gd name="T87" fmla="*/ 127 h 274"/>
                <a:gd name="T88" fmla="*/ 372 w 1859"/>
                <a:gd name="T89" fmla="*/ 84 h 274"/>
                <a:gd name="T90" fmla="*/ 306 w 1859"/>
                <a:gd name="T91" fmla="*/ 25 h 274"/>
                <a:gd name="T92" fmla="*/ 211 w 1859"/>
                <a:gd name="T93" fmla="*/ 1 h 274"/>
                <a:gd name="T94" fmla="*/ 175 w 1859"/>
                <a:gd name="T95" fmla="*/ 1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59" h="274">
                  <a:moveTo>
                    <a:pt x="175" y="1"/>
                  </a:moveTo>
                  <a:lnTo>
                    <a:pt x="165" y="1"/>
                  </a:lnTo>
                  <a:lnTo>
                    <a:pt x="140" y="1"/>
                  </a:lnTo>
                  <a:lnTo>
                    <a:pt x="106" y="1"/>
                  </a:lnTo>
                  <a:lnTo>
                    <a:pt x="69" y="1"/>
                  </a:lnTo>
                  <a:lnTo>
                    <a:pt x="34" y="1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4"/>
                  </a:lnTo>
                  <a:lnTo>
                    <a:pt x="176" y="24"/>
                  </a:lnTo>
                  <a:lnTo>
                    <a:pt x="176" y="24"/>
                  </a:lnTo>
                  <a:lnTo>
                    <a:pt x="176" y="24"/>
                  </a:lnTo>
                  <a:lnTo>
                    <a:pt x="176" y="24"/>
                  </a:lnTo>
                  <a:lnTo>
                    <a:pt x="176" y="24"/>
                  </a:lnTo>
                  <a:lnTo>
                    <a:pt x="176" y="24"/>
                  </a:lnTo>
                  <a:lnTo>
                    <a:pt x="181" y="24"/>
                  </a:lnTo>
                  <a:lnTo>
                    <a:pt x="194" y="24"/>
                  </a:lnTo>
                  <a:lnTo>
                    <a:pt x="211" y="24"/>
                  </a:lnTo>
                  <a:lnTo>
                    <a:pt x="234" y="27"/>
                  </a:lnTo>
                  <a:lnTo>
                    <a:pt x="259" y="32"/>
                  </a:lnTo>
                  <a:lnTo>
                    <a:pt x="285" y="41"/>
                  </a:lnTo>
                  <a:lnTo>
                    <a:pt x="310" y="53"/>
                  </a:lnTo>
                  <a:lnTo>
                    <a:pt x="333" y="72"/>
                  </a:lnTo>
                  <a:lnTo>
                    <a:pt x="352" y="96"/>
                  </a:lnTo>
                  <a:lnTo>
                    <a:pt x="352" y="96"/>
                  </a:lnTo>
                  <a:lnTo>
                    <a:pt x="359" y="107"/>
                  </a:lnTo>
                  <a:lnTo>
                    <a:pt x="370" y="127"/>
                  </a:lnTo>
                  <a:lnTo>
                    <a:pt x="377" y="138"/>
                  </a:lnTo>
                  <a:lnTo>
                    <a:pt x="377" y="138"/>
                  </a:lnTo>
                  <a:lnTo>
                    <a:pt x="388" y="157"/>
                  </a:lnTo>
                  <a:lnTo>
                    <a:pt x="399" y="175"/>
                  </a:lnTo>
                  <a:lnTo>
                    <a:pt x="410" y="193"/>
                  </a:lnTo>
                  <a:lnTo>
                    <a:pt x="422" y="208"/>
                  </a:lnTo>
                  <a:lnTo>
                    <a:pt x="434" y="223"/>
                  </a:lnTo>
                  <a:lnTo>
                    <a:pt x="448" y="236"/>
                  </a:lnTo>
                  <a:lnTo>
                    <a:pt x="464" y="247"/>
                  </a:lnTo>
                  <a:lnTo>
                    <a:pt x="482" y="257"/>
                  </a:lnTo>
                  <a:lnTo>
                    <a:pt x="503" y="264"/>
                  </a:lnTo>
                  <a:lnTo>
                    <a:pt x="527" y="270"/>
                  </a:lnTo>
                  <a:lnTo>
                    <a:pt x="554" y="273"/>
                  </a:lnTo>
                  <a:lnTo>
                    <a:pt x="584" y="274"/>
                  </a:lnTo>
                  <a:lnTo>
                    <a:pt x="584" y="274"/>
                  </a:lnTo>
                  <a:lnTo>
                    <a:pt x="586" y="274"/>
                  </a:lnTo>
                  <a:lnTo>
                    <a:pt x="589" y="274"/>
                  </a:lnTo>
                  <a:lnTo>
                    <a:pt x="594" y="274"/>
                  </a:lnTo>
                  <a:lnTo>
                    <a:pt x="601" y="274"/>
                  </a:lnTo>
                  <a:lnTo>
                    <a:pt x="610" y="274"/>
                  </a:lnTo>
                  <a:lnTo>
                    <a:pt x="621" y="274"/>
                  </a:lnTo>
                  <a:lnTo>
                    <a:pt x="634" y="274"/>
                  </a:lnTo>
                  <a:lnTo>
                    <a:pt x="648" y="274"/>
                  </a:lnTo>
                  <a:lnTo>
                    <a:pt x="664" y="274"/>
                  </a:lnTo>
                  <a:lnTo>
                    <a:pt x="682" y="274"/>
                  </a:lnTo>
                  <a:lnTo>
                    <a:pt x="701" y="274"/>
                  </a:lnTo>
                  <a:lnTo>
                    <a:pt x="721" y="274"/>
                  </a:lnTo>
                  <a:lnTo>
                    <a:pt x="742" y="274"/>
                  </a:lnTo>
                  <a:lnTo>
                    <a:pt x="765" y="274"/>
                  </a:lnTo>
                  <a:lnTo>
                    <a:pt x="790" y="274"/>
                  </a:lnTo>
                  <a:lnTo>
                    <a:pt x="815" y="274"/>
                  </a:lnTo>
                  <a:lnTo>
                    <a:pt x="841" y="274"/>
                  </a:lnTo>
                  <a:lnTo>
                    <a:pt x="868" y="274"/>
                  </a:lnTo>
                  <a:lnTo>
                    <a:pt x="896" y="274"/>
                  </a:lnTo>
                  <a:lnTo>
                    <a:pt x="924" y="274"/>
                  </a:lnTo>
                  <a:lnTo>
                    <a:pt x="954" y="274"/>
                  </a:lnTo>
                  <a:lnTo>
                    <a:pt x="983" y="274"/>
                  </a:lnTo>
                  <a:lnTo>
                    <a:pt x="1014" y="274"/>
                  </a:lnTo>
                  <a:lnTo>
                    <a:pt x="1045" y="274"/>
                  </a:lnTo>
                  <a:lnTo>
                    <a:pt x="1077" y="274"/>
                  </a:lnTo>
                  <a:lnTo>
                    <a:pt x="1108" y="274"/>
                  </a:lnTo>
                  <a:lnTo>
                    <a:pt x="1140" y="274"/>
                  </a:lnTo>
                  <a:lnTo>
                    <a:pt x="1173" y="274"/>
                  </a:lnTo>
                  <a:lnTo>
                    <a:pt x="1205" y="274"/>
                  </a:lnTo>
                  <a:lnTo>
                    <a:pt x="1237" y="274"/>
                  </a:lnTo>
                  <a:lnTo>
                    <a:pt x="1270" y="274"/>
                  </a:lnTo>
                  <a:lnTo>
                    <a:pt x="1302" y="274"/>
                  </a:lnTo>
                  <a:lnTo>
                    <a:pt x="1334" y="274"/>
                  </a:lnTo>
                  <a:lnTo>
                    <a:pt x="1365" y="274"/>
                  </a:lnTo>
                  <a:lnTo>
                    <a:pt x="1397" y="274"/>
                  </a:lnTo>
                  <a:lnTo>
                    <a:pt x="1428" y="274"/>
                  </a:lnTo>
                  <a:lnTo>
                    <a:pt x="1459" y="274"/>
                  </a:lnTo>
                  <a:lnTo>
                    <a:pt x="1489" y="274"/>
                  </a:lnTo>
                  <a:lnTo>
                    <a:pt x="1518" y="274"/>
                  </a:lnTo>
                  <a:lnTo>
                    <a:pt x="1547" y="274"/>
                  </a:lnTo>
                  <a:lnTo>
                    <a:pt x="1575" y="274"/>
                  </a:lnTo>
                  <a:lnTo>
                    <a:pt x="1602" y="274"/>
                  </a:lnTo>
                  <a:lnTo>
                    <a:pt x="1628" y="274"/>
                  </a:lnTo>
                  <a:lnTo>
                    <a:pt x="1653" y="274"/>
                  </a:lnTo>
                  <a:lnTo>
                    <a:pt x="1677" y="274"/>
                  </a:lnTo>
                  <a:lnTo>
                    <a:pt x="1700" y="274"/>
                  </a:lnTo>
                  <a:lnTo>
                    <a:pt x="1721" y="274"/>
                  </a:lnTo>
                  <a:lnTo>
                    <a:pt x="1742" y="274"/>
                  </a:lnTo>
                  <a:lnTo>
                    <a:pt x="1761" y="274"/>
                  </a:lnTo>
                  <a:lnTo>
                    <a:pt x="1778" y="274"/>
                  </a:lnTo>
                  <a:lnTo>
                    <a:pt x="1795" y="274"/>
                  </a:lnTo>
                  <a:lnTo>
                    <a:pt x="1809" y="274"/>
                  </a:lnTo>
                  <a:lnTo>
                    <a:pt x="1821" y="274"/>
                  </a:lnTo>
                  <a:lnTo>
                    <a:pt x="1833" y="274"/>
                  </a:lnTo>
                  <a:lnTo>
                    <a:pt x="1842" y="274"/>
                  </a:lnTo>
                  <a:lnTo>
                    <a:pt x="1849" y="274"/>
                  </a:lnTo>
                  <a:lnTo>
                    <a:pt x="1854" y="274"/>
                  </a:lnTo>
                  <a:lnTo>
                    <a:pt x="1857" y="274"/>
                  </a:lnTo>
                  <a:lnTo>
                    <a:pt x="1859" y="274"/>
                  </a:lnTo>
                  <a:lnTo>
                    <a:pt x="1859" y="274"/>
                  </a:lnTo>
                  <a:lnTo>
                    <a:pt x="1859" y="252"/>
                  </a:lnTo>
                  <a:lnTo>
                    <a:pt x="1859" y="252"/>
                  </a:lnTo>
                  <a:lnTo>
                    <a:pt x="1857" y="252"/>
                  </a:lnTo>
                  <a:lnTo>
                    <a:pt x="1854" y="252"/>
                  </a:lnTo>
                  <a:lnTo>
                    <a:pt x="1849" y="252"/>
                  </a:lnTo>
                  <a:lnTo>
                    <a:pt x="1842" y="252"/>
                  </a:lnTo>
                  <a:lnTo>
                    <a:pt x="1833" y="252"/>
                  </a:lnTo>
                  <a:lnTo>
                    <a:pt x="1821" y="252"/>
                  </a:lnTo>
                  <a:lnTo>
                    <a:pt x="1809" y="252"/>
                  </a:lnTo>
                  <a:lnTo>
                    <a:pt x="1795" y="252"/>
                  </a:lnTo>
                  <a:lnTo>
                    <a:pt x="1778" y="252"/>
                  </a:lnTo>
                  <a:lnTo>
                    <a:pt x="1761" y="252"/>
                  </a:lnTo>
                  <a:lnTo>
                    <a:pt x="1742" y="252"/>
                  </a:lnTo>
                  <a:lnTo>
                    <a:pt x="1721" y="252"/>
                  </a:lnTo>
                  <a:lnTo>
                    <a:pt x="1700" y="252"/>
                  </a:lnTo>
                  <a:lnTo>
                    <a:pt x="1677" y="252"/>
                  </a:lnTo>
                  <a:lnTo>
                    <a:pt x="1653" y="252"/>
                  </a:lnTo>
                  <a:lnTo>
                    <a:pt x="1628" y="252"/>
                  </a:lnTo>
                  <a:lnTo>
                    <a:pt x="1602" y="252"/>
                  </a:lnTo>
                  <a:lnTo>
                    <a:pt x="1575" y="252"/>
                  </a:lnTo>
                  <a:lnTo>
                    <a:pt x="1547" y="252"/>
                  </a:lnTo>
                  <a:lnTo>
                    <a:pt x="1518" y="252"/>
                  </a:lnTo>
                  <a:lnTo>
                    <a:pt x="1489" y="252"/>
                  </a:lnTo>
                  <a:lnTo>
                    <a:pt x="1459" y="252"/>
                  </a:lnTo>
                  <a:lnTo>
                    <a:pt x="1428" y="252"/>
                  </a:lnTo>
                  <a:lnTo>
                    <a:pt x="1397" y="252"/>
                  </a:lnTo>
                  <a:lnTo>
                    <a:pt x="1365" y="252"/>
                  </a:lnTo>
                  <a:lnTo>
                    <a:pt x="1334" y="252"/>
                  </a:lnTo>
                  <a:lnTo>
                    <a:pt x="1302" y="252"/>
                  </a:lnTo>
                  <a:lnTo>
                    <a:pt x="1270" y="252"/>
                  </a:lnTo>
                  <a:lnTo>
                    <a:pt x="1237" y="252"/>
                  </a:lnTo>
                  <a:lnTo>
                    <a:pt x="1205" y="252"/>
                  </a:lnTo>
                  <a:lnTo>
                    <a:pt x="1173" y="252"/>
                  </a:lnTo>
                  <a:lnTo>
                    <a:pt x="1140" y="252"/>
                  </a:lnTo>
                  <a:lnTo>
                    <a:pt x="1108" y="252"/>
                  </a:lnTo>
                  <a:lnTo>
                    <a:pt x="1077" y="252"/>
                  </a:lnTo>
                  <a:lnTo>
                    <a:pt x="1045" y="252"/>
                  </a:lnTo>
                  <a:lnTo>
                    <a:pt x="1014" y="252"/>
                  </a:lnTo>
                  <a:lnTo>
                    <a:pt x="983" y="252"/>
                  </a:lnTo>
                  <a:lnTo>
                    <a:pt x="954" y="252"/>
                  </a:lnTo>
                  <a:lnTo>
                    <a:pt x="924" y="252"/>
                  </a:lnTo>
                  <a:lnTo>
                    <a:pt x="896" y="252"/>
                  </a:lnTo>
                  <a:lnTo>
                    <a:pt x="868" y="252"/>
                  </a:lnTo>
                  <a:lnTo>
                    <a:pt x="841" y="252"/>
                  </a:lnTo>
                  <a:lnTo>
                    <a:pt x="815" y="252"/>
                  </a:lnTo>
                  <a:lnTo>
                    <a:pt x="790" y="252"/>
                  </a:lnTo>
                  <a:lnTo>
                    <a:pt x="765" y="252"/>
                  </a:lnTo>
                  <a:lnTo>
                    <a:pt x="742" y="252"/>
                  </a:lnTo>
                  <a:lnTo>
                    <a:pt x="721" y="252"/>
                  </a:lnTo>
                  <a:lnTo>
                    <a:pt x="701" y="252"/>
                  </a:lnTo>
                  <a:lnTo>
                    <a:pt x="682" y="252"/>
                  </a:lnTo>
                  <a:lnTo>
                    <a:pt x="664" y="252"/>
                  </a:lnTo>
                  <a:lnTo>
                    <a:pt x="648" y="252"/>
                  </a:lnTo>
                  <a:lnTo>
                    <a:pt x="634" y="252"/>
                  </a:lnTo>
                  <a:lnTo>
                    <a:pt x="621" y="252"/>
                  </a:lnTo>
                  <a:lnTo>
                    <a:pt x="610" y="252"/>
                  </a:lnTo>
                  <a:lnTo>
                    <a:pt x="601" y="252"/>
                  </a:lnTo>
                  <a:lnTo>
                    <a:pt x="594" y="252"/>
                  </a:lnTo>
                  <a:lnTo>
                    <a:pt x="589" y="252"/>
                  </a:lnTo>
                  <a:lnTo>
                    <a:pt x="586" y="252"/>
                  </a:lnTo>
                  <a:lnTo>
                    <a:pt x="584" y="252"/>
                  </a:lnTo>
                  <a:lnTo>
                    <a:pt x="584" y="252"/>
                  </a:lnTo>
                  <a:lnTo>
                    <a:pt x="555" y="251"/>
                  </a:lnTo>
                  <a:lnTo>
                    <a:pt x="529" y="247"/>
                  </a:lnTo>
                  <a:lnTo>
                    <a:pt x="506" y="241"/>
                  </a:lnTo>
                  <a:lnTo>
                    <a:pt x="488" y="234"/>
                  </a:lnTo>
                  <a:lnTo>
                    <a:pt x="471" y="224"/>
                  </a:lnTo>
                  <a:lnTo>
                    <a:pt x="456" y="212"/>
                  </a:lnTo>
                  <a:lnTo>
                    <a:pt x="443" y="199"/>
                  </a:lnTo>
                  <a:lnTo>
                    <a:pt x="431" y="183"/>
                  </a:lnTo>
                  <a:lnTo>
                    <a:pt x="420" y="166"/>
                  </a:lnTo>
                  <a:lnTo>
                    <a:pt x="408" y="147"/>
                  </a:lnTo>
                  <a:lnTo>
                    <a:pt x="397" y="127"/>
                  </a:lnTo>
                  <a:lnTo>
                    <a:pt x="397" y="127"/>
                  </a:lnTo>
                  <a:lnTo>
                    <a:pt x="390" y="115"/>
                  </a:lnTo>
                  <a:lnTo>
                    <a:pt x="378" y="95"/>
                  </a:lnTo>
                  <a:lnTo>
                    <a:pt x="372" y="84"/>
                  </a:lnTo>
                  <a:lnTo>
                    <a:pt x="372" y="84"/>
                  </a:lnTo>
                  <a:lnTo>
                    <a:pt x="353" y="59"/>
                  </a:lnTo>
                  <a:lnTo>
                    <a:pt x="331" y="40"/>
                  </a:lnTo>
                  <a:lnTo>
                    <a:pt x="306" y="25"/>
                  </a:lnTo>
                  <a:lnTo>
                    <a:pt x="281" y="14"/>
                  </a:lnTo>
                  <a:lnTo>
                    <a:pt x="256" y="7"/>
                  </a:lnTo>
                  <a:lnTo>
                    <a:pt x="232" y="3"/>
                  </a:lnTo>
                  <a:lnTo>
                    <a:pt x="211" y="1"/>
                  </a:lnTo>
                  <a:lnTo>
                    <a:pt x="194" y="0"/>
                  </a:lnTo>
                  <a:lnTo>
                    <a:pt x="181" y="1"/>
                  </a:lnTo>
                  <a:lnTo>
                    <a:pt x="175" y="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37" name="Freeform 65"/>
            <p:cNvSpPr>
              <a:spLocks noChangeAspect="1"/>
            </p:cNvSpPr>
            <p:nvPr/>
          </p:nvSpPr>
          <p:spPr bwMode="auto">
            <a:xfrm>
              <a:off x="628" y="1124"/>
              <a:ext cx="4429" cy="615"/>
            </a:xfrm>
            <a:custGeom>
              <a:avLst/>
              <a:gdLst>
                <a:gd name="T0" fmla="*/ 527 w 1859"/>
                <a:gd name="T1" fmla="*/ 4 h 273"/>
                <a:gd name="T2" fmla="*/ 464 w 1859"/>
                <a:gd name="T3" fmla="*/ 27 h 273"/>
                <a:gd name="T4" fmla="*/ 421 w 1859"/>
                <a:gd name="T5" fmla="*/ 66 h 273"/>
                <a:gd name="T6" fmla="*/ 387 w 1859"/>
                <a:gd name="T7" fmla="*/ 117 h 273"/>
                <a:gd name="T8" fmla="*/ 370 w 1859"/>
                <a:gd name="T9" fmla="*/ 147 h 273"/>
                <a:gd name="T10" fmla="*/ 352 w 1859"/>
                <a:gd name="T11" fmla="*/ 178 h 273"/>
                <a:gd name="T12" fmla="*/ 285 w 1859"/>
                <a:gd name="T13" fmla="*/ 232 h 273"/>
                <a:gd name="T14" fmla="*/ 211 w 1859"/>
                <a:gd name="T15" fmla="*/ 249 h 273"/>
                <a:gd name="T16" fmla="*/ 176 w 1859"/>
                <a:gd name="T17" fmla="*/ 250 h 273"/>
                <a:gd name="T18" fmla="*/ 176 w 1859"/>
                <a:gd name="T19" fmla="*/ 249 h 273"/>
                <a:gd name="T20" fmla="*/ 0 w 1859"/>
                <a:gd name="T21" fmla="*/ 249 h 273"/>
                <a:gd name="T22" fmla="*/ 9 w 1859"/>
                <a:gd name="T23" fmla="*/ 273 h 273"/>
                <a:gd name="T24" fmla="*/ 106 w 1859"/>
                <a:gd name="T25" fmla="*/ 273 h 273"/>
                <a:gd name="T26" fmla="*/ 175 w 1859"/>
                <a:gd name="T27" fmla="*/ 273 h 273"/>
                <a:gd name="T28" fmla="*/ 194 w 1859"/>
                <a:gd name="T29" fmla="*/ 273 h 273"/>
                <a:gd name="T30" fmla="*/ 256 w 1859"/>
                <a:gd name="T31" fmla="*/ 266 h 273"/>
                <a:gd name="T32" fmla="*/ 331 w 1859"/>
                <a:gd name="T33" fmla="*/ 234 h 273"/>
                <a:gd name="T34" fmla="*/ 372 w 1859"/>
                <a:gd name="T35" fmla="*/ 189 h 273"/>
                <a:gd name="T36" fmla="*/ 396 w 1859"/>
                <a:gd name="T37" fmla="*/ 148 h 273"/>
                <a:gd name="T38" fmla="*/ 419 w 1859"/>
                <a:gd name="T39" fmla="*/ 109 h 273"/>
                <a:gd name="T40" fmla="*/ 456 w 1859"/>
                <a:gd name="T41" fmla="*/ 62 h 273"/>
                <a:gd name="T42" fmla="*/ 506 w 1859"/>
                <a:gd name="T43" fmla="*/ 33 h 273"/>
                <a:gd name="T44" fmla="*/ 584 w 1859"/>
                <a:gd name="T45" fmla="*/ 23 h 273"/>
                <a:gd name="T46" fmla="*/ 589 w 1859"/>
                <a:gd name="T47" fmla="*/ 23 h 273"/>
                <a:gd name="T48" fmla="*/ 610 w 1859"/>
                <a:gd name="T49" fmla="*/ 23 h 273"/>
                <a:gd name="T50" fmla="*/ 648 w 1859"/>
                <a:gd name="T51" fmla="*/ 23 h 273"/>
                <a:gd name="T52" fmla="*/ 701 w 1859"/>
                <a:gd name="T53" fmla="*/ 23 h 273"/>
                <a:gd name="T54" fmla="*/ 765 w 1859"/>
                <a:gd name="T55" fmla="*/ 23 h 273"/>
                <a:gd name="T56" fmla="*/ 841 w 1859"/>
                <a:gd name="T57" fmla="*/ 23 h 273"/>
                <a:gd name="T58" fmla="*/ 924 w 1859"/>
                <a:gd name="T59" fmla="*/ 23 h 273"/>
                <a:gd name="T60" fmla="*/ 1014 w 1859"/>
                <a:gd name="T61" fmla="*/ 23 h 273"/>
                <a:gd name="T62" fmla="*/ 1108 w 1859"/>
                <a:gd name="T63" fmla="*/ 23 h 273"/>
                <a:gd name="T64" fmla="*/ 1205 w 1859"/>
                <a:gd name="T65" fmla="*/ 23 h 273"/>
                <a:gd name="T66" fmla="*/ 1302 w 1859"/>
                <a:gd name="T67" fmla="*/ 23 h 273"/>
                <a:gd name="T68" fmla="*/ 1397 w 1859"/>
                <a:gd name="T69" fmla="*/ 23 h 273"/>
                <a:gd name="T70" fmla="*/ 1489 w 1859"/>
                <a:gd name="T71" fmla="*/ 23 h 273"/>
                <a:gd name="T72" fmla="*/ 1575 w 1859"/>
                <a:gd name="T73" fmla="*/ 23 h 273"/>
                <a:gd name="T74" fmla="*/ 1653 w 1859"/>
                <a:gd name="T75" fmla="*/ 23 h 273"/>
                <a:gd name="T76" fmla="*/ 1721 w 1859"/>
                <a:gd name="T77" fmla="*/ 23 h 273"/>
                <a:gd name="T78" fmla="*/ 1778 w 1859"/>
                <a:gd name="T79" fmla="*/ 23 h 273"/>
                <a:gd name="T80" fmla="*/ 1821 w 1859"/>
                <a:gd name="T81" fmla="*/ 23 h 273"/>
                <a:gd name="T82" fmla="*/ 1849 w 1859"/>
                <a:gd name="T83" fmla="*/ 23 h 273"/>
                <a:gd name="T84" fmla="*/ 1859 w 1859"/>
                <a:gd name="T85" fmla="*/ 23 h 273"/>
                <a:gd name="T86" fmla="*/ 584 w 1859"/>
                <a:gd name="T87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59" h="273">
                  <a:moveTo>
                    <a:pt x="584" y="0"/>
                  </a:moveTo>
                  <a:lnTo>
                    <a:pt x="554" y="1"/>
                  </a:lnTo>
                  <a:lnTo>
                    <a:pt x="527" y="4"/>
                  </a:lnTo>
                  <a:lnTo>
                    <a:pt x="503" y="10"/>
                  </a:lnTo>
                  <a:lnTo>
                    <a:pt x="482" y="18"/>
                  </a:lnTo>
                  <a:lnTo>
                    <a:pt x="464" y="27"/>
                  </a:lnTo>
                  <a:lnTo>
                    <a:pt x="448" y="38"/>
                  </a:lnTo>
                  <a:lnTo>
                    <a:pt x="434" y="51"/>
                  </a:lnTo>
                  <a:lnTo>
                    <a:pt x="421" y="66"/>
                  </a:lnTo>
                  <a:lnTo>
                    <a:pt x="409" y="82"/>
                  </a:lnTo>
                  <a:lnTo>
                    <a:pt x="398" y="99"/>
                  </a:lnTo>
                  <a:lnTo>
                    <a:pt x="387" y="117"/>
                  </a:lnTo>
                  <a:lnTo>
                    <a:pt x="376" y="136"/>
                  </a:lnTo>
                  <a:lnTo>
                    <a:pt x="376" y="136"/>
                  </a:lnTo>
                  <a:lnTo>
                    <a:pt x="370" y="147"/>
                  </a:lnTo>
                  <a:lnTo>
                    <a:pt x="359" y="167"/>
                  </a:lnTo>
                  <a:lnTo>
                    <a:pt x="352" y="178"/>
                  </a:lnTo>
                  <a:lnTo>
                    <a:pt x="352" y="178"/>
                  </a:lnTo>
                  <a:lnTo>
                    <a:pt x="333" y="201"/>
                  </a:lnTo>
                  <a:lnTo>
                    <a:pt x="310" y="220"/>
                  </a:lnTo>
                  <a:lnTo>
                    <a:pt x="285" y="232"/>
                  </a:lnTo>
                  <a:lnTo>
                    <a:pt x="259" y="241"/>
                  </a:lnTo>
                  <a:lnTo>
                    <a:pt x="234" y="246"/>
                  </a:lnTo>
                  <a:lnTo>
                    <a:pt x="211" y="249"/>
                  </a:lnTo>
                  <a:lnTo>
                    <a:pt x="194" y="250"/>
                  </a:lnTo>
                  <a:lnTo>
                    <a:pt x="181" y="250"/>
                  </a:lnTo>
                  <a:lnTo>
                    <a:pt x="176" y="250"/>
                  </a:lnTo>
                  <a:lnTo>
                    <a:pt x="176" y="250"/>
                  </a:lnTo>
                  <a:lnTo>
                    <a:pt x="176" y="250"/>
                  </a:lnTo>
                  <a:lnTo>
                    <a:pt x="176" y="249"/>
                  </a:lnTo>
                  <a:lnTo>
                    <a:pt x="176" y="249"/>
                  </a:lnTo>
                  <a:lnTo>
                    <a:pt x="176" y="249"/>
                  </a:lnTo>
                  <a:lnTo>
                    <a:pt x="0" y="249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9" y="273"/>
                  </a:lnTo>
                  <a:lnTo>
                    <a:pt x="34" y="273"/>
                  </a:lnTo>
                  <a:lnTo>
                    <a:pt x="69" y="273"/>
                  </a:lnTo>
                  <a:lnTo>
                    <a:pt x="106" y="273"/>
                  </a:lnTo>
                  <a:lnTo>
                    <a:pt x="140" y="273"/>
                  </a:lnTo>
                  <a:lnTo>
                    <a:pt x="165" y="273"/>
                  </a:lnTo>
                  <a:lnTo>
                    <a:pt x="175" y="273"/>
                  </a:lnTo>
                  <a:lnTo>
                    <a:pt x="175" y="273"/>
                  </a:lnTo>
                  <a:lnTo>
                    <a:pt x="181" y="273"/>
                  </a:lnTo>
                  <a:lnTo>
                    <a:pt x="194" y="273"/>
                  </a:lnTo>
                  <a:lnTo>
                    <a:pt x="211" y="272"/>
                  </a:lnTo>
                  <a:lnTo>
                    <a:pt x="232" y="270"/>
                  </a:lnTo>
                  <a:lnTo>
                    <a:pt x="256" y="266"/>
                  </a:lnTo>
                  <a:lnTo>
                    <a:pt x="281" y="259"/>
                  </a:lnTo>
                  <a:lnTo>
                    <a:pt x="306" y="248"/>
                  </a:lnTo>
                  <a:lnTo>
                    <a:pt x="331" y="234"/>
                  </a:lnTo>
                  <a:lnTo>
                    <a:pt x="353" y="214"/>
                  </a:lnTo>
                  <a:lnTo>
                    <a:pt x="372" y="189"/>
                  </a:lnTo>
                  <a:lnTo>
                    <a:pt x="372" y="189"/>
                  </a:lnTo>
                  <a:lnTo>
                    <a:pt x="378" y="179"/>
                  </a:lnTo>
                  <a:lnTo>
                    <a:pt x="390" y="158"/>
                  </a:lnTo>
                  <a:lnTo>
                    <a:pt x="396" y="148"/>
                  </a:lnTo>
                  <a:lnTo>
                    <a:pt x="396" y="148"/>
                  </a:lnTo>
                  <a:lnTo>
                    <a:pt x="408" y="127"/>
                  </a:lnTo>
                  <a:lnTo>
                    <a:pt x="419" y="109"/>
                  </a:lnTo>
                  <a:lnTo>
                    <a:pt x="431" y="91"/>
                  </a:lnTo>
                  <a:lnTo>
                    <a:pt x="442" y="76"/>
                  </a:lnTo>
                  <a:lnTo>
                    <a:pt x="456" y="62"/>
                  </a:lnTo>
                  <a:lnTo>
                    <a:pt x="470" y="51"/>
                  </a:lnTo>
                  <a:lnTo>
                    <a:pt x="487" y="41"/>
                  </a:lnTo>
                  <a:lnTo>
                    <a:pt x="506" y="33"/>
                  </a:lnTo>
                  <a:lnTo>
                    <a:pt x="529" y="28"/>
                  </a:lnTo>
                  <a:lnTo>
                    <a:pt x="555" y="24"/>
                  </a:lnTo>
                  <a:lnTo>
                    <a:pt x="584" y="23"/>
                  </a:lnTo>
                  <a:lnTo>
                    <a:pt x="584" y="23"/>
                  </a:lnTo>
                  <a:lnTo>
                    <a:pt x="586" y="23"/>
                  </a:lnTo>
                  <a:lnTo>
                    <a:pt x="589" y="23"/>
                  </a:lnTo>
                  <a:lnTo>
                    <a:pt x="594" y="23"/>
                  </a:lnTo>
                  <a:lnTo>
                    <a:pt x="601" y="23"/>
                  </a:lnTo>
                  <a:lnTo>
                    <a:pt x="610" y="23"/>
                  </a:lnTo>
                  <a:lnTo>
                    <a:pt x="621" y="23"/>
                  </a:lnTo>
                  <a:lnTo>
                    <a:pt x="634" y="23"/>
                  </a:lnTo>
                  <a:lnTo>
                    <a:pt x="648" y="23"/>
                  </a:lnTo>
                  <a:lnTo>
                    <a:pt x="664" y="23"/>
                  </a:lnTo>
                  <a:lnTo>
                    <a:pt x="682" y="23"/>
                  </a:lnTo>
                  <a:lnTo>
                    <a:pt x="701" y="23"/>
                  </a:lnTo>
                  <a:lnTo>
                    <a:pt x="721" y="23"/>
                  </a:lnTo>
                  <a:lnTo>
                    <a:pt x="742" y="23"/>
                  </a:lnTo>
                  <a:lnTo>
                    <a:pt x="765" y="23"/>
                  </a:lnTo>
                  <a:lnTo>
                    <a:pt x="790" y="23"/>
                  </a:lnTo>
                  <a:lnTo>
                    <a:pt x="815" y="23"/>
                  </a:lnTo>
                  <a:lnTo>
                    <a:pt x="841" y="23"/>
                  </a:lnTo>
                  <a:lnTo>
                    <a:pt x="868" y="23"/>
                  </a:lnTo>
                  <a:lnTo>
                    <a:pt x="896" y="23"/>
                  </a:lnTo>
                  <a:lnTo>
                    <a:pt x="924" y="23"/>
                  </a:lnTo>
                  <a:lnTo>
                    <a:pt x="954" y="23"/>
                  </a:lnTo>
                  <a:lnTo>
                    <a:pt x="983" y="23"/>
                  </a:lnTo>
                  <a:lnTo>
                    <a:pt x="1014" y="23"/>
                  </a:lnTo>
                  <a:lnTo>
                    <a:pt x="1045" y="23"/>
                  </a:lnTo>
                  <a:lnTo>
                    <a:pt x="1077" y="23"/>
                  </a:lnTo>
                  <a:lnTo>
                    <a:pt x="1108" y="23"/>
                  </a:lnTo>
                  <a:lnTo>
                    <a:pt x="1140" y="23"/>
                  </a:lnTo>
                  <a:lnTo>
                    <a:pt x="1173" y="23"/>
                  </a:lnTo>
                  <a:lnTo>
                    <a:pt x="1205" y="23"/>
                  </a:lnTo>
                  <a:lnTo>
                    <a:pt x="1237" y="23"/>
                  </a:lnTo>
                  <a:lnTo>
                    <a:pt x="1270" y="23"/>
                  </a:lnTo>
                  <a:lnTo>
                    <a:pt x="1302" y="23"/>
                  </a:lnTo>
                  <a:lnTo>
                    <a:pt x="1334" y="23"/>
                  </a:lnTo>
                  <a:lnTo>
                    <a:pt x="1365" y="23"/>
                  </a:lnTo>
                  <a:lnTo>
                    <a:pt x="1397" y="23"/>
                  </a:lnTo>
                  <a:lnTo>
                    <a:pt x="1428" y="23"/>
                  </a:lnTo>
                  <a:lnTo>
                    <a:pt x="1459" y="23"/>
                  </a:lnTo>
                  <a:lnTo>
                    <a:pt x="1489" y="23"/>
                  </a:lnTo>
                  <a:lnTo>
                    <a:pt x="1518" y="23"/>
                  </a:lnTo>
                  <a:lnTo>
                    <a:pt x="1547" y="23"/>
                  </a:lnTo>
                  <a:lnTo>
                    <a:pt x="1575" y="23"/>
                  </a:lnTo>
                  <a:lnTo>
                    <a:pt x="1602" y="23"/>
                  </a:lnTo>
                  <a:lnTo>
                    <a:pt x="1628" y="23"/>
                  </a:lnTo>
                  <a:lnTo>
                    <a:pt x="1653" y="23"/>
                  </a:lnTo>
                  <a:lnTo>
                    <a:pt x="1677" y="23"/>
                  </a:lnTo>
                  <a:lnTo>
                    <a:pt x="1700" y="23"/>
                  </a:lnTo>
                  <a:lnTo>
                    <a:pt x="1721" y="23"/>
                  </a:lnTo>
                  <a:lnTo>
                    <a:pt x="1742" y="23"/>
                  </a:lnTo>
                  <a:lnTo>
                    <a:pt x="1761" y="23"/>
                  </a:lnTo>
                  <a:lnTo>
                    <a:pt x="1778" y="23"/>
                  </a:lnTo>
                  <a:lnTo>
                    <a:pt x="1795" y="23"/>
                  </a:lnTo>
                  <a:lnTo>
                    <a:pt x="1809" y="23"/>
                  </a:lnTo>
                  <a:lnTo>
                    <a:pt x="1821" y="23"/>
                  </a:lnTo>
                  <a:lnTo>
                    <a:pt x="1833" y="23"/>
                  </a:lnTo>
                  <a:lnTo>
                    <a:pt x="1842" y="23"/>
                  </a:lnTo>
                  <a:lnTo>
                    <a:pt x="1849" y="23"/>
                  </a:lnTo>
                  <a:lnTo>
                    <a:pt x="1854" y="23"/>
                  </a:lnTo>
                  <a:lnTo>
                    <a:pt x="1857" y="23"/>
                  </a:lnTo>
                  <a:lnTo>
                    <a:pt x="1859" y="23"/>
                  </a:lnTo>
                  <a:lnTo>
                    <a:pt x="1859" y="23"/>
                  </a:lnTo>
                  <a:lnTo>
                    <a:pt x="1859" y="0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0338" name="Group 66"/>
            <p:cNvGrpSpPr>
              <a:grpSpLocks/>
            </p:cNvGrpSpPr>
            <p:nvPr/>
          </p:nvGrpSpPr>
          <p:grpSpPr bwMode="auto">
            <a:xfrm>
              <a:off x="1947" y="1151"/>
              <a:ext cx="2288" cy="214"/>
              <a:chOff x="2896" y="1474"/>
              <a:chExt cx="1445" cy="143"/>
            </a:xfrm>
          </p:grpSpPr>
          <p:sp>
            <p:nvSpPr>
              <p:cNvPr id="310339" name="Rectangle 67"/>
              <p:cNvSpPr>
                <a:spLocks noChangeAspect="1" noChangeArrowheads="1"/>
              </p:cNvSpPr>
              <p:nvPr/>
            </p:nvSpPr>
            <p:spPr bwMode="auto">
              <a:xfrm>
                <a:off x="2968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40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289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41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3039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42" name="Rectangle 70"/>
              <p:cNvSpPr>
                <a:spLocks noChangeAspect="1" noChangeArrowheads="1"/>
              </p:cNvSpPr>
              <p:nvPr/>
            </p:nvSpPr>
            <p:spPr bwMode="auto">
              <a:xfrm>
                <a:off x="3111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43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3182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44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3254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45" name="Rectangle 73"/>
              <p:cNvSpPr>
                <a:spLocks noChangeAspect="1" noChangeArrowheads="1"/>
              </p:cNvSpPr>
              <p:nvPr/>
            </p:nvSpPr>
            <p:spPr bwMode="auto">
              <a:xfrm>
                <a:off x="3326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46" name="Rectangle 74"/>
              <p:cNvSpPr>
                <a:spLocks noChangeAspect="1" noChangeArrowheads="1"/>
              </p:cNvSpPr>
              <p:nvPr/>
            </p:nvSpPr>
            <p:spPr bwMode="auto">
              <a:xfrm>
                <a:off x="3397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47" name="Rectangle 75"/>
              <p:cNvSpPr>
                <a:spLocks noChangeAspect="1" noChangeArrowheads="1"/>
              </p:cNvSpPr>
              <p:nvPr/>
            </p:nvSpPr>
            <p:spPr bwMode="auto">
              <a:xfrm>
                <a:off x="3469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48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3540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49" name="Rectangle 77"/>
              <p:cNvSpPr>
                <a:spLocks noChangeAspect="1" noChangeArrowheads="1"/>
              </p:cNvSpPr>
              <p:nvPr/>
            </p:nvSpPr>
            <p:spPr bwMode="auto">
              <a:xfrm>
                <a:off x="3612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50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3683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51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3755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52" name="Rectangle 80"/>
              <p:cNvSpPr>
                <a:spLocks noChangeAspect="1" noChangeArrowheads="1"/>
              </p:cNvSpPr>
              <p:nvPr/>
            </p:nvSpPr>
            <p:spPr bwMode="auto">
              <a:xfrm>
                <a:off x="382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53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3898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54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3970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55" name="Rectangle 83"/>
              <p:cNvSpPr>
                <a:spLocks noChangeAspect="1" noChangeArrowheads="1"/>
              </p:cNvSpPr>
              <p:nvPr/>
            </p:nvSpPr>
            <p:spPr bwMode="auto">
              <a:xfrm>
                <a:off x="4043" y="1474"/>
                <a:ext cx="10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56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4113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57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4186" y="1474"/>
                <a:ext cx="10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58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425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59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4329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0360" name="Group 88"/>
            <p:cNvGrpSpPr>
              <a:grpSpLocks/>
            </p:cNvGrpSpPr>
            <p:nvPr/>
          </p:nvGrpSpPr>
          <p:grpSpPr bwMode="auto">
            <a:xfrm>
              <a:off x="1954" y="2386"/>
              <a:ext cx="2628" cy="113"/>
              <a:chOff x="2896" y="2299"/>
              <a:chExt cx="1660" cy="75"/>
            </a:xfrm>
          </p:grpSpPr>
          <p:sp>
            <p:nvSpPr>
              <p:cNvPr id="310361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2968" y="2299"/>
                <a:ext cx="11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62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289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63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3039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64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3111" y="2299"/>
                <a:ext cx="11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65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3182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66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3254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67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3469" y="2299"/>
                <a:ext cx="11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68" name="Rectangle 96"/>
              <p:cNvSpPr>
                <a:spLocks noChangeAspect="1" noChangeArrowheads="1"/>
              </p:cNvSpPr>
              <p:nvPr/>
            </p:nvSpPr>
            <p:spPr bwMode="auto">
              <a:xfrm>
                <a:off x="3540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69" name="Rectangle 97"/>
              <p:cNvSpPr>
                <a:spLocks noChangeAspect="1" noChangeArrowheads="1"/>
              </p:cNvSpPr>
              <p:nvPr/>
            </p:nvSpPr>
            <p:spPr bwMode="auto">
              <a:xfrm>
                <a:off x="3612" y="2299"/>
                <a:ext cx="11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70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3683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71" name="Rectangle 99"/>
              <p:cNvSpPr>
                <a:spLocks noChangeAspect="1" noChangeArrowheads="1"/>
              </p:cNvSpPr>
              <p:nvPr/>
            </p:nvSpPr>
            <p:spPr bwMode="auto">
              <a:xfrm>
                <a:off x="3755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72" name="Rectangle 100"/>
              <p:cNvSpPr>
                <a:spLocks noChangeAspect="1" noChangeArrowheads="1"/>
              </p:cNvSpPr>
              <p:nvPr/>
            </p:nvSpPr>
            <p:spPr bwMode="auto">
              <a:xfrm>
                <a:off x="382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73" name="Rectangle 101"/>
              <p:cNvSpPr>
                <a:spLocks noChangeAspect="1" noChangeArrowheads="1"/>
              </p:cNvSpPr>
              <p:nvPr/>
            </p:nvSpPr>
            <p:spPr bwMode="auto">
              <a:xfrm>
                <a:off x="3898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74" name="Rectangle 102"/>
              <p:cNvSpPr>
                <a:spLocks noChangeAspect="1" noChangeArrowheads="1"/>
              </p:cNvSpPr>
              <p:nvPr/>
            </p:nvSpPr>
            <p:spPr bwMode="auto">
              <a:xfrm>
                <a:off x="425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75" name="Rectangle 103"/>
              <p:cNvSpPr>
                <a:spLocks noChangeAspect="1" noChangeArrowheads="1"/>
              </p:cNvSpPr>
              <p:nvPr/>
            </p:nvSpPr>
            <p:spPr bwMode="auto">
              <a:xfrm>
                <a:off x="4329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76" name="Rectangle 104"/>
              <p:cNvSpPr>
                <a:spLocks noChangeAspect="1" noChangeArrowheads="1"/>
              </p:cNvSpPr>
              <p:nvPr/>
            </p:nvSpPr>
            <p:spPr bwMode="auto">
              <a:xfrm>
                <a:off x="4401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77" name="Rectangle 105"/>
              <p:cNvSpPr>
                <a:spLocks noChangeAspect="1" noChangeArrowheads="1"/>
              </p:cNvSpPr>
              <p:nvPr/>
            </p:nvSpPr>
            <p:spPr bwMode="auto">
              <a:xfrm>
                <a:off x="4472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78" name="Rectangle 106"/>
              <p:cNvSpPr>
                <a:spLocks noChangeAspect="1" noChangeArrowheads="1"/>
              </p:cNvSpPr>
              <p:nvPr/>
            </p:nvSpPr>
            <p:spPr bwMode="auto">
              <a:xfrm>
                <a:off x="4544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0379" name="Group 107"/>
            <p:cNvGrpSpPr>
              <a:grpSpLocks/>
            </p:cNvGrpSpPr>
            <p:nvPr/>
          </p:nvGrpSpPr>
          <p:grpSpPr bwMode="auto">
            <a:xfrm>
              <a:off x="680" y="1714"/>
              <a:ext cx="480" cy="219"/>
              <a:chOff x="2091" y="1850"/>
              <a:chExt cx="303" cy="146"/>
            </a:xfrm>
          </p:grpSpPr>
          <p:sp>
            <p:nvSpPr>
              <p:cNvPr id="310380" name="Rectangle 108"/>
              <p:cNvSpPr>
                <a:spLocks noChangeAspect="1" noChangeArrowheads="1"/>
              </p:cNvSpPr>
              <p:nvPr/>
            </p:nvSpPr>
            <p:spPr bwMode="auto">
              <a:xfrm>
                <a:off x="2382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81" name="Rectangle 109"/>
              <p:cNvSpPr>
                <a:spLocks noChangeAspect="1" noChangeArrowheads="1"/>
              </p:cNvSpPr>
              <p:nvPr/>
            </p:nvSpPr>
            <p:spPr bwMode="auto">
              <a:xfrm>
                <a:off x="2310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82" name="Rectangle 110"/>
              <p:cNvSpPr>
                <a:spLocks noChangeAspect="1" noChangeArrowheads="1"/>
              </p:cNvSpPr>
              <p:nvPr/>
            </p:nvSpPr>
            <p:spPr bwMode="auto">
              <a:xfrm>
                <a:off x="2236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83" name="Rectangle 111"/>
              <p:cNvSpPr>
                <a:spLocks noChangeAspect="1" noChangeArrowheads="1"/>
              </p:cNvSpPr>
              <p:nvPr/>
            </p:nvSpPr>
            <p:spPr bwMode="auto">
              <a:xfrm>
                <a:off x="2164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84" name="Rectangle 112"/>
              <p:cNvSpPr>
                <a:spLocks noChangeAspect="1" noChangeArrowheads="1"/>
              </p:cNvSpPr>
              <p:nvPr/>
            </p:nvSpPr>
            <p:spPr bwMode="auto">
              <a:xfrm>
                <a:off x="2091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0385" name="Rectangle 113"/>
            <p:cNvSpPr>
              <a:spLocks noChangeAspect="1" noChangeArrowheads="1"/>
            </p:cNvSpPr>
            <p:nvPr/>
          </p:nvSpPr>
          <p:spPr bwMode="auto">
            <a:xfrm>
              <a:off x="3996" y="2286"/>
              <a:ext cx="16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86" name="Rectangle 114"/>
            <p:cNvSpPr>
              <a:spLocks noChangeAspect="1" noChangeArrowheads="1"/>
            </p:cNvSpPr>
            <p:nvPr/>
          </p:nvSpPr>
          <p:spPr bwMode="auto">
            <a:xfrm>
              <a:off x="3881" y="2286"/>
              <a:ext cx="19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87" name="Rectangle 115"/>
            <p:cNvSpPr>
              <a:spLocks noChangeAspect="1" noChangeArrowheads="1"/>
            </p:cNvSpPr>
            <p:nvPr/>
          </p:nvSpPr>
          <p:spPr bwMode="auto">
            <a:xfrm>
              <a:off x="3770" y="2286"/>
              <a:ext cx="16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88" name="Rectangle 116"/>
            <p:cNvSpPr>
              <a:spLocks noChangeAspect="1" noChangeArrowheads="1"/>
            </p:cNvSpPr>
            <p:nvPr/>
          </p:nvSpPr>
          <p:spPr bwMode="auto">
            <a:xfrm>
              <a:off x="3654" y="2286"/>
              <a:ext cx="18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89" name="Rectangle 117"/>
            <p:cNvSpPr>
              <a:spLocks noChangeAspect="1" noChangeArrowheads="1"/>
            </p:cNvSpPr>
            <p:nvPr/>
          </p:nvSpPr>
          <p:spPr bwMode="auto">
            <a:xfrm>
              <a:off x="2748" y="2286"/>
              <a:ext cx="15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90" name="Rectangle 118"/>
            <p:cNvSpPr>
              <a:spLocks noChangeAspect="1" noChangeArrowheads="1"/>
            </p:cNvSpPr>
            <p:nvPr/>
          </p:nvSpPr>
          <p:spPr bwMode="auto">
            <a:xfrm>
              <a:off x="2632" y="2286"/>
              <a:ext cx="17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0391" name="Group 119"/>
            <p:cNvGrpSpPr>
              <a:grpSpLocks/>
            </p:cNvGrpSpPr>
            <p:nvPr/>
          </p:nvGrpSpPr>
          <p:grpSpPr bwMode="auto">
            <a:xfrm>
              <a:off x="4567" y="2235"/>
              <a:ext cx="483" cy="262"/>
              <a:chOff x="4567" y="2235"/>
              <a:chExt cx="483" cy="262"/>
            </a:xfrm>
          </p:grpSpPr>
          <p:sp>
            <p:nvSpPr>
              <p:cNvPr id="310392" name="Rectangle 120"/>
              <p:cNvSpPr>
                <a:spLocks noChangeAspect="1" noChangeArrowheads="1"/>
              </p:cNvSpPr>
              <p:nvPr/>
            </p:nvSpPr>
            <p:spPr bwMode="auto">
              <a:xfrm>
                <a:off x="4675" y="2286"/>
                <a:ext cx="19" cy="21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93" name="Rectangle 121"/>
              <p:cNvSpPr>
                <a:spLocks noChangeAspect="1" noChangeArrowheads="1"/>
              </p:cNvSpPr>
              <p:nvPr/>
            </p:nvSpPr>
            <p:spPr bwMode="auto">
              <a:xfrm>
                <a:off x="4789" y="2286"/>
                <a:ext cx="19" cy="21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94" name="Rectangle 122"/>
              <p:cNvSpPr>
                <a:spLocks noChangeAspect="1" noChangeArrowheads="1"/>
              </p:cNvSpPr>
              <p:nvPr/>
            </p:nvSpPr>
            <p:spPr bwMode="auto">
              <a:xfrm>
                <a:off x="4903" y="2286"/>
                <a:ext cx="19" cy="21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95" name="Rectangle 123"/>
              <p:cNvSpPr>
                <a:spLocks noChangeAspect="1" noChangeArrowheads="1"/>
              </p:cNvSpPr>
              <p:nvPr/>
            </p:nvSpPr>
            <p:spPr bwMode="auto">
              <a:xfrm>
                <a:off x="5017" y="2286"/>
                <a:ext cx="19" cy="21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96" name="Rectangle 124"/>
              <p:cNvSpPr>
                <a:spLocks noChangeArrowheads="1"/>
              </p:cNvSpPr>
              <p:nvPr/>
            </p:nvSpPr>
            <p:spPr bwMode="auto">
              <a:xfrm>
                <a:off x="4567" y="2235"/>
                <a:ext cx="483" cy="5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0397" name="Rectangle 125"/>
            <p:cNvSpPr>
              <a:spLocks noChangeArrowheads="1"/>
            </p:cNvSpPr>
            <p:nvPr/>
          </p:nvSpPr>
          <p:spPr bwMode="auto">
            <a:xfrm>
              <a:off x="2800" y="2252"/>
              <a:ext cx="192" cy="5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98" name="Rectangle 126"/>
            <p:cNvSpPr>
              <a:spLocks noChangeAspect="1" noChangeArrowheads="1"/>
            </p:cNvSpPr>
            <p:nvPr/>
          </p:nvSpPr>
          <p:spPr bwMode="auto">
            <a:xfrm>
              <a:off x="2865" y="2305"/>
              <a:ext cx="15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99" name="Rectangle 127"/>
            <p:cNvSpPr>
              <a:spLocks noChangeAspect="1" noChangeArrowheads="1"/>
            </p:cNvSpPr>
            <p:nvPr/>
          </p:nvSpPr>
          <p:spPr bwMode="auto">
            <a:xfrm>
              <a:off x="2975" y="2282"/>
              <a:ext cx="15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0400" name="Group 128"/>
            <p:cNvGrpSpPr>
              <a:grpSpLocks/>
            </p:cNvGrpSpPr>
            <p:nvPr/>
          </p:nvGrpSpPr>
          <p:grpSpPr bwMode="auto">
            <a:xfrm flipV="1">
              <a:off x="4566" y="1130"/>
              <a:ext cx="483" cy="262"/>
              <a:chOff x="4567" y="2235"/>
              <a:chExt cx="483" cy="262"/>
            </a:xfrm>
          </p:grpSpPr>
          <p:sp>
            <p:nvSpPr>
              <p:cNvPr id="310401" name="Rectangle 129"/>
              <p:cNvSpPr>
                <a:spLocks noChangeAspect="1" noChangeArrowheads="1"/>
              </p:cNvSpPr>
              <p:nvPr/>
            </p:nvSpPr>
            <p:spPr bwMode="auto">
              <a:xfrm>
                <a:off x="4675" y="2286"/>
                <a:ext cx="19" cy="21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02" name="Rectangle 130"/>
              <p:cNvSpPr>
                <a:spLocks noChangeAspect="1" noChangeArrowheads="1"/>
              </p:cNvSpPr>
              <p:nvPr/>
            </p:nvSpPr>
            <p:spPr bwMode="auto">
              <a:xfrm>
                <a:off x="4789" y="2286"/>
                <a:ext cx="19" cy="21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03" name="Rectangle 131"/>
              <p:cNvSpPr>
                <a:spLocks noChangeAspect="1" noChangeArrowheads="1"/>
              </p:cNvSpPr>
              <p:nvPr/>
            </p:nvSpPr>
            <p:spPr bwMode="auto">
              <a:xfrm>
                <a:off x="4903" y="2286"/>
                <a:ext cx="19" cy="21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04" name="Rectangle 132"/>
              <p:cNvSpPr>
                <a:spLocks noChangeAspect="1" noChangeArrowheads="1"/>
              </p:cNvSpPr>
              <p:nvPr/>
            </p:nvSpPr>
            <p:spPr bwMode="auto">
              <a:xfrm>
                <a:off x="5017" y="2286"/>
                <a:ext cx="19" cy="21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05" name="Rectangle 133"/>
              <p:cNvSpPr>
                <a:spLocks noChangeArrowheads="1"/>
              </p:cNvSpPr>
              <p:nvPr/>
            </p:nvSpPr>
            <p:spPr bwMode="auto">
              <a:xfrm>
                <a:off x="4567" y="2235"/>
                <a:ext cx="483" cy="5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0406" name="Rectangle 134"/>
            <p:cNvSpPr>
              <a:spLocks noChangeAspect="1" noChangeArrowheads="1"/>
            </p:cNvSpPr>
            <p:nvPr/>
          </p:nvSpPr>
          <p:spPr bwMode="auto">
            <a:xfrm>
              <a:off x="4561" y="2282"/>
              <a:ext cx="19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0407" name="Group 135"/>
            <p:cNvGrpSpPr>
              <a:grpSpLocks/>
            </p:cNvGrpSpPr>
            <p:nvPr/>
          </p:nvGrpSpPr>
          <p:grpSpPr bwMode="auto">
            <a:xfrm>
              <a:off x="4337" y="1151"/>
              <a:ext cx="699" cy="112"/>
              <a:chOff x="4401" y="1474"/>
              <a:chExt cx="442" cy="75"/>
            </a:xfrm>
          </p:grpSpPr>
          <p:sp>
            <p:nvSpPr>
              <p:cNvPr id="310408" name="Rectangle 136"/>
              <p:cNvSpPr>
                <a:spLocks noChangeAspect="1" noChangeArrowheads="1"/>
              </p:cNvSpPr>
              <p:nvPr/>
            </p:nvSpPr>
            <p:spPr bwMode="auto">
              <a:xfrm>
                <a:off x="4401" y="1474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09" name="Rectangle 137"/>
              <p:cNvSpPr>
                <a:spLocks noChangeAspect="1" noChangeArrowheads="1"/>
              </p:cNvSpPr>
              <p:nvPr/>
            </p:nvSpPr>
            <p:spPr bwMode="auto">
              <a:xfrm>
                <a:off x="4472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10" name="Rectangle 138"/>
              <p:cNvSpPr>
                <a:spLocks noChangeAspect="1" noChangeArrowheads="1"/>
              </p:cNvSpPr>
              <p:nvPr/>
            </p:nvSpPr>
            <p:spPr bwMode="auto">
              <a:xfrm>
                <a:off x="4544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11" name="Rectangle 139"/>
              <p:cNvSpPr>
                <a:spLocks noChangeAspect="1" noChangeArrowheads="1"/>
              </p:cNvSpPr>
              <p:nvPr/>
            </p:nvSpPr>
            <p:spPr bwMode="auto">
              <a:xfrm>
                <a:off x="4615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12" name="Rectangle 140"/>
              <p:cNvSpPr>
                <a:spLocks noChangeAspect="1" noChangeArrowheads="1"/>
              </p:cNvSpPr>
              <p:nvPr/>
            </p:nvSpPr>
            <p:spPr bwMode="auto">
              <a:xfrm>
                <a:off x="4687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13" name="Rectangle 141"/>
              <p:cNvSpPr>
                <a:spLocks noChangeAspect="1" noChangeArrowheads="1"/>
              </p:cNvSpPr>
              <p:nvPr/>
            </p:nvSpPr>
            <p:spPr bwMode="auto">
              <a:xfrm>
                <a:off x="4759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14" name="Rectangle 142"/>
              <p:cNvSpPr>
                <a:spLocks noChangeAspect="1" noChangeArrowheads="1"/>
              </p:cNvSpPr>
              <p:nvPr/>
            </p:nvSpPr>
            <p:spPr bwMode="auto">
              <a:xfrm>
                <a:off x="4831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10415" name="Group 143"/>
          <p:cNvGrpSpPr>
            <a:grpSpLocks/>
          </p:cNvGrpSpPr>
          <p:nvPr/>
        </p:nvGrpSpPr>
        <p:grpSpPr bwMode="auto">
          <a:xfrm>
            <a:off x="7148513" y="1817688"/>
            <a:ext cx="1154112" cy="2143125"/>
            <a:chOff x="4003" y="1145"/>
            <a:chExt cx="646" cy="1350"/>
          </a:xfrm>
        </p:grpSpPr>
        <p:grpSp>
          <p:nvGrpSpPr>
            <p:cNvPr id="310416" name="Group 144"/>
            <p:cNvGrpSpPr>
              <a:grpSpLocks/>
            </p:cNvGrpSpPr>
            <p:nvPr/>
          </p:nvGrpSpPr>
          <p:grpSpPr bwMode="auto">
            <a:xfrm>
              <a:off x="4084" y="1145"/>
              <a:ext cx="565" cy="248"/>
              <a:chOff x="4084" y="1145"/>
              <a:chExt cx="565" cy="248"/>
            </a:xfrm>
          </p:grpSpPr>
          <p:sp>
            <p:nvSpPr>
              <p:cNvPr id="310417" name="Rectangle 145"/>
              <p:cNvSpPr>
                <a:spLocks noChangeArrowheads="1"/>
              </p:cNvSpPr>
              <p:nvPr/>
            </p:nvSpPr>
            <p:spPr bwMode="auto">
              <a:xfrm>
                <a:off x="4084" y="1342"/>
                <a:ext cx="565" cy="5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18" name="Rectangle 146"/>
              <p:cNvSpPr>
                <a:spLocks noChangeAspect="1" noChangeArrowheads="1"/>
              </p:cNvSpPr>
              <p:nvPr/>
            </p:nvSpPr>
            <p:spPr bwMode="auto">
              <a:xfrm>
                <a:off x="4566" y="1145"/>
                <a:ext cx="19" cy="21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19" name="Rectangle 147"/>
              <p:cNvSpPr>
                <a:spLocks noChangeAspect="1" noChangeArrowheads="1"/>
              </p:cNvSpPr>
              <p:nvPr/>
            </p:nvSpPr>
            <p:spPr bwMode="auto">
              <a:xfrm>
                <a:off x="4326" y="1158"/>
                <a:ext cx="19" cy="21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20" name="Rectangle 148"/>
              <p:cNvSpPr>
                <a:spLocks noChangeAspect="1" noChangeArrowheads="1"/>
              </p:cNvSpPr>
              <p:nvPr/>
            </p:nvSpPr>
            <p:spPr bwMode="auto">
              <a:xfrm>
                <a:off x="4451" y="1149"/>
                <a:ext cx="19" cy="21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0421" name="Group 149"/>
            <p:cNvGrpSpPr>
              <a:grpSpLocks/>
            </p:cNvGrpSpPr>
            <p:nvPr/>
          </p:nvGrpSpPr>
          <p:grpSpPr bwMode="auto">
            <a:xfrm>
              <a:off x="4003" y="2233"/>
              <a:ext cx="565" cy="262"/>
              <a:chOff x="4003" y="2233"/>
              <a:chExt cx="565" cy="262"/>
            </a:xfrm>
          </p:grpSpPr>
          <p:sp>
            <p:nvSpPr>
              <p:cNvPr id="310422" name="Rectangle 150"/>
              <p:cNvSpPr>
                <a:spLocks noChangeAspect="1" noChangeArrowheads="1"/>
              </p:cNvSpPr>
              <p:nvPr/>
            </p:nvSpPr>
            <p:spPr bwMode="auto">
              <a:xfrm>
                <a:off x="4218" y="2284"/>
                <a:ext cx="19" cy="21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23" name="Rectangle 151"/>
              <p:cNvSpPr>
                <a:spLocks noChangeAspect="1" noChangeArrowheads="1"/>
              </p:cNvSpPr>
              <p:nvPr/>
            </p:nvSpPr>
            <p:spPr bwMode="auto">
              <a:xfrm>
                <a:off x="4332" y="2284"/>
                <a:ext cx="19" cy="21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24" name="Rectangle 152"/>
              <p:cNvSpPr>
                <a:spLocks noChangeAspect="1" noChangeArrowheads="1"/>
              </p:cNvSpPr>
              <p:nvPr/>
            </p:nvSpPr>
            <p:spPr bwMode="auto">
              <a:xfrm>
                <a:off x="4446" y="2284"/>
                <a:ext cx="19" cy="21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25" name="Rectangle 153"/>
              <p:cNvSpPr>
                <a:spLocks noChangeArrowheads="1"/>
              </p:cNvSpPr>
              <p:nvPr/>
            </p:nvSpPr>
            <p:spPr bwMode="auto">
              <a:xfrm>
                <a:off x="4003" y="2233"/>
                <a:ext cx="565" cy="5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26" name="Rectangle 154"/>
              <p:cNvSpPr>
                <a:spLocks noChangeAspect="1" noChangeArrowheads="1"/>
              </p:cNvSpPr>
              <p:nvPr/>
            </p:nvSpPr>
            <p:spPr bwMode="auto">
              <a:xfrm>
                <a:off x="4104" y="2273"/>
                <a:ext cx="19" cy="21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10427" name="Rectangle 155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701675"/>
          </a:xfrm>
          <a:noFill/>
          <a:ln/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0099"/>
                </a:solidFill>
                <a:latin typeface="Palatino Linotype" charset="0"/>
              </a:rPr>
              <a:t>Replication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Text Box 2"/>
          <p:cNvSpPr txBox="1">
            <a:spLocks noChangeArrowheads="1"/>
          </p:cNvSpPr>
          <p:nvPr/>
        </p:nvSpPr>
        <p:spPr bwMode="auto">
          <a:xfrm>
            <a:off x="2005013" y="577850"/>
            <a:ext cx="60340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3600" b="1">
                <a:solidFill>
                  <a:srgbClr val="FFFF00"/>
                </a:solidFill>
                <a:latin typeface="Palatino Linotype" charset="0"/>
              </a:rPr>
              <a:t>Model for DNA Replication</a:t>
            </a:r>
          </a:p>
        </p:txBody>
      </p:sp>
      <p:sp>
        <p:nvSpPr>
          <p:cNvPr id="388099" name="Text Box 3"/>
          <p:cNvSpPr txBox="1">
            <a:spLocks noChangeArrowheads="1"/>
          </p:cNvSpPr>
          <p:nvPr/>
        </p:nvSpPr>
        <p:spPr bwMode="auto">
          <a:xfrm>
            <a:off x="1195388" y="2665413"/>
            <a:ext cx="628890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 b="1" dirty="0">
                <a:solidFill>
                  <a:srgbClr val="FF9900"/>
                </a:solidFill>
                <a:latin typeface="Palatino Linotype" charset="0"/>
              </a:rPr>
              <a:t>Semiconservative model</a:t>
            </a:r>
            <a:r>
              <a:rPr lang="en-US" sz="2800" b="1" dirty="0" smtClean="0">
                <a:solidFill>
                  <a:srgbClr val="FF9900"/>
                </a:solidFill>
                <a:latin typeface="Palatino Linotype" charset="0"/>
              </a:rPr>
              <a:t>:</a:t>
            </a:r>
          </a:p>
          <a:p>
            <a:pPr algn="l" eaLnBrk="0" hangingPunct="0"/>
            <a:endParaRPr lang="en-US" sz="2800" b="1" dirty="0">
              <a:solidFill>
                <a:srgbClr val="FF9900"/>
              </a:solidFill>
              <a:latin typeface="Palatino Linotype" charset="0"/>
            </a:endParaRPr>
          </a:p>
          <a:p>
            <a:pPr marL="457200" indent="-457200" algn="l" eaLnBrk="0" hangingPunct="0">
              <a:buFont typeface="Arial"/>
              <a:buChar char="•"/>
            </a:pPr>
            <a:r>
              <a:rPr lang="en-US" sz="2800" b="1" dirty="0">
                <a:latin typeface="Palatino Linotype" charset="0"/>
              </a:rPr>
              <a:t>Daughter DNA molecules </a:t>
            </a:r>
            <a:r>
              <a:rPr lang="en-US" sz="2800" b="1" dirty="0" smtClean="0">
                <a:latin typeface="Palatino Linotype" charset="0"/>
              </a:rPr>
              <a:t>contain:</a:t>
            </a:r>
          </a:p>
          <a:p>
            <a:pPr marL="914400" lvl="1" indent="-457200" algn="l" eaLnBrk="0" hangingPunct="0">
              <a:buFont typeface="Arial"/>
              <a:buChar char="•"/>
            </a:pPr>
            <a:r>
              <a:rPr lang="en-US" sz="2800" b="1" dirty="0" smtClean="0">
                <a:latin typeface="Palatino Linotype" charset="0"/>
              </a:rPr>
              <a:t>one </a:t>
            </a:r>
            <a:r>
              <a:rPr lang="en-US" sz="2800" b="1" dirty="0">
                <a:solidFill>
                  <a:srgbClr val="FFFF00"/>
                </a:solidFill>
                <a:latin typeface="Palatino Linotype" charset="0"/>
              </a:rPr>
              <a:t>parental </a:t>
            </a:r>
            <a:r>
              <a:rPr lang="en-US" sz="2800" b="1" dirty="0" smtClean="0">
                <a:solidFill>
                  <a:srgbClr val="FFFF00"/>
                </a:solidFill>
                <a:latin typeface="Palatino Linotype" charset="0"/>
              </a:rPr>
              <a:t>strand</a:t>
            </a:r>
            <a:r>
              <a:rPr lang="en-US" sz="2800" b="1" dirty="0" smtClean="0">
                <a:latin typeface="Palatino Linotype" charset="0"/>
              </a:rPr>
              <a:t> and</a:t>
            </a:r>
          </a:p>
          <a:p>
            <a:pPr marL="914400" lvl="1" indent="-457200" algn="l" eaLnBrk="0" hangingPunct="0">
              <a:buFont typeface="Arial"/>
              <a:buChar char="•"/>
            </a:pPr>
            <a:r>
              <a:rPr lang="en-US" sz="2800" b="1" dirty="0" smtClean="0">
                <a:latin typeface="Palatino Linotype" charset="0"/>
              </a:rPr>
              <a:t>one </a:t>
            </a:r>
            <a:r>
              <a:rPr lang="en-US" sz="2800" b="1" dirty="0">
                <a:solidFill>
                  <a:srgbClr val="FFFF00"/>
                </a:solidFill>
                <a:latin typeface="Palatino Linotype" charset="0"/>
              </a:rPr>
              <a:t>newly-replicated strand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2132" name="Rectangle 4"/>
          <p:cNvSpPr>
            <a:spLocks noGrp="1" noChangeArrowheads="1"/>
          </p:cNvSpPr>
          <p:nvPr>
            <p:ph type="title"/>
          </p:nvPr>
        </p:nvSpPr>
        <p:spPr>
          <a:xfrm>
            <a:off x="771525" y="284163"/>
            <a:ext cx="8743950" cy="935037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ctr"/>
            <a:r>
              <a:rPr lang="en-US" sz="3600">
                <a:solidFill>
                  <a:srgbClr val="FFFF00"/>
                </a:solidFill>
                <a:latin typeface="Palatino Linotype" charset="0"/>
              </a:rPr>
              <a:t>Eukaryotic DNA Replication Enzymes</a:t>
            </a:r>
          </a:p>
        </p:txBody>
      </p:sp>
      <p:sp>
        <p:nvSpPr>
          <p:cNvPr id="432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33425" y="1584325"/>
            <a:ext cx="8829675" cy="371157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buFont typeface="Wingdings" charset="0"/>
              <a:buNone/>
            </a:pPr>
            <a:r>
              <a:rPr lang="en-US" sz="3000" i="1"/>
              <a:t>5 types of DNA polymerases in Eukaryotes</a:t>
            </a:r>
            <a:endParaRPr lang="en-US" sz="3000">
              <a:solidFill>
                <a:srgbClr val="000099"/>
              </a:solidFill>
            </a:endParaRPr>
          </a:p>
          <a:p>
            <a:r>
              <a:rPr lang="en-US" sz="2900">
                <a:solidFill>
                  <a:srgbClr val="FFFF00"/>
                </a:solidFill>
              </a:rPr>
              <a:t>DNA polymerase </a:t>
            </a:r>
            <a:r>
              <a:rPr lang="en-US" sz="2900">
                <a:solidFill>
                  <a:srgbClr val="FFFF00"/>
                </a:solidFill>
                <a:latin typeface="Symbol" charset="0"/>
              </a:rPr>
              <a:t>a</a:t>
            </a:r>
            <a:endParaRPr lang="en-US"/>
          </a:p>
          <a:p>
            <a:r>
              <a:rPr lang="en-US" sz="2900">
                <a:solidFill>
                  <a:srgbClr val="FFFF00"/>
                </a:solidFill>
              </a:rPr>
              <a:t>DNA polymerase </a:t>
            </a:r>
            <a:r>
              <a:rPr lang="en-US" sz="2900">
                <a:solidFill>
                  <a:srgbClr val="FFFF00"/>
                </a:solidFill>
                <a:latin typeface="Symbol" charset="0"/>
              </a:rPr>
              <a:t>b</a:t>
            </a:r>
            <a:endParaRPr lang="en-US" sz="3000"/>
          </a:p>
          <a:p>
            <a:r>
              <a:rPr lang="en-US" sz="2900">
                <a:solidFill>
                  <a:srgbClr val="FFFF00"/>
                </a:solidFill>
              </a:rPr>
              <a:t>DNA polymerase</a:t>
            </a:r>
            <a:r>
              <a:rPr lang="en-US" sz="3000">
                <a:solidFill>
                  <a:srgbClr val="FFFF00"/>
                </a:solidFill>
              </a:rPr>
              <a:t> </a:t>
            </a:r>
            <a:r>
              <a:rPr lang="en-US" sz="3000">
                <a:solidFill>
                  <a:srgbClr val="FFFF00"/>
                </a:solidFill>
                <a:latin typeface="Symbol" charset="0"/>
              </a:rPr>
              <a:t>g</a:t>
            </a:r>
            <a:r>
              <a:rPr lang="en-US" sz="3000"/>
              <a:t> (Mitochondrial DNA replication enzyme)</a:t>
            </a:r>
          </a:p>
          <a:p>
            <a:r>
              <a:rPr lang="en-US" sz="2900">
                <a:solidFill>
                  <a:srgbClr val="FFFF00"/>
                </a:solidFill>
              </a:rPr>
              <a:t>DNA polymerase</a:t>
            </a:r>
            <a:r>
              <a:rPr lang="en-US" sz="3000">
                <a:solidFill>
                  <a:srgbClr val="FFFF00"/>
                </a:solidFill>
              </a:rPr>
              <a:t> </a:t>
            </a:r>
            <a:r>
              <a:rPr lang="en-US" sz="3000">
                <a:solidFill>
                  <a:srgbClr val="FFFF00"/>
                </a:solidFill>
                <a:latin typeface="Symbol" charset="0"/>
              </a:rPr>
              <a:t>d</a:t>
            </a:r>
            <a:endParaRPr lang="en-US"/>
          </a:p>
          <a:p>
            <a:r>
              <a:rPr lang="en-US" sz="2900">
                <a:solidFill>
                  <a:srgbClr val="FFFF00"/>
                </a:solidFill>
              </a:rPr>
              <a:t>DNA polymerase</a:t>
            </a:r>
            <a:r>
              <a:rPr lang="en-US" sz="3000">
                <a:solidFill>
                  <a:srgbClr val="FFFF00"/>
                </a:solidFill>
              </a:rPr>
              <a:t> </a:t>
            </a:r>
            <a:r>
              <a:rPr lang="en-US" sz="3000">
                <a:solidFill>
                  <a:srgbClr val="FFFF00"/>
                </a:solidFill>
                <a:latin typeface="Symbol" charset="0"/>
              </a:rPr>
              <a:t>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2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32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32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32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32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32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62100" y="609600"/>
            <a:ext cx="6858000" cy="1143000"/>
          </a:xfrm>
        </p:spPr>
        <p:txBody>
          <a:bodyPr/>
          <a:lstStyle/>
          <a:p>
            <a:pPr algn="ctr"/>
            <a:r>
              <a:rPr lang="en-US" sz="6000">
                <a:solidFill>
                  <a:srgbClr val="FFFF00"/>
                </a:solidFill>
              </a:rPr>
              <a:t>Transcription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676400"/>
            <a:ext cx="9382125" cy="45720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/>
              <a:t>A process of mRNA (messenger RNA) synthesis from DNA (gene)</a:t>
            </a:r>
          </a:p>
          <a:p>
            <a:r>
              <a:rPr lang="en-US" sz="3200"/>
              <a:t>The enzyme responsible for this process is </a:t>
            </a:r>
            <a:r>
              <a:rPr lang="en-US" sz="3200">
                <a:solidFill>
                  <a:srgbClr val="FFFF00"/>
                </a:solidFill>
              </a:rPr>
              <a:t>RNA polymerase</a:t>
            </a:r>
          </a:p>
          <a:p>
            <a:pPr>
              <a:lnSpc>
                <a:spcPct val="90000"/>
              </a:lnSpc>
            </a:pPr>
            <a:r>
              <a:rPr lang="en-US" sz="3200"/>
              <a:t>Only one of the DNA strands is transcribed</a:t>
            </a:r>
          </a:p>
          <a:p>
            <a:r>
              <a:rPr lang="en-US" sz="3200">
                <a:solidFill>
                  <a:srgbClr val="FFFF00"/>
                </a:solidFill>
              </a:rPr>
              <a:t>A complementary strand of </a:t>
            </a:r>
            <a:r>
              <a:rPr lang="en-US" sz="3200">
                <a:solidFill>
                  <a:srgbClr val="33CC33"/>
                </a:solidFill>
              </a:rPr>
              <a:t>messenger RNA (mRNA)</a:t>
            </a:r>
            <a:r>
              <a:rPr lang="en-US" sz="3200">
                <a:solidFill>
                  <a:srgbClr val="FFFF00"/>
                </a:solidFill>
              </a:rPr>
              <a:t>, is produced from the DNA template</a:t>
            </a:r>
          </a:p>
          <a:p>
            <a:pPr>
              <a:lnSpc>
                <a:spcPct val="90000"/>
              </a:lnSpc>
            </a:pPr>
            <a:r>
              <a:rPr lang="en-US" sz="3200"/>
              <a:t>The direction of transcription is </a:t>
            </a:r>
            <a:r>
              <a:rPr lang="en-US" sz="3200" b="1">
                <a:solidFill>
                  <a:srgbClr val="FFFF00"/>
                </a:solidFill>
              </a:rPr>
              <a:t>5</a:t>
            </a:r>
            <a:r>
              <a:rPr lang="ja-JP" altLang="en-US" sz="3200" b="1">
                <a:solidFill>
                  <a:srgbClr val="FFFF00"/>
                </a:solidFill>
                <a:latin typeface="Arial"/>
              </a:rPr>
              <a:t>’</a:t>
            </a:r>
            <a:r>
              <a:rPr lang="en-US" sz="3200" b="1">
                <a:solidFill>
                  <a:srgbClr val="FFFF00"/>
                </a:solidFill>
              </a:rPr>
              <a:t> </a:t>
            </a:r>
            <a:r>
              <a:rPr lang="en-US" sz="3200" b="1">
                <a:solidFill>
                  <a:srgbClr val="FFFF00"/>
                </a:solidFill>
                <a:sym typeface="Symbol" charset="0"/>
              </a:rPr>
              <a:t> </a:t>
            </a:r>
            <a:r>
              <a:rPr lang="en-US" sz="3200" b="1">
                <a:solidFill>
                  <a:srgbClr val="FFFF00"/>
                </a:solidFill>
              </a:rPr>
              <a:t>3</a:t>
            </a:r>
            <a:r>
              <a:rPr lang="ja-JP" altLang="en-US" sz="3200" b="1">
                <a:solidFill>
                  <a:srgbClr val="FFFF00"/>
                </a:solidFill>
                <a:latin typeface="Arial"/>
              </a:rPr>
              <a:t>’</a:t>
            </a:r>
            <a:endParaRPr lang="en-US" sz="320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9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9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9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74395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ctr"/>
            <a:r>
              <a:rPr lang="en-US" sz="4000" b="0">
                <a:solidFill>
                  <a:srgbClr val="FFFF00"/>
                </a:solidFill>
              </a:rPr>
              <a:t>DNA makes RNA makes Protein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4425" y="2057400"/>
            <a:ext cx="8743950" cy="4267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ctr">
              <a:buFont typeface="Wingdings" charset="0"/>
              <a:buNone/>
            </a:pPr>
            <a:endParaRPr lang="en-US" sz="1800"/>
          </a:p>
          <a:p>
            <a:pPr algn="ctr">
              <a:buFont typeface="Wingdings" charset="0"/>
              <a:buNone/>
            </a:pPr>
            <a:endParaRPr lang="en-US" sz="1800"/>
          </a:p>
          <a:p>
            <a:pPr algn="ctr">
              <a:buFont typeface="Wingdings" charset="0"/>
              <a:buNone/>
            </a:pPr>
            <a:endParaRPr lang="en-US" sz="1800"/>
          </a:p>
          <a:p>
            <a:pPr algn="ctr">
              <a:buFont typeface="Wingdings" charset="0"/>
              <a:buNone/>
            </a:pPr>
            <a:endParaRPr lang="en-US" sz="1800"/>
          </a:p>
          <a:p>
            <a:pPr algn="ctr">
              <a:buFont typeface="Wingdings" charset="0"/>
              <a:buNone/>
            </a:pPr>
            <a:endParaRPr lang="en-US" sz="1800"/>
          </a:p>
          <a:p>
            <a:pPr algn="ctr">
              <a:buFont typeface="Wingdings" charset="0"/>
              <a:buNone/>
            </a:pPr>
            <a:endParaRPr lang="en-US" sz="1800"/>
          </a:p>
          <a:p>
            <a:pPr algn="ctr">
              <a:buFont typeface="Wingdings" charset="0"/>
              <a:buNone/>
            </a:pPr>
            <a:endParaRPr lang="en-US" sz="1800"/>
          </a:p>
        </p:txBody>
      </p:sp>
      <p:sp>
        <p:nvSpPr>
          <p:cNvPr id="460804" name="Rectangle 4"/>
          <p:cNvSpPr>
            <a:spLocks noChangeArrowheads="1"/>
          </p:cNvSpPr>
          <p:nvPr/>
        </p:nvSpPr>
        <p:spPr bwMode="auto">
          <a:xfrm>
            <a:off x="5640388" y="2879725"/>
            <a:ext cx="20764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b="1">
                <a:solidFill>
                  <a:srgbClr val="9FC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Transcription</a:t>
            </a:r>
          </a:p>
        </p:txBody>
      </p:sp>
      <p:sp>
        <p:nvSpPr>
          <p:cNvPr id="460805" name="Rectangle 5"/>
          <p:cNvSpPr>
            <a:spLocks noChangeArrowheads="1"/>
          </p:cNvSpPr>
          <p:nvPr/>
        </p:nvSpPr>
        <p:spPr bwMode="auto">
          <a:xfrm>
            <a:off x="5726113" y="4479925"/>
            <a:ext cx="17891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b="1">
                <a:solidFill>
                  <a:srgbClr val="9FC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Translation</a:t>
            </a:r>
          </a:p>
        </p:txBody>
      </p:sp>
      <p:sp>
        <p:nvSpPr>
          <p:cNvPr id="460806" name="AutoShape 6"/>
          <p:cNvSpPr>
            <a:spLocks noChangeArrowheads="1"/>
          </p:cNvSpPr>
          <p:nvPr/>
        </p:nvSpPr>
        <p:spPr bwMode="auto">
          <a:xfrm rot="16200000" flipH="1">
            <a:off x="4836319" y="4388644"/>
            <a:ext cx="444500" cy="671512"/>
          </a:xfrm>
          <a:prstGeom prst="rightArrow">
            <a:avLst>
              <a:gd name="adj1" fmla="val 75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07" name="AutoShape 7"/>
          <p:cNvSpPr>
            <a:spLocks noChangeArrowheads="1"/>
          </p:cNvSpPr>
          <p:nvPr/>
        </p:nvSpPr>
        <p:spPr bwMode="auto">
          <a:xfrm rot="16200000" flipH="1">
            <a:off x="4836319" y="2788444"/>
            <a:ext cx="444500" cy="671512"/>
          </a:xfrm>
          <a:prstGeom prst="rightArrow">
            <a:avLst>
              <a:gd name="adj1" fmla="val 75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08" name="Rectangle 8"/>
          <p:cNvSpPr>
            <a:spLocks noChangeArrowheads="1"/>
          </p:cNvSpPr>
          <p:nvPr/>
        </p:nvSpPr>
        <p:spPr bwMode="auto">
          <a:xfrm>
            <a:off x="2516188" y="3565525"/>
            <a:ext cx="5056187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5</a:t>
            </a:r>
            <a:r>
              <a:rPr lang="ja-JP" alt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-</a:t>
            </a:r>
            <a:r>
              <a:rPr lang="en-US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AAU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CGC</a:t>
            </a:r>
            <a:r>
              <a:rPr lang="en-US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CAU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ACG</a:t>
            </a:r>
            <a:r>
              <a:rPr lang="en-US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CAC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GC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A-3</a:t>
            </a:r>
            <a:r>
              <a:rPr lang="ja-JP" alt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  <a:latin typeface="Palatino Linotype" charset="0"/>
            </a:endParaRPr>
          </a:p>
          <a:p>
            <a:pPr eaLnBrk="0" hangingPunct="0"/>
            <a:r>
              <a:rPr lang="en-US" b="1">
                <a:solidFill>
                  <a:srgbClr val="FFFF00"/>
                </a:solidFill>
                <a:latin typeface="Palatino Linotype" charset="0"/>
              </a:rPr>
              <a:t>RNA</a:t>
            </a:r>
          </a:p>
        </p:txBody>
      </p:sp>
      <p:sp>
        <p:nvSpPr>
          <p:cNvPr id="460809" name="Rectangle 9"/>
          <p:cNvSpPr>
            <a:spLocks noChangeArrowheads="1"/>
          </p:cNvSpPr>
          <p:nvPr/>
        </p:nvSpPr>
        <p:spPr bwMode="auto">
          <a:xfrm>
            <a:off x="2865438" y="5165725"/>
            <a:ext cx="44291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N-</a:t>
            </a:r>
            <a:r>
              <a:rPr lang="en-US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Asn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-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Arg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-</a:t>
            </a:r>
            <a:r>
              <a:rPr lang="en-US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His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-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Thr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-</a:t>
            </a:r>
            <a:r>
              <a:rPr lang="en-US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His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-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Ala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-C</a:t>
            </a:r>
          </a:p>
          <a:p>
            <a:pPr eaLnBrk="0" hangingPunct="0"/>
            <a:r>
              <a:rPr lang="en-US" b="1">
                <a:solidFill>
                  <a:srgbClr val="FFFF00"/>
                </a:solidFill>
                <a:latin typeface="Palatino Linotype" charset="0"/>
              </a:rPr>
              <a:t>PROTEIN</a:t>
            </a:r>
          </a:p>
        </p:txBody>
      </p:sp>
      <p:sp>
        <p:nvSpPr>
          <p:cNvPr id="460810" name="Rectangle 10"/>
          <p:cNvSpPr>
            <a:spLocks noChangeArrowheads="1"/>
          </p:cNvSpPr>
          <p:nvPr/>
        </p:nvSpPr>
        <p:spPr bwMode="auto">
          <a:xfrm>
            <a:off x="2517775" y="1584325"/>
            <a:ext cx="4991100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5</a:t>
            </a:r>
            <a:r>
              <a:rPr lang="ja-JP" altLang="en-US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</a:t>
            </a:r>
            <a:r>
              <a:rPr lang="en-US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-AATCGCCATACGCACGCA-3</a:t>
            </a:r>
            <a:r>
              <a:rPr lang="ja-JP" altLang="en-US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</a:t>
            </a:r>
            <a:endParaRPr lang="en-US" b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 Linotype" charset="0"/>
            </a:endParaRPr>
          </a:p>
          <a:p>
            <a:pPr eaLnBrk="0" hangingPunct="0"/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3</a:t>
            </a:r>
            <a:r>
              <a:rPr lang="ja-JP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-TTAGCGGTATGCGTGCGT-5</a:t>
            </a:r>
            <a:r>
              <a:rPr lang="ja-JP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</a:t>
            </a:r>
            <a:endParaRPr lang="en-US" b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 Linotype" charset="0"/>
            </a:endParaRPr>
          </a:p>
          <a:p>
            <a:pPr eaLnBrk="0" hangingPunct="0"/>
            <a:r>
              <a:rPr lang="en-US" b="1">
                <a:solidFill>
                  <a:srgbClr val="FFFF00"/>
                </a:solidFill>
                <a:latin typeface="Palatino Linotype" charset="0"/>
              </a:rPr>
              <a:t>DNA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300" y="381000"/>
            <a:ext cx="6858000" cy="1143000"/>
          </a:xfrm>
        </p:spPr>
        <p:txBody>
          <a:bodyPr/>
          <a:lstStyle/>
          <a:p>
            <a:pPr algn="ctr"/>
            <a:r>
              <a:rPr lang="en-US" sz="6000">
                <a:solidFill>
                  <a:srgbClr val="FFFF00"/>
                </a:solidFill>
              </a:rPr>
              <a:t>Chain Initiation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905000"/>
            <a:ext cx="8763000" cy="2971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/>
              <a:t>RNA polymerase binds to </a:t>
            </a:r>
            <a:r>
              <a:rPr lang="en-US" sz="3200">
                <a:solidFill>
                  <a:srgbClr val="FFFF00"/>
                </a:solidFill>
              </a:rPr>
              <a:t>promoter region </a:t>
            </a:r>
            <a:r>
              <a:rPr lang="en-US" sz="3200"/>
              <a:t>of DNA to start transcription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300" y="381000"/>
            <a:ext cx="6858000" cy="1143000"/>
          </a:xfrm>
        </p:spPr>
        <p:txBody>
          <a:bodyPr/>
          <a:lstStyle/>
          <a:p>
            <a:pPr algn="ctr"/>
            <a:r>
              <a:rPr lang="en-US" sz="6000">
                <a:solidFill>
                  <a:srgbClr val="FFFF00"/>
                </a:solidFill>
              </a:rPr>
              <a:t>Chain Elongation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1600200"/>
            <a:ext cx="9001125" cy="41910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/>
              <a:t>A portion of DNA template unwinds (opens) at the point of RNA synthesis by </a:t>
            </a:r>
            <a:r>
              <a:rPr lang="en-US" sz="3200">
                <a:solidFill>
                  <a:srgbClr val="57ABFF"/>
                </a:solidFill>
              </a:rPr>
              <a:t>DNA gyrase</a:t>
            </a:r>
          </a:p>
          <a:p>
            <a:pPr>
              <a:lnSpc>
                <a:spcPct val="80000"/>
              </a:lnSpc>
            </a:pPr>
            <a:endParaRPr lang="en-US" sz="32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3200">
                <a:solidFill>
                  <a:srgbClr val="FFFF00"/>
                </a:solidFill>
              </a:rPr>
              <a:t>This forms a short length of RNA-DNA hybrid</a:t>
            </a:r>
          </a:p>
          <a:p>
            <a:pPr>
              <a:lnSpc>
                <a:spcPct val="80000"/>
              </a:lnSpc>
            </a:pPr>
            <a:endParaRPr lang="en-US" sz="32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3200"/>
              <a:t>The unpaired </a:t>
            </a:r>
            <a:r>
              <a:rPr lang="ja-JP" altLang="en-US" sz="3200">
                <a:latin typeface="Arial"/>
              </a:rPr>
              <a:t>“</a:t>
            </a:r>
            <a:r>
              <a:rPr lang="en-US" sz="3200"/>
              <a:t>bubble</a:t>
            </a:r>
            <a:r>
              <a:rPr lang="ja-JP" altLang="en-US" sz="3200">
                <a:latin typeface="Arial"/>
              </a:rPr>
              <a:t>”</a:t>
            </a:r>
            <a:r>
              <a:rPr lang="en-US" sz="3200"/>
              <a:t> of DNA in the open initiation complex travels along the direction of RNA polymerase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66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66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66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029200"/>
            <a:ext cx="8743950" cy="6096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RNA chain elongation by RNA polymerase</a:t>
            </a:r>
          </a:p>
        </p:txBody>
      </p:sp>
      <p:pic>
        <p:nvPicPr>
          <p:cNvPr id="4679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87" b="10478"/>
          <a:stretch>
            <a:fillRect/>
          </a:stretch>
        </p:blipFill>
        <p:spPr>
          <a:xfrm>
            <a:off x="771525" y="2057400"/>
            <a:ext cx="8743950" cy="1295400"/>
          </a:xfrm>
        </p:spPr>
      </p:pic>
      <p:sp>
        <p:nvSpPr>
          <p:cNvPr id="467972" name="Text Box 4"/>
          <p:cNvSpPr txBox="1">
            <a:spLocks noChangeArrowheads="1"/>
          </p:cNvSpPr>
          <p:nvPr/>
        </p:nvSpPr>
        <p:spPr bwMode="auto">
          <a:xfrm rot="-5400000">
            <a:off x="-121443" y="4755356"/>
            <a:ext cx="836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Palatino Linotype" charset="0"/>
              </a:rPr>
              <a:t>Page 1227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300" y="381000"/>
            <a:ext cx="6858000" cy="1143000"/>
          </a:xfrm>
        </p:spPr>
        <p:txBody>
          <a:bodyPr/>
          <a:lstStyle/>
          <a:p>
            <a:pPr algn="ctr"/>
            <a:r>
              <a:rPr lang="en-US" sz="6000">
                <a:solidFill>
                  <a:srgbClr val="FFFF00"/>
                </a:solidFill>
              </a:rPr>
              <a:t>Chain Termination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2133600"/>
            <a:ext cx="9001125" cy="3657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/>
              <a:t>DNA contains specific sites which stop transcription</a:t>
            </a:r>
          </a:p>
          <a:p>
            <a:pPr>
              <a:lnSpc>
                <a:spcPct val="80000"/>
              </a:lnSpc>
            </a:pPr>
            <a:endParaRPr lang="en-US" sz="3200"/>
          </a:p>
          <a:p>
            <a:pPr>
              <a:lnSpc>
                <a:spcPct val="80000"/>
              </a:lnSpc>
            </a:pPr>
            <a:r>
              <a:rPr lang="en-US" sz="3200"/>
              <a:t>Transcription is terminated at a sequence of 4-10 AT base pairs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320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7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7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922338" y="609600"/>
            <a:ext cx="8412162" cy="1143000"/>
          </a:xfrm>
          <a:noFill/>
          <a:ln/>
        </p:spPr>
        <p:txBody>
          <a:bodyPr/>
          <a:lstStyle/>
          <a:p>
            <a:pPr algn="ctr"/>
            <a:r>
              <a:rPr lang="en-US" sz="3600">
                <a:solidFill>
                  <a:srgbClr val="FFFF00"/>
                </a:solidFill>
              </a:rPr>
              <a:t>Post-Transcriptional Modifications</a:t>
            </a:r>
            <a:br>
              <a:rPr lang="en-US" sz="3600">
                <a:solidFill>
                  <a:srgbClr val="FFFF00"/>
                </a:solidFill>
              </a:rPr>
            </a:br>
            <a:r>
              <a:rPr lang="en-US" sz="3600">
                <a:solidFill>
                  <a:srgbClr val="FFFF00"/>
                </a:solidFill>
              </a:rPr>
              <a:t>(RNA Processing)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752600"/>
            <a:ext cx="8743950" cy="4572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2562" rIns="182562"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400">
                <a:solidFill>
                  <a:srgbClr val="9FCFFF"/>
                </a:solidFill>
              </a:rPr>
              <a:t>Capping</a:t>
            </a:r>
          </a:p>
          <a:p>
            <a:pPr>
              <a:lnSpc>
                <a:spcPct val="80000"/>
              </a:lnSpc>
            </a:pPr>
            <a:r>
              <a:rPr lang="en-US" sz="2400"/>
              <a:t>Addition of a methylated guanine nucleotide at 5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/>
              <a:t> end of mRNA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400">
                <a:solidFill>
                  <a:srgbClr val="FFFF00"/>
                </a:solidFill>
              </a:rPr>
              <a:t>Function</a:t>
            </a:r>
            <a:r>
              <a:rPr lang="en-US" sz="2400"/>
              <a:t>: To prevent mRNA degradation by exonuclease enzymes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2400"/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400">
                <a:solidFill>
                  <a:srgbClr val="9FCFFF"/>
                </a:solidFill>
              </a:rPr>
              <a:t>Polyadenylation</a:t>
            </a:r>
          </a:p>
          <a:p>
            <a:pPr>
              <a:lnSpc>
                <a:spcPct val="80000"/>
              </a:lnSpc>
            </a:pPr>
            <a:r>
              <a:rPr lang="en-US" sz="2400"/>
              <a:t>Addition of a poly A tail (poly Adenylate…AAAAAA…) at 3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/>
              <a:t> end of mRNA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400">
                <a:solidFill>
                  <a:srgbClr val="FFFF00"/>
                </a:solidFill>
              </a:rPr>
              <a:t>Function</a:t>
            </a:r>
            <a:r>
              <a:rPr lang="en-US" sz="2400"/>
              <a:t>:</a:t>
            </a:r>
          </a:p>
          <a:p>
            <a:pPr>
              <a:lnSpc>
                <a:spcPct val="80000"/>
              </a:lnSpc>
            </a:pPr>
            <a:r>
              <a:rPr lang="en-US" sz="2400"/>
              <a:t>To protect the mRNA from degradation</a:t>
            </a:r>
          </a:p>
          <a:p>
            <a:pPr>
              <a:lnSpc>
                <a:spcPct val="80000"/>
              </a:lnSpc>
            </a:pPr>
            <a:r>
              <a:rPr lang="en-US" sz="2400"/>
              <a:t> For ribosomal RNA recognition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8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82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82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82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82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8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82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482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7924800" cy="1143000"/>
          </a:xfrm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</a:rPr>
              <a:t>Translation (Protein Synthesis)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981200"/>
            <a:ext cx="9229725" cy="4114800"/>
          </a:xfrm>
        </p:spPr>
        <p:txBody>
          <a:bodyPr/>
          <a:lstStyle/>
          <a:p>
            <a:r>
              <a:rPr lang="en-US" b="1"/>
              <a:t>A process of protein synthesis from mRNA</a:t>
            </a:r>
          </a:p>
          <a:p>
            <a:endParaRPr lang="en-US" b="1"/>
          </a:p>
          <a:p>
            <a:r>
              <a:rPr lang="en-US" b="1"/>
              <a:t>mRNA has codes for amino acids present in proteins</a:t>
            </a:r>
          </a:p>
          <a:p>
            <a:endParaRPr lang="en-US" b="1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457200"/>
            <a:ext cx="874395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ctr"/>
            <a:r>
              <a:rPr lang="en-US" sz="4400">
                <a:solidFill>
                  <a:srgbClr val="FFFF00"/>
                </a:solidFill>
              </a:rPr>
              <a:t>Translation (Protein Synthesis)</a:t>
            </a: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42975" y="1600200"/>
            <a:ext cx="4371975" cy="4800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sz="3200">
                <a:solidFill>
                  <a:srgbClr val="00FF00"/>
                </a:solidFill>
              </a:rPr>
              <a:t>components of protein synthesis</a:t>
            </a:r>
            <a:endParaRPr lang="en-US" sz="3200"/>
          </a:p>
          <a:p>
            <a:pPr lvl="1"/>
            <a:r>
              <a:rPr lang="en-US" sz="3200"/>
              <a:t>the genetic code</a:t>
            </a:r>
          </a:p>
          <a:p>
            <a:pPr lvl="1"/>
            <a:r>
              <a:rPr lang="en-US" sz="3200"/>
              <a:t>mRNA</a:t>
            </a:r>
          </a:p>
          <a:p>
            <a:pPr lvl="1"/>
            <a:r>
              <a:rPr lang="en-US" sz="3200"/>
              <a:t>ribosomes</a:t>
            </a:r>
          </a:p>
          <a:p>
            <a:pPr lvl="1"/>
            <a:r>
              <a:rPr lang="en-US" sz="3200"/>
              <a:t>tRNAs</a:t>
            </a:r>
          </a:p>
          <a:p>
            <a:pPr lvl="1"/>
            <a:r>
              <a:rPr lang="en-US" sz="3200"/>
              <a:t>amino acids</a:t>
            </a:r>
          </a:p>
          <a:p>
            <a:pPr lvl="1"/>
            <a:r>
              <a:rPr lang="en-US" sz="3200"/>
              <a:t>enzymes / protein factors</a:t>
            </a:r>
          </a:p>
        </p:txBody>
      </p:sp>
      <p:sp>
        <p:nvSpPr>
          <p:cNvPr id="4925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72125" y="1600200"/>
            <a:ext cx="4286250" cy="4267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sz="3200">
                <a:solidFill>
                  <a:srgbClr val="00FF00"/>
                </a:solidFill>
              </a:rPr>
              <a:t>the process</a:t>
            </a:r>
            <a:endParaRPr lang="en-US" sz="3200"/>
          </a:p>
          <a:p>
            <a:pPr lvl="1"/>
            <a:r>
              <a:rPr lang="en-US" sz="3200"/>
              <a:t>chain initiation</a:t>
            </a:r>
          </a:p>
          <a:p>
            <a:pPr lvl="1"/>
            <a:r>
              <a:rPr lang="en-US" sz="3200"/>
              <a:t>chain elongation</a:t>
            </a:r>
          </a:p>
          <a:p>
            <a:pPr lvl="1"/>
            <a:r>
              <a:rPr lang="en-US" sz="3200"/>
              <a:t>chain termination</a:t>
            </a:r>
          </a:p>
          <a:p>
            <a:r>
              <a:rPr lang="en-US" sz="3200">
                <a:solidFill>
                  <a:srgbClr val="00FF00"/>
                </a:solidFill>
              </a:rPr>
              <a:t>post-translational modifications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82" name="Text Box 10"/>
          <p:cNvSpPr txBox="1">
            <a:spLocks noChangeArrowheads="1"/>
          </p:cNvSpPr>
          <p:nvPr/>
        </p:nvSpPr>
        <p:spPr bwMode="auto">
          <a:xfrm>
            <a:off x="0" y="114300"/>
            <a:ext cx="1028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3600">
                <a:solidFill>
                  <a:schemeClr val="tx2"/>
                </a:solidFill>
                <a:latin typeface="Times New Roman" charset="0"/>
              </a:rPr>
              <a:t>SEMICONSERVATIVE DNA REPLICATION</a:t>
            </a:r>
          </a:p>
        </p:txBody>
      </p:sp>
      <p:pic>
        <p:nvPicPr>
          <p:cNvPr id="38708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0" r="71321" b="11542"/>
          <a:stretch>
            <a:fillRect/>
          </a:stretch>
        </p:blipFill>
        <p:spPr bwMode="auto">
          <a:xfrm>
            <a:off x="3140075" y="762000"/>
            <a:ext cx="3603625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74395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ctr"/>
            <a:r>
              <a:rPr lang="en-US" sz="4000" b="0">
                <a:solidFill>
                  <a:srgbClr val="FFFF00"/>
                </a:solidFill>
              </a:rPr>
              <a:t>DNA makes RNA makes Protein</a:t>
            </a:r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4425" y="2057400"/>
            <a:ext cx="8743950" cy="4267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ctr">
              <a:buFont typeface="Wingdings" charset="0"/>
              <a:buNone/>
            </a:pPr>
            <a:endParaRPr lang="en-US" sz="1800"/>
          </a:p>
          <a:p>
            <a:pPr algn="ctr">
              <a:buFont typeface="Wingdings" charset="0"/>
              <a:buNone/>
            </a:pPr>
            <a:endParaRPr lang="en-US" sz="1800"/>
          </a:p>
          <a:p>
            <a:pPr algn="ctr">
              <a:buFont typeface="Wingdings" charset="0"/>
              <a:buNone/>
            </a:pPr>
            <a:endParaRPr lang="en-US" sz="1800"/>
          </a:p>
          <a:p>
            <a:pPr algn="ctr">
              <a:buFont typeface="Wingdings" charset="0"/>
              <a:buNone/>
            </a:pPr>
            <a:endParaRPr lang="en-US" sz="1800"/>
          </a:p>
          <a:p>
            <a:pPr algn="ctr">
              <a:buFont typeface="Wingdings" charset="0"/>
              <a:buNone/>
            </a:pPr>
            <a:endParaRPr lang="en-US" sz="1800"/>
          </a:p>
          <a:p>
            <a:pPr algn="ctr">
              <a:buFont typeface="Wingdings" charset="0"/>
              <a:buNone/>
            </a:pPr>
            <a:endParaRPr lang="en-US" sz="1800"/>
          </a:p>
          <a:p>
            <a:pPr algn="ctr">
              <a:buFont typeface="Wingdings" charset="0"/>
              <a:buNone/>
            </a:pPr>
            <a:endParaRPr lang="en-US" sz="1800"/>
          </a:p>
        </p:txBody>
      </p:sp>
      <p:sp>
        <p:nvSpPr>
          <p:cNvPr id="493572" name="Rectangle 4"/>
          <p:cNvSpPr>
            <a:spLocks noChangeArrowheads="1"/>
          </p:cNvSpPr>
          <p:nvPr/>
        </p:nvSpPr>
        <p:spPr bwMode="auto">
          <a:xfrm>
            <a:off x="5640388" y="2879725"/>
            <a:ext cx="20764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b="1">
                <a:solidFill>
                  <a:srgbClr val="9FC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Transcription</a:t>
            </a:r>
          </a:p>
        </p:txBody>
      </p:sp>
      <p:sp>
        <p:nvSpPr>
          <p:cNvPr id="493573" name="Rectangle 5"/>
          <p:cNvSpPr>
            <a:spLocks noChangeArrowheads="1"/>
          </p:cNvSpPr>
          <p:nvPr/>
        </p:nvSpPr>
        <p:spPr bwMode="auto">
          <a:xfrm>
            <a:off x="5726113" y="4479925"/>
            <a:ext cx="17891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b="1">
                <a:solidFill>
                  <a:srgbClr val="9FC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Translation</a:t>
            </a:r>
          </a:p>
        </p:txBody>
      </p:sp>
      <p:sp>
        <p:nvSpPr>
          <p:cNvPr id="493574" name="AutoShape 6"/>
          <p:cNvSpPr>
            <a:spLocks noChangeArrowheads="1"/>
          </p:cNvSpPr>
          <p:nvPr/>
        </p:nvSpPr>
        <p:spPr bwMode="auto">
          <a:xfrm rot="16200000" flipH="1">
            <a:off x="4836319" y="4388644"/>
            <a:ext cx="444500" cy="671512"/>
          </a:xfrm>
          <a:prstGeom prst="rightArrow">
            <a:avLst>
              <a:gd name="adj1" fmla="val 75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3575" name="AutoShape 7"/>
          <p:cNvSpPr>
            <a:spLocks noChangeArrowheads="1"/>
          </p:cNvSpPr>
          <p:nvPr/>
        </p:nvSpPr>
        <p:spPr bwMode="auto">
          <a:xfrm rot="16200000" flipH="1">
            <a:off x="4836319" y="2788444"/>
            <a:ext cx="444500" cy="671512"/>
          </a:xfrm>
          <a:prstGeom prst="rightArrow">
            <a:avLst>
              <a:gd name="adj1" fmla="val 75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3576" name="Rectangle 8"/>
          <p:cNvSpPr>
            <a:spLocks noChangeArrowheads="1"/>
          </p:cNvSpPr>
          <p:nvPr/>
        </p:nvSpPr>
        <p:spPr bwMode="auto">
          <a:xfrm>
            <a:off x="2516188" y="3565525"/>
            <a:ext cx="5056187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5</a:t>
            </a:r>
            <a:r>
              <a:rPr lang="ja-JP" alt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-</a:t>
            </a:r>
            <a:r>
              <a:rPr lang="en-US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AAU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CGC</a:t>
            </a:r>
            <a:r>
              <a:rPr lang="en-US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CAU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ACG</a:t>
            </a:r>
            <a:r>
              <a:rPr lang="en-US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CAC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GC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A-3</a:t>
            </a:r>
            <a:r>
              <a:rPr lang="ja-JP" alt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  <a:latin typeface="Palatino Linotype" charset="0"/>
            </a:endParaRPr>
          </a:p>
          <a:p>
            <a:pPr eaLnBrk="0" hangingPunct="0"/>
            <a:r>
              <a:rPr lang="en-US" b="1">
                <a:solidFill>
                  <a:srgbClr val="FFFF00"/>
                </a:solidFill>
                <a:latin typeface="Palatino Linotype" charset="0"/>
              </a:rPr>
              <a:t>RNA</a:t>
            </a:r>
          </a:p>
        </p:txBody>
      </p:sp>
      <p:sp>
        <p:nvSpPr>
          <p:cNvPr id="493577" name="Rectangle 9"/>
          <p:cNvSpPr>
            <a:spLocks noChangeArrowheads="1"/>
          </p:cNvSpPr>
          <p:nvPr/>
        </p:nvSpPr>
        <p:spPr bwMode="auto">
          <a:xfrm>
            <a:off x="2865438" y="5165725"/>
            <a:ext cx="44291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N-</a:t>
            </a:r>
            <a:r>
              <a:rPr lang="en-US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Asn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-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Arg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-</a:t>
            </a:r>
            <a:r>
              <a:rPr lang="en-US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His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-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Thr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-</a:t>
            </a:r>
            <a:r>
              <a:rPr lang="en-US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His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-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Ala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-C</a:t>
            </a:r>
          </a:p>
          <a:p>
            <a:pPr eaLnBrk="0" hangingPunct="0"/>
            <a:r>
              <a:rPr lang="en-US" b="1">
                <a:solidFill>
                  <a:srgbClr val="FFFF00"/>
                </a:solidFill>
                <a:latin typeface="Palatino Linotype" charset="0"/>
              </a:rPr>
              <a:t>PROTEIN</a:t>
            </a:r>
          </a:p>
        </p:txBody>
      </p:sp>
      <p:sp>
        <p:nvSpPr>
          <p:cNvPr id="493578" name="Rectangle 10"/>
          <p:cNvSpPr>
            <a:spLocks noChangeArrowheads="1"/>
          </p:cNvSpPr>
          <p:nvPr/>
        </p:nvSpPr>
        <p:spPr bwMode="auto">
          <a:xfrm>
            <a:off x="2517775" y="1584325"/>
            <a:ext cx="4991100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5</a:t>
            </a:r>
            <a:r>
              <a:rPr lang="ja-JP" altLang="en-US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</a:t>
            </a:r>
            <a:r>
              <a:rPr lang="en-US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-AATCGCCATACGCACGCA-3</a:t>
            </a:r>
            <a:r>
              <a:rPr lang="ja-JP" altLang="en-US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</a:t>
            </a:r>
            <a:endParaRPr lang="en-US" b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 Linotype" charset="0"/>
            </a:endParaRPr>
          </a:p>
          <a:p>
            <a:pPr eaLnBrk="0" hangingPunct="0"/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3</a:t>
            </a:r>
            <a:r>
              <a:rPr lang="ja-JP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-TTAGCGGTATGCGTGCGT-5</a:t>
            </a:r>
            <a:r>
              <a:rPr lang="ja-JP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</a:t>
            </a:r>
            <a:endParaRPr lang="en-US" b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 Linotype" charset="0"/>
            </a:endParaRPr>
          </a:p>
          <a:p>
            <a:pPr eaLnBrk="0" hangingPunct="0"/>
            <a:r>
              <a:rPr lang="en-US" b="1">
                <a:solidFill>
                  <a:srgbClr val="FFFF00"/>
                </a:solidFill>
                <a:latin typeface="Palatino Linotype" charset="0"/>
              </a:rPr>
              <a:t>DNA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300" y="152400"/>
            <a:ext cx="6858000" cy="1143000"/>
          </a:xfrm>
        </p:spPr>
        <p:txBody>
          <a:bodyPr/>
          <a:lstStyle/>
          <a:p>
            <a:pPr algn="ctr"/>
            <a:r>
              <a:rPr lang="en-US" sz="6000" b="0">
                <a:solidFill>
                  <a:srgbClr val="FFFF00"/>
                </a:solidFill>
              </a:rPr>
              <a:t>The Genetic Code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1143000"/>
            <a:ext cx="8467725" cy="5257800"/>
          </a:xfrm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</a:rPr>
              <a:t>A genetic code contains 3 nucleotides</a:t>
            </a:r>
          </a:p>
          <a:p>
            <a:endParaRPr lang="en-US" sz="3200">
              <a:solidFill>
                <a:srgbClr val="FFFF00"/>
              </a:solidFill>
            </a:endParaRPr>
          </a:p>
          <a:p>
            <a:pPr>
              <a:lnSpc>
                <a:spcPct val="85000"/>
              </a:lnSpc>
            </a:pPr>
            <a:r>
              <a:rPr lang="en-US" sz="3200"/>
              <a:t>Genetic code is triplet, non-overlapping, comma-free</a:t>
            </a:r>
          </a:p>
          <a:p>
            <a:pPr>
              <a:lnSpc>
                <a:spcPct val="85000"/>
              </a:lnSpc>
            </a:pPr>
            <a:endParaRPr lang="en-US" sz="3200"/>
          </a:p>
          <a:p>
            <a:r>
              <a:rPr lang="en-US" sz="3200"/>
              <a:t>64 possible codons</a:t>
            </a:r>
          </a:p>
          <a:p>
            <a:pPr lvl="2"/>
            <a:r>
              <a:rPr lang="en-US" sz="3200">
                <a:solidFill>
                  <a:srgbClr val="FFFF00"/>
                </a:solidFill>
              </a:rPr>
              <a:t>61 codons specify 20 amino acids</a:t>
            </a:r>
          </a:p>
          <a:p>
            <a:pPr lvl="2"/>
            <a:r>
              <a:rPr lang="en-US" sz="3200">
                <a:solidFill>
                  <a:srgbClr val="FFFF00"/>
                </a:solidFill>
              </a:rPr>
              <a:t>1 Start codon (also specifies an aa)</a:t>
            </a:r>
          </a:p>
          <a:p>
            <a:pPr lvl="2"/>
            <a:r>
              <a:rPr lang="en-US" sz="3200">
                <a:solidFill>
                  <a:srgbClr val="FFFF00"/>
                </a:solidFill>
              </a:rPr>
              <a:t>3 stop codons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6096000"/>
            <a:ext cx="8743950" cy="5334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The </a:t>
            </a:r>
            <a:r>
              <a:rPr lang="ja-JP" altLang="en-US">
                <a:solidFill>
                  <a:schemeClr val="tx1"/>
                </a:solidFill>
                <a:latin typeface="Arial"/>
              </a:rPr>
              <a:t>“</a:t>
            </a:r>
            <a:r>
              <a:rPr lang="en-US">
                <a:solidFill>
                  <a:schemeClr val="tx1"/>
                </a:solidFill>
              </a:rPr>
              <a:t>Standard</a:t>
            </a:r>
            <a:r>
              <a:rPr lang="ja-JP" altLang="en-US">
                <a:solidFill>
                  <a:schemeClr val="tx1"/>
                </a:solidFill>
                <a:latin typeface="Arial"/>
              </a:rPr>
              <a:t>”</a:t>
            </a:r>
            <a:r>
              <a:rPr lang="en-US">
                <a:solidFill>
                  <a:schemeClr val="tx1"/>
                </a:solidFill>
              </a:rPr>
              <a:t> Genetic Code</a:t>
            </a:r>
          </a:p>
        </p:txBody>
      </p:sp>
      <p:pic>
        <p:nvPicPr>
          <p:cNvPr id="538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39"/>
          <a:stretch>
            <a:fillRect/>
          </a:stretch>
        </p:blipFill>
        <p:spPr>
          <a:xfrm>
            <a:off x="2019300" y="152400"/>
            <a:ext cx="5854700" cy="6019800"/>
          </a:xfrm>
        </p:spPr>
      </p:pic>
      <p:sp>
        <p:nvSpPr>
          <p:cNvPr id="538628" name="Text Box 4"/>
          <p:cNvSpPr txBox="1">
            <a:spLocks noChangeArrowheads="1"/>
          </p:cNvSpPr>
          <p:nvPr/>
        </p:nvSpPr>
        <p:spPr bwMode="auto">
          <a:xfrm rot="-5400000">
            <a:off x="-111918" y="4736306"/>
            <a:ext cx="836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1290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1143000"/>
            <a:ext cx="8467725" cy="4495800"/>
          </a:xfrm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</a:rPr>
              <a:t>The genetic code is degenerate</a:t>
            </a:r>
          </a:p>
          <a:p>
            <a:pPr lvl="1"/>
            <a:r>
              <a:rPr lang="en-US" sz="3200"/>
              <a:t>One codon can specify only one amino acid</a:t>
            </a:r>
          </a:p>
          <a:p>
            <a:pPr lvl="1"/>
            <a:r>
              <a:rPr lang="en-US" sz="3200">
                <a:solidFill>
                  <a:srgbClr val="FFFF00"/>
                </a:solidFill>
              </a:rPr>
              <a:t>One amino acid can be coded for by more than one codon</a:t>
            </a:r>
          </a:p>
          <a:p>
            <a:r>
              <a:rPr lang="en-US" sz="3200"/>
              <a:t>Mitochondrial DNA has different codons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5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5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5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5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5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5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6096000"/>
            <a:ext cx="8743950" cy="5334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The </a:t>
            </a:r>
            <a:r>
              <a:rPr lang="ja-JP" altLang="en-US">
                <a:solidFill>
                  <a:schemeClr val="tx1"/>
                </a:solidFill>
                <a:latin typeface="Arial"/>
              </a:rPr>
              <a:t>“</a:t>
            </a:r>
            <a:r>
              <a:rPr lang="en-US">
                <a:solidFill>
                  <a:schemeClr val="tx1"/>
                </a:solidFill>
              </a:rPr>
              <a:t>Standard</a:t>
            </a:r>
            <a:r>
              <a:rPr lang="ja-JP" altLang="en-US">
                <a:solidFill>
                  <a:schemeClr val="tx1"/>
                </a:solidFill>
                <a:latin typeface="Arial"/>
              </a:rPr>
              <a:t>”</a:t>
            </a:r>
            <a:r>
              <a:rPr lang="en-US">
                <a:solidFill>
                  <a:schemeClr val="tx1"/>
                </a:solidFill>
              </a:rPr>
              <a:t> Genetic Code</a:t>
            </a:r>
          </a:p>
        </p:txBody>
      </p:sp>
      <p:pic>
        <p:nvPicPr>
          <p:cNvPr id="4976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39"/>
          <a:stretch>
            <a:fillRect/>
          </a:stretch>
        </p:blipFill>
        <p:spPr>
          <a:xfrm>
            <a:off x="2019300" y="152400"/>
            <a:ext cx="5854700" cy="6019800"/>
          </a:xfrm>
        </p:spPr>
      </p:pic>
      <p:sp>
        <p:nvSpPr>
          <p:cNvPr id="497668" name="Text Box 4"/>
          <p:cNvSpPr txBox="1">
            <a:spLocks noChangeArrowheads="1"/>
          </p:cNvSpPr>
          <p:nvPr/>
        </p:nvSpPr>
        <p:spPr bwMode="auto">
          <a:xfrm rot="-5400000">
            <a:off x="-111918" y="4736306"/>
            <a:ext cx="836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1290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The genetic code is read by molecules that recognize a particular codon and carry the corresponding amino acid</a:t>
            </a:r>
          </a:p>
        </p:txBody>
      </p:sp>
      <p:pic>
        <p:nvPicPr>
          <p:cNvPr id="4986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525" y="1568450"/>
            <a:ext cx="8743950" cy="2806700"/>
          </a:xfrm>
        </p:spPr>
      </p:pic>
      <p:sp>
        <p:nvSpPr>
          <p:cNvPr id="498692" name="Text Box 4"/>
          <p:cNvSpPr txBox="1">
            <a:spLocks noChangeArrowheads="1"/>
          </p:cNvSpPr>
          <p:nvPr/>
        </p:nvSpPr>
        <p:spPr bwMode="auto">
          <a:xfrm rot="-5400000">
            <a:off x="-115094" y="4756944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1292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942975" y="228600"/>
            <a:ext cx="8743950" cy="838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ctr"/>
            <a:r>
              <a:rPr lang="en-US" b="0">
                <a:solidFill>
                  <a:srgbClr val="FFFF00"/>
                </a:solidFill>
              </a:rPr>
              <a:t>Chain Initiation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066800"/>
            <a:ext cx="8743950" cy="5334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Translation is initiated by Initiation Factors: </a:t>
            </a: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IF-1, IF-2, IF-3</a:t>
            </a:r>
            <a:endParaRPr lang="en-US" sz="3300">
              <a:solidFill>
                <a:schemeClr val="tx2"/>
              </a:solidFill>
            </a:endParaRPr>
          </a:p>
          <a:p>
            <a:endParaRPr lang="en-US" sz="33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3300">
                <a:effectLst>
                  <a:outerShdw blurRad="38100" dist="38100" dir="2700000" algn="tl">
                    <a:srgbClr val="000000"/>
                  </a:outerShdw>
                </a:effectLst>
              </a:rPr>
              <a:t>They combine ribosome, mRNA and tRNA together</a:t>
            </a:r>
          </a:p>
          <a:p>
            <a:endParaRPr lang="en-US" sz="33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3300">
                <a:effectLst>
                  <a:outerShdw blurRad="38100" dist="38100" dir="2700000" algn="tl">
                    <a:srgbClr val="000000"/>
                  </a:outerShdw>
                </a:effectLst>
              </a:rPr>
              <a:t>The first tRNA binds to </a:t>
            </a:r>
            <a:r>
              <a:rPr lang="en-US" sz="33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AUG (start codon)</a:t>
            </a:r>
            <a:r>
              <a:rPr lang="en-US" sz="3300">
                <a:effectLst>
                  <a:outerShdw blurRad="38100" dist="38100" dir="2700000" algn="tl">
                    <a:srgbClr val="000000"/>
                  </a:outerShdw>
                </a:effectLst>
              </a:rPr>
              <a:t> of mRNA in the P-site of ribosome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5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5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5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5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5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5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6019800"/>
            <a:ext cx="8743950" cy="4572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Initiation of Translation</a:t>
            </a:r>
          </a:p>
        </p:txBody>
      </p:sp>
      <p:pic>
        <p:nvPicPr>
          <p:cNvPr id="5109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80"/>
          <a:stretch>
            <a:fillRect/>
          </a:stretch>
        </p:blipFill>
        <p:spPr>
          <a:xfrm>
            <a:off x="5062538" y="457200"/>
            <a:ext cx="4805362" cy="4876800"/>
          </a:xfrm>
        </p:spPr>
      </p:pic>
      <p:pic>
        <p:nvPicPr>
          <p:cNvPr id="5109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62"/>
          <a:stretch>
            <a:fillRect/>
          </a:stretch>
        </p:blipFill>
        <p:spPr bwMode="auto">
          <a:xfrm>
            <a:off x="342900" y="457200"/>
            <a:ext cx="5181600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0981" name="Line 5"/>
          <p:cNvSpPr>
            <a:spLocks noChangeShapeType="1"/>
          </p:cNvSpPr>
          <p:nvPr/>
        </p:nvSpPr>
        <p:spPr bwMode="auto">
          <a:xfrm>
            <a:off x="5676900" y="533400"/>
            <a:ext cx="0" cy="556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42975" y="228600"/>
            <a:ext cx="874395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ctr"/>
            <a:r>
              <a:rPr lang="en-US" b="0">
                <a:solidFill>
                  <a:srgbClr val="FFFF00"/>
                </a:solidFill>
              </a:rPr>
              <a:t>Chain Elongation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1525" y="1143000"/>
            <a:ext cx="8743950" cy="5257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The second tRNA bind to A-site of ribosome</a:t>
            </a:r>
          </a:p>
          <a:p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Peptide bond formation takes place between two amino acids (transpeptidation)</a:t>
            </a:r>
          </a:p>
          <a:p>
            <a:r>
              <a:rPr lang="en-US" sz="33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P-site tRNA is empty and leaves the ribosome</a:t>
            </a:r>
          </a:p>
          <a:p>
            <a:r>
              <a:rPr lang="en-US" sz="33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A-site tRNA carries the growing protein chain and moves to P-site (translocation)</a:t>
            </a:r>
          </a:p>
          <a:p>
            <a:endParaRPr lang="en-US" sz="2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5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5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5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943600"/>
            <a:ext cx="8743950" cy="6096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Elongation of Translation</a:t>
            </a:r>
            <a:endParaRPr lang="en-US"/>
          </a:p>
        </p:txBody>
      </p:sp>
      <p:pic>
        <p:nvPicPr>
          <p:cNvPr id="517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6813" y="533400"/>
            <a:ext cx="7951787" cy="5105400"/>
          </a:xfrm>
        </p:spPr>
      </p:pic>
      <p:sp>
        <p:nvSpPr>
          <p:cNvPr id="517124" name="Text Box 4"/>
          <p:cNvSpPr txBox="1">
            <a:spLocks noChangeArrowheads="1"/>
          </p:cNvSpPr>
          <p:nvPr/>
        </p:nvSpPr>
        <p:spPr bwMode="auto">
          <a:xfrm rot="-5400000">
            <a:off x="-57944" y="4747419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1327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6595" name="Rectangle 3"/>
          <p:cNvSpPr>
            <a:spLocks noChangeArrowheads="1"/>
          </p:cNvSpPr>
          <p:nvPr/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6596" name="Rectangle 4"/>
          <p:cNvSpPr>
            <a:spLocks noGrp="1" noChangeArrowheads="1"/>
          </p:cNvSpPr>
          <p:nvPr>
            <p:ph type="title"/>
          </p:nvPr>
        </p:nvSpPr>
        <p:spPr>
          <a:xfrm>
            <a:off x="771525" y="131763"/>
            <a:ext cx="8743950" cy="935037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ctr"/>
            <a:r>
              <a:rPr lang="en-US" sz="3600">
                <a:solidFill>
                  <a:srgbClr val="FFFF00"/>
                </a:solidFill>
                <a:latin typeface="Palatino Linotype" charset="0"/>
              </a:rPr>
              <a:t>Prokaryotic DNA Polymerases</a:t>
            </a:r>
          </a:p>
        </p:txBody>
      </p:sp>
      <p:sp>
        <p:nvSpPr>
          <p:cNvPr id="3665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33425" y="1524000"/>
            <a:ext cx="8829675" cy="350678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buFont typeface="Wingdings" charset="0"/>
              <a:buNone/>
            </a:pPr>
            <a:r>
              <a:rPr lang="en-US" i="1"/>
              <a:t>5 types of DNA polymerases are found in E. coli</a:t>
            </a:r>
            <a:r>
              <a:rPr lang="en-US">
                <a:solidFill>
                  <a:srgbClr val="000099"/>
                </a:solidFill>
              </a:rPr>
              <a:t> </a:t>
            </a:r>
          </a:p>
          <a:p>
            <a:r>
              <a:rPr lang="en-US">
                <a:solidFill>
                  <a:srgbClr val="FFFF00"/>
                </a:solidFill>
              </a:rPr>
              <a:t>DNA polymerase I</a:t>
            </a:r>
            <a:r>
              <a:rPr lang="en-US"/>
              <a:t>: functions in repair and replication</a:t>
            </a:r>
          </a:p>
          <a:p>
            <a:r>
              <a:rPr lang="en-US">
                <a:solidFill>
                  <a:srgbClr val="FFFF00"/>
                </a:solidFill>
              </a:rPr>
              <a:t>DNA polymerase II</a:t>
            </a:r>
            <a:r>
              <a:rPr lang="en-US"/>
              <a:t>: functions in DNA repair</a:t>
            </a:r>
          </a:p>
          <a:p>
            <a:r>
              <a:rPr lang="en-US">
                <a:solidFill>
                  <a:srgbClr val="FFFF00"/>
                </a:solidFill>
              </a:rPr>
              <a:t>DNA polymerase III</a:t>
            </a:r>
            <a:r>
              <a:rPr lang="en-US"/>
              <a:t>: </a:t>
            </a:r>
            <a:r>
              <a:rPr lang="en-US">
                <a:solidFill>
                  <a:schemeClr val="bg2"/>
                </a:solidFill>
              </a:rPr>
              <a:t>main DNA replication enzyme</a:t>
            </a:r>
            <a:r>
              <a:rPr lang="en-US"/>
              <a:t> </a:t>
            </a:r>
          </a:p>
          <a:p>
            <a:r>
              <a:rPr lang="en-US">
                <a:solidFill>
                  <a:srgbClr val="FFFF00"/>
                </a:solidFill>
              </a:rPr>
              <a:t>DNA polymerase IV</a:t>
            </a:r>
            <a:r>
              <a:rPr lang="en-US"/>
              <a:t>: functions in DNA repair</a:t>
            </a:r>
          </a:p>
          <a:p>
            <a:r>
              <a:rPr lang="en-US">
                <a:solidFill>
                  <a:srgbClr val="FFFF00"/>
                </a:solidFill>
              </a:rPr>
              <a:t>DNA polymerase V</a:t>
            </a:r>
            <a:r>
              <a:rPr lang="en-US"/>
              <a:t>: functions in DNA repair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6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66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66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66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66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366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7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2975" y="685800"/>
            <a:ext cx="8743950" cy="5867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ctr">
              <a:lnSpc>
                <a:spcPct val="90000"/>
              </a:lnSpc>
              <a:buFont typeface="Wingdings" charset="0"/>
              <a:buNone/>
            </a:pPr>
            <a:r>
              <a:rPr lang="en-US" sz="4800">
                <a:solidFill>
                  <a:srgbClr val="FFFF00"/>
                </a:solidFill>
              </a:rPr>
              <a:t>Chain Termination</a:t>
            </a:r>
          </a:p>
          <a:p>
            <a:pPr>
              <a:lnSpc>
                <a:spcPct val="90000"/>
              </a:lnSpc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mRNA contains </a:t>
            </a:r>
            <a:r>
              <a:rPr lang="en-US" sz="36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stop codons (UAA, UAG, UGA)</a:t>
            </a:r>
          </a:p>
          <a:p>
            <a:pPr>
              <a:lnSpc>
                <a:spcPct val="90000"/>
              </a:lnSpc>
            </a:pP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When ribosomes reads any stops codon, translation is terminated</a:t>
            </a:r>
          </a:p>
          <a:p>
            <a:pPr>
              <a:lnSpc>
                <a:spcPct val="90000"/>
              </a:lnSpc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This releases the new protein chain</a:t>
            </a:r>
          </a:p>
          <a:p>
            <a:pPr>
              <a:lnSpc>
                <a:spcPct val="90000"/>
              </a:lnSpc>
            </a:pP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Post-translational modifications:</a:t>
            </a:r>
          </a:p>
          <a:p>
            <a:pPr lvl="1">
              <a:lnSpc>
                <a:spcPct val="90000"/>
              </a:lnSpc>
            </a:pPr>
            <a:r>
              <a:rPr lang="en-US" sz="35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new protein chain is chemically modified</a:t>
            </a:r>
          </a:p>
          <a:p>
            <a:pPr lvl="1">
              <a:lnSpc>
                <a:spcPct val="90000"/>
              </a:lnSpc>
            </a:pPr>
            <a:r>
              <a:rPr lang="en-US" sz="35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is also folded to become functional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0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0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0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0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0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0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0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0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0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0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0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0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20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0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0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20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0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0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867400"/>
            <a:ext cx="8743950" cy="5334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Termination of Translation</a:t>
            </a:r>
            <a:endParaRPr lang="en-US"/>
          </a:p>
        </p:txBody>
      </p:sp>
      <p:pic>
        <p:nvPicPr>
          <p:cNvPr id="521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63" b="35822"/>
          <a:stretch>
            <a:fillRect/>
          </a:stretch>
        </p:blipFill>
        <p:spPr>
          <a:xfrm>
            <a:off x="1181100" y="457200"/>
            <a:ext cx="2673350" cy="5105400"/>
          </a:xfrm>
        </p:spPr>
      </p:pic>
      <p:pic>
        <p:nvPicPr>
          <p:cNvPr id="521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" t="64178"/>
          <a:stretch>
            <a:fillRect/>
          </a:stretch>
        </p:blipFill>
        <p:spPr bwMode="auto">
          <a:xfrm>
            <a:off x="4838700" y="609600"/>
            <a:ext cx="5084763" cy="304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21221" name="Line 5"/>
          <p:cNvSpPr>
            <a:spLocks noChangeShapeType="1"/>
          </p:cNvSpPr>
          <p:nvPr/>
        </p:nvSpPr>
        <p:spPr bwMode="auto">
          <a:xfrm>
            <a:off x="4610100" y="457200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6" name="Rectangle 8"/>
          <p:cNvSpPr>
            <a:spLocks noGrp="1" noChangeArrowheads="1"/>
          </p:cNvSpPr>
          <p:nvPr>
            <p:ph type="title"/>
          </p:nvPr>
        </p:nvSpPr>
        <p:spPr>
          <a:xfrm>
            <a:off x="771525" y="304800"/>
            <a:ext cx="8743950" cy="1143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  <a:latin typeface="Palatino Linotype" charset="0"/>
              </a:rPr>
              <a:t>Features of DNA Replication</a:t>
            </a:r>
          </a:p>
        </p:txBody>
      </p:sp>
      <p:sp>
        <p:nvSpPr>
          <p:cNvPr id="41677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33425" y="1676400"/>
            <a:ext cx="9058275" cy="47244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/>
              <a:t>Semiconservative</a:t>
            </a:r>
          </a:p>
          <a:p>
            <a:r>
              <a:rPr lang="en-US" sz="3600"/>
              <a:t>Bidirectional</a:t>
            </a:r>
          </a:p>
          <a:p>
            <a:r>
              <a:rPr lang="en-US" sz="3600"/>
              <a:t>Semidiscontinuous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6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16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167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898" name="Group 2"/>
          <p:cNvGrpSpPr>
            <a:grpSpLocks/>
          </p:cNvGrpSpPr>
          <p:nvPr/>
        </p:nvGrpSpPr>
        <p:grpSpPr bwMode="auto">
          <a:xfrm>
            <a:off x="207963" y="1965325"/>
            <a:ext cx="5832475" cy="2938463"/>
            <a:chOff x="560" y="645"/>
            <a:chExt cx="3266" cy="1851"/>
          </a:xfrm>
        </p:grpSpPr>
        <p:sp>
          <p:nvSpPr>
            <p:cNvPr id="336899" name="Oval 3"/>
            <p:cNvSpPr>
              <a:spLocks noChangeAspect="1" noChangeArrowheads="1"/>
            </p:cNvSpPr>
            <p:nvPr/>
          </p:nvSpPr>
          <p:spPr bwMode="auto">
            <a:xfrm>
              <a:off x="2424" y="1275"/>
              <a:ext cx="431" cy="1221"/>
            </a:xfrm>
            <a:prstGeom prst="ellipse">
              <a:avLst/>
            </a:prstGeom>
            <a:solidFill>
              <a:srgbClr val="2DB32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0" name="Line 4"/>
            <p:cNvSpPr>
              <a:spLocks noChangeAspect="1" noChangeShapeType="1"/>
            </p:cNvSpPr>
            <p:nvPr/>
          </p:nvSpPr>
          <p:spPr bwMode="auto">
            <a:xfrm>
              <a:off x="1775" y="1530"/>
              <a:ext cx="849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1" name="Line 5"/>
            <p:cNvSpPr>
              <a:spLocks noChangeAspect="1" noChangeShapeType="1"/>
            </p:cNvSpPr>
            <p:nvPr/>
          </p:nvSpPr>
          <p:spPr bwMode="auto">
            <a:xfrm>
              <a:off x="1775" y="1534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2" name="Line 6"/>
            <p:cNvSpPr>
              <a:spLocks noChangeAspect="1" noChangeShapeType="1"/>
            </p:cNvSpPr>
            <p:nvPr/>
          </p:nvSpPr>
          <p:spPr bwMode="auto">
            <a:xfrm>
              <a:off x="1869" y="1534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3" name="Line 7"/>
            <p:cNvSpPr>
              <a:spLocks noChangeAspect="1" noChangeShapeType="1"/>
            </p:cNvSpPr>
            <p:nvPr/>
          </p:nvSpPr>
          <p:spPr bwMode="auto">
            <a:xfrm>
              <a:off x="1963" y="1534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4" name="Line 8"/>
            <p:cNvSpPr>
              <a:spLocks noChangeAspect="1" noChangeShapeType="1"/>
            </p:cNvSpPr>
            <p:nvPr/>
          </p:nvSpPr>
          <p:spPr bwMode="auto">
            <a:xfrm>
              <a:off x="2057" y="1534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5" name="Line 9"/>
            <p:cNvSpPr>
              <a:spLocks noChangeAspect="1" noChangeShapeType="1"/>
            </p:cNvSpPr>
            <p:nvPr/>
          </p:nvSpPr>
          <p:spPr bwMode="auto">
            <a:xfrm>
              <a:off x="2528" y="1534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6" name="Line 10"/>
            <p:cNvSpPr>
              <a:spLocks noChangeAspect="1" noChangeShapeType="1"/>
            </p:cNvSpPr>
            <p:nvPr/>
          </p:nvSpPr>
          <p:spPr bwMode="auto">
            <a:xfrm>
              <a:off x="2622" y="1534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7" name="Line 11"/>
            <p:cNvSpPr>
              <a:spLocks noChangeAspect="1" noChangeShapeType="1"/>
            </p:cNvSpPr>
            <p:nvPr/>
          </p:nvSpPr>
          <p:spPr bwMode="auto">
            <a:xfrm>
              <a:off x="2151" y="1534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8" name="Line 12"/>
            <p:cNvSpPr>
              <a:spLocks noChangeAspect="1" noChangeShapeType="1"/>
            </p:cNvSpPr>
            <p:nvPr/>
          </p:nvSpPr>
          <p:spPr bwMode="auto">
            <a:xfrm>
              <a:off x="2339" y="1534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9" name="Line 13"/>
            <p:cNvSpPr>
              <a:spLocks noChangeAspect="1" noChangeShapeType="1"/>
            </p:cNvSpPr>
            <p:nvPr/>
          </p:nvSpPr>
          <p:spPr bwMode="auto">
            <a:xfrm>
              <a:off x="2433" y="1534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10" name="Line 14"/>
            <p:cNvSpPr>
              <a:spLocks noChangeAspect="1" noChangeShapeType="1"/>
            </p:cNvSpPr>
            <p:nvPr/>
          </p:nvSpPr>
          <p:spPr bwMode="auto">
            <a:xfrm flipV="1">
              <a:off x="1770" y="2248"/>
              <a:ext cx="849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11" name="Line 15"/>
            <p:cNvSpPr>
              <a:spLocks noChangeAspect="1" noChangeShapeType="1"/>
            </p:cNvSpPr>
            <p:nvPr/>
          </p:nvSpPr>
          <p:spPr bwMode="auto">
            <a:xfrm flipV="1">
              <a:off x="1770" y="2171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12" name="Line 16"/>
            <p:cNvSpPr>
              <a:spLocks noChangeAspect="1" noChangeShapeType="1"/>
            </p:cNvSpPr>
            <p:nvPr/>
          </p:nvSpPr>
          <p:spPr bwMode="auto">
            <a:xfrm flipV="1">
              <a:off x="1865" y="2171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13" name="Line 17"/>
            <p:cNvSpPr>
              <a:spLocks noChangeAspect="1" noChangeShapeType="1"/>
            </p:cNvSpPr>
            <p:nvPr/>
          </p:nvSpPr>
          <p:spPr bwMode="auto">
            <a:xfrm flipV="1">
              <a:off x="1958" y="2171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14" name="Line 18"/>
            <p:cNvSpPr>
              <a:spLocks noChangeAspect="1" noChangeShapeType="1"/>
            </p:cNvSpPr>
            <p:nvPr/>
          </p:nvSpPr>
          <p:spPr bwMode="auto">
            <a:xfrm flipV="1">
              <a:off x="2053" y="2171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15" name="Line 19"/>
            <p:cNvSpPr>
              <a:spLocks noChangeAspect="1" noChangeShapeType="1"/>
            </p:cNvSpPr>
            <p:nvPr/>
          </p:nvSpPr>
          <p:spPr bwMode="auto">
            <a:xfrm flipV="1">
              <a:off x="2241" y="2171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16" name="Line 20"/>
            <p:cNvSpPr>
              <a:spLocks noChangeAspect="1" noChangeShapeType="1"/>
            </p:cNvSpPr>
            <p:nvPr/>
          </p:nvSpPr>
          <p:spPr bwMode="auto">
            <a:xfrm flipV="1">
              <a:off x="2523" y="2171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17" name="Line 21"/>
            <p:cNvSpPr>
              <a:spLocks noChangeAspect="1" noChangeShapeType="1"/>
            </p:cNvSpPr>
            <p:nvPr/>
          </p:nvSpPr>
          <p:spPr bwMode="auto">
            <a:xfrm flipV="1">
              <a:off x="2618" y="2171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18" name="Line 22"/>
            <p:cNvSpPr>
              <a:spLocks noChangeAspect="1" noChangeShapeType="1"/>
            </p:cNvSpPr>
            <p:nvPr/>
          </p:nvSpPr>
          <p:spPr bwMode="auto">
            <a:xfrm flipV="1">
              <a:off x="2146" y="2171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19" name="Line 23"/>
            <p:cNvSpPr>
              <a:spLocks noChangeAspect="1" noChangeShapeType="1"/>
            </p:cNvSpPr>
            <p:nvPr/>
          </p:nvSpPr>
          <p:spPr bwMode="auto">
            <a:xfrm flipV="1">
              <a:off x="2335" y="2171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20" name="Line 24"/>
            <p:cNvSpPr>
              <a:spLocks noChangeAspect="1" noChangeShapeType="1"/>
            </p:cNvSpPr>
            <p:nvPr/>
          </p:nvSpPr>
          <p:spPr bwMode="auto">
            <a:xfrm flipV="1">
              <a:off x="2429" y="2171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21" name="Line 25"/>
            <p:cNvSpPr>
              <a:spLocks noChangeAspect="1" noChangeShapeType="1"/>
            </p:cNvSpPr>
            <p:nvPr/>
          </p:nvSpPr>
          <p:spPr bwMode="auto">
            <a:xfrm>
              <a:off x="2736" y="1797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22" name="Line 26"/>
            <p:cNvSpPr>
              <a:spLocks noChangeAspect="1" noChangeShapeType="1"/>
            </p:cNvSpPr>
            <p:nvPr/>
          </p:nvSpPr>
          <p:spPr bwMode="auto">
            <a:xfrm>
              <a:off x="2830" y="1797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23" name="Line 27"/>
            <p:cNvSpPr>
              <a:spLocks noChangeAspect="1" noChangeShapeType="1"/>
            </p:cNvSpPr>
            <p:nvPr/>
          </p:nvSpPr>
          <p:spPr bwMode="auto">
            <a:xfrm>
              <a:off x="2924" y="1797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24" name="Line 28"/>
            <p:cNvSpPr>
              <a:spLocks noChangeAspect="1" noChangeShapeType="1"/>
            </p:cNvSpPr>
            <p:nvPr/>
          </p:nvSpPr>
          <p:spPr bwMode="auto">
            <a:xfrm>
              <a:off x="3018" y="1797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25" name="Line 29"/>
            <p:cNvSpPr>
              <a:spLocks noChangeAspect="1" noChangeShapeType="1"/>
            </p:cNvSpPr>
            <p:nvPr/>
          </p:nvSpPr>
          <p:spPr bwMode="auto">
            <a:xfrm>
              <a:off x="3206" y="1797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26" name="Line 30"/>
            <p:cNvSpPr>
              <a:spLocks noChangeAspect="1" noChangeShapeType="1"/>
            </p:cNvSpPr>
            <p:nvPr/>
          </p:nvSpPr>
          <p:spPr bwMode="auto">
            <a:xfrm>
              <a:off x="3489" y="1797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27" name="Line 31"/>
            <p:cNvSpPr>
              <a:spLocks noChangeAspect="1" noChangeShapeType="1"/>
            </p:cNvSpPr>
            <p:nvPr/>
          </p:nvSpPr>
          <p:spPr bwMode="auto">
            <a:xfrm>
              <a:off x="3583" y="1797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28" name="Line 32"/>
            <p:cNvSpPr>
              <a:spLocks noChangeAspect="1" noChangeShapeType="1"/>
            </p:cNvSpPr>
            <p:nvPr/>
          </p:nvSpPr>
          <p:spPr bwMode="auto">
            <a:xfrm>
              <a:off x="3113" y="1797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29" name="Line 33"/>
            <p:cNvSpPr>
              <a:spLocks noChangeAspect="1" noChangeShapeType="1"/>
            </p:cNvSpPr>
            <p:nvPr/>
          </p:nvSpPr>
          <p:spPr bwMode="auto">
            <a:xfrm>
              <a:off x="3394" y="1797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30" name="Line 34"/>
            <p:cNvSpPr>
              <a:spLocks noChangeAspect="1" noChangeShapeType="1"/>
            </p:cNvSpPr>
            <p:nvPr/>
          </p:nvSpPr>
          <p:spPr bwMode="auto">
            <a:xfrm>
              <a:off x="2675" y="1656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31" name="Line 35"/>
            <p:cNvSpPr>
              <a:spLocks noChangeAspect="1" noChangeShapeType="1"/>
            </p:cNvSpPr>
            <p:nvPr/>
          </p:nvSpPr>
          <p:spPr bwMode="auto">
            <a:xfrm>
              <a:off x="2736" y="1793"/>
              <a:ext cx="881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32" name="Line 36"/>
            <p:cNvSpPr>
              <a:spLocks noChangeAspect="1" noChangeShapeType="1"/>
            </p:cNvSpPr>
            <p:nvPr/>
          </p:nvSpPr>
          <p:spPr bwMode="auto">
            <a:xfrm flipV="1">
              <a:off x="2737" y="1983"/>
              <a:ext cx="881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33" name="Line 37"/>
            <p:cNvSpPr>
              <a:spLocks noChangeAspect="1" noChangeShapeType="1"/>
            </p:cNvSpPr>
            <p:nvPr/>
          </p:nvSpPr>
          <p:spPr bwMode="auto">
            <a:xfrm flipV="1">
              <a:off x="2831" y="1906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34" name="Line 38"/>
            <p:cNvSpPr>
              <a:spLocks noChangeAspect="1" noChangeShapeType="1"/>
            </p:cNvSpPr>
            <p:nvPr/>
          </p:nvSpPr>
          <p:spPr bwMode="auto">
            <a:xfrm flipV="1">
              <a:off x="2925" y="1906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35" name="Line 39"/>
            <p:cNvSpPr>
              <a:spLocks noChangeAspect="1" noChangeShapeType="1"/>
            </p:cNvSpPr>
            <p:nvPr/>
          </p:nvSpPr>
          <p:spPr bwMode="auto">
            <a:xfrm flipV="1">
              <a:off x="3020" y="1906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36" name="Line 40"/>
            <p:cNvSpPr>
              <a:spLocks noChangeAspect="1" noChangeShapeType="1"/>
            </p:cNvSpPr>
            <p:nvPr/>
          </p:nvSpPr>
          <p:spPr bwMode="auto">
            <a:xfrm flipV="1">
              <a:off x="3208" y="1906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37" name="Line 41"/>
            <p:cNvSpPr>
              <a:spLocks noChangeAspect="1" noChangeShapeType="1"/>
            </p:cNvSpPr>
            <p:nvPr/>
          </p:nvSpPr>
          <p:spPr bwMode="auto">
            <a:xfrm flipV="1">
              <a:off x="3490" y="1906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38" name="Line 42"/>
            <p:cNvSpPr>
              <a:spLocks noChangeAspect="1" noChangeShapeType="1"/>
            </p:cNvSpPr>
            <p:nvPr/>
          </p:nvSpPr>
          <p:spPr bwMode="auto">
            <a:xfrm flipV="1">
              <a:off x="3585" y="1906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39" name="Line 43"/>
            <p:cNvSpPr>
              <a:spLocks noChangeAspect="1" noChangeShapeType="1"/>
            </p:cNvSpPr>
            <p:nvPr/>
          </p:nvSpPr>
          <p:spPr bwMode="auto">
            <a:xfrm flipV="1">
              <a:off x="3113" y="1906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40" name="Line 44"/>
            <p:cNvSpPr>
              <a:spLocks noChangeAspect="1" noChangeShapeType="1"/>
            </p:cNvSpPr>
            <p:nvPr/>
          </p:nvSpPr>
          <p:spPr bwMode="auto">
            <a:xfrm flipV="1">
              <a:off x="3301" y="1906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41" name="Line 45"/>
            <p:cNvSpPr>
              <a:spLocks noChangeAspect="1" noChangeShapeType="1"/>
            </p:cNvSpPr>
            <p:nvPr/>
          </p:nvSpPr>
          <p:spPr bwMode="auto">
            <a:xfrm flipV="1">
              <a:off x="3396" y="1906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42" name="Line 46"/>
            <p:cNvSpPr>
              <a:spLocks noChangeAspect="1" noChangeShapeType="1"/>
            </p:cNvSpPr>
            <p:nvPr/>
          </p:nvSpPr>
          <p:spPr bwMode="auto">
            <a:xfrm flipV="1">
              <a:off x="2621" y="1983"/>
              <a:ext cx="115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43" name="Line 47"/>
            <p:cNvSpPr>
              <a:spLocks noChangeAspect="1" noChangeShapeType="1"/>
            </p:cNvSpPr>
            <p:nvPr/>
          </p:nvSpPr>
          <p:spPr bwMode="auto">
            <a:xfrm flipV="1">
              <a:off x="2676" y="2046"/>
              <a:ext cx="0" cy="7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44" name="Line 48"/>
            <p:cNvSpPr>
              <a:spLocks noChangeAspect="1" noChangeShapeType="1"/>
            </p:cNvSpPr>
            <p:nvPr/>
          </p:nvSpPr>
          <p:spPr bwMode="auto">
            <a:xfrm flipH="1">
              <a:off x="1653" y="1799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45" name="Line 49"/>
            <p:cNvSpPr>
              <a:spLocks noChangeAspect="1" noChangeShapeType="1"/>
            </p:cNvSpPr>
            <p:nvPr/>
          </p:nvSpPr>
          <p:spPr bwMode="auto">
            <a:xfrm flipH="1">
              <a:off x="1559" y="1799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46" name="Line 50"/>
            <p:cNvSpPr>
              <a:spLocks noChangeAspect="1" noChangeShapeType="1"/>
            </p:cNvSpPr>
            <p:nvPr/>
          </p:nvSpPr>
          <p:spPr bwMode="auto">
            <a:xfrm flipH="1">
              <a:off x="1464" y="1799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47" name="Line 51"/>
            <p:cNvSpPr>
              <a:spLocks noChangeAspect="1" noChangeShapeType="1"/>
            </p:cNvSpPr>
            <p:nvPr/>
          </p:nvSpPr>
          <p:spPr bwMode="auto">
            <a:xfrm flipH="1">
              <a:off x="1371" y="1799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48" name="Line 52"/>
            <p:cNvSpPr>
              <a:spLocks noChangeAspect="1" noChangeShapeType="1"/>
            </p:cNvSpPr>
            <p:nvPr/>
          </p:nvSpPr>
          <p:spPr bwMode="auto">
            <a:xfrm flipH="1">
              <a:off x="1183" y="1799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49" name="Line 53"/>
            <p:cNvSpPr>
              <a:spLocks noChangeAspect="1" noChangeShapeType="1"/>
            </p:cNvSpPr>
            <p:nvPr/>
          </p:nvSpPr>
          <p:spPr bwMode="auto">
            <a:xfrm flipH="1">
              <a:off x="900" y="1799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50" name="Line 54"/>
            <p:cNvSpPr>
              <a:spLocks noChangeAspect="1" noChangeShapeType="1"/>
            </p:cNvSpPr>
            <p:nvPr/>
          </p:nvSpPr>
          <p:spPr bwMode="auto">
            <a:xfrm flipH="1">
              <a:off x="806" y="1799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51" name="Line 55"/>
            <p:cNvSpPr>
              <a:spLocks noChangeAspect="1" noChangeShapeType="1"/>
            </p:cNvSpPr>
            <p:nvPr/>
          </p:nvSpPr>
          <p:spPr bwMode="auto">
            <a:xfrm flipH="1">
              <a:off x="1276" y="1799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52" name="Line 56"/>
            <p:cNvSpPr>
              <a:spLocks noChangeAspect="1" noChangeShapeType="1"/>
            </p:cNvSpPr>
            <p:nvPr/>
          </p:nvSpPr>
          <p:spPr bwMode="auto">
            <a:xfrm flipH="1">
              <a:off x="994" y="1799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53" name="Line 57"/>
            <p:cNvSpPr>
              <a:spLocks noChangeAspect="1" noChangeShapeType="1"/>
            </p:cNvSpPr>
            <p:nvPr/>
          </p:nvSpPr>
          <p:spPr bwMode="auto">
            <a:xfrm flipH="1">
              <a:off x="1654" y="1531"/>
              <a:ext cx="115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54" name="Line 58"/>
            <p:cNvSpPr>
              <a:spLocks noChangeAspect="1" noChangeShapeType="1"/>
            </p:cNvSpPr>
            <p:nvPr/>
          </p:nvSpPr>
          <p:spPr bwMode="auto">
            <a:xfrm flipH="1">
              <a:off x="1714" y="1658"/>
              <a:ext cx="0" cy="7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55" name="Line 59"/>
            <p:cNvSpPr>
              <a:spLocks noChangeAspect="1" noChangeShapeType="1"/>
            </p:cNvSpPr>
            <p:nvPr/>
          </p:nvSpPr>
          <p:spPr bwMode="auto">
            <a:xfrm flipH="1">
              <a:off x="779" y="1795"/>
              <a:ext cx="874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56" name="Line 60"/>
            <p:cNvSpPr>
              <a:spLocks noChangeAspect="1" noChangeShapeType="1"/>
            </p:cNvSpPr>
            <p:nvPr/>
          </p:nvSpPr>
          <p:spPr bwMode="auto">
            <a:xfrm flipH="1" flipV="1">
              <a:off x="777" y="1985"/>
              <a:ext cx="875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57" name="Line 61"/>
            <p:cNvSpPr>
              <a:spLocks noChangeAspect="1" noChangeShapeType="1"/>
            </p:cNvSpPr>
            <p:nvPr/>
          </p:nvSpPr>
          <p:spPr bwMode="auto">
            <a:xfrm flipH="1" flipV="1">
              <a:off x="1557" y="1908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58" name="Line 62"/>
            <p:cNvSpPr>
              <a:spLocks noChangeAspect="1" noChangeShapeType="1"/>
            </p:cNvSpPr>
            <p:nvPr/>
          </p:nvSpPr>
          <p:spPr bwMode="auto">
            <a:xfrm flipH="1" flipV="1">
              <a:off x="1464" y="1908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59" name="Line 63"/>
            <p:cNvSpPr>
              <a:spLocks noChangeAspect="1" noChangeShapeType="1"/>
            </p:cNvSpPr>
            <p:nvPr/>
          </p:nvSpPr>
          <p:spPr bwMode="auto">
            <a:xfrm flipH="1" flipV="1">
              <a:off x="1369" y="1908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60" name="Line 64"/>
            <p:cNvSpPr>
              <a:spLocks noChangeAspect="1" noChangeShapeType="1"/>
            </p:cNvSpPr>
            <p:nvPr/>
          </p:nvSpPr>
          <p:spPr bwMode="auto">
            <a:xfrm flipH="1" flipV="1">
              <a:off x="1181" y="1908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61" name="Line 65"/>
            <p:cNvSpPr>
              <a:spLocks noChangeAspect="1" noChangeShapeType="1"/>
            </p:cNvSpPr>
            <p:nvPr/>
          </p:nvSpPr>
          <p:spPr bwMode="auto">
            <a:xfrm flipH="1" flipV="1">
              <a:off x="899" y="1908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62" name="Line 66"/>
            <p:cNvSpPr>
              <a:spLocks noChangeAspect="1" noChangeShapeType="1"/>
            </p:cNvSpPr>
            <p:nvPr/>
          </p:nvSpPr>
          <p:spPr bwMode="auto">
            <a:xfrm flipH="1" flipV="1">
              <a:off x="804" y="1908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63" name="Line 67"/>
            <p:cNvSpPr>
              <a:spLocks noChangeAspect="1" noChangeShapeType="1"/>
            </p:cNvSpPr>
            <p:nvPr/>
          </p:nvSpPr>
          <p:spPr bwMode="auto">
            <a:xfrm flipH="1" flipV="1">
              <a:off x="1276" y="1908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64" name="Line 68"/>
            <p:cNvSpPr>
              <a:spLocks noChangeAspect="1" noChangeShapeType="1"/>
            </p:cNvSpPr>
            <p:nvPr/>
          </p:nvSpPr>
          <p:spPr bwMode="auto">
            <a:xfrm flipH="1" flipV="1">
              <a:off x="1087" y="1908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65" name="Line 69"/>
            <p:cNvSpPr>
              <a:spLocks noChangeAspect="1" noChangeShapeType="1"/>
            </p:cNvSpPr>
            <p:nvPr/>
          </p:nvSpPr>
          <p:spPr bwMode="auto">
            <a:xfrm flipH="1" flipV="1">
              <a:off x="993" y="1908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66" name="Line 70"/>
            <p:cNvSpPr>
              <a:spLocks noChangeAspect="1" noChangeShapeType="1"/>
            </p:cNvSpPr>
            <p:nvPr/>
          </p:nvSpPr>
          <p:spPr bwMode="auto">
            <a:xfrm flipH="1" flipV="1">
              <a:off x="1653" y="1985"/>
              <a:ext cx="115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67" name="Line 71"/>
            <p:cNvSpPr>
              <a:spLocks noChangeAspect="1" noChangeShapeType="1"/>
            </p:cNvSpPr>
            <p:nvPr/>
          </p:nvSpPr>
          <p:spPr bwMode="auto">
            <a:xfrm flipH="1" flipV="1">
              <a:off x="1712" y="2049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68" name="AutoShape 72"/>
            <p:cNvSpPr>
              <a:spLocks noChangeAspect="1" noChangeArrowheads="1"/>
            </p:cNvSpPr>
            <p:nvPr/>
          </p:nvSpPr>
          <p:spPr bwMode="auto">
            <a:xfrm>
              <a:off x="2546" y="1340"/>
              <a:ext cx="185" cy="145"/>
            </a:xfrm>
            <a:prstGeom prst="notchedRightArrow">
              <a:avLst>
                <a:gd name="adj1" fmla="val 50000"/>
                <a:gd name="adj2" fmla="val 3189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69" name="Text Box 73"/>
            <p:cNvSpPr txBox="1">
              <a:spLocks noChangeAspect="1" noChangeArrowheads="1"/>
            </p:cNvSpPr>
            <p:nvPr/>
          </p:nvSpPr>
          <p:spPr bwMode="auto">
            <a:xfrm>
              <a:off x="1467" y="1010"/>
              <a:ext cx="5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>
                  <a:latin typeface="Palatino Linotype" charset="0"/>
                </a:rPr>
                <a:t>Origin</a:t>
              </a:r>
            </a:p>
          </p:txBody>
        </p:sp>
        <p:sp>
          <p:nvSpPr>
            <p:cNvPr id="336970" name="AutoShape 74"/>
            <p:cNvSpPr>
              <a:spLocks noChangeAspect="1" noChangeArrowheads="1"/>
            </p:cNvSpPr>
            <p:nvPr/>
          </p:nvSpPr>
          <p:spPr bwMode="auto">
            <a:xfrm>
              <a:off x="1717" y="1292"/>
              <a:ext cx="129" cy="197"/>
            </a:xfrm>
            <a:prstGeom prst="downArrow">
              <a:avLst>
                <a:gd name="adj1" fmla="val 50000"/>
                <a:gd name="adj2" fmla="val 38178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71" name="Line 75"/>
            <p:cNvSpPr>
              <a:spLocks noChangeAspect="1" noChangeShapeType="1"/>
            </p:cNvSpPr>
            <p:nvPr/>
          </p:nvSpPr>
          <p:spPr bwMode="auto">
            <a:xfrm flipH="1">
              <a:off x="1087" y="1799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72" name="Line 76"/>
            <p:cNvSpPr>
              <a:spLocks noChangeAspect="1" noChangeShapeType="1"/>
            </p:cNvSpPr>
            <p:nvPr/>
          </p:nvSpPr>
          <p:spPr bwMode="auto">
            <a:xfrm flipH="1">
              <a:off x="1653" y="1908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73" name="Line 77"/>
            <p:cNvSpPr>
              <a:spLocks noChangeAspect="1" noChangeShapeType="1"/>
            </p:cNvSpPr>
            <p:nvPr/>
          </p:nvSpPr>
          <p:spPr bwMode="auto">
            <a:xfrm>
              <a:off x="2243" y="1534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74" name="Line 78"/>
            <p:cNvSpPr>
              <a:spLocks noChangeAspect="1" noChangeShapeType="1"/>
            </p:cNvSpPr>
            <p:nvPr/>
          </p:nvSpPr>
          <p:spPr bwMode="auto">
            <a:xfrm flipV="1">
              <a:off x="1775" y="1732"/>
              <a:ext cx="84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75" name="Line 79"/>
            <p:cNvSpPr>
              <a:spLocks noChangeAspect="1" noChangeShapeType="1"/>
            </p:cNvSpPr>
            <p:nvPr/>
          </p:nvSpPr>
          <p:spPr bwMode="auto">
            <a:xfrm flipV="1">
              <a:off x="1775" y="1655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76" name="Line 80"/>
            <p:cNvSpPr>
              <a:spLocks noChangeAspect="1" noChangeShapeType="1"/>
            </p:cNvSpPr>
            <p:nvPr/>
          </p:nvSpPr>
          <p:spPr bwMode="auto">
            <a:xfrm flipV="1">
              <a:off x="1869" y="1655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77" name="Line 81"/>
            <p:cNvSpPr>
              <a:spLocks noChangeAspect="1" noChangeShapeType="1"/>
            </p:cNvSpPr>
            <p:nvPr/>
          </p:nvSpPr>
          <p:spPr bwMode="auto">
            <a:xfrm flipV="1">
              <a:off x="1963" y="1655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78" name="Line 82"/>
            <p:cNvSpPr>
              <a:spLocks noChangeAspect="1" noChangeShapeType="1"/>
            </p:cNvSpPr>
            <p:nvPr/>
          </p:nvSpPr>
          <p:spPr bwMode="auto">
            <a:xfrm flipV="1">
              <a:off x="2057" y="1655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79" name="Line 83"/>
            <p:cNvSpPr>
              <a:spLocks noChangeAspect="1" noChangeShapeType="1"/>
            </p:cNvSpPr>
            <p:nvPr/>
          </p:nvSpPr>
          <p:spPr bwMode="auto">
            <a:xfrm flipV="1">
              <a:off x="2528" y="1655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80" name="Line 84"/>
            <p:cNvSpPr>
              <a:spLocks noChangeAspect="1" noChangeShapeType="1"/>
            </p:cNvSpPr>
            <p:nvPr/>
          </p:nvSpPr>
          <p:spPr bwMode="auto">
            <a:xfrm flipV="1">
              <a:off x="2622" y="1655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81" name="Line 85"/>
            <p:cNvSpPr>
              <a:spLocks noChangeAspect="1" noChangeShapeType="1"/>
            </p:cNvSpPr>
            <p:nvPr/>
          </p:nvSpPr>
          <p:spPr bwMode="auto">
            <a:xfrm flipV="1">
              <a:off x="2151" y="1655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82" name="Line 86"/>
            <p:cNvSpPr>
              <a:spLocks noChangeAspect="1" noChangeShapeType="1"/>
            </p:cNvSpPr>
            <p:nvPr/>
          </p:nvSpPr>
          <p:spPr bwMode="auto">
            <a:xfrm flipV="1">
              <a:off x="2339" y="1655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83" name="Line 87"/>
            <p:cNvSpPr>
              <a:spLocks noChangeAspect="1" noChangeShapeType="1"/>
            </p:cNvSpPr>
            <p:nvPr/>
          </p:nvSpPr>
          <p:spPr bwMode="auto">
            <a:xfrm flipV="1">
              <a:off x="2433" y="1655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84" name="Line 88"/>
            <p:cNvSpPr>
              <a:spLocks noChangeAspect="1" noChangeShapeType="1"/>
            </p:cNvSpPr>
            <p:nvPr/>
          </p:nvSpPr>
          <p:spPr bwMode="auto">
            <a:xfrm flipV="1">
              <a:off x="2243" y="1655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85" name="Line 89"/>
            <p:cNvSpPr>
              <a:spLocks noChangeAspect="1" noChangeShapeType="1"/>
            </p:cNvSpPr>
            <p:nvPr/>
          </p:nvSpPr>
          <p:spPr bwMode="auto">
            <a:xfrm>
              <a:off x="2628" y="1530"/>
              <a:ext cx="111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86" name="Line 90"/>
            <p:cNvSpPr>
              <a:spLocks noChangeAspect="1" noChangeShapeType="1"/>
            </p:cNvSpPr>
            <p:nvPr/>
          </p:nvSpPr>
          <p:spPr bwMode="auto">
            <a:xfrm flipV="1">
              <a:off x="2736" y="1906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87" name="Line 91"/>
            <p:cNvSpPr>
              <a:spLocks noChangeAspect="1" noChangeShapeType="1"/>
            </p:cNvSpPr>
            <p:nvPr/>
          </p:nvSpPr>
          <p:spPr bwMode="auto">
            <a:xfrm>
              <a:off x="3301" y="1797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88" name="Line 92"/>
            <p:cNvSpPr>
              <a:spLocks noChangeAspect="1" noChangeShapeType="1"/>
            </p:cNvSpPr>
            <p:nvPr/>
          </p:nvSpPr>
          <p:spPr bwMode="auto">
            <a:xfrm>
              <a:off x="1770" y="2050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89" name="Line 93"/>
            <p:cNvSpPr>
              <a:spLocks noChangeAspect="1" noChangeShapeType="1"/>
            </p:cNvSpPr>
            <p:nvPr/>
          </p:nvSpPr>
          <p:spPr bwMode="auto">
            <a:xfrm>
              <a:off x="1865" y="2050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90" name="Line 94"/>
            <p:cNvSpPr>
              <a:spLocks noChangeAspect="1" noChangeShapeType="1"/>
            </p:cNvSpPr>
            <p:nvPr/>
          </p:nvSpPr>
          <p:spPr bwMode="auto">
            <a:xfrm>
              <a:off x="1958" y="2050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91" name="Line 95"/>
            <p:cNvSpPr>
              <a:spLocks noChangeAspect="1" noChangeShapeType="1"/>
            </p:cNvSpPr>
            <p:nvPr/>
          </p:nvSpPr>
          <p:spPr bwMode="auto">
            <a:xfrm>
              <a:off x="2053" y="2050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92" name="Line 96"/>
            <p:cNvSpPr>
              <a:spLocks noChangeAspect="1" noChangeShapeType="1"/>
            </p:cNvSpPr>
            <p:nvPr/>
          </p:nvSpPr>
          <p:spPr bwMode="auto">
            <a:xfrm>
              <a:off x="2241" y="2050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93" name="Line 97"/>
            <p:cNvSpPr>
              <a:spLocks noChangeAspect="1" noChangeShapeType="1"/>
            </p:cNvSpPr>
            <p:nvPr/>
          </p:nvSpPr>
          <p:spPr bwMode="auto">
            <a:xfrm>
              <a:off x="2523" y="2050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94" name="Line 98"/>
            <p:cNvSpPr>
              <a:spLocks noChangeAspect="1" noChangeShapeType="1"/>
            </p:cNvSpPr>
            <p:nvPr/>
          </p:nvSpPr>
          <p:spPr bwMode="auto">
            <a:xfrm>
              <a:off x="2618" y="2050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95" name="Line 99"/>
            <p:cNvSpPr>
              <a:spLocks noChangeAspect="1" noChangeShapeType="1"/>
            </p:cNvSpPr>
            <p:nvPr/>
          </p:nvSpPr>
          <p:spPr bwMode="auto">
            <a:xfrm>
              <a:off x="2146" y="2050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96" name="Line 100"/>
            <p:cNvSpPr>
              <a:spLocks noChangeAspect="1" noChangeShapeType="1"/>
            </p:cNvSpPr>
            <p:nvPr/>
          </p:nvSpPr>
          <p:spPr bwMode="auto">
            <a:xfrm>
              <a:off x="2335" y="2050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97" name="Line 101"/>
            <p:cNvSpPr>
              <a:spLocks noChangeAspect="1" noChangeShapeType="1"/>
            </p:cNvSpPr>
            <p:nvPr/>
          </p:nvSpPr>
          <p:spPr bwMode="auto">
            <a:xfrm>
              <a:off x="2429" y="2050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98" name="Line 102"/>
            <p:cNvSpPr>
              <a:spLocks noChangeAspect="1" noChangeShapeType="1"/>
            </p:cNvSpPr>
            <p:nvPr/>
          </p:nvSpPr>
          <p:spPr bwMode="auto">
            <a:xfrm flipV="1">
              <a:off x="1770" y="2047"/>
              <a:ext cx="84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99" name="Text Box 103"/>
            <p:cNvSpPr txBox="1">
              <a:spLocks noChangeAspect="1" noChangeArrowheads="1"/>
            </p:cNvSpPr>
            <p:nvPr/>
          </p:nvSpPr>
          <p:spPr bwMode="auto">
            <a:xfrm>
              <a:off x="560" y="1663"/>
              <a:ext cx="2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>
                  <a:latin typeface="Palatino Linotype" charset="0"/>
                </a:rPr>
                <a:t>5’</a:t>
              </a:r>
            </a:p>
          </p:txBody>
        </p:sp>
        <p:sp>
          <p:nvSpPr>
            <p:cNvPr id="337000" name="Text Box 104"/>
            <p:cNvSpPr txBox="1">
              <a:spLocks noChangeAspect="1" noChangeArrowheads="1"/>
            </p:cNvSpPr>
            <p:nvPr/>
          </p:nvSpPr>
          <p:spPr bwMode="auto">
            <a:xfrm>
              <a:off x="564" y="1855"/>
              <a:ext cx="2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>
                  <a:latin typeface="Palatino Linotype" charset="0"/>
                </a:rPr>
                <a:t>3’</a:t>
              </a:r>
            </a:p>
          </p:txBody>
        </p:sp>
        <p:sp>
          <p:nvSpPr>
            <p:cNvPr id="337001" name="Text Box 105"/>
            <p:cNvSpPr txBox="1">
              <a:spLocks noChangeAspect="1" noChangeArrowheads="1"/>
            </p:cNvSpPr>
            <p:nvPr/>
          </p:nvSpPr>
          <p:spPr bwMode="auto">
            <a:xfrm>
              <a:off x="3590" y="1660"/>
              <a:ext cx="2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>
                  <a:latin typeface="Palatino Linotype" charset="0"/>
                </a:rPr>
                <a:t>3’</a:t>
              </a:r>
            </a:p>
          </p:txBody>
        </p:sp>
        <p:sp>
          <p:nvSpPr>
            <p:cNvPr id="337002" name="Text Box 106"/>
            <p:cNvSpPr txBox="1">
              <a:spLocks noChangeAspect="1" noChangeArrowheads="1"/>
            </p:cNvSpPr>
            <p:nvPr/>
          </p:nvSpPr>
          <p:spPr bwMode="auto">
            <a:xfrm>
              <a:off x="3590" y="1848"/>
              <a:ext cx="2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>
                  <a:latin typeface="Palatino Linotype" charset="0"/>
                </a:rPr>
                <a:t>5’</a:t>
              </a:r>
            </a:p>
          </p:txBody>
        </p:sp>
        <p:sp>
          <p:nvSpPr>
            <p:cNvPr id="337003" name="Text Box 107"/>
            <p:cNvSpPr txBox="1">
              <a:spLocks noChangeArrowheads="1"/>
            </p:cNvSpPr>
            <p:nvPr/>
          </p:nvSpPr>
          <p:spPr bwMode="auto">
            <a:xfrm>
              <a:off x="844" y="645"/>
              <a:ext cx="2536" cy="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b="1">
                  <a:solidFill>
                    <a:srgbClr val="FFFF00"/>
                  </a:solidFill>
                  <a:latin typeface="Palatino Linotype" charset="0"/>
                </a:rPr>
                <a:t>U</a:t>
              </a:r>
              <a:r>
                <a:rPr lang="en-GB" sz="2000" b="1">
                  <a:solidFill>
                    <a:srgbClr val="FFFF00"/>
                  </a:solidFill>
                  <a:latin typeface="Palatino Linotype" charset="0"/>
                </a:rPr>
                <a:t>NIDIRECTIONAL</a:t>
              </a:r>
              <a:r>
                <a:rPr lang="en-GB" b="1">
                  <a:solidFill>
                    <a:srgbClr val="FFFF00"/>
                  </a:solidFill>
                  <a:latin typeface="Palatino Linotype" charset="0"/>
                </a:rPr>
                <a:t> R</a:t>
              </a:r>
              <a:r>
                <a:rPr lang="en-GB" sz="2000" b="1">
                  <a:solidFill>
                    <a:srgbClr val="FFFF00"/>
                  </a:solidFill>
                  <a:latin typeface="Palatino Linotype" charset="0"/>
                </a:rPr>
                <a:t>EPLICATION</a:t>
              </a:r>
              <a:endParaRPr lang="en-GB" sz="3200" b="1">
                <a:solidFill>
                  <a:srgbClr val="FFFF00"/>
                </a:solidFill>
                <a:latin typeface="Palatino Linotype" charset="0"/>
              </a:endParaRPr>
            </a:p>
          </p:txBody>
        </p:sp>
      </p:grpSp>
      <p:grpSp>
        <p:nvGrpSpPr>
          <p:cNvPr id="337004" name="Group 108"/>
          <p:cNvGrpSpPr>
            <a:grpSpLocks/>
          </p:cNvGrpSpPr>
          <p:nvPr/>
        </p:nvGrpSpPr>
        <p:grpSpPr bwMode="auto">
          <a:xfrm>
            <a:off x="4394200" y="2924175"/>
            <a:ext cx="5838825" cy="3000375"/>
            <a:chOff x="556" y="3142"/>
            <a:chExt cx="3270" cy="1890"/>
          </a:xfrm>
        </p:grpSpPr>
        <p:sp>
          <p:nvSpPr>
            <p:cNvPr id="337005" name="Oval 109"/>
            <p:cNvSpPr>
              <a:spLocks noChangeAspect="1" noChangeArrowheads="1"/>
            </p:cNvSpPr>
            <p:nvPr/>
          </p:nvSpPr>
          <p:spPr bwMode="auto">
            <a:xfrm>
              <a:off x="1578" y="3811"/>
              <a:ext cx="432" cy="1221"/>
            </a:xfrm>
            <a:prstGeom prst="ellipse">
              <a:avLst/>
            </a:prstGeom>
            <a:solidFill>
              <a:srgbClr val="2DB32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06" name="Oval 110"/>
            <p:cNvSpPr>
              <a:spLocks noChangeAspect="1" noChangeArrowheads="1"/>
            </p:cNvSpPr>
            <p:nvPr/>
          </p:nvSpPr>
          <p:spPr bwMode="auto">
            <a:xfrm>
              <a:off x="2424" y="3811"/>
              <a:ext cx="431" cy="1221"/>
            </a:xfrm>
            <a:prstGeom prst="ellipse">
              <a:avLst/>
            </a:prstGeom>
            <a:solidFill>
              <a:srgbClr val="2DB32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07" name="Line 111"/>
            <p:cNvSpPr>
              <a:spLocks noChangeAspect="1" noChangeShapeType="1"/>
            </p:cNvSpPr>
            <p:nvPr/>
          </p:nvSpPr>
          <p:spPr bwMode="auto">
            <a:xfrm>
              <a:off x="1775" y="4066"/>
              <a:ext cx="849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08" name="Line 112"/>
            <p:cNvSpPr>
              <a:spLocks noChangeAspect="1" noChangeShapeType="1"/>
            </p:cNvSpPr>
            <p:nvPr/>
          </p:nvSpPr>
          <p:spPr bwMode="auto">
            <a:xfrm>
              <a:off x="1775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09" name="Line 113"/>
            <p:cNvSpPr>
              <a:spLocks noChangeAspect="1" noChangeShapeType="1"/>
            </p:cNvSpPr>
            <p:nvPr/>
          </p:nvSpPr>
          <p:spPr bwMode="auto">
            <a:xfrm>
              <a:off x="1869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10" name="Line 114"/>
            <p:cNvSpPr>
              <a:spLocks noChangeAspect="1" noChangeShapeType="1"/>
            </p:cNvSpPr>
            <p:nvPr/>
          </p:nvSpPr>
          <p:spPr bwMode="auto">
            <a:xfrm>
              <a:off x="1963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11" name="Line 115"/>
            <p:cNvSpPr>
              <a:spLocks noChangeAspect="1" noChangeShapeType="1"/>
            </p:cNvSpPr>
            <p:nvPr/>
          </p:nvSpPr>
          <p:spPr bwMode="auto">
            <a:xfrm>
              <a:off x="2057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12" name="Line 116"/>
            <p:cNvSpPr>
              <a:spLocks noChangeAspect="1" noChangeShapeType="1"/>
            </p:cNvSpPr>
            <p:nvPr/>
          </p:nvSpPr>
          <p:spPr bwMode="auto">
            <a:xfrm>
              <a:off x="2528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13" name="Line 117"/>
            <p:cNvSpPr>
              <a:spLocks noChangeAspect="1" noChangeShapeType="1"/>
            </p:cNvSpPr>
            <p:nvPr/>
          </p:nvSpPr>
          <p:spPr bwMode="auto">
            <a:xfrm>
              <a:off x="2622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14" name="Line 118"/>
            <p:cNvSpPr>
              <a:spLocks noChangeAspect="1" noChangeShapeType="1"/>
            </p:cNvSpPr>
            <p:nvPr/>
          </p:nvSpPr>
          <p:spPr bwMode="auto">
            <a:xfrm>
              <a:off x="2151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15" name="Line 119"/>
            <p:cNvSpPr>
              <a:spLocks noChangeAspect="1" noChangeShapeType="1"/>
            </p:cNvSpPr>
            <p:nvPr/>
          </p:nvSpPr>
          <p:spPr bwMode="auto">
            <a:xfrm>
              <a:off x="2339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16" name="Line 120"/>
            <p:cNvSpPr>
              <a:spLocks noChangeAspect="1" noChangeShapeType="1"/>
            </p:cNvSpPr>
            <p:nvPr/>
          </p:nvSpPr>
          <p:spPr bwMode="auto">
            <a:xfrm>
              <a:off x="2433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17" name="Line 121"/>
            <p:cNvSpPr>
              <a:spLocks noChangeAspect="1" noChangeShapeType="1"/>
            </p:cNvSpPr>
            <p:nvPr/>
          </p:nvSpPr>
          <p:spPr bwMode="auto">
            <a:xfrm flipV="1">
              <a:off x="1770" y="4784"/>
              <a:ext cx="849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18" name="Line 122"/>
            <p:cNvSpPr>
              <a:spLocks noChangeAspect="1" noChangeShapeType="1"/>
            </p:cNvSpPr>
            <p:nvPr/>
          </p:nvSpPr>
          <p:spPr bwMode="auto">
            <a:xfrm flipV="1">
              <a:off x="1770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19" name="Line 123"/>
            <p:cNvSpPr>
              <a:spLocks noChangeAspect="1" noChangeShapeType="1"/>
            </p:cNvSpPr>
            <p:nvPr/>
          </p:nvSpPr>
          <p:spPr bwMode="auto">
            <a:xfrm flipV="1">
              <a:off x="1865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20" name="Line 124"/>
            <p:cNvSpPr>
              <a:spLocks noChangeAspect="1" noChangeShapeType="1"/>
            </p:cNvSpPr>
            <p:nvPr/>
          </p:nvSpPr>
          <p:spPr bwMode="auto">
            <a:xfrm flipV="1">
              <a:off x="1958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21" name="Line 125"/>
            <p:cNvSpPr>
              <a:spLocks noChangeAspect="1" noChangeShapeType="1"/>
            </p:cNvSpPr>
            <p:nvPr/>
          </p:nvSpPr>
          <p:spPr bwMode="auto">
            <a:xfrm flipV="1">
              <a:off x="2053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22" name="Line 126"/>
            <p:cNvSpPr>
              <a:spLocks noChangeAspect="1" noChangeShapeType="1"/>
            </p:cNvSpPr>
            <p:nvPr/>
          </p:nvSpPr>
          <p:spPr bwMode="auto">
            <a:xfrm flipV="1">
              <a:off x="2241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23" name="Line 127"/>
            <p:cNvSpPr>
              <a:spLocks noChangeAspect="1" noChangeShapeType="1"/>
            </p:cNvSpPr>
            <p:nvPr/>
          </p:nvSpPr>
          <p:spPr bwMode="auto">
            <a:xfrm flipV="1">
              <a:off x="2523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24" name="Line 128"/>
            <p:cNvSpPr>
              <a:spLocks noChangeAspect="1" noChangeShapeType="1"/>
            </p:cNvSpPr>
            <p:nvPr/>
          </p:nvSpPr>
          <p:spPr bwMode="auto">
            <a:xfrm flipV="1">
              <a:off x="2618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25" name="Line 129"/>
            <p:cNvSpPr>
              <a:spLocks noChangeAspect="1" noChangeShapeType="1"/>
            </p:cNvSpPr>
            <p:nvPr/>
          </p:nvSpPr>
          <p:spPr bwMode="auto">
            <a:xfrm flipV="1">
              <a:off x="2146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26" name="Line 130"/>
            <p:cNvSpPr>
              <a:spLocks noChangeAspect="1" noChangeShapeType="1"/>
            </p:cNvSpPr>
            <p:nvPr/>
          </p:nvSpPr>
          <p:spPr bwMode="auto">
            <a:xfrm flipV="1">
              <a:off x="2335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27" name="Line 131"/>
            <p:cNvSpPr>
              <a:spLocks noChangeAspect="1" noChangeShapeType="1"/>
            </p:cNvSpPr>
            <p:nvPr/>
          </p:nvSpPr>
          <p:spPr bwMode="auto">
            <a:xfrm flipV="1">
              <a:off x="2429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28" name="Line 132"/>
            <p:cNvSpPr>
              <a:spLocks noChangeAspect="1" noChangeShapeType="1"/>
            </p:cNvSpPr>
            <p:nvPr/>
          </p:nvSpPr>
          <p:spPr bwMode="auto">
            <a:xfrm>
              <a:off x="2736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29" name="Line 133"/>
            <p:cNvSpPr>
              <a:spLocks noChangeAspect="1" noChangeShapeType="1"/>
            </p:cNvSpPr>
            <p:nvPr/>
          </p:nvSpPr>
          <p:spPr bwMode="auto">
            <a:xfrm>
              <a:off x="2830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30" name="Line 134"/>
            <p:cNvSpPr>
              <a:spLocks noChangeAspect="1" noChangeShapeType="1"/>
            </p:cNvSpPr>
            <p:nvPr/>
          </p:nvSpPr>
          <p:spPr bwMode="auto">
            <a:xfrm>
              <a:off x="2924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31" name="Line 135"/>
            <p:cNvSpPr>
              <a:spLocks noChangeAspect="1" noChangeShapeType="1"/>
            </p:cNvSpPr>
            <p:nvPr/>
          </p:nvSpPr>
          <p:spPr bwMode="auto">
            <a:xfrm>
              <a:off x="3018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32" name="Line 136"/>
            <p:cNvSpPr>
              <a:spLocks noChangeAspect="1" noChangeShapeType="1"/>
            </p:cNvSpPr>
            <p:nvPr/>
          </p:nvSpPr>
          <p:spPr bwMode="auto">
            <a:xfrm>
              <a:off x="3206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33" name="Line 137"/>
            <p:cNvSpPr>
              <a:spLocks noChangeAspect="1" noChangeShapeType="1"/>
            </p:cNvSpPr>
            <p:nvPr/>
          </p:nvSpPr>
          <p:spPr bwMode="auto">
            <a:xfrm>
              <a:off x="3489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34" name="Line 138"/>
            <p:cNvSpPr>
              <a:spLocks noChangeAspect="1" noChangeShapeType="1"/>
            </p:cNvSpPr>
            <p:nvPr/>
          </p:nvSpPr>
          <p:spPr bwMode="auto">
            <a:xfrm>
              <a:off x="3583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35" name="Line 139"/>
            <p:cNvSpPr>
              <a:spLocks noChangeAspect="1" noChangeShapeType="1"/>
            </p:cNvSpPr>
            <p:nvPr/>
          </p:nvSpPr>
          <p:spPr bwMode="auto">
            <a:xfrm>
              <a:off x="3113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36" name="Line 140"/>
            <p:cNvSpPr>
              <a:spLocks noChangeAspect="1" noChangeShapeType="1"/>
            </p:cNvSpPr>
            <p:nvPr/>
          </p:nvSpPr>
          <p:spPr bwMode="auto">
            <a:xfrm>
              <a:off x="3394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37" name="Line 141"/>
            <p:cNvSpPr>
              <a:spLocks noChangeAspect="1" noChangeShapeType="1"/>
            </p:cNvSpPr>
            <p:nvPr/>
          </p:nvSpPr>
          <p:spPr bwMode="auto">
            <a:xfrm>
              <a:off x="2675" y="419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38" name="Line 142"/>
            <p:cNvSpPr>
              <a:spLocks noChangeAspect="1" noChangeShapeType="1"/>
            </p:cNvSpPr>
            <p:nvPr/>
          </p:nvSpPr>
          <p:spPr bwMode="auto">
            <a:xfrm>
              <a:off x="2736" y="4329"/>
              <a:ext cx="881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39" name="Line 143"/>
            <p:cNvSpPr>
              <a:spLocks noChangeAspect="1" noChangeShapeType="1"/>
            </p:cNvSpPr>
            <p:nvPr/>
          </p:nvSpPr>
          <p:spPr bwMode="auto">
            <a:xfrm flipV="1">
              <a:off x="2737" y="4519"/>
              <a:ext cx="881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40" name="Line 144"/>
            <p:cNvSpPr>
              <a:spLocks noChangeAspect="1" noChangeShapeType="1"/>
            </p:cNvSpPr>
            <p:nvPr/>
          </p:nvSpPr>
          <p:spPr bwMode="auto">
            <a:xfrm flipV="1">
              <a:off x="2831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41" name="Line 145"/>
            <p:cNvSpPr>
              <a:spLocks noChangeAspect="1" noChangeShapeType="1"/>
            </p:cNvSpPr>
            <p:nvPr/>
          </p:nvSpPr>
          <p:spPr bwMode="auto">
            <a:xfrm flipV="1">
              <a:off x="2925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42" name="Line 146"/>
            <p:cNvSpPr>
              <a:spLocks noChangeAspect="1" noChangeShapeType="1"/>
            </p:cNvSpPr>
            <p:nvPr/>
          </p:nvSpPr>
          <p:spPr bwMode="auto">
            <a:xfrm flipV="1">
              <a:off x="3020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43" name="Line 147"/>
            <p:cNvSpPr>
              <a:spLocks noChangeAspect="1" noChangeShapeType="1"/>
            </p:cNvSpPr>
            <p:nvPr/>
          </p:nvSpPr>
          <p:spPr bwMode="auto">
            <a:xfrm flipV="1">
              <a:off x="3208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44" name="Line 148"/>
            <p:cNvSpPr>
              <a:spLocks noChangeAspect="1" noChangeShapeType="1"/>
            </p:cNvSpPr>
            <p:nvPr/>
          </p:nvSpPr>
          <p:spPr bwMode="auto">
            <a:xfrm flipV="1">
              <a:off x="3490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45" name="Line 149"/>
            <p:cNvSpPr>
              <a:spLocks noChangeAspect="1" noChangeShapeType="1"/>
            </p:cNvSpPr>
            <p:nvPr/>
          </p:nvSpPr>
          <p:spPr bwMode="auto">
            <a:xfrm flipV="1">
              <a:off x="3585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46" name="Line 150"/>
            <p:cNvSpPr>
              <a:spLocks noChangeAspect="1" noChangeShapeType="1"/>
            </p:cNvSpPr>
            <p:nvPr/>
          </p:nvSpPr>
          <p:spPr bwMode="auto">
            <a:xfrm flipV="1">
              <a:off x="3113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47" name="Line 151"/>
            <p:cNvSpPr>
              <a:spLocks noChangeAspect="1" noChangeShapeType="1"/>
            </p:cNvSpPr>
            <p:nvPr/>
          </p:nvSpPr>
          <p:spPr bwMode="auto">
            <a:xfrm flipV="1">
              <a:off x="3301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48" name="Line 152"/>
            <p:cNvSpPr>
              <a:spLocks noChangeAspect="1" noChangeShapeType="1"/>
            </p:cNvSpPr>
            <p:nvPr/>
          </p:nvSpPr>
          <p:spPr bwMode="auto">
            <a:xfrm flipV="1">
              <a:off x="3396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49" name="Line 153"/>
            <p:cNvSpPr>
              <a:spLocks noChangeAspect="1" noChangeShapeType="1"/>
            </p:cNvSpPr>
            <p:nvPr/>
          </p:nvSpPr>
          <p:spPr bwMode="auto">
            <a:xfrm flipV="1">
              <a:off x="2621" y="4519"/>
              <a:ext cx="115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50" name="Line 154"/>
            <p:cNvSpPr>
              <a:spLocks noChangeAspect="1" noChangeShapeType="1"/>
            </p:cNvSpPr>
            <p:nvPr/>
          </p:nvSpPr>
          <p:spPr bwMode="auto">
            <a:xfrm flipV="1">
              <a:off x="2676" y="4582"/>
              <a:ext cx="0" cy="7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51" name="Line 155"/>
            <p:cNvSpPr>
              <a:spLocks noChangeAspect="1" noChangeShapeType="1"/>
            </p:cNvSpPr>
            <p:nvPr/>
          </p:nvSpPr>
          <p:spPr bwMode="auto">
            <a:xfrm flipH="1">
              <a:off x="1653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52" name="Line 156"/>
            <p:cNvSpPr>
              <a:spLocks noChangeAspect="1" noChangeShapeType="1"/>
            </p:cNvSpPr>
            <p:nvPr/>
          </p:nvSpPr>
          <p:spPr bwMode="auto">
            <a:xfrm flipH="1">
              <a:off x="1559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53" name="Line 157"/>
            <p:cNvSpPr>
              <a:spLocks noChangeAspect="1" noChangeShapeType="1"/>
            </p:cNvSpPr>
            <p:nvPr/>
          </p:nvSpPr>
          <p:spPr bwMode="auto">
            <a:xfrm flipH="1">
              <a:off x="1464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54" name="Line 158"/>
            <p:cNvSpPr>
              <a:spLocks noChangeAspect="1" noChangeShapeType="1"/>
            </p:cNvSpPr>
            <p:nvPr/>
          </p:nvSpPr>
          <p:spPr bwMode="auto">
            <a:xfrm flipH="1">
              <a:off x="1371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55" name="Line 159"/>
            <p:cNvSpPr>
              <a:spLocks noChangeAspect="1" noChangeShapeType="1"/>
            </p:cNvSpPr>
            <p:nvPr/>
          </p:nvSpPr>
          <p:spPr bwMode="auto">
            <a:xfrm flipH="1">
              <a:off x="1183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56" name="Line 160"/>
            <p:cNvSpPr>
              <a:spLocks noChangeAspect="1" noChangeShapeType="1"/>
            </p:cNvSpPr>
            <p:nvPr/>
          </p:nvSpPr>
          <p:spPr bwMode="auto">
            <a:xfrm flipH="1">
              <a:off x="900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57" name="Line 161"/>
            <p:cNvSpPr>
              <a:spLocks noChangeAspect="1" noChangeShapeType="1"/>
            </p:cNvSpPr>
            <p:nvPr/>
          </p:nvSpPr>
          <p:spPr bwMode="auto">
            <a:xfrm flipH="1">
              <a:off x="806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58" name="Line 162"/>
            <p:cNvSpPr>
              <a:spLocks noChangeAspect="1" noChangeShapeType="1"/>
            </p:cNvSpPr>
            <p:nvPr/>
          </p:nvSpPr>
          <p:spPr bwMode="auto">
            <a:xfrm flipH="1">
              <a:off x="1276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59" name="Line 163"/>
            <p:cNvSpPr>
              <a:spLocks noChangeAspect="1" noChangeShapeType="1"/>
            </p:cNvSpPr>
            <p:nvPr/>
          </p:nvSpPr>
          <p:spPr bwMode="auto">
            <a:xfrm flipH="1">
              <a:off x="994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60" name="Line 164"/>
            <p:cNvSpPr>
              <a:spLocks noChangeAspect="1" noChangeShapeType="1"/>
            </p:cNvSpPr>
            <p:nvPr/>
          </p:nvSpPr>
          <p:spPr bwMode="auto">
            <a:xfrm flipH="1">
              <a:off x="1654" y="4067"/>
              <a:ext cx="115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61" name="Line 165"/>
            <p:cNvSpPr>
              <a:spLocks noChangeAspect="1" noChangeShapeType="1"/>
            </p:cNvSpPr>
            <p:nvPr/>
          </p:nvSpPr>
          <p:spPr bwMode="auto">
            <a:xfrm flipH="1">
              <a:off x="1714" y="4194"/>
              <a:ext cx="0" cy="7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62" name="Line 166"/>
            <p:cNvSpPr>
              <a:spLocks noChangeAspect="1" noChangeShapeType="1"/>
            </p:cNvSpPr>
            <p:nvPr/>
          </p:nvSpPr>
          <p:spPr bwMode="auto">
            <a:xfrm flipH="1">
              <a:off x="779" y="4331"/>
              <a:ext cx="874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63" name="Line 167"/>
            <p:cNvSpPr>
              <a:spLocks noChangeAspect="1" noChangeShapeType="1"/>
            </p:cNvSpPr>
            <p:nvPr/>
          </p:nvSpPr>
          <p:spPr bwMode="auto">
            <a:xfrm flipH="1" flipV="1">
              <a:off x="777" y="4521"/>
              <a:ext cx="875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64" name="Line 168"/>
            <p:cNvSpPr>
              <a:spLocks noChangeAspect="1" noChangeShapeType="1"/>
            </p:cNvSpPr>
            <p:nvPr/>
          </p:nvSpPr>
          <p:spPr bwMode="auto">
            <a:xfrm flipH="1" flipV="1">
              <a:off x="1557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65" name="Line 169"/>
            <p:cNvSpPr>
              <a:spLocks noChangeAspect="1" noChangeShapeType="1"/>
            </p:cNvSpPr>
            <p:nvPr/>
          </p:nvSpPr>
          <p:spPr bwMode="auto">
            <a:xfrm flipH="1" flipV="1">
              <a:off x="1464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66" name="Line 170"/>
            <p:cNvSpPr>
              <a:spLocks noChangeAspect="1" noChangeShapeType="1"/>
            </p:cNvSpPr>
            <p:nvPr/>
          </p:nvSpPr>
          <p:spPr bwMode="auto">
            <a:xfrm flipH="1" flipV="1">
              <a:off x="1369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67" name="Line 171"/>
            <p:cNvSpPr>
              <a:spLocks noChangeAspect="1" noChangeShapeType="1"/>
            </p:cNvSpPr>
            <p:nvPr/>
          </p:nvSpPr>
          <p:spPr bwMode="auto">
            <a:xfrm flipH="1" flipV="1">
              <a:off x="1181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68" name="Line 172"/>
            <p:cNvSpPr>
              <a:spLocks noChangeAspect="1" noChangeShapeType="1"/>
            </p:cNvSpPr>
            <p:nvPr/>
          </p:nvSpPr>
          <p:spPr bwMode="auto">
            <a:xfrm flipH="1" flipV="1">
              <a:off x="899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69" name="Line 173"/>
            <p:cNvSpPr>
              <a:spLocks noChangeAspect="1" noChangeShapeType="1"/>
            </p:cNvSpPr>
            <p:nvPr/>
          </p:nvSpPr>
          <p:spPr bwMode="auto">
            <a:xfrm flipH="1" flipV="1">
              <a:off x="804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70" name="Line 174"/>
            <p:cNvSpPr>
              <a:spLocks noChangeAspect="1" noChangeShapeType="1"/>
            </p:cNvSpPr>
            <p:nvPr/>
          </p:nvSpPr>
          <p:spPr bwMode="auto">
            <a:xfrm flipH="1" flipV="1">
              <a:off x="1276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71" name="Line 175"/>
            <p:cNvSpPr>
              <a:spLocks noChangeAspect="1" noChangeShapeType="1"/>
            </p:cNvSpPr>
            <p:nvPr/>
          </p:nvSpPr>
          <p:spPr bwMode="auto">
            <a:xfrm flipH="1" flipV="1">
              <a:off x="1087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72" name="Line 176"/>
            <p:cNvSpPr>
              <a:spLocks noChangeAspect="1" noChangeShapeType="1"/>
            </p:cNvSpPr>
            <p:nvPr/>
          </p:nvSpPr>
          <p:spPr bwMode="auto">
            <a:xfrm flipH="1" flipV="1">
              <a:off x="993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73" name="Line 177"/>
            <p:cNvSpPr>
              <a:spLocks noChangeAspect="1" noChangeShapeType="1"/>
            </p:cNvSpPr>
            <p:nvPr/>
          </p:nvSpPr>
          <p:spPr bwMode="auto">
            <a:xfrm flipH="1" flipV="1">
              <a:off x="1653" y="4521"/>
              <a:ext cx="115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74" name="Line 178"/>
            <p:cNvSpPr>
              <a:spLocks noChangeAspect="1" noChangeShapeType="1"/>
            </p:cNvSpPr>
            <p:nvPr/>
          </p:nvSpPr>
          <p:spPr bwMode="auto">
            <a:xfrm flipH="1" flipV="1">
              <a:off x="1712" y="458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75" name="AutoShape 179"/>
            <p:cNvSpPr>
              <a:spLocks noChangeAspect="1" noChangeArrowheads="1"/>
            </p:cNvSpPr>
            <p:nvPr/>
          </p:nvSpPr>
          <p:spPr bwMode="auto">
            <a:xfrm>
              <a:off x="2546" y="3876"/>
              <a:ext cx="185" cy="145"/>
            </a:xfrm>
            <a:prstGeom prst="notchedRightArrow">
              <a:avLst>
                <a:gd name="adj1" fmla="val 50000"/>
                <a:gd name="adj2" fmla="val 3189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76" name="Text Box 180"/>
            <p:cNvSpPr txBox="1">
              <a:spLocks noChangeAspect="1" noChangeArrowheads="1"/>
            </p:cNvSpPr>
            <p:nvPr/>
          </p:nvSpPr>
          <p:spPr bwMode="auto">
            <a:xfrm>
              <a:off x="1889" y="3545"/>
              <a:ext cx="5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>
                  <a:latin typeface="Palatino Linotype" charset="0"/>
                </a:rPr>
                <a:t>Origin</a:t>
              </a:r>
            </a:p>
          </p:txBody>
        </p:sp>
        <p:sp>
          <p:nvSpPr>
            <p:cNvPr id="337077" name="AutoShape 181"/>
            <p:cNvSpPr>
              <a:spLocks noChangeAspect="1" noChangeArrowheads="1"/>
            </p:cNvSpPr>
            <p:nvPr/>
          </p:nvSpPr>
          <p:spPr bwMode="auto">
            <a:xfrm>
              <a:off x="2140" y="3828"/>
              <a:ext cx="130" cy="198"/>
            </a:xfrm>
            <a:prstGeom prst="downArrow">
              <a:avLst>
                <a:gd name="adj1" fmla="val 50000"/>
                <a:gd name="adj2" fmla="val 38077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78" name="Line 182"/>
            <p:cNvSpPr>
              <a:spLocks noChangeAspect="1" noChangeShapeType="1"/>
            </p:cNvSpPr>
            <p:nvPr/>
          </p:nvSpPr>
          <p:spPr bwMode="auto">
            <a:xfrm flipH="1">
              <a:off x="1087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79" name="Line 183"/>
            <p:cNvSpPr>
              <a:spLocks noChangeAspect="1" noChangeShapeType="1"/>
            </p:cNvSpPr>
            <p:nvPr/>
          </p:nvSpPr>
          <p:spPr bwMode="auto">
            <a:xfrm flipH="1">
              <a:off x="1653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80" name="Line 184"/>
            <p:cNvSpPr>
              <a:spLocks noChangeAspect="1" noChangeShapeType="1"/>
            </p:cNvSpPr>
            <p:nvPr/>
          </p:nvSpPr>
          <p:spPr bwMode="auto">
            <a:xfrm>
              <a:off x="2243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81" name="Line 185"/>
            <p:cNvSpPr>
              <a:spLocks noChangeAspect="1" noChangeShapeType="1"/>
            </p:cNvSpPr>
            <p:nvPr/>
          </p:nvSpPr>
          <p:spPr bwMode="auto">
            <a:xfrm flipV="1">
              <a:off x="1775" y="4268"/>
              <a:ext cx="84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82" name="Line 186"/>
            <p:cNvSpPr>
              <a:spLocks noChangeAspect="1" noChangeShapeType="1"/>
            </p:cNvSpPr>
            <p:nvPr/>
          </p:nvSpPr>
          <p:spPr bwMode="auto">
            <a:xfrm flipV="1">
              <a:off x="1775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83" name="Line 187"/>
            <p:cNvSpPr>
              <a:spLocks noChangeAspect="1" noChangeShapeType="1"/>
            </p:cNvSpPr>
            <p:nvPr/>
          </p:nvSpPr>
          <p:spPr bwMode="auto">
            <a:xfrm flipV="1">
              <a:off x="1869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84" name="Line 188"/>
            <p:cNvSpPr>
              <a:spLocks noChangeAspect="1" noChangeShapeType="1"/>
            </p:cNvSpPr>
            <p:nvPr/>
          </p:nvSpPr>
          <p:spPr bwMode="auto">
            <a:xfrm flipV="1">
              <a:off x="1963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85" name="Line 189"/>
            <p:cNvSpPr>
              <a:spLocks noChangeAspect="1" noChangeShapeType="1"/>
            </p:cNvSpPr>
            <p:nvPr/>
          </p:nvSpPr>
          <p:spPr bwMode="auto">
            <a:xfrm flipV="1">
              <a:off x="2057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86" name="Line 190"/>
            <p:cNvSpPr>
              <a:spLocks noChangeAspect="1" noChangeShapeType="1"/>
            </p:cNvSpPr>
            <p:nvPr/>
          </p:nvSpPr>
          <p:spPr bwMode="auto">
            <a:xfrm flipV="1">
              <a:off x="2528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87" name="Line 191"/>
            <p:cNvSpPr>
              <a:spLocks noChangeAspect="1" noChangeShapeType="1"/>
            </p:cNvSpPr>
            <p:nvPr/>
          </p:nvSpPr>
          <p:spPr bwMode="auto">
            <a:xfrm flipV="1">
              <a:off x="2622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88" name="Line 192"/>
            <p:cNvSpPr>
              <a:spLocks noChangeAspect="1" noChangeShapeType="1"/>
            </p:cNvSpPr>
            <p:nvPr/>
          </p:nvSpPr>
          <p:spPr bwMode="auto">
            <a:xfrm flipV="1">
              <a:off x="2151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89" name="Line 193"/>
            <p:cNvSpPr>
              <a:spLocks noChangeAspect="1" noChangeShapeType="1"/>
            </p:cNvSpPr>
            <p:nvPr/>
          </p:nvSpPr>
          <p:spPr bwMode="auto">
            <a:xfrm flipV="1">
              <a:off x="2339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90" name="Line 194"/>
            <p:cNvSpPr>
              <a:spLocks noChangeAspect="1" noChangeShapeType="1"/>
            </p:cNvSpPr>
            <p:nvPr/>
          </p:nvSpPr>
          <p:spPr bwMode="auto">
            <a:xfrm flipV="1">
              <a:off x="2433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91" name="Line 195"/>
            <p:cNvSpPr>
              <a:spLocks noChangeAspect="1" noChangeShapeType="1"/>
            </p:cNvSpPr>
            <p:nvPr/>
          </p:nvSpPr>
          <p:spPr bwMode="auto">
            <a:xfrm flipV="1">
              <a:off x="2243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92" name="Line 196"/>
            <p:cNvSpPr>
              <a:spLocks noChangeAspect="1" noChangeShapeType="1"/>
            </p:cNvSpPr>
            <p:nvPr/>
          </p:nvSpPr>
          <p:spPr bwMode="auto">
            <a:xfrm>
              <a:off x="2628" y="4066"/>
              <a:ext cx="111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93" name="Line 197"/>
            <p:cNvSpPr>
              <a:spLocks noChangeAspect="1" noChangeShapeType="1"/>
            </p:cNvSpPr>
            <p:nvPr/>
          </p:nvSpPr>
          <p:spPr bwMode="auto">
            <a:xfrm flipV="1">
              <a:off x="2736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94" name="Line 198"/>
            <p:cNvSpPr>
              <a:spLocks noChangeAspect="1" noChangeShapeType="1"/>
            </p:cNvSpPr>
            <p:nvPr/>
          </p:nvSpPr>
          <p:spPr bwMode="auto">
            <a:xfrm>
              <a:off x="3301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95" name="Line 199"/>
            <p:cNvSpPr>
              <a:spLocks noChangeAspect="1" noChangeShapeType="1"/>
            </p:cNvSpPr>
            <p:nvPr/>
          </p:nvSpPr>
          <p:spPr bwMode="auto">
            <a:xfrm>
              <a:off x="1770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96" name="Line 200"/>
            <p:cNvSpPr>
              <a:spLocks noChangeAspect="1" noChangeShapeType="1"/>
            </p:cNvSpPr>
            <p:nvPr/>
          </p:nvSpPr>
          <p:spPr bwMode="auto">
            <a:xfrm>
              <a:off x="1865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97" name="Line 201"/>
            <p:cNvSpPr>
              <a:spLocks noChangeAspect="1" noChangeShapeType="1"/>
            </p:cNvSpPr>
            <p:nvPr/>
          </p:nvSpPr>
          <p:spPr bwMode="auto">
            <a:xfrm>
              <a:off x="1958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98" name="Line 202"/>
            <p:cNvSpPr>
              <a:spLocks noChangeAspect="1" noChangeShapeType="1"/>
            </p:cNvSpPr>
            <p:nvPr/>
          </p:nvSpPr>
          <p:spPr bwMode="auto">
            <a:xfrm>
              <a:off x="2053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99" name="Line 203"/>
            <p:cNvSpPr>
              <a:spLocks noChangeAspect="1" noChangeShapeType="1"/>
            </p:cNvSpPr>
            <p:nvPr/>
          </p:nvSpPr>
          <p:spPr bwMode="auto">
            <a:xfrm>
              <a:off x="2241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100" name="Line 204"/>
            <p:cNvSpPr>
              <a:spLocks noChangeAspect="1" noChangeShapeType="1"/>
            </p:cNvSpPr>
            <p:nvPr/>
          </p:nvSpPr>
          <p:spPr bwMode="auto">
            <a:xfrm>
              <a:off x="2523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101" name="Line 205"/>
            <p:cNvSpPr>
              <a:spLocks noChangeAspect="1" noChangeShapeType="1"/>
            </p:cNvSpPr>
            <p:nvPr/>
          </p:nvSpPr>
          <p:spPr bwMode="auto">
            <a:xfrm>
              <a:off x="2618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102" name="Line 206"/>
            <p:cNvSpPr>
              <a:spLocks noChangeAspect="1" noChangeShapeType="1"/>
            </p:cNvSpPr>
            <p:nvPr/>
          </p:nvSpPr>
          <p:spPr bwMode="auto">
            <a:xfrm>
              <a:off x="2146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103" name="Line 207"/>
            <p:cNvSpPr>
              <a:spLocks noChangeAspect="1" noChangeShapeType="1"/>
            </p:cNvSpPr>
            <p:nvPr/>
          </p:nvSpPr>
          <p:spPr bwMode="auto">
            <a:xfrm>
              <a:off x="2335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104" name="Line 208"/>
            <p:cNvSpPr>
              <a:spLocks noChangeAspect="1" noChangeShapeType="1"/>
            </p:cNvSpPr>
            <p:nvPr/>
          </p:nvSpPr>
          <p:spPr bwMode="auto">
            <a:xfrm>
              <a:off x="2429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105" name="Line 209"/>
            <p:cNvSpPr>
              <a:spLocks noChangeAspect="1" noChangeShapeType="1"/>
            </p:cNvSpPr>
            <p:nvPr/>
          </p:nvSpPr>
          <p:spPr bwMode="auto">
            <a:xfrm flipV="1">
              <a:off x="1770" y="4583"/>
              <a:ext cx="84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106" name="Text Box 210"/>
            <p:cNvSpPr txBox="1">
              <a:spLocks noChangeAspect="1" noChangeArrowheads="1"/>
            </p:cNvSpPr>
            <p:nvPr/>
          </p:nvSpPr>
          <p:spPr bwMode="auto">
            <a:xfrm>
              <a:off x="556" y="4195"/>
              <a:ext cx="2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>
                  <a:latin typeface="Palatino Linotype" charset="0"/>
                </a:rPr>
                <a:t>5’</a:t>
              </a:r>
            </a:p>
          </p:txBody>
        </p:sp>
        <p:sp>
          <p:nvSpPr>
            <p:cNvPr id="337107" name="Text Box 211"/>
            <p:cNvSpPr txBox="1">
              <a:spLocks noChangeAspect="1" noChangeArrowheads="1"/>
            </p:cNvSpPr>
            <p:nvPr/>
          </p:nvSpPr>
          <p:spPr bwMode="auto">
            <a:xfrm>
              <a:off x="560" y="4383"/>
              <a:ext cx="2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>
                  <a:latin typeface="Palatino Linotype" charset="0"/>
                </a:rPr>
                <a:t>3’</a:t>
              </a:r>
            </a:p>
          </p:txBody>
        </p:sp>
        <p:sp>
          <p:nvSpPr>
            <p:cNvPr id="337108" name="Text Box 212"/>
            <p:cNvSpPr txBox="1">
              <a:spLocks noChangeAspect="1" noChangeArrowheads="1"/>
            </p:cNvSpPr>
            <p:nvPr/>
          </p:nvSpPr>
          <p:spPr bwMode="auto">
            <a:xfrm>
              <a:off x="3590" y="4188"/>
              <a:ext cx="2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>
                  <a:latin typeface="Palatino Linotype" charset="0"/>
                </a:rPr>
                <a:t>3’</a:t>
              </a:r>
            </a:p>
          </p:txBody>
        </p:sp>
        <p:sp>
          <p:nvSpPr>
            <p:cNvPr id="337109" name="Text Box 213"/>
            <p:cNvSpPr txBox="1">
              <a:spLocks noChangeAspect="1" noChangeArrowheads="1"/>
            </p:cNvSpPr>
            <p:nvPr/>
          </p:nvSpPr>
          <p:spPr bwMode="auto">
            <a:xfrm>
              <a:off x="3590" y="4376"/>
              <a:ext cx="2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>
                  <a:latin typeface="Palatino Linotype" charset="0"/>
                </a:rPr>
                <a:t>5’</a:t>
              </a:r>
            </a:p>
          </p:txBody>
        </p:sp>
        <p:sp>
          <p:nvSpPr>
            <p:cNvPr id="337110" name="AutoShape 214"/>
            <p:cNvSpPr>
              <a:spLocks noChangeAspect="1" noChangeArrowheads="1"/>
            </p:cNvSpPr>
            <p:nvPr/>
          </p:nvSpPr>
          <p:spPr bwMode="auto">
            <a:xfrm flipH="1">
              <a:off x="1706" y="3876"/>
              <a:ext cx="186" cy="145"/>
            </a:xfrm>
            <a:prstGeom prst="notchedRightArrow">
              <a:avLst>
                <a:gd name="adj1" fmla="val 50000"/>
                <a:gd name="adj2" fmla="val 3206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111" name="Text Box 215"/>
            <p:cNvSpPr txBox="1">
              <a:spLocks noChangeArrowheads="1"/>
            </p:cNvSpPr>
            <p:nvPr/>
          </p:nvSpPr>
          <p:spPr bwMode="auto">
            <a:xfrm>
              <a:off x="893" y="3142"/>
              <a:ext cx="2412" cy="36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b="1">
                  <a:solidFill>
                    <a:srgbClr val="FFFF00"/>
                  </a:solidFill>
                  <a:latin typeface="Palatino Linotype" charset="0"/>
                </a:rPr>
                <a:t>B</a:t>
              </a:r>
              <a:r>
                <a:rPr lang="en-GB" sz="2000" b="1">
                  <a:solidFill>
                    <a:srgbClr val="FFFF00"/>
                  </a:solidFill>
                  <a:latin typeface="Palatino Linotype" charset="0"/>
                </a:rPr>
                <a:t>IDIRECTIONAL</a:t>
              </a:r>
              <a:r>
                <a:rPr lang="en-GB" sz="3200" b="1">
                  <a:solidFill>
                    <a:srgbClr val="FFFF00"/>
                  </a:solidFill>
                  <a:latin typeface="Palatino Linotype" charset="0"/>
                </a:rPr>
                <a:t> </a:t>
              </a:r>
              <a:r>
                <a:rPr lang="en-GB" b="1">
                  <a:solidFill>
                    <a:srgbClr val="FFFF00"/>
                  </a:solidFill>
                  <a:latin typeface="Palatino Linotype" charset="0"/>
                </a:rPr>
                <a:t>R</a:t>
              </a:r>
              <a:r>
                <a:rPr lang="en-GB" sz="2000" b="1">
                  <a:solidFill>
                    <a:srgbClr val="FFFF00"/>
                  </a:solidFill>
                  <a:latin typeface="Palatino Linotype" charset="0"/>
                </a:rPr>
                <a:t>EPLICATION</a:t>
              </a:r>
              <a:endParaRPr lang="en-GB" sz="3200" b="1">
                <a:solidFill>
                  <a:srgbClr val="FFFF00"/>
                </a:solidFill>
                <a:latin typeface="Palatino Linotype" charset="0"/>
              </a:endParaRPr>
            </a:p>
          </p:txBody>
        </p:sp>
      </p:grpSp>
      <p:sp>
        <p:nvSpPr>
          <p:cNvPr id="337112" name="Text Box 216"/>
          <p:cNvSpPr txBox="1">
            <a:spLocks noChangeArrowheads="1"/>
          </p:cNvSpPr>
          <p:nvPr/>
        </p:nvSpPr>
        <p:spPr bwMode="auto">
          <a:xfrm>
            <a:off x="1250950" y="623888"/>
            <a:ext cx="77835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2800" b="1">
                <a:latin typeface="Palatino Linotype" charset="0"/>
              </a:rPr>
              <a:t>Replication can be Uni- or Bidirectional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257800"/>
            <a:ext cx="8915400" cy="10668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Semidiscontinuous DNA replication. In DNA replication, both daughter strands (</a:t>
            </a:r>
            <a:r>
              <a:rPr lang="en-US" i="1">
                <a:solidFill>
                  <a:schemeClr val="tx1"/>
                </a:solidFill>
              </a:rPr>
              <a:t>leading strand red</a:t>
            </a:r>
            <a:r>
              <a:rPr lang="en-US">
                <a:solidFill>
                  <a:schemeClr val="tx1"/>
                </a:solidFill>
              </a:rPr>
              <a:t>, </a:t>
            </a:r>
            <a:r>
              <a:rPr lang="en-US" i="1">
                <a:solidFill>
                  <a:schemeClr val="tx1"/>
                </a:solidFill>
              </a:rPr>
              <a:t>lagging strand blue</a:t>
            </a:r>
            <a:r>
              <a:rPr lang="en-US">
                <a:solidFill>
                  <a:schemeClr val="tx1"/>
                </a:solidFill>
              </a:rPr>
              <a:t>) are synthesized in their 5</a:t>
            </a:r>
            <a:r>
              <a:rPr lang="en-US">
                <a:solidFill>
                  <a:schemeClr val="tx1"/>
                </a:solidFill>
                <a:latin typeface="Symbol" charset="0"/>
              </a:rPr>
              <a:t>¢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rgbClr val="000000"/>
                </a:solidFill>
                <a:latin typeface="Symbol" charset="0"/>
              </a:rPr>
              <a:t>®</a:t>
            </a:r>
            <a:r>
              <a:rPr lang="en-US">
                <a:solidFill>
                  <a:schemeClr val="tx1"/>
                </a:solidFill>
              </a:rPr>
              <a:t> 3</a:t>
            </a:r>
            <a:r>
              <a:rPr lang="en-US">
                <a:solidFill>
                  <a:schemeClr val="tx1"/>
                </a:solidFill>
                <a:latin typeface="Symbol" charset="0"/>
              </a:rPr>
              <a:t>¢</a:t>
            </a:r>
            <a:r>
              <a:rPr lang="en-US">
                <a:solidFill>
                  <a:schemeClr val="tx1"/>
                </a:solidFill>
              </a:rPr>
              <a:t> directions</a:t>
            </a:r>
          </a:p>
        </p:txBody>
      </p:sp>
      <p:pic>
        <p:nvPicPr>
          <p:cNvPr id="4464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525" y="1179513"/>
            <a:ext cx="8743950" cy="3508375"/>
          </a:xfrm>
        </p:spPr>
      </p:pic>
      <p:sp>
        <p:nvSpPr>
          <p:cNvPr id="446468" name="Text Box 4"/>
          <p:cNvSpPr txBox="1">
            <a:spLocks noChangeArrowheads="1"/>
          </p:cNvSpPr>
          <p:nvPr/>
        </p:nvSpPr>
        <p:spPr bwMode="auto">
          <a:xfrm rot="-5400000">
            <a:off x="-123030" y="4755356"/>
            <a:ext cx="836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1138</a:t>
            </a:r>
            <a:endParaRPr lang="en-US" sz="1000">
              <a:latin typeface="Times" charset="0"/>
            </a:endParaRPr>
          </a:p>
        </p:txBody>
      </p:sp>
      <p:sp>
        <p:nvSpPr>
          <p:cNvPr id="446469" name="Text Box 5"/>
          <p:cNvSpPr txBox="1">
            <a:spLocks noChangeArrowheads="1"/>
          </p:cNvSpPr>
          <p:nvPr/>
        </p:nvSpPr>
        <p:spPr bwMode="auto">
          <a:xfrm>
            <a:off x="495300" y="501650"/>
            <a:ext cx="9296400" cy="6413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rgbClr val="000099"/>
                </a:solidFill>
                <a:latin typeface="Palatino Linotype" charset="0"/>
              </a:rPr>
              <a:t>DNA Replication is Semi-Discontinuous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3" name="Text Box 3"/>
          <p:cNvSpPr txBox="1">
            <a:spLocks noChangeArrowheads="1"/>
          </p:cNvSpPr>
          <p:nvPr/>
        </p:nvSpPr>
        <p:spPr bwMode="auto">
          <a:xfrm>
            <a:off x="3470275" y="1028700"/>
            <a:ext cx="2486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1">
                <a:solidFill>
                  <a:srgbClr val="FFFF66"/>
                </a:solidFill>
                <a:latin typeface="Helvetica" charset="0"/>
              </a:rPr>
              <a:t>Replication fork</a:t>
            </a:r>
          </a:p>
        </p:txBody>
      </p:sp>
      <p:grpSp>
        <p:nvGrpSpPr>
          <p:cNvPr id="343044" name="Group 4"/>
          <p:cNvGrpSpPr>
            <a:grpSpLocks/>
          </p:cNvGrpSpPr>
          <p:nvPr/>
        </p:nvGrpSpPr>
        <p:grpSpPr bwMode="auto">
          <a:xfrm>
            <a:off x="6048375" y="617538"/>
            <a:ext cx="2571750" cy="1457325"/>
            <a:chOff x="3312" y="528"/>
            <a:chExt cx="1440" cy="918"/>
          </a:xfrm>
        </p:grpSpPr>
        <p:grpSp>
          <p:nvGrpSpPr>
            <p:cNvPr id="343045" name="Group 5"/>
            <p:cNvGrpSpPr>
              <a:grpSpLocks/>
            </p:cNvGrpSpPr>
            <p:nvPr/>
          </p:nvGrpSpPr>
          <p:grpSpPr bwMode="auto">
            <a:xfrm rot="2430724" flipV="1">
              <a:off x="3936" y="528"/>
              <a:ext cx="816" cy="918"/>
              <a:chOff x="374" y="2091"/>
              <a:chExt cx="816" cy="918"/>
            </a:xfrm>
          </p:grpSpPr>
          <p:sp>
            <p:nvSpPr>
              <p:cNvPr id="343046" name="Oval 6"/>
              <p:cNvSpPr>
                <a:spLocks noChangeArrowheads="1"/>
              </p:cNvSpPr>
              <p:nvPr/>
            </p:nvSpPr>
            <p:spPr bwMode="auto">
              <a:xfrm>
                <a:off x="374" y="2119"/>
                <a:ext cx="816" cy="890"/>
              </a:xfrm>
              <a:prstGeom prst="ellipse">
                <a:avLst/>
              </a:prstGeom>
              <a:noFill/>
              <a:ln w="28575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047" name="Oval 7"/>
              <p:cNvSpPr>
                <a:spLocks noChangeArrowheads="1"/>
              </p:cNvSpPr>
              <p:nvPr/>
            </p:nvSpPr>
            <p:spPr bwMode="auto">
              <a:xfrm>
                <a:off x="447" y="2196"/>
                <a:ext cx="670" cy="735"/>
              </a:xfrm>
              <a:prstGeom prst="ellipse">
                <a:avLst/>
              </a:prstGeom>
              <a:noFill/>
              <a:ln w="28575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048" name="Rectangle 8"/>
              <p:cNvSpPr>
                <a:spLocks noChangeArrowheads="1"/>
              </p:cNvSpPr>
              <p:nvPr/>
            </p:nvSpPr>
            <p:spPr bwMode="auto">
              <a:xfrm>
                <a:off x="690" y="2091"/>
                <a:ext cx="184" cy="13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pPr eaLnBrk="0" hangingPunct="0"/>
                <a:endParaRPr lang="en-US" sz="2800" b="1">
                  <a:solidFill>
                    <a:schemeClr val="bg1"/>
                  </a:solidFill>
                  <a:latin typeface="Helvetica" charset="0"/>
                </a:endParaRPr>
              </a:p>
            </p:txBody>
          </p:sp>
          <p:sp>
            <p:nvSpPr>
              <p:cNvPr id="343049" name="Oval 9"/>
              <p:cNvSpPr>
                <a:spLocks noChangeArrowheads="1"/>
              </p:cNvSpPr>
              <p:nvPr/>
            </p:nvSpPr>
            <p:spPr bwMode="auto">
              <a:xfrm>
                <a:off x="672" y="2092"/>
                <a:ext cx="228" cy="152"/>
              </a:xfrm>
              <a:prstGeom prst="ellipse">
                <a:avLst/>
              </a:prstGeom>
              <a:noFill/>
              <a:ln w="28575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050" name="Rectangle 10"/>
              <p:cNvSpPr>
                <a:spLocks noChangeArrowheads="1"/>
              </p:cNvSpPr>
              <p:nvPr/>
            </p:nvSpPr>
            <p:spPr bwMode="auto">
              <a:xfrm>
                <a:off x="664" y="2147"/>
                <a:ext cx="52" cy="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051" name="Rectangle 11"/>
              <p:cNvSpPr>
                <a:spLocks noChangeArrowheads="1"/>
              </p:cNvSpPr>
              <p:nvPr/>
            </p:nvSpPr>
            <p:spPr bwMode="auto">
              <a:xfrm>
                <a:off x="868" y="2152"/>
                <a:ext cx="53" cy="5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052" name="Oval 12"/>
              <p:cNvSpPr>
                <a:spLocks noChangeArrowheads="1"/>
              </p:cNvSpPr>
              <p:nvPr/>
            </p:nvSpPr>
            <p:spPr bwMode="auto">
              <a:xfrm>
                <a:off x="710" y="2123"/>
                <a:ext cx="147" cy="86"/>
              </a:xfrm>
              <a:prstGeom prst="ellipse">
                <a:avLst/>
              </a:prstGeom>
              <a:noFill/>
              <a:ln w="28575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053" name="Rectangle 13"/>
              <p:cNvSpPr>
                <a:spLocks noChangeArrowheads="1"/>
              </p:cNvSpPr>
              <p:nvPr/>
            </p:nvSpPr>
            <p:spPr bwMode="auto">
              <a:xfrm>
                <a:off x="690" y="2147"/>
                <a:ext cx="42" cy="3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054" name="Rectangle 14"/>
              <p:cNvSpPr>
                <a:spLocks noChangeArrowheads="1"/>
              </p:cNvSpPr>
              <p:nvPr/>
            </p:nvSpPr>
            <p:spPr bwMode="auto">
              <a:xfrm>
                <a:off x="837" y="2154"/>
                <a:ext cx="42" cy="3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055" name="Line 15"/>
              <p:cNvSpPr>
                <a:spLocks noChangeShapeType="1"/>
              </p:cNvSpPr>
              <p:nvPr/>
            </p:nvSpPr>
            <p:spPr bwMode="auto">
              <a:xfrm flipH="1">
                <a:off x="699" y="2137"/>
                <a:ext cx="26" cy="28"/>
              </a:xfrm>
              <a:prstGeom prst="line">
                <a:avLst/>
              </a:prstGeom>
              <a:noFill/>
              <a:ln w="57150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056" name="Line 16"/>
              <p:cNvSpPr>
                <a:spLocks noChangeShapeType="1"/>
              </p:cNvSpPr>
              <p:nvPr/>
            </p:nvSpPr>
            <p:spPr bwMode="auto">
              <a:xfrm rot="-10800000" flipH="1" flipV="1">
                <a:off x="845" y="2144"/>
                <a:ext cx="26" cy="28"/>
              </a:xfrm>
              <a:prstGeom prst="line">
                <a:avLst/>
              </a:prstGeom>
              <a:noFill/>
              <a:ln w="57150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057" name="Line 17"/>
              <p:cNvSpPr>
                <a:spLocks noChangeAspect="1" noChangeShapeType="1"/>
              </p:cNvSpPr>
              <p:nvPr/>
            </p:nvSpPr>
            <p:spPr bwMode="auto">
              <a:xfrm rot="4596450" flipH="1">
                <a:off x="703" y="2176"/>
                <a:ext cx="13" cy="12"/>
              </a:xfrm>
              <a:prstGeom prst="line">
                <a:avLst/>
              </a:prstGeom>
              <a:noFill/>
              <a:ln w="57150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058" name="Line 18"/>
              <p:cNvSpPr>
                <a:spLocks noChangeAspect="1" noChangeShapeType="1"/>
              </p:cNvSpPr>
              <p:nvPr/>
            </p:nvSpPr>
            <p:spPr bwMode="auto">
              <a:xfrm rot="11251920" flipH="1">
                <a:off x="853" y="2180"/>
                <a:ext cx="13" cy="13"/>
              </a:xfrm>
              <a:prstGeom prst="line">
                <a:avLst/>
              </a:prstGeom>
              <a:noFill/>
              <a:ln w="57150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3059" name="Line 19"/>
            <p:cNvSpPr>
              <a:spLocks noChangeShapeType="1"/>
            </p:cNvSpPr>
            <p:nvPr/>
          </p:nvSpPr>
          <p:spPr bwMode="auto">
            <a:xfrm>
              <a:off x="3312" y="960"/>
              <a:ext cx="725" cy="283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3060" name="Group 20"/>
          <p:cNvGrpSpPr>
            <a:grpSpLocks/>
          </p:cNvGrpSpPr>
          <p:nvPr/>
        </p:nvGrpSpPr>
        <p:grpSpPr bwMode="auto">
          <a:xfrm>
            <a:off x="904875" y="1735138"/>
            <a:ext cx="5692775" cy="4995862"/>
            <a:chOff x="422" y="1189"/>
            <a:chExt cx="3187" cy="3147"/>
          </a:xfrm>
        </p:grpSpPr>
        <p:grpSp>
          <p:nvGrpSpPr>
            <p:cNvPr id="343061" name="Group 21"/>
            <p:cNvGrpSpPr>
              <a:grpSpLocks/>
            </p:cNvGrpSpPr>
            <p:nvPr/>
          </p:nvGrpSpPr>
          <p:grpSpPr bwMode="auto">
            <a:xfrm>
              <a:off x="422" y="1399"/>
              <a:ext cx="2921" cy="2761"/>
              <a:chOff x="422" y="1399"/>
              <a:chExt cx="2921" cy="2761"/>
            </a:xfrm>
          </p:grpSpPr>
          <p:grpSp>
            <p:nvGrpSpPr>
              <p:cNvPr id="343062" name="Group 22"/>
              <p:cNvGrpSpPr>
                <a:grpSpLocks/>
              </p:cNvGrpSpPr>
              <p:nvPr/>
            </p:nvGrpSpPr>
            <p:grpSpPr bwMode="auto">
              <a:xfrm>
                <a:off x="677" y="1399"/>
                <a:ext cx="2666" cy="1108"/>
                <a:chOff x="432" y="1111"/>
                <a:chExt cx="2666" cy="1108"/>
              </a:xfrm>
            </p:grpSpPr>
            <p:sp>
              <p:nvSpPr>
                <p:cNvPr id="343063" name="Line 23"/>
                <p:cNvSpPr>
                  <a:spLocks noChangeShapeType="1"/>
                </p:cNvSpPr>
                <p:nvPr/>
              </p:nvSpPr>
              <p:spPr bwMode="auto">
                <a:xfrm>
                  <a:off x="432" y="2219"/>
                  <a:ext cx="768" cy="0"/>
                </a:xfrm>
                <a:prstGeom prst="line">
                  <a:avLst/>
                </a:prstGeom>
                <a:noFill/>
                <a:ln w="38100">
                  <a:solidFill>
                    <a:srgbClr val="FF33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3064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178" y="1111"/>
                  <a:ext cx="1920" cy="1108"/>
                </a:xfrm>
                <a:prstGeom prst="line">
                  <a:avLst/>
                </a:prstGeom>
                <a:noFill/>
                <a:ln w="38100">
                  <a:solidFill>
                    <a:srgbClr val="FF33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43065" name="Group 25"/>
              <p:cNvGrpSpPr>
                <a:grpSpLocks/>
              </p:cNvGrpSpPr>
              <p:nvPr/>
            </p:nvGrpSpPr>
            <p:grpSpPr bwMode="auto">
              <a:xfrm flipV="1">
                <a:off x="666" y="3052"/>
                <a:ext cx="2666" cy="1108"/>
                <a:chOff x="432" y="1111"/>
                <a:chExt cx="2666" cy="1108"/>
              </a:xfrm>
            </p:grpSpPr>
            <p:sp>
              <p:nvSpPr>
                <p:cNvPr id="343066" name="Line 26"/>
                <p:cNvSpPr>
                  <a:spLocks noChangeShapeType="1"/>
                </p:cNvSpPr>
                <p:nvPr/>
              </p:nvSpPr>
              <p:spPr bwMode="auto">
                <a:xfrm>
                  <a:off x="432" y="2219"/>
                  <a:ext cx="768" cy="0"/>
                </a:xfrm>
                <a:prstGeom prst="line">
                  <a:avLst/>
                </a:prstGeom>
                <a:noFill/>
                <a:ln w="38100">
                  <a:solidFill>
                    <a:srgbClr val="FF33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3067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178" y="1111"/>
                  <a:ext cx="1920" cy="1108"/>
                </a:xfrm>
                <a:prstGeom prst="line">
                  <a:avLst/>
                </a:prstGeom>
                <a:noFill/>
                <a:ln w="38100">
                  <a:solidFill>
                    <a:srgbClr val="FF33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3068" name="Text Box 28"/>
              <p:cNvSpPr txBox="1">
                <a:spLocks noChangeArrowheads="1"/>
              </p:cNvSpPr>
              <p:nvPr/>
            </p:nvSpPr>
            <p:spPr bwMode="auto">
              <a:xfrm>
                <a:off x="422" y="2308"/>
                <a:ext cx="26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2800" b="1">
                    <a:solidFill>
                      <a:srgbClr val="FF3399"/>
                    </a:solidFill>
                    <a:latin typeface="Helvetica" charset="0"/>
                  </a:rPr>
                  <a:t>5’</a:t>
                </a:r>
              </a:p>
            </p:txBody>
          </p:sp>
          <p:sp>
            <p:nvSpPr>
              <p:cNvPr id="343069" name="Text Box 29"/>
              <p:cNvSpPr txBox="1">
                <a:spLocks noChangeArrowheads="1"/>
              </p:cNvSpPr>
              <p:nvPr/>
            </p:nvSpPr>
            <p:spPr bwMode="auto">
              <a:xfrm>
                <a:off x="422" y="2895"/>
                <a:ext cx="26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2800" b="1">
                    <a:solidFill>
                      <a:srgbClr val="FF3399"/>
                    </a:solidFill>
                    <a:latin typeface="Helvetica" charset="0"/>
                  </a:rPr>
                  <a:t>3’</a:t>
                </a:r>
              </a:p>
            </p:txBody>
          </p:sp>
        </p:grpSp>
        <p:sp>
          <p:nvSpPr>
            <p:cNvPr id="343070" name="Text Box 30"/>
            <p:cNvSpPr txBox="1">
              <a:spLocks noChangeArrowheads="1"/>
            </p:cNvSpPr>
            <p:nvPr/>
          </p:nvSpPr>
          <p:spPr bwMode="auto">
            <a:xfrm>
              <a:off x="3340" y="4009"/>
              <a:ext cx="26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800" b="1">
                  <a:solidFill>
                    <a:srgbClr val="FF3399"/>
                  </a:solidFill>
                  <a:latin typeface="Helvetica" charset="0"/>
                </a:rPr>
                <a:t>5’</a:t>
              </a:r>
            </a:p>
          </p:txBody>
        </p:sp>
        <p:sp>
          <p:nvSpPr>
            <p:cNvPr id="343071" name="Text Box 31"/>
            <p:cNvSpPr txBox="1">
              <a:spLocks noChangeArrowheads="1"/>
            </p:cNvSpPr>
            <p:nvPr/>
          </p:nvSpPr>
          <p:spPr bwMode="auto">
            <a:xfrm>
              <a:off x="3312" y="1189"/>
              <a:ext cx="27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800" b="1">
                  <a:solidFill>
                    <a:srgbClr val="FF3399"/>
                  </a:solidFill>
                  <a:latin typeface="Helvetica" charset="0"/>
                </a:rPr>
                <a:t>3’</a:t>
              </a:r>
            </a:p>
          </p:txBody>
        </p:sp>
      </p:grpSp>
      <p:grpSp>
        <p:nvGrpSpPr>
          <p:cNvPr id="343072" name="Group 32"/>
          <p:cNvGrpSpPr>
            <a:grpSpLocks/>
          </p:cNvGrpSpPr>
          <p:nvPr/>
        </p:nvGrpSpPr>
        <p:grpSpPr bwMode="auto">
          <a:xfrm>
            <a:off x="942975" y="3938588"/>
            <a:ext cx="1714500" cy="641350"/>
            <a:chOff x="528" y="2481"/>
            <a:chExt cx="960" cy="404"/>
          </a:xfrm>
        </p:grpSpPr>
        <p:sp>
          <p:nvSpPr>
            <p:cNvPr id="343073" name="Text Box 33"/>
            <p:cNvSpPr txBox="1">
              <a:spLocks noChangeArrowheads="1"/>
            </p:cNvSpPr>
            <p:nvPr/>
          </p:nvSpPr>
          <p:spPr bwMode="auto">
            <a:xfrm>
              <a:off x="707" y="2481"/>
              <a:ext cx="75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FFFF66"/>
                  </a:solidFill>
                  <a:latin typeface="Helvetica" charset="0"/>
                </a:rPr>
                <a:t>Direction of</a:t>
              </a:r>
            </a:p>
            <a:p>
              <a:pPr eaLnBrk="0" hangingPunct="0"/>
              <a:r>
                <a:rPr lang="en-US" sz="1800">
                  <a:solidFill>
                    <a:srgbClr val="FFFF66"/>
                  </a:solidFill>
                  <a:latin typeface="Helvetica" charset="0"/>
                </a:rPr>
                <a:t>unwinding</a:t>
              </a:r>
            </a:p>
          </p:txBody>
        </p:sp>
        <p:sp>
          <p:nvSpPr>
            <p:cNvPr id="343074" name="Line 34"/>
            <p:cNvSpPr>
              <a:spLocks noChangeShapeType="1"/>
            </p:cNvSpPr>
            <p:nvPr/>
          </p:nvSpPr>
          <p:spPr bwMode="auto">
            <a:xfrm flipH="1" flipV="1">
              <a:off x="528" y="2688"/>
              <a:ext cx="96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3075" name="Line 35"/>
          <p:cNvSpPr>
            <a:spLocks noChangeShapeType="1"/>
          </p:cNvSpPr>
          <p:nvPr/>
        </p:nvSpPr>
        <p:spPr bwMode="auto">
          <a:xfrm flipH="1">
            <a:off x="2990850" y="2487613"/>
            <a:ext cx="2840038" cy="1541462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76" name="Text Box 36"/>
          <p:cNvSpPr txBox="1">
            <a:spLocks noChangeArrowheads="1"/>
          </p:cNvSpPr>
          <p:nvPr/>
        </p:nvSpPr>
        <p:spPr bwMode="auto">
          <a:xfrm>
            <a:off x="4781550" y="3200400"/>
            <a:ext cx="2673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solidFill>
                  <a:srgbClr val="FFFFFF"/>
                </a:solidFill>
                <a:latin typeface="Helvetica" charset="0"/>
              </a:rPr>
              <a:t>Continuous replication</a:t>
            </a:r>
          </a:p>
        </p:txBody>
      </p:sp>
      <p:grpSp>
        <p:nvGrpSpPr>
          <p:cNvPr id="343077" name="Group 37"/>
          <p:cNvGrpSpPr>
            <a:grpSpLocks/>
          </p:cNvGrpSpPr>
          <p:nvPr/>
        </p:nvGrpSpPr>
        <p:grpSpPr bwMode="auto">
          <a:xfrm>
            <a:off x="5618163" y="2074863"/>
            <a:ext cx="1211262" cy="795337"/>
            <a:chOff x="3146" y="1307"/>
            <a:chExt cx="678" cy="501"/>
          </a:xfrm>
        </p:grpSpPr>
        <p:grpSp>
          <p:nvGrpSpPr>
            <p:cNvPr id="343078" name="Group 38"/>
            <p:cNvGrpSpPr>
              <a:grpSpLocks/>
            </p:cNvGrpSpPr>
            <p:nvPr/>
          </p:nvGrpSpPr>
          <p:grpSpPr bwMode="auto">
            <a:xfrm>
              <a:off x="3146" y="1307"/>
              <a:ext cx="567" cy="501"/>
              <a:chOff x="3146" y="1307"/>
              <a:chExt cx="567" cy="501"/>
            </a:xfrm>
          </p:grpSpPr>
          <p:grpSp>
            <p:nvGrpSpPr>
              <p:cNvPr id="343079" name="Group 39"/>
              <p:cNvGrpSpPr>
                <a:grpSpLocks/>
              </p:cNvGrpSpPr>
              <p:nvPr/>
            </p:nvGrpSpPr>
            <p:grpSpPr bwMode="auto">
              <a:xfrm>
                <a:off x="3146" y="1307"/>
                <a:ext cx="567" cy="501"/>
                <a:chOff x="3168" y="1329"/>
                <a:chExt cx="567" cy="501"/>
              </a:xfrm>
            </p:grpSpPr>
            <p:sp>
              <p:nvSpPr>
                <p:cNvPr id="343080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3312" y="1440"/>
                  <a:ext cx="240" cy="139"/>
                </a:xfrm>
                <a:prstGeom prst="line">
                  <a:avLst/>
                </a:prstGeom>
                <a:noFill/>
                <a:ln w="28575">
                  <a:solidFill>
                    <a:srgbClr val="CC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3081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537" y="1329"/>
                  <a:ext cx="19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600" b="1">
                      <a:solidFill>
                        <a:srgbClr val="CC00FF"/>
                      </a:solidFill>
                      <a:latin typeface="Helvetica" charset="0"/>
                    </a:rPr>
                    <a:t>5’</a:t>
                  </a:r>
                </a:p>
              </p:txBody>
            </p:sp>
            <p:sp>
              <p:nvSpPr>
                <p:cNvPr id="343082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3168" y="1618"/>
                  <a:ext cx="19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600" b="1">
                      <a:solidFill>
                        <a:srgbClr val="CC00FF"/>
                      </a:solidFill>
                      <a:latin typeface="Helvetica" charset="0"/>
                    </a:rPr>
                    <a:t>3’</a:t>
                  </a:r>
                </a:p>
              </p:txBody>
            </p:sp>
          </p:grpSp>
          <p:sp>
            <p:nvSpPr>
              <p:cNvPr id="343083" name="Line 43"/>
              <p:cNvSpPr>
                <a:spLocks noChangeShapeType="1"/>
              </p:cNvSpPr>
              <p:nvPr/>
            </p:nvSpPr>
            <p:spPr bwMode="auto">
              <a:xfrm>
                <a:off x="3387" y="1371"/>
                <a:ext cx="48" cy="48"/>
              </a:xfrm>
              <a:prstGeom prst="line">
                <a:avLst/>
              </a:prstGeom>
              <a:noFill/>
              <a:ln w="12700">
                <a:solidFill>
                  <a:srgbClr val="CC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084" name="Line 44"/>
              <p:cNvSpPr>
                <a:spLocks noChangeShapeType="1"/>
              </p:cNvSpPr>
              <p:nvPr/>
            </p:nvSpPr>
            <p:spPr bwMode="auto">
              <a:xfrm>
                <a:off x="3328" y="1408"/>
                <a:ext cx="48" cy="48"/>
              </a:xfrm>
              <a:prstGeom prst="line">
                <a:avLst/>
              </a:prstGeom>
              <a:noFill/>
              <a:ln w="12700">
                <a:solidFill>
                  <a:srgbClr val="CC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085" name="Line 45"/>
              <p:cNvSpPr>
                <a:spLocks noChangeShapeType="1"/>
              </p:cNvSpPr>
              <p:nvPr/>
            </p:nvSpPr>
            <p:spPr bwMode="auto">
              <a:xfrm>
                <a:off x="3264" y="1440"/>
                <a:ext cx="48" cy="48"/>
              </a:xfrm>
              <a:prstGeom prst="line">
                <a:avLst/>
              </a:prstGeom>
              <a:noFill/>
              <a:ln w="12700">
                <a:solidFill>
                  <a:srgbClr val="CC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086" name="Line 46"/>
              <p:cNvSpPr>
                <a:spLocks noChangeShapeType="1"/>
              </p:cNvSpPr>
              <p:nvPr/>
            </p:nvSpPr>
            <p:spPr bwMode="auto">
              <a:xfrm>
                <a:off x="3222" y="1477"/>
                <a:ext cx="48" cy="48"/>
              </a:xfrm>
              <a:prstGeom prst="line">
                <a:avLst/>
              </a:prstGeom>
              <a:noFill/>
              <a:ln w="12700">
                <a:solidFill>
                  <a:srgbClr val="CC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3087" name="Text Box 47"/>
            <p:cNvSpPr txBox="1">
              <a:spLocks noChangeArrowheads="1"/>
            </p:cNvSpPr>
            <p:nvPr/>
          </p:nvSpPr>
          <p:spPr bwMode="auto">
            <a:xfrm>
              <a:off x="3360" y="1495"/>
              <a:ext cx="4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600" b="1">
                  <a:solidFill>
                    <a:srgbClr val="CC00FF"/>
                  </a:solidFill>
                  <a:latin typeface="Helvetica" charset="0"/>
                </a:rPr>
                <a:t>Primer</a:t>
              </a:r>
            </a:p>
          </p:txBody>
        </p:sp>
      </p:grpSp>
      <p:grpSp>
        <p:nvGrpSpPr>
          <p:cNvPr id="343088" name="Group 48"/>
          <p:cNvGrpSpPr>
            <a:grpSpLocks/>
          </p:cNvGrpSpPr>
          <p:nvPr/>
        </p:nvGrpSpPr>
        <p:grpSpPr bwMode="auto">
          <a:xfrm>
            <a:off x="4733925" y="5267325"/>
            <a:ext cx="1211263" cy="744538"/>
            <a:chOff x="2651" y="3318"/>
            <a:chExt cx="678" cy="469"/>
          </a:xfrm>
        </p:grpSpPr>
        <p:sp>
          <p:nvSpPr>
            <p:cNvPr id="343089" name="Line 49"/>
            <p:cNvSpPr>
              <a:spLocks noChangeShapeType="1"/>
            </p:cNvSpPr>
            <p:nvPr/>
          </p:nvSpPr>
          <p:spPr bwMode="auto">
            <a:xfrm rot="14784727" flipH="1">
              <a:off x="2779" y="3548"/>
              <a:ext cx="240" cy="139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90" name="Line 50"/>
            <p:cNvSpPr>
              <a:spLocks noChangeShapeType="1"/>
            </p:cNvSpPr>
            <p:nvPr/>
          </p:nvSpPr>
          <p:spPr bwMode="auto">
            <a:xfrm rot="-6815273">
              <a:off x="2790" y="3630"/>
              <a:ext cx="48" cy="48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91" name="Line 51"/>
            <p:cNvSpPr>
              <a:spLocks noChangeShapeType="1"/>
            </p:cNvSpPr>
            <p:nvPr/>
          </p:nvSpPr>
          <p:spPr bwMode="auto">
            <a:xfrm rot="-6815273">
              <a:off x="2847" y="3669"/>
              <a:ext cx="48" cy="48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92" name="Line 52"/>
            <p:cNvSpPr>
              <a:spLocks noChangeShapeType="1"/>
            </p:cNvSpPr>
            <p:nvPr/>
          </p:nvSpPr>
          <p:spPr bwMode="auto">
            <a:xfrm rot="-6815273">
              <a:off x="2902" y="3715"/>
              <a:ext cx="48" cy="48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93" name="Line 53"/>
            <p:cNvSpPr>
              <a:spLocks noChangeShapeType="1"/>
            </p:cNvSpPr>
            <p:nvPr/>
          </p:nvSpPr>
          <p:spPr bwMode="auto">
            <a:xfrm rot="-6815273">
              <a:off x="2953" y="3739"/>
              <a:ext cx="48" cy="48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94" name="Text Box 54"/>
            <p:cNvSpPr txBox="1">
              <a:spLocks noChangeArrowheads="1"/>
            </p:cNvSpPr>
            <p:nvPr/>
          </p:nvSpPr>
          <p:spPr bwMode="auto">
            <a:xfrm rot="-1415273">
              <a:off x="2865" y="3318"/>
              <a:ext cx="4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600" b="1">
                  <a:solidFill>
                    <a:srgbClr val="CC00FF"/>
                  </a:solidFill>
                  <a:latin typeface="Helvetica" charset="0"/>
                </a:rPr>
                <a:t>Primer</a:t>
              </a:r>
            </a:p>
          </p:txBody>
        </p:sp>
        <p:sp>
          <p:nvSpPr>
            <p:cNvPr id="343095" name="Rectangle 55"/>
            <p:cNvSpPr>
              <a:spLocks noChangeArrowheads="1"/>
            </p:cNvSpPr>
            <p:nvPr/>
          </p:nvSpPr>
          <p:spPr bwMode="auto">
            <a:xfrm>
              <a:off x="2651" y="3350"/>
              <a:ext cx="1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600" b="1">
                  <a:solidFill>
                    <a:srgbClr val="CC00FF"/>
                  </a:solidFill>
                  <a:latin typeface="Helvetica" charset="0"/>
                </a:rPr>
                <a:t>5’</a:t>
              </a:r>
            </a:p>
          </p:txBody>
        </p:sp>
        <p:sp>
          <p:nvSpPr>
            <p:cNvPr id="343096" name="Rectangle 56"/>
            <p:cNvSpPr>
              <a:spLocks noChangeArrowheads="1"/>
            </p:cNvSpPr>
            <p:nvPr/>
          </p:nvSpPr>
          <p:spPr bwMode="auto">
            <a:xfrm>
              <a:off x="2992" y="3574"/>
              <a:ext cx="1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600" b="1">
                  <a:solidFill>
                    <a:srgbClr val="CC00FF"/>
                  </a:solidFill>
                  <a:latin typeface="Helvetica" charset="0"/>
                </a:rPr>
                <a:t>3’</a:t>
              </a:r>
            </a:p>
          </p:txBody>
        </p:sp>
      </p:grpSp>
      <p:sp>
        <p:nvSpPr>
          <p:cNvPr id="343097" name="Line 57"/>
          <p:cNvSpPr>
            <a:spLocks noChangeShapeType="1"/>
          </p:cNvSpPr>
          <p:nvPr/>
        </p:nvSpPr>
        <p:spPr bwMode="auto">
          <a:xfrm>
            <a:off x="5400675" y="5902325"/>
            <a:ext cx="771525" cy="396875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3098" name="Group 58"/>
          <p:cNvGrpSpPr>
            <a:grpSpLocks/>
          </p:cNvGrpSpPr>
          <p:nvPr/>
        </p:nvGrpSpPr>
        <p:grpSpPr bwMode="auto">
          <a:xfrm>
            <a:off x="3402013" y="4557713"/>
            <a:ext cx="1211262" cy="744537"/>
            <a:chOff x="2651" y="3318"/>
            <a:chExt cx="678" cy="469"/>
          </a:xfrm>
        </p:grpSpPr>
        <p:sp>
          <p:nvSpPr>
            <p:cNvPr id="343099" name="Line 59"/>
            <p:cNvSpPr>
              <a:spLocks noChangeShapeType="1"/>
            </p:cNvSpPr>
            <p:nvPr/>
          </p:nvSpPr>
          <p:spPr bwMode="auto">
            <a:xfrm rot="14784727" flipH="1">
              <a:off x="2779" y="3548"/>
              <a:ext cx="240" cy="139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100" name="Line 60"/>
            <p:cNvSpPr>
              <a:spLocks noChangeShapeType="1"/>
            </p:cNvSpPr>
            <p:nvPr/>
          </p:nvSpPr>
          <p:spPr bwMode="auto">
            <a:xfrm rot="-6815273">
              <a:off x="2790" y="3630"/>
              <a:ext cx="48" cy="48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101" name="Line 61"/>
            <p:cNvSpPr>
              <a:spLocks noChangeShapeType="1"/>
            </p:cNvSpPr>
            <p:nvPr/>
          </p:nvSpPr>
          <p:spPr bwMode="auto">
            <a:xfrm rot="-6815273">
              <a:off x="2847" y="3669"/>
              <a:ext cx="48" cy="48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102" name="Line 62"/>
            <p:cNvSpPr>
              <a:spLocks noChangeShapeType="1"/>
            </p:cNvSpPr>
            <p:nvPr/>
          </p:nvSpPr>
          <p:spPr bwMode="auto">
            <a:xfrm rot="-6815273">
              <a:off x="2902" y="3715"/>
              <a:ext cx="48" cy="48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103" name="Line 63"/>
            <p:cNvSpPr>
              <a:spLocks noChangeShapeType="1"/>
            </p:cNvSpPr>
            <p:nvPr/>
          </p:nvSpPr>
          <p:spPr bwMode="auto">
            <a:xfrm rot="-6815273">
              <a:off x="2953" y="3739"/>
              <a:ext cx="48" cy="48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104" name="Text Box 64"/>
            <p:cNvSpPr txBox="1">
              <a:spLocks noChangeArrowheads="1"/>
            </p:cNvSpPr>
            <p:nvPr/>
          </p:nvSpPr>
          <p:spPr bwMode="auto">
            <a:xfrm rot="-1415273">
              <a:off x="2865" y="3318"/>
              <a:ext cx="4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600" b="1">
                  <a:solidFill>
                    <a:srgbClr val="CC00FF"/>
                  </a:solidFill>
                  <a:latin typeface="Helvetica" charset="0"/>
                </a:rPr>
                <a:t>Primer</a:t>
              </a:r>
            </a:p>
          </p:txBody>
        </p:sp>
        <p:sp>
          <p:nvSpPr>
            <p:cNvPr id="343105" name="Rectangle 65"/>
            <p:cNvSpPr>
              <a:spLocks noChangeArrowheads="1"/>
            </p:cNvSpPr>
            <p:nvPr/>
          </p:nvSpPr>
          <p:spPr bwMode="auto">
            <a:xfrm>
              <a:off x="2651" y="3350"/>
              <a:ext cx="1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600" b="1">
                  <a:solidFill>
                    <a:srgbClr val="CC00FF"/>
                  </a:solidFill>
                  <a:latin typeface="Helvetica" charset="0"/>
                </a:rPr>
                <a:t>5’</a:t>
              </a:r>
            </a:p>
          </p:txBody>
        </p:sp>
        <p:sp>
          <p:nvSpPr>
            <p:cNvPr id="343106" name="Rectangle 66"/>
            <p:cNvSpPr>
              <a:spLocks noChangeArrowheads="1"/>
            </p:cNvSpPr>
            <p:nvPr/>
          </p:nvSpPr>
          <p:spPr bwMode="auto">
            <a:xfrm>
              <a:off x="2992" y="3574"/>
              <a:ext cx="1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600" b="1">
                  <a:solidFill>
                    <a:srgbClr val="CC00FF"/>
                  </a:solidFill>
                  <a:latin typeface="Helvetica" charset="0"/>
                </a:rPr>
                <a:t>3’</a:t>
              </a:r>
            </a:p>
          </p:txBody>
        </p:sp>
      </p:grpSp>
      <p:sp>
        <p:nvSpPr>
          <p:cNvPr id="343107" name="Line 67"/>
          <p:cNvSpPr>
            <a:spLocks noChangeShapeType="1"/>
          </p:cNvSpPr>
          <p:nvPr/>
        </p:nvSpPr>
        <p:spPr bwMode="auto">
          <a:xfrm>
            <a:off x="4048125" y="5157788"/>
            <a:ext cx="771525" cy="396875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08" name="Text Box 68"/>
          <p:cNvSpPr txBox="1">
            <a:spLocks noChangeArrowheads="1"/>
          </p:cNvSpPr>
          <p:nvPr/>
        </p:nvSpPr>
        <p:spPr bwMode="auto">
          <a:xfrm>
            <a:off x="4781550" y="4724400"/>
            <a:ext cx="299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solidFill>
                  <a:srgbClr val="FFFFFF"/>
                </a:solidFill>
                <a:latin typeface="Helvetica" charset="0"/>
              </a:rPr>
              <a:t>Discontinuous replication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3" grpId="0" autoUpdateAnimBg="0"/>
      <p:bldP spid="343075" grpId="0" animBg="1"/>
      <p:bldP spid="343076" grpId="0" autoUpdateAnimBg="0"/>
      <p:bldP spid="343097" grpId="0" animBg="1"/>
      <p:bldP spid="343107" grpId="0" animBg="1"/>
      <p:bldP spid="34310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328613"/>
            <a:ext cx="8743950" cy="560387"/>
          </a:xfrm>
          <a:noFill/>
          <a:ln/>
        </p:spPr>
        <p:txBody>
          <a:bodyPr>
            <a:spAutoFit/>
          </a:bodyPr>
          <a:lstStyle/>
          <a:p>
            <a:pPr algn="ctr"/>
            <a:r>
              <a:rPr lang="en-US" sz="4400" b="0">
                <a:solidFill>
                  <a:schemeClr val="tx1"/>
                </a:solidFill>
                <a:latin typeface="Palatino Linotype" charset="0"/>
              </a:rPr>
              <a:t>Enzymes of DNA replication</a:t>
            </a:r>
          </a:p>
        </p:txBody>
      </p:sp>
      <p:grpSp>
        <p:nvGrpSpPr>
          <p:cNvPr id="429059" name="Group 3"/>
          <p:cNvGrpSpPr>
            <a:grpSpLocks/>
          </p:cNvGrpSpPr>
          <p:nvPr/>
        </p:nvGrpSpPr>
        <p:grpSpPr bwMode="auto">
          <a:xfrm>
            <a:off x="323850" y="1216025"/>
            <a:ext cx="3103563" cy="2322513"/>
            <a:chOff x="256" y="958"/>
            <a:chExt cx="1738" cy="1463"/>
          </a:xfrm>
        </p:grpSpPr>
        <p:grpSp>
          <p:nvGrpSpPr>
            <p:cNvPr id="429060" name="Group 4"/>
            <p:cNvGrpSpPr>
              <a:grpSpLocks/>
            </p:cNvGrpSpPr>
            <p:nvPr/>
          </p:nvGrpSpPr>
          <p:grpSpPr bwMode="auto">
            <a:xfrm>
              <a:off x="447" y="958"/>
              <a:ext cx="981" cy="821"/>
              <a:chOff x="3634" y="718"/>
              <a:chExt cx="301" cy="328"/>
            </a:xfrm>
          </p:grpSpPr>
          <p:sp>
            <p:nvSpPr>
              <p:cNvPr id="429061" name="Freeform 5"/>
              <p:cNvSpPr>
                <a:spLocks/>
              </p:cNvSpPr>
              <p:nvPr/>
            </p:nvSpPr>
            <p:spPr bwMode="auto">
              <a:xfrm>
                <a:off x="3829" y="828"/>
                <a:ext cx="23" cy="36"/>
              </a:xfrm>
              <a:custGeom>
                <a:avLst/>
                <a:gdLst>
                  <a:gd name="T0" fmla="*/ 0 w 23"/>
                  <a:gd name="T1" fmla="*/ 4 h 36"/>
                  <a:gd name="T2" fmla="*/ 16 w 23"/>
                  <a:gd name="T3" fmla="*/ 36 h 36"/>
                  <a:gd name="T4" fmla="*/ 23 w 23"/>
                  <a:gd name="T5" fmla="*/ 32 h 36"/>
                  <a:gd name="T6" fmla="*/ 7 w 23"/>
                  <a:gd name="T7" fmla="*/ 0 h 36"/>
                  <a:gd name="T8" fmla="*/ 0 w 23"/>
                  <a:gd name="T9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6">
                    <a:moveTo>
                      <a:pt x="0" y="4"/>
                    </a:moveTo>
                    <a:lnTo>
                      <a:pt x="16" y="36"/>
                    </a:lnTo>
                    <a:lnTo>
                      <a:pt x="23" y="32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62" name="Line 6"/>
              <p:cNvSpPr>
                <a:spLocks noChangeShapeType="1"/>
              </p:cNvSpPr>
              <p:nvPr/>
            </p:nvSpPr>
            <p:spPr bwMode="auto">
              <a:xfrm>
                <a:off x="3887" y="934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C8A3C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29063" name="Group 7"/>
              <p:cNvGrpSpPr>
                <a:grpSpLocks/>
              </p:cNvGrpSpPr>
              <p:nvPr/>
            </p:nvGrpSpPr>
            <p:grpSpPr bwMode="auto">
              <a:xfrm>
                <a:off x="3756" y="771"/>
                <a:ext cx="173" cy="220"/>
                <a:chOff x="3756" y="771"/>
                <a:chExt cx="173" cy="220"/>
              </a:xfrm>
            </p:grpSpPr>
            <p:sp>
              <p:nvSpPr>
                <p:cNvPr id="429064" name="Freeform 8"/>
                <p:cNvSpPr>
                  <a:spLocks/>
                </p:cNvSpPr>
                <p:nvPr/>
              </p:nvSpPr>
              <p:spPr bwMode="auto">
                <a:xfrm>
                  <a:off x="3756" y="771"/>
                  <a:ext cx="173" cy="220"/>
                </a:xfrm>
                <a:custGeom>
                  <a:avLst/>
                  <a:gdLst>
                    <a:gd name="T0" fmla="*/ 86 w 173"/>
                    <a:gd name="T1" fmla="*/ 0 h 220"/>
                    <a:gd name="T2" fmla="*/ 106 w 173"/>
                    <a:gd name="T3" fmla="*/ 3 h 220"/>
                    <a:gd name="T4" fmla="*/ 125 w 173"/>
                    <a:gd name="T5" fmla="*/ 11 h 220"/>
                    <a:gd name="T6" fmla="*/ 141 w 173"/>
                    <a:gd name="T7" fmla="*/ 24 h 220"/>
                    <a:gd name="T8" fmla="*/ 154 w 173"/>
                    <a:gd name="T9" fmla="*/ 41 h 220"/>
                    <a:gd name="T10" fmla="*/ 164 w 173"/>
                    <a:gd name="T11" fmla="*/ 62 h 220"/>
                    <a:gd name="T12" fmla="*/ 171 w 173"/>
                    <a:gd name="T13" fmla="*/ 85 h 220"/>
                    <a:gd name="T14" fmla="*/ 173 w 173"/>
                    <a:gd name="T15" fmla="*/ 110 h 220"/>
                    <a:gd name="T16" fmla="*/ 173 w 173"/>
                    <a:gd name="T17" fmla="*/ 110 h 220"/>
                    <a:gd name="T18" fmla="*/ 171 w 173"/>
                    <a:gd name="T19" fmla="*/ 136 h 220"/>
                    <a:gd name="T20" fmla="*/ 164 w 173"/>
                    <a:gd name="T21" fmla="*/ 159 h 220"/>
                    <a:gd name="T22" fmla="*/ 154 w 173"/>
                    <a:gd name="T23" fmla="*/ 179 h 220"/>
                    <a:gd name="T24" fmla="*/ 141 w 173"/>
                    <a:gd name="T25" fmla="*/ 197 h 220"/>
                    <a:gd name="T26" fmla="*/ 125 w 173"/>
                    <a:gd name="T27" fmla="*/ 209 h 220"/>
                    <a:gd name="T28" fmla="*/ 106 w 173"/>
                    <a:gd name="T29" fmla="*/ 218 h 220"/>
                    <a:gd name="T30" fmla="*/ 86 w 173"/>
                    <a:gd name="T31" fmla="*/ 220 h 220"/>
                    <a:gd name="T32" fmla="*/ 86 w 173"/>
                    <a:gd name="T33" fmla="*/ 220 h 220"/>
                    <a:gd name="T34" fmla="*/ 67 w 173"/>
                    <a:gd name="T35" fmla="*/ 218 h 220"/>
                    <a:gd name="T36" fmla="*/ 48 w 173"/>
                    <a:gd name="T37" fmla="*/ 209 h 220"/>
                    <a:gd name="T38" fmla="*/ 32 w 173"/>
                    <a:gd name="T39" fmla="*/ 197 h 220"/>
                    <a:gd name="T40" fmla="*/ 19 w 173"/>
                    <a:gd name="T41" fmla="*/ 179 h 220"/>
                    <a:gd name="T42" fmla="*/ 9 w 173"/>
                    <a:gd name="T43" fmla="*/ 159 h 220"/>
                    <a:gd name="T44" fmla="*/ 2 w 173"/>
                    <a:gd name="T45" fmla="*/ 136 h 220"/>
                    <a:gd name="T46" fmla="*/ 0 w 173"/>
                    <a:gd name="T47" fmla="*/ 110 h 220"/>
                    <a:gd name="T48" fmla="*/ 0 w 173"/>
                    <a:gd name="T49" fmla="*/ 110 h 220"/>
                    <a:gd name="T50" fmla="*/ 2 w 173"/>
                    <a:gd name="T51" fmla="*/ 85 h 220"/>
                    <a:gd name="T52" fmla="*/ 9 w 173"/>
                    <a:gd name="T53" fmla="*/ 62 h 220"/>
                    <a:gd name="T54" fmla="*/ 19 w 173"/>
                    <a:gd name="T55" fmla="*/ 41 h 220"/>
                    <a:gd name="T56" fmla="*/ 32 w 173"/>
                    <a:gd name="T57" fmla="*/ 24 h 220"/>
                    <a:gd name="T58" fmla="*/ 48 w 173"/>
                    <a:gd name="T59" fmla="*/ 11 h 220"/>
                    <a:gd name="T60" fmla="*/ 67 w 173"/>
                    <a:gd name="T61" fmla="*/ 3 h 220"/>
                    <a:gd name="T62" fmla="*/ 86 w 173"/>
                    <a:gd name="T63" fmla="*/ 0 h 220"/>
                    <a:gd name="T64" fmla="*/ 86 w 173"/>
                    <a:gd name="T65" fmla="*/ 0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3" h="220">
                      <a:moveTo>
                        <a:pt x="86" y="0"/>
                      </a:moveTo>
                      <a:lnTo>
                        <a:pt x="106" y="3"/>
                      </a:lnTo>
                      <a:lnTo>
                        <a:pt x="125" y="11"/>
                      </a:lnTo>
                      <a:lnTo>
                        <a:pt x="141" y="24"/>
                      </a:lnTo>
                      <a:lnTo>
                        <a:pt x="154" y="41"/>
                      </a:lnTo>
                      <a:lnTo>
                        <a:pt x="164" y="62"/>
                      </a:lnTo>
                      <a:lnTo>
                        <a:pt x="171" y="85"/>
                      </a:lnTo>
                      <a:lnTo>
                        <a:pt x="173" y="110"/>
                      </a:lnTo>
                      <a:lnTo>
                        <a:pt x="173" y="110"/>
                      </a:lnTo>
                      <a:lnTo>
                        <a:pt x="171" y="136"/>
                      </a:lnTo>
                      <a:lnTo>
                        <a:pt x="164" y="159"/>
                      </a:lnTo>
                      <a:lnTo>
                        <a:pt x="154" y="179"/>
                      </a:lnTo>
                      <a:lnTo>
                        <a:pt x="141" y="197"/>
                      </a:lnTo>
                      <a:lnTo>
                        <a:pt x="125" y="209"/>
                      </a:lnTo>
                      <a:lnTo>
                        <a:pt x="106" y="218"/>
                      </a:lnTo>
                      <a:lnTo>
                        <a:pt x="86" y="220"/>
                      </a:lnTo>
                      <a:lnTo>
                        <a:pt x="86" y="220"/>
                      </a:lnTo>
                      <a:lnTo>
                        <a:pt x="67" y="218"/>
                      </a:lnTo>
                      <a:lnTo>
                        <a:pt x="48" y="209"/>
                      </a:lnTo>
                      <a:lnTo>
                        <a:pt x="32" y="197"/>
                      </a:lnTo>
                      <a:lnTo>
                        <a:pt x="19" y="179"/>
                      </a:lnTo>
                      <a:lnTo>
                        <a:pt x="9" y="159"/>
                      </a:lnTo>
                      <a:lnTo>
                        <a:pt x="2" y="136"/>
                      </a:lnTo>
                      <a:lnTo>
                        <a:pt x="0" y="110"/>
                      </a:lnTo>
                      <a:lnTo>
                        <a:pt x="0" y="110"/>
                      </a:lnTo>
                      <a:lnTo>
                        <a:pt x="2" y="85"/>
                      </a:lnTo>
                      <a:lnTo>
                        <a:pt x="9" y="62"/>
                      </a:lnTo>
                      <a:lnTo>
                        <a:pt x="19" y="41"/>
                      </a:lnTo>
                      <a:lnTo>
                        <a:pt x="32" y="24"/>
                      </a:lnTo>
                      <a:lnTo>
                        <a:pt x="48" y="11"/>
                      </a:lnTo>
                      <a:lnTo>
                        <a:pt x="67" y="3"/>
                      </a:lnTo>
                      <a:lnTo>
                        <a:pt x="86" y="0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EAD4E4"/>
                </a:solidFill>
                <a:ln w="19050" cmpd="sng">
                  <a:solidFill>
                    <a:srgbClr val="DEB7D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065" name="Freeform 9"/>
                <p:cNvSpPr>
                  <a:spLocks/>
                </p:cNvSpPr>
                <p:nvPr/>
              </p:nvSpPr>
              <p:spPr bwMode="auto">
                <a:xfrm>
                  <a:off x="3844" y="827"/>
                  <a:ext cx="39" cy="104"/>
                </a:xfrm>
                <a:custGeom>
                  <a:avLst/>
                  <a:gdLst>
                    <a:gd name="T0" fmla="*/ 39 w 39"/>
                    <a:gd name="T1" fmla="*/ 0 h 104"/>
                    <a:gd name="T2" fmla="*/ 36 w 39"/>
                    <a:gd name="T3" fmla="*/ 6 h 104"/>
                    <a:gd name="T4" fmla="*/ 36 w 39"/>
                    <a:gd name="T5" fmla="*/ 7 h 104"/>
                    <a:gd name="T6" fmla="*/ 39 w 39"/>
                    <a:gd name="T7" fmla="*/ 0 h 104"/>
                    <a:gd name="T8" fmla="*/ 39 w 39"/>
                    <a:gd name="T9" fmla="*/ 0 h 104"/>
                    <a:gd name="T10" fmla="*/ 39 w 39"/>
                    <a:gd name="T11" fmla="*/ 0 h 104"/>
                    <a:gd name="T12" fmla="*/ 39 w 39"/>
                    <a:gd name="T13" fmla="*/ 0 h 104"/>
                    <a:gd name="T14" fmla="*/ 36 w 39"/>
                    <a:gd name="T15" fmla="*/ 7 h 104"/>
                    <a:gd name="T16" fmla="*/ 31 w 39"/>
                    <a:gd name="T17" fmla="*/ 13 h 104"/>
                    <a:gd name="T18" fmla="*/ 26 w 39"/>
                    <a:gd name="T19" fmla="*/ 18 h 104"/>
                    <a:gd name="T20" fmla="*/ 14 w 39"/>
                    <a:gd name="T21" fmla="*/ 28 h 104"/>
                    <a:gd name="T22" fmla="*/ 3 w 39"/>
                    <a:gd name="T23" fmla="*/ 40 h 104"/>
                    <a:gd name="T24" fmla="*/ 0 w 39"/>
                    <a:gd name="T25" fmla="*/ 55 h 104"/>
                    <a:gd name="T26" fmla="*/ 0 w 39"/>
                    <a:gd name="T27" fmla="*/ 55 h 104"/>
                    <a:gd name="T28" fmla="*/ 0 w 39"/>
                    <a:gd name="T29" fmla="*/ 55 h 104"/>
                    <a:gd name="T30" fmla="*/ 0 w 39"/>
                    <a:gd name="T31" fmla="*/ 55 h 104"/>
                    <a:gd name="T32" fmla="*/ 6 w 39"/>
                    <a:gd name="T33" fmla="*/ 67 h 104"/>
                    <a:gd name="T34" fmla="*/ 16 w 39"/>
                    <a:gd name="T35" fmla="*/ 77 h 104"/>
                    <a:gd name="T36" fmla="*/ 26 w 39"/>
                    <a:gd name="T37" fmla="*/ 85 h 104"/>
                    <a:gd name="T38" fmla="*/ 31 w 39"/>
                    <a:gd name="T39" fmla="*/ 90 h 104"/>
                    <a:gd name="T40" fmla="*/ 36 w 39"/>
                    <a:gd name="T41" fmla="*/ 97 h 104"/>
                    <a:gd name="T42" fmla="*/ 39 w 39"/>
                    <a:gd name="T43" fmla="*/ 104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9" h="104">
                      <a:moveTo>
                        <a:pt x="39" y="0"/>
                      </a:moveTo>
                      <a:lnTo>
                        <a:pt x="36" y="6"/>
                      </a:lnTo>
                      <a:lnTo>
                        <a:pt x="36" y="7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6" y="7"/>
                      </a:lnTo>
                      <a:lnTo>
                        <a:pt x="31" y="13"/>
                      </a:lnTo>
                      <a:lnTo>
                        <a:pt x="26" y="18"/>
                      </a:lnTo>
                      <a:lnTo>
                        <a:pt x="14" y="28"/>
                      </a:lnTo>
                      <a:lnTo>
                        <a:pt x="3" y="40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6" y="67"/>
                      </a:lnTo>
                      <a:lnTo>
                        <a:pt x="16" y="77"/>
                      </a:lnTo>
                      <a:lnTo>
                        <a:pt x="26" y="85"/>
                      </a:lnTo>
                      <a:lnTo>
                        <a:pt x="31" y="90"/>
                      </a:lnTo>
                      <a:lnTo>
                        <a:pt x="36" y="97"/>
                      </a:lnTo>
                      <a:lnTo>
                        <a:pt x="39" y="104"/>
                      </a:lnTo>
                    </a:path>
                  </a:pathLst>
                </a:custGeom>
                <a:noFill/>
                <a:ln w="12700">
                  <a:solidFill>
                    <a:srgbClr val="C8A3C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066" name="Freeform 10"/>
                <p:cNvSpPr>
                  <a:spLocks/>
                </p:cNvSpPr>
                <p:nvPr/>
              </p:nvSpPr>
              <p:spPr bwMode="auto">
                <a:xfrm>
                  <a:off x="3852" y="831"/>
                  <a:ext cx="35" cy="103"/>
                </a:xfrm>
                <a:custGeom>
                  <a:avLst/>
                  <a:gdLst>
                    <a:gd name="T0" fmla="*/ 29 w 35"/>
                    <a:gd name="T1" fmla="*/ 82 h 103"/>
                    <a:gd name="T2" fmla="*/ 20 w 35"/>
                    <a:gd name="T3" fmla="*/ 73 h 103"/>
                    <a:gd name="T4" fmla="*/ 14 w 35"/>
                    <a:gd name="T5" fmla="*/ 63 h 103"/>
                    <a:gd name="T6" fmla="*/ 11 w 35"/>
                    <a:gd name="T7" fmla="*/ 51 h 103"/>
                    <a:gd name="T8" fmla="*/ 11 w 35"/>
                    <a:gd name="T9" fmla="*/ 51 h 103"/>
                    <a:gd name="T10" fmla="*/ 15 w 35"/>
                    <a:gd name="T11" fmla="*/ 39 h 103"/>
                    <a:gd name="T12" fmla="*/ 20 w 35"/>
                    <a:gd name="T13" fmla="*/ 29 h 103"/>
                    <a:gd name="T14" fmla="*/ 29 w 35"/>
                    <a:gd name="T15" fmla="*/ 20 h 103"/>
                    <a:gd name="T16" fmla="*/ 29 w 35"/>
                    <a:gd name="T17" fmla="*/ 20 h 103"/>
                    <a:gd name="T18" fmla="*/ 32 w 35"/>
                    <a:gd name="T19" fmla="*/ 14 h 103"/>
                    <a:gd name="T20" fmla="*/ 33 w 35"/>
                    <a:gd name="T21" fmla="*/ 7 h 103"/>
                    <a:gd name="T22" fmla="*/ 35 w 35"/>
                    <a:gd name="T23" fmla="*/ 0 h 103"/>
                    <a:gd name="T24" fmla="*/ 35 w 35"/>
                    <a:gd name="T25" fmla="*/ 0 h 103"/>
                    <a:gd name="T26" fmla="*/ 33 w 35"/>
                    <a:gd name="T27" fmla="*/ 5 h 103"/>
                    <a:gd name="T28" fmla="*/ 33 w 35"/>
                    <a:gd name="T29" fmla="*/ 7 h 103"/>
                    <a:gd name="T30" fmla="*/ 35 w 35"/>
                    <a:gd name="T31" fmla="*/ 0 h 103"/>
                    <a:gd name="T32" fmla="*/ 35 w 35"/>
                    <a:gd name="T33" fmla="*/ 0 h 103"/>
                    <a:gd name="T34" fmla="*/ 35 w 35"/>
                    <a:gd name="T35" fmla="*/ 0 h 103"/>
                    <a:gd name="T36" fmla="*/ 35 w 35"/>
                    <a:gd name="T37" fmla="*/ 0 h 103"/>
                    <a:gd name="T38" fmla="*/ 35 w 35"/>
                    <a:gd name="T39" fmla="*/ 0 h 103"/>
                    <a:gd name="T40" fmla="*/ 35 w 35"/>
                    <a:gd name="T41" fmla="*/ 0 h 103"/>
                    <a:gd name="T42" fmla="*/ 33 w 35"/>
                    <a:gd name="T43" fmla="*/ 6 h 103"/>
                    <a:gd name="T44" fmla="*/ 30 w 35"/>
                    <a:gd name="T45" fmla="*/ 12 h 103"/>
                    <a:gd name="T46" fmla="*/ 26 w 35"/>
                    <a:gd name="T47" fmla="*/ 18 h 103"/>
                    <a:gd name="T48" fmla="*/ 26 w 35"/>
                    <a:gd name="T49" fmla="*/ 18 h 103"/>
                    <a:gd name="T50" fmla="*/ 13 w 35"/>
                    <a:gd name="T51" fmla="*/ 27 h 103"/>
                    <a:gd name="T52" fmla="*/ 3 w 35"/>
                    <a:gd name="T53" fmla="*/ 39 h 103"/>
                    <a:gd name="T54" fmla="*/ 0 w 35"/>
                    <a:gd name="T55" fmla="*/ 54 h 103"/>
                    <a:gd name="T56" fmla="*/ 0 w 35"/>
                    <a:gd name="T57" fmla="*/ 54 h 103"/>
                    <a:gd name="T58" fmla="*/ 0 w 35"/>
                    <a:gd name="T59" fmla="*/ 54 h 103"/>
                    <a:gd name="T60" fmla="*/ 0 w 35"/>
                    <a:gd name="T61" fmla="*/ 54 h 103"/>
                    <a:gd name="T62" fmla="*/ 0 w 35"/>
                    <a:gd name="T63" fmla="*/ 55 h 103"/>
                    <a:gd name="T64" fmla="*/ 0 w 35"/>
                    <a:gd name="T65" fmla="*/ 55 h 103"/>
                    <a:gd name="T66" fmla="*/ 5 w 35"/>
                    <a:gd name="T67" fmla="*/ 67 h 103"/>
                    <a:gd name="T68" fmla="*/ 15 w 35"/>
                    <a:gd name="T69" fmla="*/ 76 h 103"/>
                    <a:gd name="T70" fmla="*/ 26 w 35"/>
                    <a:gd name="T71" fmla="*/ 85 h 103"/>
                    <a:gd name="T72" fmla="*/ 26 w 35"/>
                    <a:gd name="T73" fmla="*/ 85 h 103"/>
                    <a:gd name="T74" fmla="*/ 30 w 35"/>
                    <a:gd name="T75" fmla="*/ 90 h 103"/>
                    <a:gd name="T76" fmla="*/ 33 w 35"/>
                    <a:gd name="T77" fmla="*/ 96 h 103"/>
                    <a:gd name="T78" fmla="*/ 35 w 35"/>
                    <a:gd name="T79" fmla="*/ 103 h 103"/>
                    <a:gd name="T80" fmla="*/ 35 w 35"/>
                    <a:gd name="T81" fmla="*/ 103 h 103"/>
                    <a:gd name="T82" fmla="*/ 35 w 35"/>
                    <a:gd name="T83" fmla="*/ 103 h 103"/>
                    <a:gd name="T84" fmla="*/ 35 w 35"/>
                    <a:gd name="T85" fmla="*/ 103 h 103"/>
                    <a:gd name="T86" fmla="*/ 35 w 35"/>
                    <a:gd name="T87" fmla="*/ 103 h 103"/>
                    <a:gd name="T88" fmla="*/ 29 w 35"/>
                    <a:gd name="T89" fmla="*/ 82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35" h="103">
                      <a:moveTo>
                        <a:pt x="29" y="82"/>
                      </a:moveTo>
                      <a:lnTo>
                        <a:pt x="20" y="73"/>
                      </a:lnTo>
                      <a:lnTo>
                        <a:pt x="14" y="63"/>
                      </a:lnTo>
                      <a:lnTo>
                        <a:pt x="11" y="51"/>
                      </a:lnTo>
                      <a:lnTo>
                        <a:pt x="11" y="51"/>
                      </a:lnTo>
                      <a:lnTo>
                        <a:pt x="15" y="39"/>
                      </a:lnTo>
                      <a:lnTo>
                        <a:pt x="20" y="29"/>
                      </a:lnTo>
                      <a:lnTo>
                        <a:pt x="29" y="20"/>
                      </a:lnTo>
                      <a:lnTo>
                        <a:pt x="29" y="20"/>
                      </a:lnTo>
                      <a:lnTo>
                        <a:pt x="32" y="14"/>
                      </a:lnTo>
                      <a:lnTo>
                        <a:pt x="33" y="7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3" y="5"/>
                      </a:lnTo>
                      <a:lnTo>
                        <a:pt x="33" y="7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3" y="6"/>
                      </a:lnTo>
                      <a:lnTo>
                        <a:pt x="30" y="12"/>
                      </a:lnTo>
                      <a:lnTo>
                        <a:pt x="26" y="18"/>
                      </a:lnTo>
                      <a:lnTo>
                        <a:pt x="26" y="18"/>
                      </a:lnTo>
                      <a:lnTo>
                        <a:pt x="13" y="27"/>
                      </a:lnTo>
                      <a:lnTo>
                        <a:pt x="3" y="39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5" y="67"/>
                      </a:lnTo>
                      <a:lnTo>
                        <a:pt x="15" y="76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30" y="90"/>
                      </a:lnTo>
                      <a:lnTo>
                        <a:pt x="33" y="96"/>
                      </a:lnTo>
                      <a:lnTo>
                        <a:pt x="35" y="103"/>
                      </a:lnTo>
                      <a:lnTo>
                        <a:pt x="35" y="103"/>
                      </a:lnTo>
                      <a:lnTo>
                        <a:pt x="35" y="103"/>
                      </a:lnTo>
                      <a:lnTo>
                        <a:pt x="35" y="103"/>
                      </a:lnTo>
                      <a:lnTo>
                        <a:pt x="35" y="103"/>
                      </a:lnTo>
                      <a:lnTo>
                        <a:pt x="29" y="82"/>
                      </a:lnTo>
                      <a:close/>
                    </a:path>
                  </a:pathLst>
                </a:custGeom>
                <a:solidFill>
                  <a:srgbClr val="E0BCD6"/>
                </a:solidFill>
                <a:ln w="9525">
                  <a:solidFill>
                    <a:srgbClr val="DEB7D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067" name="Freeform 11"/>
                <p:cNvSpPr>
                  <a:spLocks/>
                </p:cNvSpPr>
                <p:nvPr/>
              </p:nvSpPr>
              <p:spPr bwMode="auto">
                <a:xfrm>
                  <a:off x="3775" y="780"/>
                  <a:ext cx="70" cy="58"/>
                </a:xfrm>
                <a:custGeom>
                  <a:avLst/>
                  <a:gdLst>
                    <a:gd name="T0" fmla="*/ 0 w 70"/>
                    <a:gd name="T1" fmla="*/ 58 h 58"/>
                    <a:gd name="T2" fmla="*/ 17 w 70"/>
                    <a:gd name="T3" fmla="*/ 37 h 58"/>
                    <a:gd name="T4" fmla="*/ 38 w 70"/>
                    <a:gd name="T5" fmla="*/ 21 h 58"/>
                    <a:gd name="T6" fmla="*/ 63 w 70"/>
                    <a:gd name="T7" fmla="*/ 11 h 58"/>
                    <a:gd name="T8" fmla="*/ 63 w 70"/>
                    <a:gd name="T9" fmla="*/ 11 h 58"/>
                    <a:gd name="T10" fmla="*/ 67 w 70"/>
                    <a:gd name="T11" fmla="*/ 9 h 58"/>
                    <a:gd name="T12" fmla="*/ 69 w 70"/>
                    <a:gd name="T13" fmla="*/ 6 h 58"/>
                    <a:gd name="T14" fmla="*/ 70 w 70"/>
                    <a:gd name="T15" fmla="*/ 3 h 58"/>
                    <a:gd name="T16" fmla="*/ 70 w 70"/>
                    <a:gd name="T17" fmla="*/ 3 h 58"/>
                    <a:gd name="T18" fmla="*/ 67 w 70"/>
                    <a:gd name="T19" fmla="*/ 1 h 58"/>
                    <a:gd name="T20" fmla="*/ 60 w 70"/>
                    <a:gd name="T21" fmla="*/ 0 h 58"/>
                    <a:gd name="T22" fmla="*/ 56 w 70"/>
                    <a:gd name="T23" fmla="*/ 1 h 58"/>
                    <a:gd name="T24" fmla="*/ 56 w 70"/>
                    <a:gd name="T25" fmla="*/ 1 h 58"/>
                    <a:gd name="T26" fmla="*/ 30 w 70"/>
                    <a:gd name="T27" fmla="*/ 13 h 58"/>
                    <a:gd name="T28" fmla="*/ 12 w 70"/>
                    <a:gd name="T29" fmla="*/ 34 h 58"/>
                    <a:gd name="T30" fmla="*/ 0 w 70"/>
                    <a:gd name="T31" fmla="*/ 58 h 58"/>
                    <a:gd name="T32" fmla="*/ 0 w 70"/>
                    <a:gd name="T33" fmla="*/ 58 h 58"/>
                    <a:gd name="T34" fmla="*/ 0 w 70"/>
                    <a:gd name="T35" fmla="*/ 58 h 58"/>
                    <a:gd name="T36" fmla="*/ 0 w 70"/>
                    <a:gd name="T37" fmla="*/ 58 h 58"/>
                    <a:gd name="T38" fmla="*/ 0 w 70"/>
                    <a:gd name="T39" fmla="*/ 58 h 58"/>
                    <a:gd name="T40" fmla="*/ 0 w 70"/>
                    <a:gd name="T41" fmla="*/ 58 h 58"/>
                    <a:gd name="T42" fmla="*/ 0 w 70"/>
                    <a:gd name="T43" fmla="*/ 58 h 58"/>
                    <a:gd name="T44" fmla="*/ 0 w 70"/>
                    <a:gd name="T45" fmla="*/ 58 h 58"/>
                    <a:gd name="T46" fmla="*/ 0 w 70"/>
                    <a:gd name="T47" fmla="*/ 58 h 58"/>
                    <a:gd name="T48" fmla="*/ 0 w 70"/>
                    <a:gd name="T49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0" h="58">
                      <a:moveTo>
                        <a:pt x="0" y="58"/>
                      </a:moveTo>
                      <a:lnTo>
                        <a:pt x="17" y="37"/>
                      </a:lnTo>
                      <a:lnTo>
                        <a:pt x="38" y="21"/>
                      </a:lnTo>
                      <a:lnTo>
                        <a:pt x="63" y="11"/>
                      </a:lnTo>
                      <a:lnTo>
                        <a:pt x="63" y="11"/>
                      </a:lnTo>
                      <a:lnTo>
                        <a:pt x="67" y="9"/>
                      </a:lnTo>
                      <a:lnTo>
                        <a:pt x="69" y="6"/>
                      </a:lnTo>
                      <a:lnTo>
                        <a:pt x="70" y="3"/>
                      </a:lnTo>
                      <a:lnTo>
                        <a:pt x="70" y="3"/>
                      </a:lnTo>
                      <a:lnTo>
                        <a:pt x="67" y="1"/>
                      </a:lnTo>
                      <a:lnTo>
                        <a:pt x="60" y="0"/>
                      </a:lnTo>
                      <a:lnTo>
                        <a:pt x="56" y="1"/>
                      </a:lnTo>
                      <a:lnTo>
                        <a:pt x="56" y="1"/>
                      </a:lnTo>
                      <a:lnTo>
                        <a:pt x="30" y="13"/>
                      </a:lnTo>
                      <a:lnTo>
                        <a:pt x="12" y="34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9068" name="Freeform 12"/>
              <p:cNvSpPr>
                <a:spLocks/>
              </p:cNvSpPr>
              <p:nvPr/>
            </p:nvSpPr>
            <p:spPr bwMode="auto">
              <a:xfrm>
                <a:off x="3634" y="718"/>
                <a:ext cx="287" cy="138"/>
              </a:xfrm>
              <a:custGeom>
                <a:avLst/>
                <a:gdLst>
                  <a:gd name="T0" fmla="*/ 251 w 287"/>
                  <a:gd name="T1" fmla="*/ 29 h 138"/>
                  <a:gd name="T2" fmla="*/ 246 w 287"/>
                  <a:gd name="T3" fmla="*/ 37 h 138"/>
                  <a:gd name="T4" fmla="*/ 237 w 287"/>
                  <a:gd name="T5" fmla="*/ 53 h 138"/>
                  <a:gd name="T6" fmla="*/ 232 w 287"/>
                  <a:gd name="T7" fmla="*/ 61 h 138"/>
                  <a:gd name="T8" fmla="*/ 232 w 287"/>
                  <a:gd name="T9" fmla="*/ 61 h 138"/>
                  <a:gd name="T10" fmla="*/ 209 w 287"/>
                  <a:gd name="T11" fmla="*/ 86 h 138"/>
                  <a:gd name="T12" fmla="*/ 181 w 287"/>
                  <a:gd name="T13" fmla="*/ 102 h 138"/>
                  <a:gd name="T14" fmla="*/ 152 w 287"/>
                  <a:gd name="T15" fmla="*/ 111 h 138"/>
                  <a:gd name="T16" fmla="*/ 126 w 287"/>
                  <a:gd name="T17" fmla="*/ 115 h 138"/>
                  <a:gd name="T18" fmla="*/ 107 w 287"/>
                  <a:gd name="T19" fmla="*/ 115 h 138"/>
                  <a:gd name="T20" fmla="*/ 99 w 287"/>
                  <a:gd name="T21" fmla="*/ 115 h 138"/>
                  <a:gd name="T22" fmla="*/ 99 w 287"/>
                  <a:gd name="T23" fmla="*/ 115 h 138"/>
                  <a:gd name="T24" fmla="*/ 99 w 287"/>
                  <a:gd name="T25" fmla="*/ 115 h 138"/>
                  <a:gd name="T26" fmla="*/ 99 w 287"/>
                  <a:gd name="T27" fmla="*/ 115 h 138"/>
                  <a:gd name="T28" fmla="*/ 99 w 287"/>
                  <a:gd name="T29" fmla="*/ 115 h 138"/>
                  <a:gd name="T30" fmla="*/ 99 w 287"/>
                  <a:gd name="T31" fmla="*/ 115 h 138"/>
                  <a:gd name="T32" fmla="*/ 0 w 287"/>
                  <a:gd name="T33" fmla="*/ 115 h 138"/>
                  <a:gd name="T34" fmla="*/ 0 w 287"/>
                  <a:gd name="T35" fmla="*/ 138 h 138"/>
                  <a:gd name="T36" fmla="*/ 0 w 287"/>
                  <a:gd name="T37" fmla="*/ 138 h 138"/>
                  <a:gd name="T38" fmla="*/ 25 w 287"/>
                  <a:gd name="T39" fmla="*/ 138 h 138"/>
                  <a:gd name="T40" fmla="*/ 72 w 287"/>
                  <a:gd name="T41" fmla="*/ 138 h 138"/>
                  <a:gd name="T42" fmla="*/ 98 w 287"/>
                  <a:gd name="T43" fmla="*/ 138 h 138"/>
                  <a:gd name="T44" fmla="*/ 98 w 287"/>
                  <a:gd name="T45" fmla="*/ 138 h 138"/>
                  <a:gd name="T46" fmla="*/ 105 w 287"/>
                  <a:gd name="T47" fmla="*/ 138 h 138"/>
                  <a:gd name="T48" fmla="*/ 119 w 287"/>
                  <a:gd name="T49" fmla="*/ 138 h 138"/>
                  <a:gd name="T50" fmla="*/ 138 w 287"/>
                  <a:gd name="T51" fmla="*/ 136 h 138"/>
                  <a:gd name="T52" fmla="*/ 161 w 287"/>
                  <a:gd name="T53" fmla="*/ 133 h 138"/>
                  <a:gd name="T54" fmla="*/ 186 w 287"/>
                  <a:gd name="T55" fmla="*/ 125 h 138"/>
                  <a:gd name="T56" fmla="*/ 210 w 287"/>
                  <a:gd name="T57" fmla="*/ 114 h 138"/>
                  <a:gd name="T58" fmla="*/ 233 w 287"/>
                  <a:gd name="T59" fmla="*/ 96 h 138"/>
                  <a:gd name="T60" fmla="*/ 252 w 287"/>
                  <a:gd name="T61" fmla="*/ 73 h 138"/>
                  <a:gd name="T62" fmla="*/ 252 w 287"/>
                  <a:gd name="T63" fmla="*/ 73 h 138"/>
                  <a:gd name="T64" fmla="*/ 256 w 287"/>
                  <a:gd name="T65" fmla="*/ 64 h 138"/>
                  <a:gd name="T66" fmla="*/ 265 w 287"/>
                  <a:gd name="T67" fmla="*/ 49 h 138"/>
                  <a:gd name="T68" fmla="*/ 270 w 287"/>
                  <a:gd name="T69" fmla="*/ 40 h 138"/>
                  <a:gd name="T70" fmla="*/ 270 w 287"/>
                  <a:gd name="T71" fmla="*/ 40 h 138"/>
                  <a:gd name="T72" fmla="*/ 287 w 287"/>
                  <a:gd name="T73" fmla="*/ 12 h 138"/>
                  <a:gd name="T74" fmla="*/ 267 w 287"/>
                  <a:gd name="T75" fmla="*/ 0 h 138"/>
                  <a:gd name="T76" fmla="*/ 251 w 287"/>
                  <a:gd name="T77" fmla="*/ 2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7" h="138">
                    <a:moveTo>
                      <a:pt x="251" y="29"/>
                    </a:moveTo>
                    <a:lnTo>
                      <a:pt x="246" y="37"/>
                    </a:lnTo>
                    <a:lnTo>
                      <a:pt x="237" y="53"/>
                    </a:lnTo>
                    <a:lnTo>
                      <a:pt x="232" y="61"/>
                    </a:lnTo>
                    <a:lnTo>
                      <a:pt x="232" y="61"/>
                    </a:lnTo>
                    <a:lnTo>
                      <a:pt x="209" y="86"/>
                    </a:lnTo>
                    <a:lnTo>
                      <a:pt x="181" y="102"/>
                    </a:lnTo>
                    <a:lnTo>
                      <a:pt x="152" y="111"/>
                    </a:lnTo>
                    <a:lnTo>
                      <a:pt x="126" y="115"/>
                    </a:lnTo>
                    <a:lnTo>
                      <a:pt x="107" y="115"/>
                    </a:lnTo>
                    <a:lnTo>
                      <a:pt x="99" y="115"/>
                    </a:lnTo>
                    <a:lnTo>
                      <a:pt x="99" y="115"/>
                    </a:lnTo>
                    <a:lnTo>
                      <a:pt x="99" y="115"/>
                    </a:lnTo>
                    <a:lnTo>
                      <a:pt x="99" y="115"/>
                    </a:lnTo>
                    <a:lnTo>
                      <a:pt x="99" y="115"/>
                    </a:lnTo>
                    <a:lnTo>
                      <a:pt x="99" y="115"/>
                    </a:lnTo>
                    <a:lnTo>
                      <a:pt x="0" y="115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5" y="138"/>
                    </a:lnTo>
                    <a:lnTo>
                      <a:pt x="72" y="138"/>
                    </a:lnTo>
                    <a:lnTo>
                      <a:pt x="98" y="138"/>
                    </a:lnTo>
                    <a:lnTo>
                      <a:pt x="98" y="138"/>
                    </a:lnTo>
                    <a:lnTo>
                      <a:pt x="105" y="138"/>
                    </a:lnTo>
                    <a:lnTo>
                      <a:pt x="119" y="138"/>
                    </a:lnTo>
                    <a:lnTo>
                      <a:pt x="138" y="136"/>
                    </a:lnTo>
                    <a:lnTo>
                      <a:pt x="161" y="133"/>
                    </a:lnTo>
                    <a:lnTo>
                      <a:pt x="186" y="125"/>
                    </a:lnTo>
                    <a:lnTo>
                      <a:pt x="210" y="114"/>
                    </a:lnTo>
                    <a:lnTo>
                      <a:pt x="233" y="96"/>
                    </a:lnTo>
                    <a:lnTo>
                      <a:pt x="252" y="73"/>
                    </a:lnTo>
                    <a:lnTo>
                      <a:pt x="252" y="73"/>
                    </a:lnTo>
                    <a:lnTo>
                      <a:pt x="256" y="64"/>
                    </a:lnTo>
                    <a:lnTo>
                      <a:pt x="265" y="49"/>
                    </a:lnTo>
                    <a:lnTo>
                      <a:pt x="270" y="40"/>
                    </a:lnTo>
                    <a:lnTo>
                      <a:pt x="270" y="40"/>
                    </a:lnTo>
                    <a:lnTo>
                      <a:pt x="287" y="12"/>
                    </a:lnTo>
                    <a:lnTo>
                      <a:pt x="267" y="0"/>
                    </a:lnTo>
                    <a:lnTo>
                      <a:pt x="251" y="29"/>
                    </a:lnTo>
                    <a:close/>
                  </a:path>
                </a:pathLst>
              </a:cu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69" name="Freeform 13"/>
              <p:cNvSpPr>
                <a:spLocks/>
              </p:cNvSpPr>
              <p:nvPr/>
            </p:nvSpPr>
            <p:spPr bwMode="auto">
              <a:xfrm>
                <a:off x="3636" y="907"/>
                <a:ext cx="285" cy="139"/>
              </a:xfrm>
              <a:custGeom>
                <a:avLst/>
                <a:gdLst>
                  <a:gd name="T0" fmla="*/ 96 w 285"/>
                  <a:gd name="T1" fmla="*/ 1 h 139"/>
                  <a:gd name="T2" fmla="*/ 71 w 285"/>
                  <a:gd name="T3" fmla="*/ 1 h 139"/>
                  <a:gd name="T4" fmla="*/ 25 w 285"/>
                  <a:gd name="T5" fmla="*/ 1 h 139"/>
                  <a:gd name="T6" fmla="*/ 0 w 285"/>
                  <a:gd name="T7" fmla="*/ 1 h 139"/>
                  <a:gd name="T8" fmla="*/ 0 w 285"/>
                  <a:gd name="T9" fmla="*/ 1 h 139"/>
                  <a:gd name="T10" fmla="*/ 0 w 285"/>
                  <a:gd name="T11" fmla="*/ 24 h 139"/>
                  <a:gd name="T12" fmla="*/ 97 w 285"/>
                  <a:gd name="T13" fmla="*/ 24 h 139"/>
                  <a:gd name="T14" fmla="*/ 97 w 285"/>
                  <a:gd name="T15" fmla="*/ 24 h 139"/>
                  <a:gd name="T16" fmla="*/ 97 w 285"/>
                  <a:gd name="T17" fmla="*/ 24 h 139"/>
                  <a:gd name="T18" fmla="*/ 97 w 285"/>
                  <a:gd name="T19" fmla="*/ 24 h 139"/>
                  <a:gd name="T20" fmla="*/ 97 w 285"/>
                  <a:gd name="T21" fmla="*/ 24 h 139"/>
                  <a:gd name="T22" fmla="*/ 97 w 285"/>
                  <a:gd name="T23" fmla="*/ 24 h 139"/>
                  <a:gd name="T24" fmla="*/ 105 w 285"/>
                  <a:gd name="T25" fmla="*/ 23 h 139"/>
                  <a:gd name="T26" fmla="*/ 124 w 285"/>
                  <a:gd name="T27" fmla="*/ 24 h 139"/>
                  <a:gd name="T28" fmla="*/ 150 w 285"/>
                  <a:gd name="T29" fmla="*/ 28 h 139"/>
                  <a:gd name="T30" fmla="*/ 179 w 285"/>
                  <a:gd name="T31" fmla="*/ 36 h 139"/>
                  <a:gd name="T32" fmla="*/ 207 w 285"/>
                  <a:gd name="T33" fmla="*/ 52 h 139"/>
                  <a:gd name="T34" fmla="*/ 230 w 285"/>
                  <a:gd name="T35" fmla="*/ 77 h 139"/>
                  <a:gd name="T36" fmla="*/ 230 w 285"/>
                  <a:gd name="T37" fmla="*/ 77 h 139"/>
                  <a:gd name="T38" fmla="*/ 235 w 285"/>
                  <a:gd name="T39" fmla="*/ 86 h 139"/>
                  <a:gd name="T40" fmla="*/ 244 w 285"/>
                  <a:gd name="T41" fmla="*/ 102 h 139"/>
                  <a:gd name="T42" fmla="*/ 249 w 285"/>
                  <a:gd name="T43" fmla="*/ 110 h 139"/>
                  <a:gd name="T44" fmla="*/ 249 w 285"/>
                  <a:gd name="T45" fmla="*/ 110 h 139"/>
                  <a:gd name="T46" fmla="*/ 265 w 285"/>
                  <a:gd name="T47" fmla="*/ 139 h 139"/>
                  <a:gd name="T48" fmla="*/ 285 w 285"/>
                  <a:gd name="T49" fmla="*/ 127 h 139"/>
                  <a:gd name="T50" fmla="*/ 285 w 285"/>
                  <a:gd name="T51" fmla="*/ 127 h 139"/>
                  <a:gd name="T52" fmla="*/ 276 w 285"/>
                  <a:gd name="T53" fmla="*/ 111 h 139"/>
                  <a:gd name="T54" fmla="*/ 259 w 285"/>
                  <a:gd name="T55" fmla="*/ 81 h 139"/>
                  <a:gd name="T56" fmla="*/ 250 w 285"/>
                  <a:gd name="T57" fmla="*/ 66 h 139"/>
                  <a:gd name="T58" fmla="*/ 250 w 285"/>
                  <a:gd name="T59" fmla="*/ 66 h 139"/>
                  <a:gd name="T60" fmla="*/ 231 w 285"/>
                  <a:gd name="T61" fmla="*/ 42 h 139"/>
                  <a:gd name="T62" fmla="*/ 208 w 285"/>
                  <a:gd name="T63" fmla="*/ 25 h 139"/>
                  <a:gd name="T64" fmla="*/ 184 w 285"/>
                  <a:gd name="T65" fmla="*/ 13 h 139"/>
                  <a:gd name="T66" fmla="*/ 159 w 285"/>
                  <a:gd name="T67" fmla="*/ 6 h 139"/>
                  <a:gd name="T68" fmla="*/ 136 w 285"/>
                  <a:gd name="T69" fmla="*/ 2 h 139"/>
                  <a:gd name="T70" fmla="*/ 117 w 285"/>
                  <a:gd name="T71" fmla="*/ 0 h 139"/>
                  <a:gd name="T72" fmla="*/ 103 w 285"/>
                  <a:gd name="T73" fmla="*/ 0 h 139"/>
                  <a:gd name="T74" fmla="*/ 96 w 285"/>
                  <a:gd name="T75" fmla="*/ 1 h 139"/>
                  <a:gd name="T76" fmla="*/ 96 w 285"/>
                  <a:gd name="T77" fmla="*/ 1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5" h="139">
                    <a:moveTo>
                      <a:pt x="96" y="1"/>
                    </a:moveTo>
                    <a:lnTo>
                      <a:pt x="71" y="1"/>
                    </a:lnTo>
                    <a:lnTo>
                      <a:pt x="25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4"/>
                    </a:lnTo>
                    <a:lnTo>
                      <a:pt x="97" y="24"/>
                    </a:lnTo>
                    <a:lnTo>
                      <a:pt x="97" y="24"/>
                    </a:lnTo>
                    <a:lnTo>
                      <a:pt x="97" y="24"/>
                    </a:lnTo>
                    <a:lnTo>
                      <a:pt x="97" y="24"/>
                    </a:lnTo>
                    <a:lnTo>
                      <a:pt x="97" y="24"/>
                    </a:lnTo>
                    <a:lnTo>
                      <a:pt x="97" y="24"/>
                    </a:lnTo>
                    <a:lnTo>
                      <a:pt x="105" y="23"/>
                    </a:lnTo>
                    <a:lnTo>
                      <a:pt x="124" y="24"/>
                    </a:lnTo>
                    <a:lnTo>
                      <a:pt x="150" y="28"/>
                    </a:lnTo>
                    <a:lnTo>
                      <a:pt x="179" y="36"/>
                    </a:lnTo>
                    <a:lnTo>
                      <a:pt x="207" y="52"/>
                    </a:lnTo>
                    <a:lnTo>
                      <a:pt x="230" y="77"/>
                    </a:lnTo>
                    <a:lnTo>
                      <a:pt x="230" y="77"/>
                    </a:lnTo>
                    <a:lnTo>
                      <a:pt x="235" y="86"/>
                    </a:lnTo>
                    <a:lnTo>
                      <a:pt x="244" y="102"/>
                    </a:lnTo>
                    <a:lnTo>
                      <a:pt x="249" y="110"/>
                    </a:lnTo>
                    <a:lnTo>
                      <a:pt x="249" y="110"/>
                    </a:lnTo>
                    <a:lnTo>
                      <a:pt x="265" y="139"/>
                    </a:lnTo>
                    <a:lnTo>
                      <a:pt x="285" y="127"/>
                    </a:lnTo>
                    <a:lnTo>
                      <a:pt x="285" y="127"/>
                    </a:lnTo>
                    <a:lnTo>
                      <a:pt x="276" y="111"/>
                    </a:lnTo>
                    <a:lnTo>
                      <a:pt x="259" y="81"/>
                    </a:lnTo>
                    <a:lnTo>
                      <a:pt x="250" y="66"/>
                    </a:lnTo>
                    <a:lnTo>
                      <a:pt x="250" y="66"/>
                    </a:lnTo>
                    <a:lnTo>
                      <a:pt x="231" y="42"/>
                    </a:lnTo>
                    <a:lnTo>
                      <a:pt x="208" y="25"/>
                    </a:lnTo>
                    <a:lnTo>
                      <a:pt x="184" y="13"/>
                    </a:lnTo>
                    <a:lnTo>
                      <a:pt x="159" y="6"/>
                    </a:lnTo>
                    <a:lnTo>
                      <a:pt x="136" y="2"/>
                    </a:lnTo>
                    <a:lnTo>
                      <a:pt x="117" y="0"/>
                    </a:lnTo>
                    <a:lnTo>
                      <a:pt x="103" y="0"/>
                    </a:lnTo>
                    <a:lnTo>
                      <a:pt x="96" y="1"/>
                    </a:lnTo>
                    <a:lnTo>
                      <a:pt x="96" y="1"/>
                    </a:lnTo>
                    <a:close/>
                  </a:path>
                </a:pathLst>
              </a:cu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70" name="Rectangle 14"/>
              <p:cNvSpPr>
                <a:spLocks noChangeArrowheads="1"/>
              </p:cNvSpPr>
              <p:nvPr/>
            </p:nvSpPr>
            <p:spPr bwMode="auto">
              <a:xfrm>
                <a:off x="3650" y="844"/>
                <a:ext cx="8" cy="75"/>
              </a:xfrm>
              <a:prstGeom prst="rect">
                <a:avLst/>
              </a:pr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71" name="Rectangle 15"/>
              <p:cNvSpPr>
                <a:spLocks noChangeArrowheads="1"/>
              </p:cNvSpPr>
              <p:nvPr/>
            </p:nvSpPr>
            <p:spPr bwMode="auto">
              <a:xfrm>
                <a:off x="3687" y="844"/>
                <a:ext cx="7" cy="75"/>
              </a:xfrm>
              <a:prstGeom prst="rect">
                <a:avLst/>
              </a:pr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72" name="Rectangle 16"/>
              <p:cNvSpPr>
                <a:spLocks noChangeArrowheads="1"/>
              </p:cNvSpPr>
              <p:nvPr/>
            </p:nvSpPr>
            <p:spPr bwMode="auto">
              <a:xfrm>
                <a:off x="3723" y="844"/>
                <a:ext cx="8" cy="75"/>
              </a:xfrm>
              <a:prstGeom prst="rect">
                <a:avLst/>
              </a:pr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73" name="Rectangle 17"/>
              <p:cNvSpPr>
                <a:spLocks noChangeArrowheads="1"/>
              </p:cNvSpPr>
              <p:nvPr/>
            </p:nvSpPr>
            <p:spPr bwMode="auto">
              <a:xfrm>
                <a:off x="3760" y="844"/>
                <a:ext cx="7" cy="75"/>
              </a:xfrm>
              <a:prstGeom prst="rect">
                <a:avLst/>
              </a:pr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74" name="Freeform 18"/>
              <p:cNvSpPr>
                <a:spLocks/>
              </p:cNvSpPr>
              <p:nvPr/>
            </p:nvSpPr>
            <p:spPr bwMode="auto">
              <a:xfrm>
                <a:off x="3794" y="887"/>
                <a:ext cx="14" cy="37"/>
              </a:xfrm>
              <a:custGeom>
                <a:avLst/>
                <a:gdLst>
                  <a:gd name="T0" fmla="*/ 0 w 14"/>
                  <a:gd name="T1" fmla="*/ 36 h 37"/>
                  <a:gd name="T2" fmla="*/ 7 w 14"/>
                  <a:gd name="T3" fmla="*/ 37 h 37"/>
                  <a:gd name="T4" fmla="*/ 14 w 14"/>
                  <a:gd name="T5" fmla="*/ 1 h 37"/>
                  <a:gd name="T6" fmla="*/ 6 w 14"/>
                  <a:gd name="T7" fmla="*/ 0 h 37"/>
                  <a:gd name="T8" fmla="*/ 0 w 14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7">
                    <a:moveTo>
                      <a:pt x="0" y="36"/>
                    </a:moveTo>
                    <a:lnTo>
                      <a:pt x="7" y="37"/>
                    </a:lnTo>
                    <a:lnTo>
                      <a:pt x="14" y="1"/>
                    </a:lnTo>
                    <a:lnTo>
                      <a:pt x="6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75" name="Freeform 19"/>
              <p:cNvSpPr>
                <a:spLocks/>
              </p:cNvSpPr>
              <p:nvPr/>
            </p:nvSpPr>
            <p:spPr bwMode="auto">
              <a:xfrm>
                <a:off x="3828" y="901"/>
                <a:ext cx="25" cy="38"/>
              </a:xfrm>
              <a:custGeom>
                <a:avLst/>
                <a:gdLst>
                  <a:gd name="T0" fmla="*/ 0 w 25"/>
                  <a:gd name="T1" fmla="*/ 35 h 38"/>
                  <a:gd name="T2" fmla="*/ 7 w 25"/>
                  <a:gd name="T3" fmla="*/ 38 h 38"/>
                  <a:gd name="T4" fmla="*/ 25 w 25"/>
                  <a:gd name="T5" fmla="*/ 3 h 38"/>
                  <a:gd name="T6" fmla="*/ 17 w 25"/>
                  <a:gd name="T7" fmla="*/ 0 h 38"/>
                  <a:gd name="T8" fmla="*/ 0 w 25"/>
                  <a:gd name="T9" fmla="*/ 3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8">
                    <a:moveTo>
                      <a:pt x="0" y="35"/>
                    </a:moveTo>
                    <a:lnTo>
                      <a:pt x="7" y="38"/>
                    </a:lnTo>
                    <a:lnTo>
                      <a:pt x="25" y="3"/>
                    </a:lnTo>
                    <a:lnTo>
                      <a:pt x="17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76" name="Freeform 20"/>
              <p:cNvSpPr>
                <a:spLocks/>
              </p:cNvSpPr>
              <p:nvPr/>
            </p:nvSpPr>
            <p:spPr bwMode="auto">
              <a:xfrm>
                <a:off x="3857" y="924"/>
                <a:ext cx="32" cy="35"/>
              </a:xfrm>
              <a:custGeom>
                <a:avLst/>
                <a:gdLst>
                  <a:gd name="T0" fmla="*/ 0 w 32"/>
                  <a:gd name="T1" fmla="*/ 30 h 35"/>
                  <a:gd name="T2" fmla="*/ 5 w 32"/>
                  <a:gd name="T3" fmla="*/ 35 h 35"/>
                  <a:gd name="T4" fmla="*/ 32 w 32"/>
                  <a:gd name="T5" fmla="*/ 6 h 35"/>
                  <a:gd name="T6" fmla="*/ 26 w 32"/>
                  <a:gd name="T7" fmla="*/ 0 h 35"/>
                  <a:gd name="T8" fmla="*/ 0 w 32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5">
                    <a:moveTo>
                      <a:pt x="0" y="30"/>
                    </a:moveTo>
                    <a:lnTo>
                      <a:pt x="5" y="35"/>
                    </a:lnTo>
                    <a:lnTo>
                      <a:pt x="32" y="6"/>
                    </a:lnTo>
                    <a:lnTo>
                      <a:pt x="2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77" name="Freeform 21"/>
              <p:cNvSpPr>
                <a:spLocks/>
              </p:cNvSpPr>
              <p:nvPr/>
            </p:nvSpPr>
            <p:spPr bwMode="auto">
              <a:xfrm>
                <a:off x="3877" y="960"/>
                <a:ext cx="38" cy="29"/>
              </a:xfrm>
              <a:custGeom>
                <a:avLst/>
                <a:gdLst>
                  <a:gd name="T0" fmla="*/ 0 w 38"/>
                  <a:gd name="T1" fmla="*/ 23 h 29"/>
                  <a:gd name="T2" fmla="*/ 5 w 38"/>
                  <a:gd name="T3" fmla="*/ 29 h 29"/>
                  <a:gd name="T4" fmla="*/ 38 w 38"/>
                  <a:gd name="T5" fmla="*/ 7 h 29"/>
                  <a:gd name="T6" fmla="*/ 33 w 38"/>
                  <a:gd name="T7" fmla="*/ 0 h 29"/>
                  <a:gd name="T8" fmla="*/ 0 w 38"/>
                  <a:gd name="T9" fmla="*/ 2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9">
                    <a:moveTo>
                      <a:pt x="0" y="23"/>
                    </a:moveTo>
                    <a:lnTo>
                      <a:pt x="5" y="29"/>
                    </a:lnTo>
                    <a:lnTo>
                      <a:pt x="38" y="7"/>
                    </a:lnTo>
                    <a:lnTo>
                      <a:pt x="33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78" name="Freeform 22"/>
              <p:cNvSpPr>
                <a:spLocks/>
              </p:cNvSpPr>
              <p:nvPr/>
            </p:nvSpPr>
            <p:spPr bwMode="auto">
              <a:xfrm>
                <a:off x="3896" y="992"/>
                <a:ext cx="38" cy="27"/>
              </a:xfrm>
              <a:custGeom>
                <a:avLst/>
                <a:gdLst>
                  <a:gd name="T0" fmla="*/ 0 w 38"/>
                  <a:gd name="T1" fmla="*/ 21 h 27"/>
                  <a:gd name="T2" fmla="*/ 4 w 38"/>
                  <a:gd name="T3" fmla="*/ 27 h 27"/>
                  <a:gd name="T4" fmla="*/ 38 w 38"/>
                  <a:gd name="T5" fmla="*/ 7 h 27"/>
                  <a:gd name="T6" fmla="*/ 34 w 38"/>
                  <a:gd name="T7" fmla="*/ 0 h 27"/>
                  <a:gd name="T8" fmla="*/ 0 w 38"/>
                  <a:gd name="T9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7">
                    <a:moveTo>
                      <a:pt x="0" y="21"/>
                    </a:moveTo>
                    <a:lnTo>
                      <a:pt x="4" y="27"/>
                    </a:lnTo>
                    <a:lnTo>
                      <a:pt x="38" y="7"/>
                    </a:lnTo>
                    <a:lnTo>
                      <a:pt x="34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79" name="Freeform 23"/>
              <p:cNvSpPr>
                <a:spLocks/>
              </p:cNvSpPr>
              <p:nvPr/>
            </p:nvSpPr>
            <p:spPr bwMode="auto">
              <a:xfrm>
                <a:off x="3795" y="840"/>
                <a:ext cx="12" cy="40"/>
              </a:xfrm>
              <a:custGeom>
                <a:avLst/>
                <a:gdLst>
                  <a:gd name="T0" fmla="*/ 0 w 12"/>
                  <a:gd name="T1" fmla="*/ 0 h 40"/>
                  <a:gd name="T2" fmla="*/ 5 w 12"/>
                  <a:gd name="T3" fmla="*/ 40 h 40"/>
                  <a:gd name="T4" fmla="*/ 12 w 12"/>
                  <a:gd name="T5" fmla="*/ 39 h 40"/>
                  <a:gd name="T6" fmla="*/ 8 w 12"/>
                  <a:gd name="T7" fmla="*/ 0 h 40"/>
                  <a:gd name="T8" fmla="*/ 0 w 12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0">
                    <a:moveTo>
                      <a:pt x="0" y="0"/>
                    </a:moveTo>
                    <a:lnTo>
                      <a:pt x="5" y="40"/>
                    </a:lnTo>
                    <a:lnTo>
                      <a:pt x="12" y="39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80" name="Freeform 24"/>
              <p:cNvSpPr>
                <a:spLocks/>
              </p:cNvSpPr>
              <p:nvPr/>
            </p:nvSpPr>
            <p:spPr bwMode="auto">
              <a:xfrm>
                <a:off x="3858" y="805"/>
                <a:ext cx="32" cy="34"/>
              </a:xfrm>
              <a:custGeom>
                <a:avLst/>
                <a:gdLst>
                  <a:gd name="T0" fmla="*/ 0 w 32"/>
                  <a:gd name="T1" fmla="*/ 5 h 34"/>
                  <a:gd name="T2" fmla="*/ 26 w 32"/>
                  <a:gd name="T3" fmla="*/ 34 h 34"/>
                  <a:gd name="T4" fmla="*/ 32 w 32"/>
                  <a:gd name="T5" fmla="*/ 29 h 34"/>
                  <a:gd name="T6" fmla="*/ 5 w 32"/>
                  <a:gd name="T7" fmla="*/ 0 h 34"/>
                  <a:gd name="T8" fmla="*/ 0 w 32"/>
                  <a:gd name="T9" fmla="*/ 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4">
                    <a:moveTo>
                      <a:pt x="0" y="5"/>
                    </a:moveTo>
                    <a:lnTo>
                      <a:pt x="26" y="34"/>
                    </a:lnTo>
                    <a:lnTo>
                      <a:pt x="32" y="29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81" name="Freeform 25"/>
              <p:cNvSpPr>
                <a:spLocks/>
              </p:cNvSpPr>
              <p:nvPr/>
            </p:nvSpPr>
            <p:spPr bwMode="auto">
              <a:xfrm>
                <a:off x="3879" y="774"/>
                <a:ext cx="37" cy="29"/>
              </a:xfrm>
              <a:custGeom>
                <a:avLst/>
                <a:gdLst>
                  <a:gd name="T0" fmla="*/ 0 w 37"/>
                  <a:gd name="T1" fmla="*/ 6 h 29"/>
                  <a:gd name="T2" fmla="*/ 33 w 37"/>
                  <a:gd name="T3" fmla="*/ 29 h 29"/>
                  <a:gd name="T4" fmla="*/ 37 w 37"/>
                  <a:gd name="T5" fmla="*/ 22 h 29"/>
                  <a:gd name="T6" fmla="*/ 4 w 37"/>
                  <a:gd name="T7" fmla="*/ 0 h 29"/>
                  <a:gd name="T8" fmla="*/ 0 w 37"/>
                  <a:gd name="T9" fmla="*/ 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9">
                    <a:moveTo>
                      <a:pt x="0" y="6"/>
                    </a:moveTo>
                    <a:lnTo>
                      <a:pt x="33" y="29"/>
                    </a:lnTo>
                    <a:lnTo>
                      <a:pt x="37" y="22"/>
                    </a:lnTo>
                    <a:lnTo>
                      <a:pt x="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82" name="Freeform 26"/>
              <p:cNvSpPr>
                <a:spLocks/>
              </p:cNvSpPr>
              <p:nvPr/>
            </p:nvSpPr>
            <p:spPr bwMode="auto">
              <a:xfrm>
                <a:off x="3897" y="744"/>
                <a:ext cx="38" cy="27"/>
              </a:xfrm>
              <a:custGeom>
                <a:avLst/>
                <a:gdLst>
                  <a:gd name="T0" fmla="*/ 0 w 38"/>
                  <a:gd name="T1" fmla="*/ 6 h 27"/>
                  <a:gd name="T2" fmla="*/ 34 w 38"/>
                  <a:gd name="T3" fmla="*/ 27 h 27"/>
                  <a:gd name="T4" fmla="*/ 38 w 38"/>
                  <a:gd name="T5" fmla="*/ 20 h 27"/>
                  <a:gd name="T6" fmla="*/ 4 w 38"/>
                  <a:gd name="T7" fmla="*/ 0 h 27"/>
                  <a:gd name="T8" fmla="*/ 0 w 38"/>
                  <a:gd name="T9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7">
                    <a:moveTo>
                      <a:pt x="0" y="6"/>
                    </a:moveTo>
                    <a:lnTo>
                      <a:pt x="34" y="27"/>
                    </a:lnTo>
                    <a:lnTo>
                      <a:pt x="38" y="20"/>
                    </a:lnTo>
                    <a:lnTo>
                      <a:pt x="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9083" name="Text Box 27"/>
            <p:cNvSpPr txBox="1">
              <a:spLocks noChangeArrowheads="1"/>
            </p:cNvSpPr>
            <p:nvPr/>
          </p:nvSpPr>
          <p:spPr bwMode="auto">
            <a:xfrm>
              <a:off x="256" y="1979"/>
              <a:ext cx="173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2000" b="1">
                  <a:solidFill>
                    <a:srgbClr val="FFFF00"/>
                  </a:solidFill>
                  <a:latin typeface="Palatino Linotype" charset="0"/>
                </a:rPr>
                <a:t>Helicase</a:t>
              </a:r>
              <a:r>
                <a:rPr lang="en-US" sz="2000" b="1">
                  <a:latin typeface="Palatino Linotype" charset="0"/>
                </a:rPr>
                <a:t> unwinds </a:t>
              </a:r>
            </a:p>
            <a:p>
              <a:pPr algn="l" eaLnBrk="0" hangingPunct="0"/>
              <a:r>
                <a:rPr lang="en-US" sz="2000" b="1">
                  <a:latin typeface="Palatino Linotype" charset="0"/>
                </a:rPr>
                <a:t>parental double helix</a:t>
              </a:r>
            </a:p>
          </p:txBody>
        </p:sp>
      </p:grpSp>
      <p:grpSp>
        <p:nvGrpSpPr>
          <p:cNvPr id="429084" name="Group 28"/>
          <p:cNvGrpSpPr>
            <a:grpSpLocks/>
          </p:cNvGrpSpPr>
          <p:nvPr/>
        </p:nvGrpSpPr>
        <p:grpSpPr bwMode="auto">
          <a:xfrm>
            <a:off x="3767138" y="1360488"/>
            <a:ext cx="2686050" cy="2795587"/>
            <a:chOff x="2109" y="1029"/>
            <a:chExt cx="1504" cy="1761"/>
          </a:xfrm>
        </p:grpSpPr>
        <p:grpSp>
          <p:nvGrpSpPr>
            <p:cNvPr id="429085" name="Group 29"/>
            <p:cNvGrpSpPr>
              <a:grpSpLocks/>
            </p:cNvGrpSpPr>
            <p:nvPr/>
          </p:nvGrpSpPr>
          <p:grpSpPr bwMode="auto">
            <a:xfrm>
              <a:off x="2242" y="1029"/>
              <a:ext cx="917" cy="913"/>
              <a:chOff x="4271" y="719"/>
              <a:chExt cx="334" cy="300"/>
            </a:xfrm>
          </p:grpSpPr>
          <p:sp>
            <p:nvSpPr>
              <p:cNvPr id="429086" name="Freeform 30"/>
              <p:cNvSpPr>
                <a:spLocks/>
              </p:cNvSpPr>
              <p:nvPr/>
            </p:nvSpPr>
            <p:spPr bwMode="auto">
              <a:xfrm>
                <a:off x="4271" y="719"/>
                <a:ext cx="216" cy="51"/>
              </a:xfrm>
              <a:custGeom>
                <a:avLst/>
                <a:gdLst>
                  <a:gd name="T0" fmla="*/ 94 w 216"/>
                  <a:gd name="T1" fmla="*/ 28 h 51"/>
                  <a:gd name="T2" fmla="*/ 94 w 216"/>
                  <a:gd name="T3" fmla="*/ 28 h 51"/>
                  <a:gd name="T4" fmla="*/ 94 w 216"/>
                  <a:gd name="T5" fmla="*/ 28 h 51"/>
                  <a:gd name="T6" fmla="*/ 93 w 216"/>
                  <a:gd name="T7" fmla="*/ 28 h 51"/>
                  <a:gd name="T8" fmla="*/ 93 w 216"/>
                  <a:gd name="T9" fmla="*/ 28 h 51"/>
                  <a:gd name="T10" fmla="*/ 0 w 216"/>
                  <a:gd name="T11" fmla="*/ 28 h 51"/>
                  <a:gd name="T12" fmla="*/ 0 w 216"/>
                  <a:gd name="T13" fmla="*/ 51 h 51"/>
                  <a:gd name="T14" fmla="*/ 0 w 216"/>
                  <a:gd name="T15" fmla="*/ 51 h 51"/>
                  <a:gd name="T16" fmla="*/ 24 w 216"/>
                  <a:gd name="T17" fmla="*/ 51 h 51"/>
                  <a:gd name="T18" fmla="*/ 69 w 216"/>
                  <a:gd name="T19" fmla="*/ 51 h 51"/>
                  <a:gd name="T20" fmla="*/ 93 w 216"/>
                  <a:gd name="T21" fmla="*/ 51 h 51"/>
                  <a:gd name="T22" fmla="*/ 93 w 216"/>
                  <a:gd name="T23" fmla="*/ 51 h 51"/>
                  <a:gd name="T24" fmla="*/ 103 w 216"/>
                  <a:gd name="T25" fmla="*/ 51 h 51"/>
                  <a:gd name="T26" fmla="*/ 124 w 216"/>
                  <a:gd name="T27" fmla="*/ 50 h 51"/>
                  <a:gd name="T28" fmla="*/ 153 w 216"/>
                  <a:gd name="T29" fmla="*/ 46 h 51"/>
                  <a:gd name="T30" fmla="*/ 184 w 216"/>
                  <a:gd name="T31" fmla="*/ 36 h 51"/>
                  <a:gd name="T32" fmla="*/ 216 w 216"/>
                  <a:gd name="T33" fmla="*/ 19 h 51"/>
                  <a:gd name="T34" fmla="*/ 216 w 216"/>
                  <a:gd name="T35" fmla="*/ 19 h 51"/>
                  <a:gd name="T36" fmla="*/ 212 w 216"/>
                  <a:gd name="T37" fmla="*/ 14 h 51"/>
                  <a:gd name="T38" fmla="*/ 206 w 216"/>
                  <a:gd name="T39" fmla="*/ 5 h 51"/>
                  <a:gd name="T40" fmla="*/ 202 w 216"/>
                  <a:gd name="T41" fmla="*/ 0 h 51"/>
                  <a:gd name="T42" fmla="*/ 202 w 216"/>
                  <a:gd name="T43" fmla="*/ 0 h 51"/>
                  <a:gd name="T44" fmla="*/ 167 w 216"/>
                  <a:gd name="T45" fmla="*/ 18 h 51"/>
                  <a:gd name="T46" fmla="*/ 132 w 216"/>
                  <a:gd name="T47" fmla="*/ 26 h 51"/>
                  <a:gd name="T48" fmla="*/ 105 w 216"/>
                  <a:gd name="T49" fmla="*/ 28 h 51"/>
                  <a:gd name="T50" fmla="*/ 94 w 216"/>
                  <a:gd name="T51" fmla="*/ 28 h 51"/>
                  <a:gd name="T52" fmla="*/ 94 w 216"/>
                  <a:gd name="T53" fmla="*/ 2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6" h="51">
                    <a:moveTo>
                      <a:pt x="94" y="28"/>
                    </a:moveTo>
                    <a:lnTo>
                      <a:pt x="94" y="28"/>
                    </a:lnTo>
                    <a:lnTo>
                      <a:pt x="94" y="28"/>
                    </a:lnTo>
                    <a:lnTo>
                      <a:pt x="93" y="28"/>
                    </a:lnTo>
                    <a:lnTo>
                      <a:pt x="93" y="28"/>
                    </a:lnTo>
                    <a:lnTo>
                      <a:pt x="0" y="28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4" y="51"/>
                    </a:lnTo>
                    <a:lnTo>
                      <a:pt x="69" y="51"/>
                    </a:lnTo>
                    <a:lnTo>
                      <a:pt x="93" y="51"/>
                    </a:lnTo>
                    <a:lnTo>
                      <a:pt x="93" y="51"/>
                    </a:lnTo>
                    <a:lnTo>
                      <a:pt x="103" y="51"/>
                    </a:lnTo>
                    <a:lnTo>
                      <a:pt x="124" y="50"/>
                    </a:lnTo>
                    <a:lnTo>
                      <a:pt x="153" y="46"/>
                    </a:lnTo>
                    <a:lnTo>
                      <a:pt x="184" y="36"/>
                    </a:lnTo>
                    <a:lnTo>
                      <a:pt x="216" y="19"/>
                    </a:lnTo>
                    <a:lnTo>
                      <a:pt x="216" y="19"/>
                    </a:lnTo>
                    <a:lnTo>
                      <a:pt x="212" y="14"/>
                    </a:lnTo>
                    <a:lnTo>
                      <a:pt x="206" y="5"/>
                    </a:lnTo>
                    <a:lnTo>
                      <a:pt x="202" y="0"/>
                    </a:lnTo>
                    <a:lnTo>
                      <a:pt x="202" y="0"/>
                    </a:lnTo>
                    <a:lnTo>
                      <a:pt x="167" y="18"/>
                    </a:lnTo>
                    <a:lnTo>
                      <a:pt x="132" y="26"/>
                    </a:lnTo>
                    <a:lnTo>
                      <a:pt x="105" y="28"/>
                    </a:lnTo>
                    <a:lnTo>
                      <a:pt x="94" y="28"/>
                    </a:lnTo>
                    <a:lnTo>
                      <a:pt x="94" y="28"/>
                    </a:lnTo>
                    <a:close/>
                  </a:path>
                </a:pathLst>
              </a:cu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87" name="Freeform 31"/>
              <p:cNvSpPr>
                <a:spLocks/>
              </p:cNvSpPr>
              <p:nvPr/>
            </p:nvSpPr>
            <p:spPr bwMode="auto">
              <a:xfrm>
                <a:off x="4271" y="821"/>
                <a:ext cx="331" cy="198"/>
              </a:xfrm>
              <a:custGeom>
                <a:avLst/>
                <a:gdLst>
                  <a:gd name="T0" fmla="*/ 93 w 331"/>
                  <a:gd name="T1" fmla="*/ 0 h 198"/>
                  <a:gd name="T2" fmla="*/ 69 w 331"/>
                  <a:gd name="T3" fmla="*/ 0 h 198"/>
                  <a:gd name="T4" fmla="*/ 24 w 331"/>
                  <a:gd name="T5" fmla="*/ 0 h 198"/>
                  <a:gd name="T6" fmla="*/ 0 w 331"/>
                  <a:gd name="T7" fmla="*/ 0 h 198"/>
                  <a:gd name="T8" fmla="*/ 0 w 331"/>
                  <a:gd name="T9" fmla="*/ 0 h 198"/>
                  <a:gd name="T10" fmla="*/ 0 w 331"/>
                  <a:gd name="T11" fmla="*/ 23 h 198"/>
                  <a:gd name="T12" fmla="*/ 93 w 331"/>
                  <a:gd name="T13" fmla="*/ 23 h 198"/>
                  <a:gd name="T14" fmla="*/ 93 w 331"/>
                  <a:gd name="T15" fmla="*/ 23 h 198"/>
                  <a:gd name="T16" fmla="*/ 94 w 331"/>
                  <a:gd name="T17" fmla="*/ 23 h 198"/>
                  <a:gd name="T18" fmla="*/ 94 w 331"/>
                  <a:gd name="T19" fmla="*/ 23 h 198"/>
                  <a:gd name="T20" fmla="*/ 94 w 331"/>
                  <a:gd name="T21" fmla="*/ 23 h 198"/>
                  <a:gd name="T22" fmla="*/ 94 w 331"/>
                  <a:gd name="T23" fmla="*/ 23 h 198"/>
                  <a:gd name="T24" fmla="*/ 102 w 331"/>
                  <a:gd name="T25" fmla="*/ 23 h 198"/>
                  <a:gd name="T26" fmla="*/ 121 w 331"/>
                  <a:gd name="T27" fmla="*/ 24 h 198"/>
                  <a:gd name="T28" fmla="*/ 147 w 331"/>
                  <a:gd name="T29" fmla="*/ 27 h 198"/>
                  <a:gd name="T30" fmla="*/ 176 w 331"/>
                  <a:gd name="T31" fmla="*/ 36 h 198"/>
                  <a:gd name="T32" fmla="*/ 204 w 331"/>
                  <a:gd name="T33" fmla="*/ 52 h 198"/>
                  <a:gd name="T34" fmla="*/ 226 w 331"/>
                  <a:gd name="T35" fmla="*/ 78 h 198"/>
                  <a:gd name="T36" fmla="*/ 226 w 331"/>
                  <a:gd name="T37" fmla="*/ 78 h 198"/>
                  <a:gd name="T38" fmla="*/ 232 w 331"/>
                  <a:gd name="T39" fmla="*/ 86 h 198"/>
                  <a:gd name="T40" fmla="*/ 241 w 331"/>
                  <a:gd name="T41" fmla="*/ 101 h 198"/>
                  <a:gd name="T42" fmla="*/ 245 w 331"/>
                  <a:gd name="T43" fmla="*/ 110 h 198"/>
                  <a:gd name="T44" fmla="*/ 245 w 331"/>
                  <a:gd name="T45" fmla="*/ 110 h 198"/>
                  <a:gd name="T46" fmla="*/ 261 w 331"/>
                  <a:gd name="T47" fmla="*/ 136 h 198"/>
                  <a:gd name="T48" fmla="*/ 277 w 331"/>
                  <a:gd name="T49" fmla="*/ 161 h 198"/>
                  <a:gd name="T50" fmla="*/ 296 w 331"/>
                  <a:gd name="T51" fmla="*/ 182 h 198"/>
                  <a:gd name="T52" fmla="*/ 319 w 331"/>
                  <a:gd name="T53" fmla="*/ 198 h 198"/>
                  <a:gd name="T54" fmla="*/ 319 w 331"/>
                  <a:gd name="T55" fmla="*/ 198 h 198"/>
                  <a:gd name="T56" fmla="*/ 322 w 331"/>
                  <a:gd name="T57" fmla="*/ 193 h 198"/>
                  <a:gd name="T58" fmla="*/ 328 w 331"/>
                  <a:gd name="T59" fmla="*/ 183 h 198"/>
                  <a:gd name="T60" fmla="*/ 331 w 331"/>
                  <a:gd name="T61" fmla="*/ 178 h 198"/>
                  <a:gd name="T62" fmla="*/ 331 w 331"/>
                  <a:gd name="T63" fmla="*/ 178 h 198"/>
                  <a:gd name="T64" fmla="*/ 311 w 331"/>
                  <a:gd name="T65" fmla="*/ 164 h 198"/>
                  <a:gd name="T66" fmla="*/ 295 w 331"/>
                  <a:gd name="T67" fmla="*/ 146 h 198"/>
                  <a:gd name="T68" fmla="*/ 280 w 331"/>
                  <a:gd name="T69" fmla="*/ 124 h 198"/>
                  <a:gd name="T70" fmla="*/ 266 w 331"/>
                  <a:gd name="T71" fmla="*/ 98 h 198"/>
                  <a:gd name="T72" fmla="*/ 266 w 331"/>
                  <a:gd name="T73" fmla="*/ 98 h 198"/>
                  <a:gd name="T74" fmla="*/ 260 w 331"/>
                  <a:gd name="T75" fmla="*/ 90 h 198"/>
                  <a:gd name="T76" fmla="*/ 251 w 331"/>
                  <a:gd name="T77" fmla="*/ 74 h 198"/>
                  <a:gd name="T78" fmla="*/ 246 w 331"/>
                  <a:gd name="T79" fmla="*/ 65 h 198"/>
                  <a:gd name="T80" fmla="*/ 246 w 331"/>
                  <a:gd name="T81" fmla="*/ 65 h 198"/>
                  <a:gd name="T82" fmla="*/ 227 w 331"/>
                  <a:gd name="T83" fmla="*/ 42 h 198"/>
                  <a:gd name="T84" fmla="*/ 205 w 331"/>
                  <a:gd name="T85" fmla="*/ 25 h 198"/>
                  <a:gd name="T86" fmla="*/ 180 w 331"/>
                  <a:gd name="T87" fmla="*/ 13 h 198"/>
                  <a:gd name="T88" fmla="*/ 156 w 331"/>
                  <a:gd name="T89" fmla="*/ 5 h 198"/>
                  <a:gd name="T90" fmla="*/ 133 w 331"/>
                  <a:gd name="T91" fmla="*/ 2 h 198"/>
                  <a:gd name="T92" fmla="*/ 114 w 331"/>
                  <a:gd name="T93" fmla="*/ 0 h 198"/>
                  <a:gd name="T94" fmla="*/ 100 w 331"/>
                  <a:gd name="T95" fmla="*/ 0 h 198"/>
                  <a:gd name="T96" fmla="*/ 93 w 331"/>
                  <a:gd name="T97" fmla="*/ 0 h 198"/>
                  <a:gd name="T98" fmla="*/ 93 w 331"/>
                  <a:gd name="T99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31" h="198">
                    <a:moveTo>
                      <a:pt x="93" y="0"/>
                    </a:moveTo>
                    <a:lnTo>
                      <a:pt x="69" y="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93" y="23"/>
                    </a:lnTo>
                    <a:lnTo>
                      <a:pt x="93" y="23"/>
                    </a:lnTo>
                    <a:lnTo>
                      <a:pt x="94" y="23"/>
                    </a:lnTo>
                    <a:lnTo>
                      <a:pt x="94" y="23"/>
                    </a:lnTo>
                    <a:lnTo>
                      <a:pt x="94" y="23"/>
                    </a:lnTo>
                    <a:lnTo>
                      <a:pt x="94" y="23"/>
                    </a:lnTo>
                    <a:lnTo>
                      <a:pt x="102" y="23"/>
                    </a:lnTo>
                    <a:lnTo>
                      <a:pt x="121" y="24"/>
                    </a:lnTo>
                    <a:lnTo>
                      <a:pt x="147" y="27"/>
                    </a:lnTo>
                    <a:lnTo>
                      <a:pt x="176" y="36"/>
                    </a:lnTo>
                    <a:lnTo>
                      <a:pt x="204" y="52"/>
                    </a:lnTo>
                    <a:lnTo>
                      <a:pt x="226" y="78"/>
                    </a:lnTo>
                    <a:lnTo>
                      <a:pt x="226" y="78"/>
                    </a:lnTo>
                    <a:lnTo>
                      <a:pt x="232" y="86"/>
                    </a:lnTo>
                    <a:lnTo>
                      <a:pt x="241" y="101"/>
                    </a:lnTo>
                    <a:lnTo>
                      <a:pt x="245" y="110"/>
                    </a:lnTo>
                    <a:lnTo>
                      <a:pt x="245" y="110"/>
                    </a:lnTo>
                    <a:lnTo>
                      <a:pt x="261" y="136"/>
                    </a:lnTo>
                    <a:lnTo>
                      <a:pt x="277" y="161"/>
                    </a:lnTo>
                    <a:lnTo>
                      <a:pt x="296" y="182"/>
                    </a:lnTo>
                    <a:lnTo>
                      <a:pt x="319" y="198"/>
                    </a:lnTo>
                    <a:lnTo>
                      <a:pt x="319" y="198"/>
                    </a:lnTo>
                    <a:lnTo>
                      <a:pt x="322" y="193"/>
                    </a:lnTo>
                    <a:lnTo>
                      <a:pt x="328" y="183"/>
                    </a:lnTo>
                    <a:lnTo>
                      <a:pt x="331" y="178"/>
                    </a:lnTo>
                    <a:lnTo>
                      <a:pt x="331" y="178"/>
                    </a:lnTo>
                    <a:lnTo>
                      <a:pt x="311" y="164"/>
                    </a:lnTo>
                    <a:lnTo>
                      <a:pt x="295" y="146"/>
                    </a:lnTo>
                    <a:lnTo>
                      <a:pt x="280" y="124"/>
                    </a:lnTo>
                    <a:lnTo>
                      <a:pt x="266" y="98"/>
                    </a:lnTo>
                    <a:lnTo>
                      <a:pt x="266" y="98"/>
                    </a:lnTo>
                    <a:lnTo>
                      <a:pt x="260" y="90"/>
                    </a:lnTo>
                    <a:lnTo>
                      <a:pt x="251" y="74"/>
                    </a:lnTo>
                    <a:lnTo>
                      <a:pt x="246" y="65"/>
                    </a:lnTo>
                    <a:lnTo>
                      <a:pt x="246" y="65"/>
                    </a:lnTo>
                    <a:lnTo>
                      <a:pt x="227" y="42"/>
                    </a:lnTo>
                    <a:lnTo>
                      <a:pt x="205" y="25"/>
                    </a:lnTo>
                    <a:lnTo>
                      <a:pt x="180" y="13"/>
                    </a:lnTo>
                    <a:lnTo>
                      <a:pt x="156" y="5"/>
                    </a:lnTo>
                    <a:lnTo>
                      <a:pt x="133" y="2"/>
                    </a:lnTo>
                    <a:lnTo>
                      <a:pt x="114" y="0"/>
                    </a:lnTo>
                    <a:lnTo>
                      <a:pt x="100" y="0"/>
                    </a:lnTo>
                    <a:lnTo>
                      <a:pt x="93" y="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88" name="Rectangle 32"/>
              <p:cNvSpPr>
                <a:spLocks noChangeArrowheads="1"/>
              </p:cNvSpPr>
              <p:nvPr/>
            </p:nvSpPr>
            <p:spPr bwMode="auto">
              <a:xfrm>
                <a:off x="4282" y="758"/>
                <a:ext cx="7" cy="75"/>
              </a:xfrm>
              <a:prstGeom prst="rect">
                <a:avLst/>
              </a:pr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89" name="Rectangle 33"/>
              <p:cNvSpPr>
                <a:spLocks noChangeArrowheads="1"/>
              </p:cNvSpPr>
              <p:nvPr/>
            </p:nvSpPr>
            <p:spPr bwMode="auto">
              <a:xfrm>
                <a:off x="4318" y="758"/>
                <a:ext cx="8" cy="75"/>
              </a:xfrm>
              <a:prstGeom prst="rect">
                <a:avLst/>
              </a:pr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90" name="Rectangle 34"/>
              <p:cNvSpPr>
                <a:spLocks noChangeArrowheads="1"/>
              </p:cNvSpPr>
              <p:nvPr/>
            </p:nvSpPr>
            <p:spPr bwMode="auto">
              <a:xfrm>
                <a:off x="4355" y="758"/>
                <a:ext cx="7" cy="75"/>
              </a:xfrm>
              <a:prstGeom prst="rect">
                <a:avLst/>
              </a:pr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91" name="Rectangle 35"/>
              <p:cNvSpPr>
                <a:spLocks noChangeArrowheads="1"/>
              </p:cNvSpPr>
              <p:nvPr/>
            </p:nvSpPr>
            <p:spPr bwMode="auto">
              <a:xfrm>
                <a:off x="4391" y="758"/>
                <a:ext cx="8" cy="75"/>
              </a:xfrm>
              <a:prstGeom prst="rect">
                <a:avLst/>
              </a:pr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92" name="Freeform 36"/>
              <p:cNvSpPr>
                <a:spLocks/>
              </p:cNvSpPr>
              <p:nvPr/>
            </p:nvSpPr>
            <p:spPr bwMode="auto">
              <a:xfrm>
                <a:off x="4426" y="801"/>
                <a:ext cx="14" cy="37"/>
              </a:xfrm>
              <a:custGeom>
                <a:avLst/>
                <a:gdLst>
                  <a:gd name="T0" fmla="*/ 0 w 14"/>
                  <a:gd name="T1" fmla="*/ 36 h 37"/>
                  <a:gd name="T2" fmla="*/ 7 w 14"/>
                  <a:gd name="T3" fmla="*/ 37 h 37"/>
                  <a:gd name="T4" fmla="*/ 14 w 14"/>
                  <a:gd name="T5" fmla="*/ 1 h 37"/>
                  <a:gd name="T6" fmla="*/ 6 w 14"/>
                  <a:gd name="T7" fmla="*/ 0 h 37"/>
                  <a:gd name="T8" fmla="*/ 0 w 14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7">
                    <a:moveTo>
                      <a:pt x="0" y="36"/>
                    </a:moveTo>
                    <a:lnTo>
                      <a:pt x="7" y="37"/>
                    </a:lnTo>
                    <a:lnTo>
                      <a:pt x="14" y="1"/>
                    </a:lnTo>
                    <a:lnTo>
                      <a:pt x="6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93" name="Freeform 37"/>
              <p:cNvSpPr>
                <a:spLocks/>
              </p:cNvSpPr>
              <p:nvPr/>
            </p:nvSpPr>
            <p:spPr bwMode="auto">
              <a:xfrm>
                <a:off x="4459" y="814"/>
                <a:ext cx="25" cy="39"/>
              </a:xfrm>
              <a:custGeom>
                <a:avLst/>
                <a:gdLst>
                  <a:gd name="T0" fmla="*/ 0 w 25"/>
                  <a:gd name="T1" fmla="*/ 36 h 39"/>
                  <a:gd name="T2" fmla="*/ 7 w 25"/>
                  <a:gd name="T3" fmla="*/ 39 h 39"/>
                  <a:gd name="T4" fmla="*/ 25 w 25"/>
                  <a:gd name="T5" fmla="*/ 4 h 39"/>
                  <a:gd name="T6" fmla="*/ 19 w 25"/>
                  <a:gd name="T7" fmla="*/ 0 h 39"/>
                  <a:gd name="T8" fmla="*/ 0 w 25"/>
                  <a:gd name="T9" fmla="*/ 3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9">
                    <a:moveTo>
                      <a:pt x="0" y="36"/>
                    </a:moveTo>
                    <a:lnTo>
                      <a:pt x="7" y="39"/>
                    </a:lnTo>
                    <a:lnTo>
                      <a:pt x="25" y="4"/>
                    </a:lnTo>
                    <a:lnTo>
                      <a:pt x="19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94" name="Freeform 38"/>
              <p:cNvSpPr>
                <a:spLocks/>
              </p:cNvSpPr>
              <p:nvPr/>
            </p:nvSpPr>
            <p:spPr bwMode="auto">
              <a:xfrm>
                <a:off x="4488" y="839"/>
                <a:ext cx="32" cy="34"/>
              </a:xfrm>
              <a:custGeom>
                <a:avLst/>
                <a:gdLst>
                  <a:gd name="T0" fmla="*/ 0 w 32"/>
                  <a:gd name="T1" fmla="*/ 29 h 34"/>
                  <a:gd name="T2" fmla="*/ 6 w 32"/>
                  <a:gd name="T3" fmla="*/ 34 h 34"/>
                  <a:gd name="T4" fmla="*/ 32 w 32"/>
                  <a:gd name="T5" fmla="*/ 5 h 34"/>
                  <a:gd name="T6" fmla="*/ 27 w 32"/>
                  <a:gd name="T7" fmla="*/ 0 h 34"/>
                  <a:gd name="T8" fmla="*/ 0 w 32"/>
                  <a:gd name="T9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4">
                    <a:moveTo>
                      <a:pt x="0" y="29"/>
                    </a:moveTo>
                    <a:lnTo>
                      <a:pt x="6" y="34"/>
                    </a:lnTo>
                    <a:lnTo>
                      <a:pt x="32" y="5"/>
                    </a:lnTo>
                    <a:lnTo>
                      <a:pt x="27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95" name="Freeform 39"/>
              <p:cNvSpPr>
                <a:spLocks/>
              </p:cNvSpPr>
              <p:nvPr/>
            </p:nvSpPr>
            <p:spPr bwMode="auto">
              <a:xfrm>
                <a:off x="4509" y="874"/>
                <a:ext cx="37" cy="29"/>
              </a:xfrm>
              <a:custGeom>
                <a:avLst/>
                <a:gdLst>
                  <a:gd name="T0" fmla="*/ 0 w 37"/>
                  <a:gd name="T1" fmla="*/ 23 h 29"/>
                  <a:gd name="T2" fmla="*/ 5 w 37"/>
                  <a:gd name="T3" fmla="*/ 29 h 29"/>
                  <a:gd name="T4" fmla="*/ 37 w 37"/>
                  <a:gd name="T5" fmla="*/ 6 h 29"/>
                  <a:gd name="T6" fmla="*/ 33 w 37"/>
                  <a:gd name="T7" fmla="*/ 0 h 29"/>
                  <a:gd name="T8" fmla="*/ 0 w 37"/>
                  <a:gd name="T9" fmla="*/ 2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9">
                    <a:moveTo>
                      <a:pt x="0" y="23"/>
                    </a:moveTo>
                    <a:lnTo>
                      <a:pt x="5" y="29"/>
                    </a:lnTo>
                    <a:lnTo>
                      <a:pt x="37" y="6"/>
                    </a:lnTo>
                    <a:lnTo>
                      <a:pt x="33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96" name="Freeform 40"/>
              <p:cNvSpPr>
                <a:spLocks/>
              </p:cNvSpPr>
              <p:nvPr/>
            </p:nvSpPr>
            <p:spPr bwMode="auto">
              <a:xfrm>
                <a:off x="4527" y="906"/>
                <a:ext cx="39" cy="27"/>
              </a:xfrm>
              <a:custGeom>
                <a:avLst/>
                <a:gdLst>
                  <a:gd name="T0" fmla="*/ 0 w 39"/>
                  <a:gd name="T1" fmla="*/ 21 h 27"/>
                  <a:gd name="T2" fmla="*/ 4 w 39"/>
                  <a:gd name="T3" fmla="*/ 27 h 27"/>
                  <a:gd name="T4" fmla="*/ 39 w 39"/>
                  <a:gd name="T5" fmla="*/ 7 h 27"/>
                  <a:gd name="T6" fmla="*/ 34 w 39"/>
                  <a:gd name="T7" fmla="*/ 0 h 27"/>
                  <a:gd name="T8" fmla="*/ 0 w 39"/>
                  <a:gd name="T9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7">
                    <a:moveTo>
                      <a:pt x="0" y="21"/>
                    </a:moveTo>
                    <a:lnTo>
                      <a:pt x="4" y="27"/>
                    </a:lnTo>
                    <a:lnTo>
                      <a:pt x="39" y="7"/>
                    </a:lnTo>
                    <a:lnTo>
                      <a:pt x="34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97" name="Freeform 41"/>
              <p:cNvSpPr>
                <a:spLocks/>
              </p:cNvSpPr>
              <p:nvPr/>
            </p:nvSpPr>
            <p:spPr bwMode="auto">
              <a:xfrm>
                <a:off x="4548" y="939"/>
                <a:ext cx="37" cy="27"/>
              </a:xfrm>
              <a:custGeom>
                <a:avLst/>
                <a:gdLst>
                  <a:gd name="T0" fmla="*/ 0 w 37"/>
                  <a:gd name="T1" fmla="*/ 21 h 27"/>
                  <a:gd name="T2" fmla="*/ 4 w 37"/>
                  <a:gd name="T3" fmla="*/ 27 h 27"/>
                  <a:gd name="T4" fmla="*/ 37 w 37"/>
                  <a:gd name="T5" fmla="*/ 6 h 27"/>
                  <a:gd name="T6" fmla="*/ 33 w 37"/>
                  <a:gd name="T7" fmla="*/ 0 h 27"/>
                  <a:gd name="T8" fmla="*/ 0 w 37"/>
                  <a:gd name="T9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7">
                    <a:moveTo>
                      <a:pt x="0" y="21"/>
                    </a:moveTo>
                    <a:lnTo>
                      <a:pt x="4" y="27"/>
                    </a:lnTo>
                    <a:lnTo>
                      <a:pt x="37" y="6"/>
                    </a:lnTo>
                    <a:lnTo>
                      <a:pt x="33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98" name="Freeform 42"/>
              <p:cNvSpPr>
                <a:spLocks/>
              </p:cNvSpPr>
              <p:nvPr/>
            </p:nvSpPr>
            <p:spPr bwMode="auto">
              <a:xfrm>
                <a:off x="4575" y="963"/>
                <a:ext cx="30" cy="36"/>
              </a:xfrm>
              <a:custGeom>
                <a:avLst/>
                <a:gdLst>
                  <a:gd name="T0" fmla="*/ 0 w 30"/>
                  <a:gd name="T1" fmla="*/ 31 h 36"/>
                  <a:gd name="T2" fmla="*/ 6 w 30"/>
                  <a:gd name="T3" fmla="*/ 36 h 36"/>
                  <a:gd name="T4" fmla="*/ 30 w 30"/>
                  <a:gd name="T5" fmla="*/ 5 h 36"/>
                  <a:gd name="T6" fmla="*/ 24 w 30"/>
                  <a:gd name="T7" fmla="*/ 0 h 36"/>
                  <a:gd name="T8" fmla="*/ 0 w 30"/>
                  <a:gd name="T9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6">
                    <a:moveTo>
                      <a:pt x="0" y="31"/>
                    </a:moveTo>
                    <a:lnTo>
                      <a:pt x="6" y="36"/>
                    </a:lnTo>
                    <a:lnTo>
                      <a:pt x="30" y="5"/>
                    </a:lnTo>
                    <a:lnTo>
                      <a:pt x="24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99" name="Freeform 43"/>
              <p:cNvSpPr>
                <a:spLocks/>
              </p:cNvSpPr>
              <p:nvPr/>
            </p:nvSpPr>
            <p:spPr bwMode="auto">
              <a:xfrm>
                <a:off x="4427" y="753"/>
                <a:ext cx="13" cy="40"/>
              </a:xfrm>
              <a:custGeom>
                <a:avLst/>
                <a:gdLst>
                  <a:gd name="T0" fmla="*/ 0 w 13"/>
                  <a:gd name="T1" fmla="*/ 1 h 40"/>
                  <a:gd name="T2" fmla="*/ 5 w 13"/>
                  <a:gd name="T3" fmla="*/ 40 h 40"/>
                  <a:gd name="T4" fmla="*/ 13 w 13"/>
                  <a:gd name="T5" fmla="*/ 39 h 40"/>
                  <a:gd name="T6" fmla="*/ 8 w 13"/>
                  <a:gd name="T7" fmla="*/ 0 h 40"/>
                  <a:gd name="T8" fmla="*/ 0 w 13"/>
                  <a:gd name="T9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0">
                    <a:moveTo>
                      <a:pt x="0" y="1"/>
                    </a:moveTo>
                    <a:lnTo>
                      <a:pt x="5" y="40"/>
                    </a:lnTo>
                    <a:lnTo>
                      <a:pt x="13" y="39"/>
                    </a:lnTo>
                    <a:lnTo>
                      <a:pt x="8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00" name="Freeform 44"/>
              <p:cNvSpPr>
                <a:spLocks/>
              </p:cNvSpPr>
              <p:nvPr/>
            </p:nvSpPr>
            <p:spPr bwMode="auto">
              <a:xfrm>
                <a:off x="4460" y="738"/>
                <a:ext cx="25" cy="39"/>
              </a:xfrm>
              <a:custGeom>
                <a:avLst/>
                <a:gdLst>
                  <a:gd name="T0" fmla="*/ 0 w 25"/>
                  <a:gd name="T1" fmla="*/ 3 h 39"/>
                  <a:gd name="T2" fmla="*/ 19 w 25"/>
                  <a:gd name="T3" fmla="*/ 39 h 39"/>
                  <a:gd name="T4" fmla="*/ 25 w 25"/>
                  <a:gd name="T5" fmla="*/ 35 h 39"/>
                  <a:gd name="T6" fmla="*/ 8 w 25"/>
                  <a:gd name="T7" fmla="*/ 0 h 39"/>
                  <a:gd name="T8" fmla="*/ 0 w 25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9">
                    <a:moveTo>
                      <a:pt x="0" y="3"/>
                    </a:moveTo>
                    <a:lnTo>
                      <a:pt x="19" y="39"/>
                    </a:lnTo>
                    <a:lnTo>
                      <a:pt x="25" y="35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01" name="Freeform 45"/>
              <p:cNvSpPr>
                <a:spLocks/>
              </p:cNvSpPr>
              <p:nvPr/>
            </p:nvSpPr>
            <p:spPr bwMode="auto">
              <a:xfrm>
                <a:off x="4469" y="921"/>
                <a:ext cx="80" cy="85"/>
              </a:xfrm>
              <a:custGeom>
                <a:avLst/>
                <a:gdLst>
                  <a:gd name="T0" fmla="*/ 69 w 80"/>
                  <a:gd name="T1" fmla="*/ 77 h 85"/>
                  <a:gd name="T2" fmla="*/ 47 w 80"/>
                  <a:gd name="T3" fmla="*/ 85 h 85"/>
                  <a:gd name="T4" fmla="*/ 25 w 80"/>
                  <a:gd name="T5" fmla="*/ 83 h 85"/>
                  <a:gd name="T6" fmla="*/ 6 w 80"/>
                  <a:gd name="T7" fmla="*/ 66 h 85"/>
                  <a:gd name="T8" fmla="*/ 6 w 80"/>
                  <a:gd name="T9" fmla="*/ 66 h 85"/>
                  <a:gd name="T10" fmla="*/ 0 w 80"/>
                  <a:gd name="T11" fmla="*/ 42 h 85"/>
                  <a:gd name="T12" fmla="*/ 9 w 80"/>
                  <a:gd name="T13" fmla="*/ 22 h 85"/>
                  <a:gd name="T14" fmla="*/ 25 w 80"/>
                  <a:gd name="T15" fmla="*/ 6 h 85"/>
                  <a:gd name="T16" fmla="*/ 25 w 80"/>
                  <a:gd name="T17" fmla="*/ 6 h 85"/>
                  <a:gd name="T18" fmla="*/ 29 w 80"/>
                  <a:gd name="T19" fmla="*/ 4 h 85"/>
                  <a:gd name="T20" fmla="*/ 38 w 80"/>
                  <a:gd name="T21" fmla="*/ 0 h 85"/>
                  <a:gd name="T22" fmla="*/ 43 w 80"/>
                  <a:gd name="T23" fmla="*/ 0 h 85"/>
                  <a:gd name="T24" fmla="*/ 43 w 80"/>
                  <a:gd name="T25" fmla="*/ 0 h 85"/>
                  <a:gd name="T26" fmla="*/ 54 w 80"/>
                  <a:gd name="T27" fmla="*/ 19 h 85"/>
                  <a:gd name="T28" fmla="*/ 71 w 80"/>
                  <a:gd name="T29" fmla="*/ 46 h 85"/>
                  <a:gd name="T30" fmla="*/ 80 w 80"/>
                  <a:gd name="T31" fmla="*/ 60 h 85"/>
                  <a:gd name="T32" fmla="*/ 80 w 80"/>
                  <a:gd name="T33" fmla="*/ 60 h 85"/>
                  <a:gd name="T34" fmla="*/ 69 w 80"/>
                  <a:gd name="T35" fmla="*/ 77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0" h="85">
                    <a:moveTo>
                      <a:pt x="69" y="77"/>
                    </a:moveTo>
                    <a:lnTo>
                      <a:pt x="47" y="85"/>
                    </a:lnTo>
                    <a:lnTo>
                      <a:pt x="25" y="83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0" y="42"/>
                    </a:lnTo>
                    <a:lnTo>
                      <a:pt x="9" y="22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9" y="4"/>
                    </a:lnTo>
                    <a:lnTo>
                      <a:pt x="38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54" y="19"/>
                    </a:lnTo>
                    <a:lnTo>
                      <a:pt x="71" y="46"/>
                    </a:lnTo>
                    <a:lnTo>
                      <a:pt x="80" y="60"/>
                    </a:lnTo>
                    <a:lnTo>
                      <a:pt x="80" y="60"/>
                    </a:lnTo>
                    <a:lnTo>
                      <a:pt x="69" y="77"/>
                    </a:lnTo>
                    <a:close/>
                  </a:path>
                </a:pathLst>
              </a:custGeom>
              <a:solidFill>
                <a:srgbClr val="D39FC6"/>
              </a:solidFill>
              <a:ln w="19050" cmpd="sng">
                <a:solidFill>
                  <a:srgbClr val="C785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9102" name="Text Box 46"/>
            <p:cNvSpPr txBox="1">
              <a:spLocks noChangeArrowheads="1"/>
            </p:cNvSpPr>
            <p:nvPr/>
          </p:nvSpPr>
          <p:spPr bwMode="auto">
            <a:xfrm>
              <a:off x="2109" y="1964"/>
              <a:ext cx="1504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2000" b="1">
                  <a:solidFill>
                    <a:srgbClr val="FFFF00"/>
                  </a:solidFill>
                  <a:latin typeface="Palatino Linotype" charset="0"/>
                </a:rPr>
                <a:t>Single-strand Binding protein</a:t>
              </a:r>
            </a:p>
            <a:p>
              <a:pPr algn="l" eaLnBrk="0" hangingPunct="0"/>
              <a:r>
                <a:rPr lang="en-US" sz="2000" b="1">
                  <a:latin typeface="Palatino Linotype" charset="0"/>
                </a:rPr>
                <a:t>stabilizes separate</a:t>
              </a:r>
            </a:p>
            <a:p>
              <a:pPr algn="l" eaLnBrk="0" hangingPunct="0"/>
              <a:r>
                <a:rPr lang="en-US" sz="2000" b="1">
                  <a:latin typeface="Palatino Linotype" charset="0"/>
                </a:rPr>
                <a:t>strands</a:t>
              </a:r>
            </a:p>
          </p:txBody>
        </p:sp>
      </p:grpSp>
      <p:grpSp>
        <p:nvGrpSpPr>
          <p:cNvPr id="429103" name="Group 47"/>
          <p:cNvGrpSpPr>
            <a:grpSpLocks/>
          </p:cNvGrpSpPr>
          <p:nvPr/>
        </p:nvGrpSpPr>
        <p:grpSpPr bwMode="auto">
          <a:xfrm>
            <a:off x="279400" y="4064000"/>
            <a:ext cx="3530600" cy="1927225"/>
            <a:chOff x="156" y="2560"/>
            <a:chExt cx="1977" cy="1214"/>
          </a:xfrm>
        </p:grpSpPr>
        <p:grpSp>
          <p:nvGrpSpPr>
            <p:cNvPr id="429104" name="Group 48"/>
            <p:cNvGrpSpPr>
              <a:grpSpLocks/>
            </p:cNvGrpSpPr>
            <p:nvPr/>
          </p:nvGrpSpPr>
          <p:grpSpPr bwMode="auto">
            <a:xfrm>
              <a:off x="602" y="2560"/>
              <a:ext cx="738" cy="644"/>
              <a:chOff x="3760" y="1789"/>
              <a:chExt cx="223" cy="217"/>
            </a:xfrm>
          </p:grpSpPr>
          <p:grpSp>
            <p:nvGrpSpPr>
              <p:cNvPr id="429105" name="Group 49"/>
              <p:cNvGrpSpPr>
                <a:grpSpLocks/>
              </p:cNvGrpSpPr>
              <p:nvPr/>
            </p:nvGrpSpPr>
            <p:grpSpPr bwMode="auto">
              <a:xfrm>
                <a:off x="3811" y="1789"/>
                <a:ext cx="119" cy="217"/>
                <a:chOff x="3694" y="1744"/>
                <a:chExt cx="119" cy="217"/>
              </a:xfrm>
            </p:grpSpPr>
            <p:sp>
              <p:nvSpPr>
                <p:cNvPr id="429106" name="Freeform 50"/>
                <p:cNvSpPr>
                  <a:spLocks/>
                </p:cNvSpPr>
                <p:nvPr/>
              </p:nvSpPr>
              <p:spPr bwMode="auto">
                <a:xfrm>
                  <a:off x="3694" y="1744"/>
                  <a:ext cx="119" cy="217"/>
                </a:xfrm>
                <a:custGeom>
                  <a:avLst/>
                  <a:gdLst>
                    <a:gd name="T0" fmla="*/ 10 w 119"/>
                    <a:gd name="T1" fmla="*/ 146 h 217"/>
                    <a:gd name="T2" fmla="*/ 2 w 119"/>
                    <a:gd name="T3" fmla="*/ 163 h 217"/>
                    <a:gd name="T4" fmla="*/ 0 w 119"/>
                    <a:gd name="T5" fmla="*/ 186 h 217"/>
                    <a:gd name="T6" fmla="*/ 10 w 119"/>
                    <a:gd name="T7" fmla="*/ 207 h 217"/>
                    <a:gd name="T8" fmla="*/ 35 w 119"/>
                    <a:gd name="T9" fmla="*/ 217 h 217"/>
                    <a:gd name="T10" fmla="*/ 35 w 119"/>
                    <a:gd name="T11" fmla="*/ 217 h 217"/>
                    <a:gd name="T12" fmla="*/ 68 w 119"/>
                    <a:gd name="T13" fmla="*/ 211 h 217"/>
                    <a:gd name="T14" fmla="*/ 91 w 119"/>
                    <a:gd name="T15" fmla="*/ 193 h 217"/>
                    <a:gd name="T16" fmla="*/ 107 w 119"/>
                    <a:gd name="T17" fmla="*/ 172 h 217"/>
                    <a:gd name="T18" fmla="*/ 116 w 119"/>
                    <a:gd name="T19" fmla="*/ 153 h 217"/>
                    <a:gd name="T20" fmla="*/ 119 w 119"/>
                    <a:gd name="T21" fmla="*/ 146 h 217"/>
                    <a:gd name="T22" fmla="*/ 119 w 119"/>
                    <a:gd name="T23" fmla="*/ 146 h 217"/>
                    <a:gd name="T24" fmla="*/ 119 w 119"/>
                    <a:gd name="T25" fmla="*/ 72 h 217"/>
                    <a:gd name="T26" fmla="*/ 119 w 119"/>
                    <a:gd name="T27" fmla="*/ 72 h 217"/>
                    <a:gd name="T28" fmla="*/ 116 w 119"/>
                    <a:gd name="T29" fmla="*/ 64 h 217"/>
                    <a:gd name="T30" fmla="*/ 107 w 119"/>
                    <a:gd name="T31" fmla="*/ 46 h 217"/>
                    <a:gd name="T32" fmla="*/ 91 w 119"/>
                    <a:gd name="T33" fmla="*/ 24 h 217"/>
                    <a:gd name="T34" fmla="*/ 68 w 119"/>
                    <a:gd name="T35" fmla="*/ 6 h 217"/>
                    <a:gd name="T36" fmla="*/ 35 w 119"/>
                    <a:gd name="T37" fmla="*/ 0 h 217"/>
                    <a:gd name="T38" fmla="*/ 35 w 119"/>
                    <a:gd name="T39" fmla="*/ 0 h 217"/>
                    <a:gd name="T40" fmla="*/ 10 w 119"/>
                    <a:gd name="T41" fmla="*/ 10 h 217"/>
                    <a:gd name="T42" fmla="*/ 0 w 119"/>
                    <a:gd name="T43" fmla="*/ 31 h 217"/>
                    <a:gd name="T44" fmla="*/ 2 w 119"/>
                    <a:gd name="T45" fmla="*/ 54 h 217"/>
                    <a:gd name="T46" fmla="*/ 10 w 119"/>
                    <a:gd name="T47" fmla="*/ 72 h 217"/>
                    <a:gd name="T48" fmla="*/ 10 w 119"/>
                    <a:gd name="T49" fmla="*/ 72 h 217"/>
                    <a:gd name="T50" fmla="*/ 10 w 119"/>
                    <a:gd name="T51" fmla="*/ 91 h 217"/>
                    <a:gd name="T52" fmla="*/ 10 w 119"/>
                    <a:gd name="T53" fmla="*/ 126 h 217"/>
                    <a:gd name="T54" fmla="*/ 10 w 119"/>
                    <a:gd name="T55" fmla="*/ 146 h 217"/>
                    <a:gd name="T56" fmla="*/ 10 w 119"/>
                    <a:gd name="T57" fmla="*/ 146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19" h="217">
                      <a:moveTo>
                        <a:pt x="10" y="146"/>
                      </a:moveTo>
                      <a:lnTo>
                        <a:pt x="2" y="163"/>
                      </a:lnTo>
                      <a:lnTo>
                        <a:pt x="0" y="186"/>
                      </a:lnTo>
                      <a:lnTo>
                        <a:pt x="10" y="207"/>
                      </a:lnTo>
                      <a:lnTo>
                        <a:pt x="35" y="217"/>
                      </a:lnTo>
                      <a:lnTo>
                        <a:pt x="35" y="217"/>
                      </a:lnTo>
                      <a:lnTo>
                        <a:pt x="68" y="211"/>
                      </a:lnTo>
                      <a:lnTo>
                        <a:pt x="91" y="193"/>
                      </a:lnTo>
                      <a:lnTo>
                        <a:pt x="107" y="172"/>
                      </a:lnTo>
                      <a:lnTo>
                        <a:pt x="116" y="153"/>
                      </a:lnTo>
                      <a:lnTo>
                        <a:pt x="119" y="146"/>
                      </a:lnTo>
                      <a:lnTo>
                        <a:pt x="119" y="146"/>
                      </a:lnTo>
                      <a:lnTo>
                        <a:pt x="119" y="72"/>
                      </a:lnTo>
                      <a:lnTo>
                        <a:pt x="119" y="72"/>
                      </a:lnTo>
                      <a:lnTo>
                        <a:pt x="116" y="64"/>
                      </a:lnTo>
                      <a:lnTo>
                        <a:pt x="107" y="46"/>
                      </a:lnTo>
                      <a:lnTo>
                        <a:pt x="91" y="24"/>
                      </a:lnTo>
                      <a:lnTo>
                        <a:pt x="68" y="6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10" y="10"/>
                      </a:lnTo>
                      <a:lnTo>
                        <a:pt x="0" y="31"/>
                      </a:lnTo>
                      <a:lnTo>
                        <a:pt x="2" y="54"/>
                      </a:lnTo>
                      <a:lnTo>
                        <a:pt x="10" y="72"/>
                      </a:lnTo>
                      <a:lnTo>
                        <a:pt x="10" y="72"/>
                      </a:lnTo>
                      <a:lnTo>
                        <a:pt x="10" y="91"/>
                      </a:lnTo>
                      <a:lnTo>
                        <a:pt x="10" y="126"/>
                      </a:lnTo>
                      <a:lnTo>
                        <a:pt x="10" y="146"/>
                      </a:lnTo>
                      <a:lnTo>
                        <a:pt x="10" y="146"/>
                      </a:lnTo>
                      <a:close/>
                    </a:path>
                  </a:pathLst>
                </a:custGeom>
                <a:solidFill>
                  <a:srgbClr val="C3AAD2"/>
                </a:solidFill>
                <a:ln w="19050" cmpd="sng">
                  <a:solidFill>
                    <a:srgbClr val="9E7AB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107" name="Freeform 51"/>
                <p:cNvSpPr>
                  <a:spLocks/>
                </p:cNvSpPr>
                <p:nvPr/>
              </p:nvSpPr>
              <p:spPr bwMode="auto">
                <a:xfrm>
                  <a:off x="3706" y="1752"/>
                  <a:ext cx="37" cy="51"/>
                </a:xfrm>
                <a:custGeom>
                  <a:avLst/>
                  <a:gdLst>
                    <a:gd name="T0" fmla="*/ 36 w 37"/>
                    <a:gd name="T1" fmla="*/ 0 h 51"/>
                    <a:gd name="T2" fmla="*/ 11 w 37"/>
                    <a:gd name="T3" fmla="*/ 8 h 51"/>
                    <a:gd name="T4" fmla="*/ 0 w 37"/>
                    <a:gd name="T5" fmla="*/ 27 h 51"/>
                    <a:gd name="T6" fmla="*/ 3 w 37"/>
                    <a:gd name="T7" fmla="*/ 49 h 51"/>
                    <a:gd name="T8" fmla="*/ 3 w 37"/>
                    <a:gd name="T9" fmla="*/ 49 h 51"/>
                    <a:gd name="T10" fmla="*/ 4 w 37"/>
                    <a:gd name="T11" fmla="*/ 50 h 51"/>
                    <a:gd name="T12" fmla="*/ 5 w 37"/>
                    <a:gd name="T13" fmla="*/ 51 h 51"/>
                    <a:gd name="T14" fmla="*/ 6 w 37"/>
                    <a:gd name="T15" fmla="*/ 51 h 51"/>
                    <a:gd name="T16" fmla="*/ 6 w 37"/>
                    <a:gd name="T17" fmla="*/ 51 h 51"/>
                    <a:gd name="T18" fmla="*/ 7 w 37"/>
                    <a:gd name="T19" fmla="*/ 50 h 51"/>
                    <a:gd name="T20" fmla="*/ 8 w 37"/>
                    <a:gd name="T21" fmla="*/ 50 h 51"/>
                    <a:gd name="T22" fmla="*/ 8 w 37"/>
                    <a:gd name="T23" fmla="*/ 49 h 51"/>
                    <a:gd name="T24" fmla="*/ 8 w 37"/>
                    <a:gd name="T25" fmla="*/ 49 h 51"/>
                    <a:gd name="T26" fmla="*/ 8 w 37"/>
                    <a:gd name="T27" fmla="*/ 29 h 51"/>
                    <a:gd name="T28" fmla="*/ 16 w 37"/>
                    <a:gd name="T29" fmla="*/ 11 h 51"/>
                    <a:gd name="T30" fmla="*/ 36 w 37"/>
                    <a:gd name="T31" fmla="*/ 1 h 51"/>
                    <a:gd name="T32" fmla="*/ 36 w 37"/>
                    <a:gd name="T33" fmla="*/ 1 h 51"/>
                    <a:gd name="T34" fmla="*/ 37 w 37"/>
                    <a:gd name="T35" fmla="*/ 1 h 51"/>
                    <a:gd name="T36" fmla="*/ 37 w 37"/>
                    <a:gd name="T37" fmla="*/ 0 h 51"/>
                    <a:gd name="T38" fmla="*/ 37 w 37"/>
                    <a:gd name="T39" fmla="*/ 0 h 51"/>
                    <a:gd name="T40" fmla="*/ 37 w 37"/>
                    <a:gd name="T41" fmla="*/ 0 h 51"/>
                    <a:gd name="T42" fmla="*/ 37 w 37"/>
                    <a:gd name="T43" fmla="*/ 0 h 51"/>
                    <a:gd name="T44" fmla="*/ 36 w 37"/>
                    <a:gd name="T45" fmla="*/ 0 h 51"/>
                    <a:gd name="T46" fmla="*/ 36 w 37"/>
                    <a:gd name="T47" fmla="*/ 0 h 51"/>
                    <a:gd name="T48" fmla="*/ 36 w 37"/>
                    <a:gd name="T49" fmla="*/ 0 h 51"/>
                    <a:gd name="T50" fmla="*/ 36 w 37"/>
                    <a:gd name="T51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7" h="51">
                      <a:moveTo>
                        <a:pt x="36" y="0"/>
                      </a:moveTo>
                      <a:lnTo>
                        <a:pt x="11" y="8"/>
                      </a:lnTo>
                      <a:lnTo>
                        <a:pt x="0" y="27"/>
                      </a:lnTo>
                      <a:lnTo>
                        <a:pt x="3" y="49"/>
                      </a:lnTo>
                      <a:lnTo>
                        <a:pt x="3" y="49"/>
                      </a:lnTo>
                      <a:lnTo>
                        <a:pt x="4" y="50"/>
                      </a:lnTo>
                      <a:lnTo>
                        <a:pt x="5" y="51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7" y="50"/>
                      </a:lnTo>
                      <a:lnTo>
                        <a:pt x="8" y="50"/>
                      </a:lnTo>
                      <a:lnTo>
                        <a:pt x="8" y="49"/>
                      </a:lnTo>
                      <a:lnTo>
                        <a:pt x="8" y="49"/>
                      </a:lnTo>
                      <a:lnTo>
                        <a:pt x="8" y="29"/>
                      </a:lnTo>
                      <a:lnTo>
                        <a:pt x="16" y="1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7" y="1"/>
                      </a:lnTo>
                      <a:lnTo>
                        <a:pt x="37" y="0"/>
                      </a:lnTo>
                      <a:lnTo>
                        <a:pt x="37" y="0"/>
                      </a:lnTo>
                      <a:lnTo>
                        <a:pt x="37" y="0"/>
                      </a:lnTo>
                      <a:lnTo>
                        <a:pt x="37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9108" name="Rectangle 52"/>
              <p:cNvSpPr>
                <a:spLocks noChangeArrowheads="1"/>
              </p:cNvSpPr>
              <p:nvPr/>
            </p:nvSpPr>
            <p:spPr bwMode="auto">
              <a:xfrm>
                <a:off x="3760" y="1925"/>
                <a:ext cx="223" cy="22"/>
              </a:xfrm>
              <a:prstGeom prst="rect">
                <a:avLst/>
              </a:pr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09" name="Rectangle 53"/>
              <p:cNvSpPr>
                <a:spLocks noChangeArrowheads="1"/>
              </p:cNvSpPr>
              <p:nvPr/>
            </p:nvSpPr>
            <p:spPr bwMode="auto">
              <a:xfrm>
                <a:off x="3760" y="1852"/>
                <a:ext cx="223" cy="23"/>
              </a:xfrm>
              <a:prstGeom prst="rect">
                <a:avLst/>
              </a:pr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10" name="Rectangle 54"/>
              <p:cNvSpPr>
                <a:spLocks noChangeArrowheads="1"/>
              </p:cNvSpPr>
              <p:nvPr/>
            </p:nvSpPr>
            <p:spPr bwMode="auto">
              <a:xfrm>
                <a:off x="3960" y="1864"/>
                <a:ext cx="9" cy="72"/>
              </a:xfrm>
              <a:prstGeom prst="rect">
                <a:avLst/>
              </a:pr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11" name="Rectangle 55"/>
              <p:cNvSpPr>
                <a:spLocks noChangeArrowheads="1"/>
              </p:cNvSpPr>
              <p:nvPr/>
            </p:nvSpPr>
            <p:spPr bwMode="auto">
              <a:xfrm>
                <a:off x="3924" y="1864"/>
                <a:ext cx="8" cy="72"/>
              </a:xfrm>
              <a:prstGeom prst="rect">
                <a:avLst/>
              </a:pr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12" name="Rectangle 56"/>
              <p:cNvSpPr>
                <a:spLocks noChangeArrowheads="1"/>
              </p:cNvSpPr>
              <p:nvPr/>
            </p:nvSpPr>
            <p:spPr bwMode="auto">
              <a:xfrm>
                <a:off x="3887" y="1864"/>
                <a:ext cx="8" cy="72"/>
              </a:xfrm>
              <a:prstGeom prst="rect">
                <a:avLst/>
              </a:pr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13" name="Rectangle 57"/>
              <p:cNvSpPr>
                <a:spLocks noChangeArrowheads="1"/>
              </p:cNvSpPr>
              <p:nvPr/>
            </p:nvSpPr>
            <p:spPr bwMode="auto">
              <a:xfrm>
                <a:off x="3851" y="1864"/>
                <a:ext cx="7" cy="72"/>
              </a:xfrm>
              <a:prstGeom prst="rect">
                <a:avLst/>
              </a:pr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14" name="Rectangle 58"/>
              <p:cNvSpPr>
                <a:spLocks noChangeArrowheads="1"/>
              </p:cNvSpPr>
              <p:nvPr/>
            </p:nvSpPr>
            <p:spPr bwMode="auto">
              <a:xfrm>
                <a:off x="3778" y="1897"/>
                <a:ext cx="8" cy="36"/>
              </a:xfrm>
              <a:prstGeom prst="rect">
                <a:avLst/>
              </a:pr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15" name="Rectangle 59"/>
              <p:cNvSpPr>
                <a:spLocks noChangeArrowheads="1"/>
              </p:cNvSpPr>
              <p:nvPr/>
            </p:nvSpPr>
            <p:spPr bwMode="auto">
              <a:xfrm>
                <a:off x="3778" y="1864"/>
                <a:ext cx="7" cy="36"/>
              </a:xfrm>
              <a:prstGeom prst="rect">
                <a:avLst/>
              </a:pr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9116" name="Text Box 60"/>
            <p:cNvSpPr txBox="1">
              <a:spLocks noChangeArrowheads="1"/>
            </p:cNvSpPr>
            <p:nvPr/>
          </p:nvSpPr>
          <p:spPr bwMode="auto">
            <a:xfrm>
              <a:off x="156" y="3332"/>
              <a:ext cx="197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2000" b="1">
                  <a:solidFill>
                    <a:srgbClr val="FFFF00"/>
                  </a:solidFill>
                  <a:latin typeface="Palatino Linotype" charset="0"/>
                </a:rPr>
                <a:t>DNA polymerase</a:t>
              </a:r>
              <a:r>
                <a:rPr lang="en-US" sz="2000" b="1">
                  <a:latin typeface="Palatino Linotype" charset="0"/>
                </a:rPr>
                <a:t> </a:t>
              </a:r>
            </a:p>
            <a:p>
              <a:pPr algn="l" eaLnBrk="0" hangingPunct="0"/>
              <a:r>
                <a:rPr lang="en-US" sz="2000" b="1">
                  <a:latin typeface="Palatino Linotype" charset="0"/>
                </a:rPr>
                <a:t>forms new strands</a:t>
              </a:r>
            </a:p>
          </p:txBody>
        </p:sp>
      </p:grpSp>
      <p:grpSp>
        <p:nvGrpSpPr>
          <p:cNvPr id="429117" name="Group 61"/>
          <p:cNvGrpSpPr>
            <a:grpSpLocks/>
          </p:cNvGrpSpPr>
          <p:nvPr/>
        </p:nvGrpSpPr>
        <p:grpSpPr bwMode="auto">
          <a:xfrm>
            <a:off x="6959600" y="4168775"/>
            <a:ext cx="3179763" cy="2417763"/>
            <a:chOff x="3897" y="2626"/>
            <a:chExt cx="1780" cy="1523"/>
          </a:xfrm>
        </p:grpSpPr>
        <p:grpSp>
          <p:nvGrpSpPr>
            <p:cNvPr id="429118" name="Group 62"/>
            <p:cNvGrpSpPr>
              <a:grpSpLocks/>
            </p:cNvGrpSpPr>
            <p:nvPr/>
          </p:nvGrpSpPr>
          <p:grpSpPr bwMode="auto">
            <a:xfrm>
              <a:off x="4249" y="2626"/>
              <a:ext cx="971" cy="577"/>
              <a:chOff x="3508" y="2598"/>
              <a:chExt cx="971" cy="630"/>
            </a:xfrm>
          </p:grpSpPr>
          <p:grpSp>
            <p:nvGrpSpPr>
              <p:cNvPr id="429119" name="Group 63"/>
              <p:cNvGrpSpPr>
                <a:grpSpLocks/>
              </p:cNvGrpSpPr>
              <p:nvPr/>
            </p:nvGrpSpPr>
            <p:grpSpPr bwMode="auto">
              <a:xfrm>
                <a:off x="3752" y="2598"/>
                <a:ext cx="492" cy="630"/>
                <a:chOff x="3752" y="2598"/>
                <a:chExt cx="492" cy="630"/>
              </a:xfrm>
            </p:grpSpPr>
            <p:sp>
              <p:nvSpPr>
                <p:cNvPr id="429120" name="Freeform 64"/>
                <p:cNvSpPr>
                  <a:spLocks/>
                </p:cNvSpPr>
                <p:nvPr/>
              </p:nvSpPr>
              <p:spPr bwMode="auto">
                <a:xfrm>
                  <a:off x="3752" y="2598"/>
                  <a:ext cx="492" cy="630"/>
                </a:xfrm>
                <a:custGeom>
                  <a:avLst/>
                  <a:gdLst>
                    <a:gd name="T0" fmla="*/ 93 w 113"/>
                    <a:gd name="T1" fmla="*/ 0 h 174"/>
                    <a:gd name="T2" fmla="*/ 103 w 113"/>
                    <a:gd name="T3" fmla="*/ 5 h 174"/>
                    <a:gd name="T4" fmla="*/ 110 w 113"/>
                    <a:gd name="T5" fmla="*/ 16 h 174"/>
                    <a:gd name="T6" fmla="*/ 113 w 113"/>
                    <a:gd name="T7" fmla="*/ 32 h 174"/>
                    <a:gd name="T8" fmla="*/ 113 w 113"/>
                    <a:gd name="T9" fmla="*/ 32 h 174"/>
                    <a:gd name="T10" fmla="*/ 113 w 113"/>
                    <a:gd name="T11" fmla="*/ 49 h 174"/>
                    <a:gd name="T12" fmla="*/ 113 w 113"/>
                    <a:gd name="T13" fmla="*/ 87 h 174"/>
                    <a:gd name="T14" fmla="*/ 113 w 113"/>
                    <a:gd name="T15" fmla="*/ 125 h 174"/>
                    <a:gd name="T16" fmla="*/ 113 w 113"/>
                    <a:gd name="T17" fmla="*/ 143 h 174"/>
                    <a:gd name="T18" fmla="*/ 113 w 113"/>
                    <a:gd name="T19" fmla="*/ 143 h 174"/>
                    <a:gd name="T20" fmla="*/ 110 w 113"/>
                    <a:gd name="T21" fmla="*/ 158 h 174"/>
                    <a:gd name="T22" fmla="*/ 103 w 113"/>
                    <a:gd name="T23" fmla="*/ 170 h 174"/>
                    <a:gd name="T24" fmla="*/ 93 w 113"/>
                    <a:gd name="T25" fmla="*/ 174 h 174"/>
                    <a:gd name="T26" fmla="*/ 93 w 113"/>
                    <a:gd name="T27" fmla="*/ 174 h 174"/>
                    <a:gd name="T28" fmla="*/ 74 w 113"/>
                    <a:gd name="T29" fmla="*/ 174 h 174"/>
                    <a:gd name="T30" fmla="*/ 39 w 113"/>
                    <a:gd name="T31" fmla="*/ 174 h 174"/>
                    <a:gd name="T32" fmla="*/ 20 w 113"/>
                    <a:gd name="T33" fmla="*/ 174 h 174"/>
                    <a:gd name="T34" fmla="*/ 20 w 113"/>
                    <a:gd name="T35" fmla="*/ 174 h 174"/>
                    <a:gd name="T36" fmla="*/ 10 w 113"/>
                    <a:gd name="T37" fmla="*/ 170 h 174"/>
                    <a:gd name="T38" fmla="*/ 3 w 113"/>
                    <a:gd name="T39" fmla="*/ 158 h 174"/>
                    <a:gd name="T40" fmla="*/ 0 w 113"/>
                    <a:gd name="T41" fmla="*/ 143 h 174"/>
                    <a:gd name="T42" fmla="*/ 0 w 113"/>
                    <a:gd name="T43" fmla="*/ 143 h 174"/>
                    <a:gd name="T44" fmla="*/ 0 w 113"/>
                    <a:gd name="T45" fmla="*/ 125 h 174"/>
                    <a:gd name="T46" fmla="*/ 0 w 113"/>
                    <a:gd name="T47" fmla="*/ 87 h 174"/>
                    <a:gd name="T48" fmla="*/ 0 w 113"/>
                    <a:gd name="T49" fmla="*/ 49 h 174"/>
                    <a:gd name="T50" fmla="*/ 0 w 113"/>
                    <a:gd name="T51" fmla="*/ 32 h 174"/>
                    <a:gd name="T52" fmla="*/ 0 w 113"/>
                    <a:gd name="T53" fmla="*/ 32 h 174"/>
                    <a:gd name="T54" fmla="*/ 3 w 113"/>
                    <a:gd name="T55" fmla="*/ 16 h 174"/>
                    <a:gd name="T56" fmla="*/ 10 w 113"/>
                    <a:gd name="T57" fmla="*/ 5 h 174"/>
                    <a:gd name="T58" fmla="*/ 20 w 113"/>
                    <a:gd name="T59" fmla="*/ 0 h 174"/>
                    <a:gd name="T60" fmla="*/ 20 w 113"/>
                    <a:gd name="T61" fmla="*/ 0 h 174"/>
                    <a:gd name="T62" fmla="*/ 39 w 113"/>
                    <a:gd name="T63" fmla="*/ 0 h 174"/>
                    <a:gd name="T64" fmla="*/ 74 w 113"/>
                    <a:gd name="T65" fmla="*/ 0 h 174"/>
                    <a:gd name="T66" fmla="*/ 93 w 113"/>
                    <a:gd name="T67" fmla="*/ 0 h 174"/>
                    <a:gd name="T68" fmla="*/ 93 w 113"/>
                    <a:gd name="T69" fmla="*/ 0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13" h="174">
                      <a:moveTo>
                        <a:pt x="93" y="0"/>
                      </a:moveTo>
                      <a:lnTo>
                        <a:pt x="103" y="5"/>
                      </a:lnTo>
                      <a:lnTo>
                        <a:pt x="110" y="16"/>
                      </a:lnTo>
                      <a:lnTo>
                        <a:pt x="113" y="32"/>
                      </a:lnTo>
                      <a:lnTo>
                        <a:pt x="113" y="32"/>
                      </a:lnTo>
                      <a:lnTo>
                        <a:pt x="113" y="49"/>
                      </a:lnTo>
                      <a:lnTo>
                        <a:pt x="113" y="87"/>
                      </a:lnTo>
                      <a:lnTo>
                        <a:pt x="113" y="125"/>
                      </a:lnTo>
                      <a:lnTo>
                        <a:pt x="113" y="143"/>
                      </a:lnTo>
                      <a:lnTo>
                        <a:pt x="113" y="143"/>
                      </a:lnTo>
                      <a:lnTo>
                        <a:pt x="110" y="158"/>
                      </a:lnTo>
                      <a:lnTo>
                        <a:pt x="103" y="170"/>
                      </a:lnTo>
                      <a:lnTo>
                        <a:pt x="93" y="174"/>
                      </a:lnTo>
                      <a:lnTo>
                        <a:pt x="93" y="174"/>
                      </a:lnTo>
                      <a:lnTo>
                        <a:pt x="74" y="174"/>
                      </a:lnTo>
                      <a:lnTo>
                        <a:pt x="39" y="174"/>
                      </a:lnTo>
                      <a:lnTo>
                        <a:pt x="20" y="174"/>
                      </a:lnTo>
                      <a:lnTo>
                        <a:pt x="20" y="174"/>
                      </a:lnTo>
                      <a:lnTo>
                        <a:pt x="10" y="170"/>
                      </a:lnTo>
                      <a:lnTo>
                        <a:pt x="3" y="158"/>
                      </a:lnTo>
                      <a:lnTo>
                        <a:pt x="0" y="143"/>
                      </a:lnTo>
                      <a:lnTo>
                        <a:pt x="0" y="143"/>
                      </a:lnTo>
                      <a:lnTo>
                        <a:pt x="0" y="125"/>
                      </a:lnTo>
                      <a:lnTo>
                        <a:pt x="0" y="87"/>
                      </a:lnTo>
                      <a:lnTo>
                        <a:pt x="0" y="49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3" y="16"/>
                      </a:lnTo>
                      <a:lnTo>
                        <a:pt x="10" y="5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39" y="0"/>
                      </a:lnTo>
                      <a:lnTo>
                        <a:pt x="74" y="0"/>
                      </a:lnTo>
                      <a:lnTo>
                        <a:pt x="93" y="0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64E375"/>
                </a:solidFill>
                <a:ln w="19050" cmpd="sng">
                  <a:solidFill>
                    <a:srgbClr val="6A7F6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121" name="Freeform 65"/>
                <p:cNvSpPr>
                  <a:spLocks/>
                </p:cNvSpPr>
                <p:nvPr/>
              </p:nvSpPr>
              <p:spPr bwMode="auto">
                <a:xfrm>
                  <a:off x="3809" y="2645"/>
                  <a:ext cx="187" cy="94"/>
                </a:xfrm>
                <a:custGeom>
                  <a:avLst/>
                  <a:gdLst>
                    <a:gd name="T0" fmla="*/ 0 w 43"/>
                    <a:gd name="T1" fmla="*/ 26 h 26"/>
                    <a:gd name="T2" fmla="*/ 3 w 43"/>
                    <a:gd name="T3" fmla="*/ 19 h 26"/>
                    <a:gd name="T4" fmla="*/ 7 w 43"/>
                    <a:gd name="T5" fmla="*/ 14 h 26"/>
                    <a:gd name="T6" fmla="*/ 13 w 43"/>
                    <a:gd name="T7" fmla="*/ 10 h 26"/>
                    <a:gd name="T8" fmla="*/ 13 w 43"/>
                    <a:gd name="T9" fmla="*/ 10 h 26"/>
                    <a:gd name="T10" fmla="*/ 23 w 43"/>
                    <a:gd name="T11" fmla="*/ 6 h 26"/>
                    <a:gd name="T12" fmla="*/ 34 w 43"/>
                    <a:gd name="T13" fmla="*/ 4 h 26"/>
                    <a:gd name="T14" fmla="*/ 43 w 43"/>
                    <a:gd name="T15" fmla="*/ 3 h 26"/>
                    <a:gd name="T16" fmla="*/ 43 w 43"/>
                    <a:gd name="T17" fmla="*/ 3 h 26"/>
                    <a:gd name="T18" fmla="*/ 41 w 43"/>
                    <a:gd name="T19" fmla="*/ 1 h 26"/>
                    <a:gd name="T20" fmla="*/ 24 w 43"/>
                    <a:gd name="T21" fmla="*/ 0 h 26"/>
                    <a:gd name="T22" fmla="*/ 8 w 43"/>
                    <a:gd name="T23" fmla="*/ 4 h 26"/>
                    <a:gd name="T24" fmla="*/ 8 w 43"/>
                    <a:gd name="T25" fmla="*/ 4 h 26"/>
                    <a:gd name="T26" fmla="*/ 4 w 43"/>
                    <a:gd name="T27" fmla="*/ 8 h 26"/>
                    <a:gd name="T28" fmla="*/ 0 w 43"/>
                    <a:gd name="T29" fmla="*/ 12 h 26"/>
                    <a:gd name="T30" fmla="*/ 0 w 43"/>
                    <a:gd name="T31" fmla="*/ 18 h 26"/>
                    <a:gd name="T32" fmla="*/ 0 w 43"/>
                    <a:gd name="T33" fmla="*/ 18 h 26"/>
                    <a:gd name="T34" fmla="*/ 0 w 43"/>
                    <a:gd name="T35" fmla="*/ 20 h 26"/>
                    <a:gd name="T36" fmla="*/ 0 w 43"/>
                    <a:gd name="T37" fmla="*/ 24 h 26"/>
                    <a:gd name="T38" fmla="*/ 0 w 43"/>
                    <a:gd name="T39" fmla="*/ 26 h 26"/>
                    <a:gd name="T40" fmla="*/ 0 w 43"/>
                    <a:gd name="T41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3" h="26">
                      <a:moveTo>
                        <a:pt x="0" y="26"/>
                      </a:moveTo>
                      <a:lnTo>
                        <a:pt x="3" y="19"/>
                      </a:lnTo>
                      <a:lnTo>
                        <a:pt x="7" y="14"/>
                      </a:lnTo>
                      <a:lnTo>
                        <a:pt x="13" y="10"/>
                      </a:lnTo>
                      <a:lnTo>
                        <a:pt x="13" y="10"/>
                      </a:lnTo>
                      <a:lnTo>
                        <a:pt x="23" y="6"/>
                      </a:lnTo>
                      <a:lnTo>
                        <a:pt x="34" y="4"/>
                      </a:lnTo>
                      <a:lnTo>
                        <a:pt x="43" y="3"/>
                      </a:lnTo>
                      <a:lnTo>
                        <a:pt x="43" y="3"/>
                      </a:lnTo>
                      <a:lnTo>
                        <a:pt x="41" y="1"/>
                      </a:lnTo>
                      <a:lnTo>
                        <a:pt x="24" y="0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4" y="8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9122" name="Rectangle 66"/>
              <p:cNvSpPr>
                <a:spLocks noChangeArrowheads="1"/>
              </p:cNvSpPr>
              <p:nvPr/>
            </p:nvSpPr>
            <p:spPr bwMode="auto">
              <a:xfrm>
                <a:off x="3508" y="3014"/>
                <a:ext cx="971" cy="87"/>
              </a:xfrm>
              <a:prstGeom prst="rect">
                <a:avLst/>
              </a:pr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23" name="Rectangle 67"/>
              <p:cNvSpPr>
                <a:spLocks noChangeArrowheads="1"/>
              </p:cNvSpPr>
              <p:nvPr/>
            </p:nvSpPr>
            <p:spPr bwMode="auto">
              <a:xfrm>
                <a:off x="3508" y="2754"/>
                <a:ext cx="971" cy="83"/>
              </a:xfrm>
              <a:prstGeom prst="rect">
                <a:avLst/>
              </a:pr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24" name="Rectangle 68"/>
              <p:cNvSpPr>
                <a:spLocks noChangeArrowheads="1"/>
              </p:cNvSpPr>
              <p:nvPr/>
            </p:nvSpPr>
            <p:spPr bwMode="auto">
              <a:xfrm>
                <a:off x="4379" y="2794"/>
                <a:ext cx="35" cy="264"/>
              </a:xfrm>
              <a:prstGeom prst="rect">
                <a:avLst/>
              </a:pr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25" name="Rectangle 69"/>
              <p:cNvSpPr>
                <a:spLocks noChangeArrowheads="1"/>
              </p:cNvSpPr>
              <p:nvPr/>
            </p:nvSpPr>
            <p:spPr bwMode="auto">
              <a:xfrm>
                <a:off x="4222" y="2794"/>
                <a:ext cx="31" cy="264"/>
              </a:xfrm>
              <a:prstGeom prst="rect">
                <a:avLst/>
              </a:pr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26" name="Rectangle 70"/>
              <p:cNvSpPr>
                <a:spLocks noChangeArrowheads="1"/>
              </p:cNvSpPr>
              <p:nvPr/>
            </p:nvSpPr>
            <p:spPr bwMode="auto">
              <a:xfrm>
                <a:off x="4061" y="2794"/>
                <a:ext cx="35" cy="264"/>
              </a:xfrm>
              <a:prstGeom prst="rect">
                <a:avLst/>
              </a:pr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27" name="Rectangle 71"/>
              <p:cNvSpPr>
                <a:spLocks noChangeArrowheads="1"/>
              </p:cNvSpPr>
              <p:nvPr/>
            </p:nvSpPr>
            <p:spPr bwMode="auto">
              <a:xfrm>
                <a:off x="3904" y="2794"/>
                <a:ext cx="31" cy="264"/>
              </a:xfrm>
              <a:prstGeom prst="rect">
                <a:avLst/>
              </a:pr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28" name="Rectangle 72"/>
              <p:cNvSpPr>
                <a:spLocks noChangeArrowheads="1"/>
              </p:cNvSpPr>
              <p:nvPr/>
            </p:nvSpPr>
            <p:spPr bwMode="auto">
              <a:xfrm>
                <a:off x="3743" y="2794"/>
                <a:ext cx="35" cy="264"/>
              </a:xfrm>
              <a:prstGeom prst="rect">
                <a:avLst/>
              </a:pr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29" name="Rectangle 73"/>
              <p:cNvSpPr>
                <a:spLocks noChangeArrowheads="1"/>
              </p:cNvSpPr>
              <p:nvPr/>
            </p:nvSpPr>
            <p:spPr bwMode="auto">
              <a:xfrm>
                <a:off x="3582" y="2794"/>
                <a:ext cx="35" cy="264"/>
              </a:xfrm>
              <a:prstGeom prst="rect">
                <a:avLst/>
              </a:pr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9130" name="Text Box 74"/>
            <p:cNvSpPr txBox="1">
              <a:spLocks noChangeArrowheads="1"/>
            </p:cNvSpPr>
            <p:nvPr/>
          </p:nvSpPr>
          <p:spPr bwMode="auto">
            <a:xfrm>
              <a:off x="3897" y="3323"/>
              <a:ext cx="17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2000" b="1">
                  <a:solidFill>
                    <a:srgbClr val="FFFF00"/>
                  </a:solidFill>
                  <a:latin typeface="Palatino Linotype" charset="0"/>
                </a:rPr>
                <a:t>Ligase</a:t>
              </a:r>
              <a:r>
                <a:rPr lang="en-US" sz="2000" b="1">
                  <a:latin typeface="Palatino Linotype" charset="0"/>
                </a:rPr>
                <a:t> joins Okazaki </a:t>
              </a:r>
            </a:p>
            <a:p>
              <a:pPr algn="l" eaLnBrk="0" hangingPunct="0"/>
              <a:r>
                <a:rPr lang="en-US" sz="2000" b="1">
                  <a:latin typeface="Palatino Linotype" charset="0"/>
                </a:rPr>
                <a:t>fragments and seals </a:t>
              </a:r>
            </a:p>
            <a:p>
              <a:pPr algn="l" eaLnBrk="0" hangingPunct="0"/>
              <a:r>
                <a:rPr lang="en-US" sz="2000" b="1">
                  <a:latin typeface="Palatino Linotype" charset="0"/>
                </a:rPr>
                <a:t>gaps in sugar-phosphate backbone</a:t>
              </a:r>
            </a:p>
          </p:txBody>
        </p:sp>
      </p:grpSp>
      <p:grpSp>
        <p:nvGrpSpPr>
          <p:cNvPr id="429131" name="Group 75"/>
          <p:cNvGrpSpPr>
            <a:grpSpLocks/>
          </p:cNvGrpSpPr>
          <p:nvPr/>
        </p:nvGrpSpPr>
        <p:grpSpPr bwMode="auto">
          <a:xfrm>
            <a:off x="7048500" y="1143000"/>
            <a:ext cx="2819400" cy="2668588"/>
            <a:chOff x="3947" y="720"/>
            <a:chExt cx="1578" cy="1681"/>
          </a:xfrm>
        </p:grpSpPr>
        <p:grpSp>
          <p:nvGrpSpPr>
            <p:cNvPr id="429132" name="Group 76"/>
            <p:cNvGrpSpPr>
              <a:grpSpLocks/>
            </p:cNvGrpSpPr>
            <p:nvPr/>
          </p:nvGrpSpPr>
          <p:grpSpPr bwMode="auto">
            <a:xfrm>
              <a:off x="4330" y="720"/>
              <a:ext cx="666" cy="787"/>
              <a:chOff x="4608" y="950"/>
              <a:chExt cx="666" cy="787"/>
            </a:xfrm>
          </p:grpSpPr>
          <p:grpSp>
            <p:nvGrpSpPr>
              <p:cNvPr id="429133" name="Group 77"/>
              <p:cNvGrpSpPr>
                <a:grpSpLocks/>
              </p:cNvGrpSpPr>
              <p:nvPr/>
            </p:nvGrpSpPr>
            <p:grpSpPr bwMode="auto">
              <a:xfrm>
                <a:off x="4797" y="950"/>
                <a:ext cx="274" cy="787"/>
                <a:chOff x="4797" y="950"/>
                <a:chExt cx="274" cy="787"/>
              </a:xfrm>
            </p:grpSpPr>
            <p:sp>
              <p:nvSpPr>
                <p:cNvPr id="429134" name="Freeform 78"/>
                <p:cNvSpPr>
                  <a:spLocks/>
                </p:cNvSpPr>
                <p:nvPr/>
              </p:nvSpPr>
              <p:spPr bwMode="auto">
                <a:xfrm>
                  <a:off x="4797" y="950"/>
                  <a:ext cx="274" cy="787"/>
                </a:xfrm>
                <a:custGeom>
                  <a:avLst/>
                  <a:gdLst>
                    <a:gd name="T0" fmla="*/ 39 w 78"/>
                    <a:gd name="T1" fmla="*/ 0 h 256"/>
                    <a:gd name="T2" fmla="*/ 50 w 78"/>
                    <a:gd name="T3" fmla="*/ 5 h 256"/>
                    <a:gd name="T4" fmla="*/ 59 w 78"/>
                    <a:gd name="T5" fmla="*/ 18 h 256"/>
                    <a:gd name="T6" fmla="*/ 67 w 78"/>
                    <a:gd name="T7" fmla="*/ 38 h 256"/>
                    <a:gd name="T8" fmla="*/ 73 w 78"/>
                    <a:gd name="T9" fmla="*/ 64 h 256"/>
                    <a:gd name="T10" fmla="*/ 77 w 78"/>
                    <a:gd name="T11" fmla="*/ 94 h 256"/>
                    <a:gd name="T12" fmla="*/ 78 w 78"/>
                    <a:gd name="T13" fmla="*/ 128 h 256"/>
                    <a:gd name="T14" fmla="*/ 78 w 78"/>
                    <a:gd name="T15" fmla="*/ 128 h 256"/>
                    <a:gd name="T16" fmla="*/ 77 w 78"/>
                    <a:gd name="T17" fmla="*/ 162 h 256"/>
                    <a:gd name="T18" fmla="*/ 73 w 78"/>
                    <a:gd name="T19" fmla="*/ 192 h 256"/>
                    <a:gd name="T20" fmla="*/ 67 w 78"/>
                    <a:gd name="T21" fmla="*/ 218 h 256"/>
                    <a:gd name="T22" fmla="*/ 59 w 78"/>
                    <a:gd name="T23" fmla="*/ 238 h 256"/>
                    <a:gd name="T24" fmla="*/ 50 w 78"/>
                    <a:gd name="T25" fmla="*/ 251 h 256"/>
                    <a:gd name="T26" fmla="*/ 39 w 78"/>
                    <a:gd name="T27" fmla="*/ 256 h 256"/>
                    <a:gd name="T28" fmla="*/ 39 w 78"/>
                    <a:gd name="T29" fmla="*/ 256 h 256"/>
                    <a:gd name="T30" fmla="*/ 29 w 78"/>
                    <a:gd name="T31" fmla="*/ 251 h 256"/>
                    <a:gd name="T32" fmla="*/ 20 w 78"/>
                    <a:gd name="T33" fmla="*/ 238 h 256"/>
                    <a:gd name="T34" fmla="*/ 12 w 78"/>
                    <a:gd name="T35" fmla="*/ 218 h 256"/>
                    <a:gd name="T36" fmla="*/ 6 w 78"/>
                    <a:gd name="T37" fmla="*/ 192 h 256"/>
                    <a:gd name="T38" fmla="*/ 2 w 78"/>
                    <a:gd name="T39" fmla="*/ 162 h 256"/>
                    <a:gd name="T40" fmla="*/ 0 w 78"/>
                    <a:gd name="T41" fmla="*/ 128 h 256"/>
                    <a:gd name="T42" fmla="*/ 0 w 78"/>
                    <a:gd name="T43" fmla="*/ 128 h 256"/>
                    <a:gd name="T44" fmla="*/ 2 w 78"/>
                    <a:gd name="T45" fmla="*/ 94 h 256"/>
                    <a:gd name="T46" fmla="*/ 6 w 78"/>
                    <a:gd name="T47" fmla="*/ 64 h 256"/>
                    <a:gd name="T48" fmla="*/ 12 w 78"/>
                    <a:gd name="T49" fmla="*/ 38 h 256"/>
                    <a:gd name="T50" fmla="*/ 20 w 78"/>
                    <a:gd name="T51" fmla="*/ 18 h 256"/>
                    <a:gd name="T52" fmla="*/ 29 w 78"/>
                    <a:gd name="T53" fmla="*/ 5 h 256"/>
                    <a:gd name="T54" fmla="*/ 39 w 78"/>
                    <a:gd name="T55" fmla="*/ 0 h 256"/>
                    <a:gd name="T56" fmla="*/ 39 w 78"/>
                    <a:gd name="T57" fmla="*/ 0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8" h="256">
                      <a:moveTo>
                        <a:pt x="39" y="0"/>
                      </a:moveTo>
                      <a:lnTo>
                        <a:pt x="50" y="5"/>
                      </a:lnTo>
                      <a:lnTo>
                        <a:pt x="59" y="18"/>
                      </a:lnTo>
                      <a:lnTo>
                        <a:pt x="67" y="38"/>
                      </a:lnTo>
                      <a:lnTo>
                        <a:pt x="73" y="64"/>
                      </a:lnTo>
                      <a:lnTo>
                        <a:pt x="77" y="94"/>
                      </a:lnTo>
                      <a:lnTo>
                        <a:pt x="78" y="128"/>
                      </a:lnTo>
                      <a:lnTo>
                        <a:pt x="78" y="128"/>
                      </a:lnTo>
                      <a:lnTo>
                        <a:pt x="77" y="162"/>
                      </a:lnTo>
                      <a:lnTo>
                        <a:pt x="73" y="192"/>
                      </a:lnTo>
                      <a:lnTo>
                        <a:pt x="67" y="218"/>
                      </a:lnTo>
                      <a:lnTo>
                        <a:pt x="59" y="238"/>
                      </a:lnTo>
                      <a:lnTo>
                        <a:pt x="50" y="251"/>
                      </a:lnTo>
                      <a:lnTo>
                        <a:pt x="39" y="256"/>
                      </a:lnTo>
                      <a:lnTo>
                        <a:pt x="39" y="256"/>
                      </a:lnTo>
                      <a:lnTo>
                        <a:pt x="29" y="251"/>
                      </a:lnTo>
                      <a:lnTo>
                        <a:pt x="20" y="238"/>
                      </a:lnTo>
                      <a:lnTo>
                        <a:pt x="12" y="218"/>
                      </a:lnTo>
                      <a:lnTo>
                        <a:pt x="6" y="192"/>
                      </a:lnTo>
                      <a:lnTo>
                        <a:pt x="2" y="162"/>
                      </a:lnTo>
                      <a:lnTo>
                        <a:pt x="0" y="128"/>
                      </a:lnTo>
                      <a:lnTo>
                        <a:pt x="0" y="128"/>
                      </a:lnTo>
                      <a:lnTo>
                        <a:pt x="2" y="94"/>
                      </a:lnTo>
                      <a:lnTo>
                        <a:pt x="6" y="64"/>
                      </a:lnTo>
                      <a:lnTo>
                        <a:pt x="12" y="38"/>
                      </a:lnTo>
                      <a:lnTo>
                        <a:pt x="20" y="18"/>
                      </a:lnTo>
                      <a:lnTo>
                        <a:pt x="29" y="5"/>
                      </a:lnTo>
                      <a:lnTo>
                        <a:pt x="39" y="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DC5156"/>
                </a:solidFill>
                <a:ln w="19050" cmpd="sng">
                  <a:solidFill>
                    <a:srgbClr val="B03A3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135" name="Freeform 79"/>
                <p:cNvSpPr>
                  <a:spLocks/>
                </p:cNvSpPr>
                <p:nvPr/>
              </p:nvSpPr>
              <p:spPr bwMode="auto">
                <a:xfrm>
                  <a:off x="4846" y="990"/>
                  <a:ext cx="120" cy="191"/>
                </a:xfrm>
                <a:custGeom>
                  <a:avLst/>
                  <a:gdLst>
                    <a:gd name="T0" fmla="*/ 0 w 34"/>
                    <a:gd name="T1" fmla="*/ 62 h 62"/>
                    <a:gd name="T2" fmla="*/ 7 w 34"/>
                    <a:gd name="T3" fmla="*/ 32 h 62"/>
                    <a:gd name="T4" fmla="*/ 18 w 34"/>
                    <a:gd name="T5" fmla="*/ 4 h 62"/>
                    <a:gd name="T6" fmla="*/ 32 w 34"/>
                    <a:gd name="T7" fmla="*/ 0 h 62"/>
                    <a:gd name="T8" fmla="*/ 32 w 34"/>
                    <a:gd name="T9" fmla="*/ 0 h 62"/>
                    <a:gd name="T10" fmla="*/ 34 w 34"/>
                    <a:gd name="T11" fmla="*/ 5 h 62"/>
                    <a:gd name="T12" fmla="*/ 27 w 34"/>
                    <a:gd name="T13" fmla="*/ 11 h 62"/>
                    <a:gd name="T14" fmla="*/ 15 w 34"/>
                    <a:gd name="T15" fmla="*/ 27 h 62"/>
                    <a:gd name="T16" fmla="*/ 0 w 34"/>
                    <a:gd name="T17" fmla="*/ 62 h 62"/>
                    <a:gd name="T18" fmla="*/ 0 w 34"/>
                    <a:gd name="T19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" h="62">
                      <a:moveTo>
                        <a:pt x="0" y="62"/>
                      </a:moveTo>
                      <a:lnTo>
                        <a:pt x="7" y="32"/>
                      </a:lnTo>
                      <a:lnTo>
                        <a:pt x="18" y="4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34" y="5"/>
                      </a:lnTo>
                      <a:lnTo>
                        <a:pt x="27" y="11"/>
                      </a:lnTo>
                      <a:lnTo>
                        <a:pt x="15" y="27"/>
                      </a:lnTo>
                      <a:lnTo>
                        <a:pt x="0" y="62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9136" name="Freeform 80"/>
              <p:cNvSpPr>
                <a:spLocks/>
              </p:cNvSpPr>
              <p:nvPr/>
            </p:nvSpPr>
            <p:spPr bwMode="auto">
              <a:xfrm>
                <a:off x="4867" y="1350"/>
                <a:ext cx="407" cy="144"/>
              </a:xfrm>
              <a:custGeom>
                <a:avLst/>
                <a:gdLst>
                  <a:gd name="T0" fmla="*/ 102 w 116"/>
                  <a:gd name="T1" fmla="*/ 25 h 47"/>
                  <a:gd name="T2" fmla="*/ 102 w 116"/>
                  <a:gd name="T3" fmla="*/ 0 h 47"/>
                  <a:gd name="T4" fmla="*/ 94 w 116"/>
                  <a:gd name="T5" fmla="*/ 0 h 47"/>
                  <a:gd name="T6" fmla="*/ 94 w 116"/>
                  <a:gd name="T7" fmla="*/ 25 h 47"/>
                  <a:gd name="T8" fmla="*/ 65 w 116"/>
                  <a:gd name="T9" fmla="*/ 25 h 47"/>
                  <a:gd name="T10" fmla="*/ 65 w 116"/>
                  <a:gd name="T11" fmla="*/ 0 h 47"/>
                  <a:gd name="T12" fmla="*/ 57 w 116"/>
                  <a:gd name="T13" fmla="*/ 0 h 47"/>
                  <a:gd name="T14" fmla="*/ 57 w 116"/>
                  <a:gd name="T15" fmla="*/ 25 h 47"/>
                  <a:gd name="T16" fmla="*/ 28 w 116"/>
                  <a:gd name="T17" fmla="*/ 25 h 47"/>
                  <a:gd name="T18" fmla="*/ 28 w 116"/>
                  <a:gd name="T19" fmla="*/ 0 h 47"/>
                  <a:gd name="T20" fmla="*/ 21 w 116"/>
                  <a:gd name="T21" fmla="*/ 0 h 47"/>
                  <a:gd name="T22" fmla="*/ 21 w 116"/>
                  <a:gd name="T23" fmla="*/ 25 h 47"/>
                  <a:gd name="T24" fmla="*/ 0 w 116"/>
                  <a:gd name="T25" fmla="*/ 25 h 47"/>
                  <a:gd name="T26" fmla="*/ 0 w 116"/>
                  <a:gd name="T27" fmla="*/ 47 h 47"/>
                  <a:gd name="T28" fmla="*/ 116 w 116"/>
                  <a:gd name="T29" fmla="*/ 47 h 47"/>
                  <a:gd name="T30" fmla="*/ 116 w 116"/>
                  <a:gd name="T31" fmla="*/ 25 h 47"/>
                  <a:gd name="T32" fmla="*/ 102 w 116"/>
                  <a:gd name="T33" fmla="*/ 2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6" h="47">
                    <a:moveTo>
                      <a:pt x="102" y="25"/>
                    </a:moveTo>
                    <a:lnTo>
                      <a:pt x="102" y="0"/>
                    </a:lnTo>
                    <a:lnTo>
                      <a:pt x="94" y="0"/>
                    </a:lnTo>
                    <a:lnTo>
                      <a:pt x="94" y="25"/>
                    </a:lnTo>
                    <a:lnTo>
                      <a:pt x="65" y="25"/>
                    </a:lnTo>
                    <a:lnTo>
                      <a:pt x="65" y="0"/>
                    </a:lnTo>
                    <a:lnTo>
                      <a:pt x="57" y="0"/>
                    </a:lnTo>
                    <a:lnTo>
                      <a:pt x="57" y="25"/>
                    </a:lnTo>
                    <a:lnTo>
                      <a:pt x="28" y="25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21" y="25"/>
                    </a:lnTo>
                    <a:lnTo>
                      <a:pt x="0" y="25"/>
                    </a:lnTo>
                    <a:lnTo>
                      <a:pt x="0" y="47"/>
                    </a:lnTo>
                    <a:lnTo>
                      <a:pt x="116" y="47"/>
                    </a:lnTo>
                    <a:lnTo>
                      <a:pt x="116" y="25"/>
                    </a:lnTo>
                    <a:lnTo>
                      <a:pt x="102" y="25"/>
                    </a:lnTo>
                    <a:close/>
                  </a:path>
                </a:pathLst>
              </a:custGeom>
              <a:solidFill>
                <a:srgbClr val="4376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37" name="Freeform 81"/>
              <p:cNvSpPr>
                <a:spLocks/>
              </p:cNvSpPr>
              <p:nvPr/>
            </p:nvSpPr>
            <p:spPr bwMode="auto">
              <a:xfrm>
                <a:off x="4608" y="1202"/>
                <a:ext cx="666" cy="148"/>
              </a:xfrm>
              <a:custGeom>
                <a:avLst/>
                <a:gdLst>
                  <a:gd name="T0" fmla="*/ 190 w 190"/>
                  <a:gd name="T1" fmla="*/ 0 h 48"/>
                  <a:gd name="T2" fmla="*/ 0 w 190"/>
                  <a:gd name="T3" fmla="*/ 0 h 48"/>
                  <a:gd name="T4" fmla="*/ 0 w 190"/>
                  <a:gd name="T5" fmla="*/ 23 h 48"/>
                  <a:gd name="T6" fmla="*/ 22 w 190"/>
                  <a:gd name="T7" fmla="*/ 23 h 48"/>
                  <a:gd name="T8" fmla="*/ 22 w 190"/>
                  <a:gd name="T9" fmla="*/ 48 h 48"/>
                  <a:gd name="T10" fmla="*/ 29 w 190"/>
                  <a:gd name="T11" fmla="*/ 48 h 48"/>
                  <a:gd name="T12" fmla="*/ 29 w 190"/>
                  <a:gd name="T13" fmla="*/ 23 h 48"/>
                  <a:gd name="T14" fmla="*/ 58 w 190"/>
                  <a:gd name="T15" fmla="*/ 23 h 48"/>
                  <a:gd name="T16" fmla="*/ 58 w 190"/>
                  <a:gd name="T17" fmla="*/ 48 h 48"/>
                  <a:gd name="T18" fmla="*/ 66 w 190"/>
                  <a:gd name="T19" fmla="*/ 48 h 48"/>
                  <a:gd name="T20" fmla="*/ 66 w 190"/>
                  <a:gd name="T21" fmla="*/ 23 h 48"/>
                  <a:gd name="T22" fmla="*/ 95 w 190"/>
                  <a:gd name="T23" fmla="*/ 23 h 48"/>
                  <a:gd name="T24" fmla="*/ 95 w 190"/>
                  <a:gd name="T25" fmla="*/ 48 h 48"/>
                  <a:gd name="T26" fmla="*/ 102 w 190"/>
                  <a:gd name="T27" fmla="*/ 48 h 48"/>
                  <a:gd name="T28" fmla="*/ 102 w 190"/>
                  <a:gd name="T29" fmla="*/ 23 h 48"/>
                  <a:gd name="T30" fmla="*/ 131 w 190"/>
                  <a:gd name="T31" fmla="*/ 23 h 48"/>
                  <a:gd name="T32" fmla="*/ 131 w 190"/>
                  <a:gd name="T33" fmla="*/ 48 h 48"/>
                  <a:gd name="T34" fmla="*/ 139 w 190"/>
                  <a:gd name="T35" fmla="*/ 48 h 48"/>
                  <a:gd name="T36" fmla="*/ 139 w 190"/>
                  <a:gd name="T37" fmla="*/ 23 h 48"/>
                  <a:gd name="T38" fmla="*/ 168 w 190"/>
                  <a:gd name="T39" fmla="*/ 23 h 48"/>
                  <a:gd name="T40" fmla="*/ 168 w 190"/>
                  <a:gd name="T41" fmla="*/ 48 h 48"/>
                  <a:gd name="T42" fmla="*/ 176 w 190"/>
                  <a:gd name="T43" fmla="*/ 48 h 48"/>
                  <a:gd name="T44" fmla="*/ 176 w 190"/>
                  <a:gd name="T45" fmla="*/ 23 h 48"/>
                  <a:gd name="T46" fmla="*/ 190 w 190"/>
                  <a:gd name="T47" fmla="*/ 23 h 48"/>
                  <a:gd name="T48" fmla="*/ 190 w 190"/>
                  <a:gd name="T4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0" h="48">
                    <a:moveTo>
                      <a:pt x="19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22" y="23"/>
                    </a:lnTo>
                    <a:lnTo>
                      <a:pt x="22" y="48"/>
                    </a:lnTo>
                    <a:lnTo>
                      <a:pt x="29" y="48"/>
                    </a:lnTo>
                    <a:lnTo>
                      <a:pt x="29" y="23"/>
                    </a:lnTo>
                    <a:lnTo>
                      <a:pt x="58" y="23"/>
                    </a:lnTo>
                    <a:lnTo>
                      <a:pt x="58" y="48"/>
                    </a:lnTo>
                    <a:lnTo>
                      <a:pt x="66" y="48"/>
                    </a:lnTo>
                    <a:lnTo>
                      <a:pt x="66" y="23"/>
                    </a:lnTo>
                    <a:lnTo>
                      <a:pt x="95" y="23"/>
                    </a:lnTo>
                    <a:lnTo>
                      <a:pt x="95" y="48"/>
                    </a:lnTo>
                    <a:lnTo>
                      <a:pt x="102" y="48"/>
                    </a:lnTo>
                    <a:lnTo>
                      <a:pt x="102" y="23"/>
                    </a:lnTo>
                    <a:lnTo>
                      <a:pt x="131" y="23"/>
                    </a:lnTo>
                    <a:lnTo>
                      <a:pt x="131" y="48"/>
                    </a:lnTo>
                    <a:lnTo>
                      <a:pt x="139" y="48"/>
                    </a:lnTo>
                    <a:lnTo>
                      <a:pt x="139" y="23"/>
                    </a:lnTo>
                    <a:lnTo>
                      <a:pt x="168" y="23"/>
                    </a:lnTo>
                    <a:lnTo>
                      <a:pt x="168" y="48"/>
                    </a:lnTo>
                    <a:lnTo>
                      <a:pt x="176" y="48"/>
                    </a:lnTo>
                    <a:lnTo>
                      <a:pt x="176" y="23"/>
                    </a:lnTo>
                    <a:lnTo>
                      <a:pt x="190" y="23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9138" name="Text Box 82"/>
            <p:cNvSpPr txBox="1">
              <a:spLocks noChangeArrowheads="1"/>
            </p:cNvSpPr>
            <p:nvPr/>
          </p:nvSpPr>
          <p:spPr bwMode="auto">
            <a:xfrm>
              <a:off x="3947" y="1767"/>
              <a:ext cx="1578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2000" b="1">
                  <a:solidFill>
                    <a:srgbClr val="FFFF00"/>
                  </a:solidFill>
                  <a:latin typeface="Palatino Linotype" charset="0"/>
                </a:rPr>
                <a:t>Primase</a:t>
              </a:r>
              <a:r>
                <a:rPr lang="en-US" sz="2000" b="1">
                  <a:latin typeface="Palatino Linotype" charset="0"/>
                </a:rPr>
                <a:t> adds a</a:t>
              </a:r>
            </a:p>
            <a:p>
              <a:pPr algn="l" eaLnBrk="0" hangingPunct="0"/>
              <a:r>
                <a:rPr lang="en-US" sz="2000" b="1">
                  <a:latin typeface="Palatino Linotype" charset="0"/>
                </a:rPr>
                <a:t>short primer to template strand</a:t>
              </a:r>
            </a:p>
          </p:txBody>
        </p:sp>
      </p:grpSp>
      <p:grpSp>
        <p:nvGrpSpPr>
          <p:cNvPr id="429139" name="Group 83"/>
          <p:cNvGrpSpPr>
            <a:grpSpLocks/>
          </p:cNvGrpSpPr>
          <p:nvPr/>
        </p:nvGrpSpPr>
        <p:grpSpPr bwMode="auto">
          <a:xfrm>
            <a:off x="3413125" y="4179888"/>
            <a:ext cx="3430588" cy="2414587"/>
            <a:chOff x="1911" y="2633"/>
            <a:chExt cx="1921" cy="1521"/>
          </a:xfrm>
        </p:grpSpPr>
        <p:grpSp>
          <p:nvGrpSpPr>
            <p:cNvPr id="429140" name="Group 84"/>
            <p:cNvGrpSpPr>
              <a:grpSpLocks/>
            </p:cNvGrpSpPr>
            <p:nvPr/>
          </p:nvGrpSpPr>
          <p:grpSpPr bwMode="auto">
            <a:xfrm>
              <a:off x="2446" y="2633"/>
              <a:ext cx="679" cy="568"/>
              <a:chOff x="2446" y="2542"/>
              <a:chExt cx="679" cy="568"/>
            </a:xfrm>
          </p:grpSpPr>
          <p:grpSp>
            <p:nvGrpSpPr>
              <p:cNvPr id="429141" name="Group 85"/>
              <p:cNvGrpSpPr>
                <a:grpSpLocks/>
              </p:cNvGrpSpPr>
              <p:nvPr/>
            </p:nvGrpSpPr>
            <p:grpSpPr bwMode="auto">
              <a:xfrm>
                <a:off x="2502" y="2542"/>
                <a:ext cx="623" cy="568"/>
                <a:chOff x="1007" y="2960"/>
                <a:chExt cx="623" cy="568"/>
              </a:xfrm>
            </p:grpSpPr>
            <p:sp>
              <p:nvSpPr>
                <p:cNvPr id="429142" name="Freeform 86"/>
                <p:cNvSpPr>
                  <a:spLocks/>
                </p:cNvSpPr>
                <p:nvPr/>
              </p:nvSpPr>
              <p:spPr bwMode="auto">
                <a:xfrm>
                  <a:off x="1007" y="2960"/>
                  <a:ext cx="623" cy="568"/>
                </a:xfrm>
                <a:custGeom>
                  <a:avLst/>
                  <a:gdLst>
                    <a:gd name="T0" fmla="*/ 36 w 623"/>
                    <a:gd name="T1" fmla="*/ 524 h 568"/>
                    <a:gd name="T2" fmla="*/ 73 w 623"/>
                    <a:gd name="T3" fmla="*/ 241 h 568"/>
                    <a:gd name="T4" fmla="*/ 305 w 623"/>
                    <a:gd name="T5" fmla="*/ 1 h 568"/>
                    <a:gd name="T6" fmla="*/ 552 w 623"/>
                    <a:gd name="T7" fmla="*/ 249 h 568"/>
                    <a:gd name="T8" fmla="*/ 589 w 623"/>
                    <a:gd name="T9" fmla="*/ 517 h 568"/>
                    <a:gd name="T10" fmla="*/ 348 w 623"/>
                    <a:gd name="T11" fmla="*/ 552 h 568"/>
                    <a:gd name="T12" fmla="*/ 292 w 623"/>
                    <a:gd name="T13" fmla="*/ 552 h 568"/>
                    <a:gd name="T14" fmla="*/ 36 w 623"/>
                    <a:gd name="T15" fmla="*/ 524 h 5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23" h="568">
                      <a:moveTo>
                        <a:pt x="36" y="524"/>
                      </a:moveTo>
                      <a:cubicBezTo>
                        <a:pt x="0" y="472"/>
                        <a:pt x="28" y="328"/>
                        <a:pt x="73" y="241"/>
                      </a:cubicBezTo>
                      <a:cubicBezTo>
                        <a:pt x="118" y="154"/>
                        <a:pt x="225" y="0"/>
                        <a:pt x="305" y="1"/>
                      </a:cubicBezTo>
                      <a:cubicBezTo>
                        <a:pt x="385" y="2"/>
                        <a:pt x="505" y="163"/>
                        <a:pt x="552" y="249"/>
                      </a:cubicBezTo>
                      <a:cubicBezTo>
                        <a:pt x="599" y="335"/>
                        <a:pt x="623" y="466"/>
                        <a:pt x="589" y="517"/>
                      </a:cubicBezTo>
                      <a:cubicBezTo>
                        <a:pt x="555" y="568"/>
                        <a:pt x="397" y="546"/>
                        <a:pt x="348" y="552"/>
                      </a:cubicBezTo>
                      <a:cubicBezTo>
                        <a:pt x="299" y="558"/>
                        <a:pt x="344" y="557"/>
                        <a:pt x="292" y="552"/>
                      </a:cubicBezTo>
                      <a:cubicBezTo>
                        <a:pt x="240" y="547"/>
                        <a:pt x="89" y="530"/>
                        <a:pt x="36" y="524"/>
                      </a:cubicBezTo>
                      <a:close/>
                    </a:path>
                  </a:pathLst>
                </a:custGeom>
                <a:solidFill>
                  <a:srgbClr val="FFE51C"/>
                </a:solidFill>
                <a:ln w="9525">
                  <a:solidFill>
                    <a:srgbClr val="CF67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107763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9143" name="Freeform 87"/>
                <p:cNvSpPr>
                  <a:spLocks/>
                </p:cNvSpPr>
                <p:nvPr/>
              </p:nvSpPr>
              <p:spPr bwMode="auto">
                <a:xfrm>
                  <a:off x="1170" y="3000"/>
                  <a:ext cx="133" cy="127"/>
                </a:xfrm>
                <a:custGeom>
                  <a:avLst/>
                  <a:gdLst>
                    <a:gd name="T0" fmla="*/ 133 w 133"/>
                    <a:gd name="T1" fmla="*/ 0 h 127"/>
                    <a:gd name="T2" fmla="*/ 53 w 133"/>
                    <a:gd name="T3" fmla="*/ 52 h 127"/>
                    <a:gd name="T4" fmla="*/ 1 w 133"/>
                    <a:gd name="T5" fmla="*/ 124 h 127"/>
                    <a:gd name="T6" fmla="*/ 45 w 133"/>
                    <a:gd name="T7" fmla="*/ 72 h 127"/>
                    <a:gd name="T8" fmla="*/ 97 w 133"/>
                    <a:gd name="T9" fmla="*/ 32 h 127"/>
                    <a:gd name="T10" fmla="*/ 133 w 133"/>
                    <a:gd name="T11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3" h="127">
                      <a:moveTo>
                        <a:pt x="133" y="0"/>
                      </a:moveTo>
                      <a:cubicBezTo>
                        <a:pt x="125" y="1"/>
                        <a:pt x="75" y="31"/>
                        <a:pt x="53" y="52"/>
                      </a:cubicBezTo>
                      <a:cubicBezTo>
                        <a:pt x="31" y="73"/>
                        <a:pt x="2" y="121"/>
                        <a:pt x="1" y="124"/>
                      </a:cubicBezTo>
                      <a:cubicBezTo>
                        <a:pt x="0" y="127"/>
                        <a:pt x="29" y="87"/>
                        <a:pt x="45" y="72"/>
                      </a:cubicBezTo>
                      <a:cubicBezTo>
                        <a:pt x="61" y="57"/>
                        <a:pt x="82" y="44"/>
                        <a:pt x="97" y="32"/>
                      </a:cubicBezTo>
                      <a:cubicBezTo>
                        <a:pt x="112" y="20"/>
                        <a:pt x="125" y="7"/>
                        <a:pt x="13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9144" name="Group 88"/>
              <p:cNvGrpSpPr>
                <a:grpSpLocks/>
              </p:cNvGrpSpPr>
              <p:nvPr/>
            </p:nvGrpSpPr>
            <p:grpSpPr bwMode="auto">
              <a:xfrm>
                <a:off x="2446" y="2750"/>
                <a:ext cx="666" cy="292"/>
                <a:chOff x="2296" y="3401"/>
                <a:chExt cx="666" cy="292"/>
              </a:xfrm>
            </p:grpSpPr>
            <p:sp>
              <p:nvSpPr>
                <p:cNvPr id="429145" name="Freeform 89"/>
                <p:cNvSpPr>
                  <a:spLocks/>
                </p:cNvSpPr>
                <p:nvPr/>
              </p:nvSpPr>
              <p:spPr bwMode="auto">
                <a:xfrm>
                  <a:off x="2555" y="3549"/>
                  <a:ext cx="407" cy="144"/>
                </a:xfrm>
                <a:custGeom>
                  <a:avLst/>
                  <a:gdLst>
                    <a:gd name="T0" fmla="*/ 102 w 116"/>
                    <a:gd name="T1" fmla="*/ 25 h 47"/>
                    <a:gd name="T2" fmla="*/ 102 w 116"/>
                    <a:gd name="T3" fmla="*/ 0 h 47"/>
                    <a:gd name="T4" fmla="*/ 94 w 116"/>
                    <a:gd name="T5" fmla="*/ 0 h 47"/>
                    <a:gd name="T6" fmla="*/ 94 w 116"/>
                    <a:gd name="T7" fmla="*/ 25 h 47"/>
                    <a:gd name="T8" fmla="*/ 65 w 116"/>
                    <a:gd name="T9" fmla="*/ 25 h 47"/>
                    <a:gd name="T10" fmla="*/ 65 w 116"/>
                    <a:gd name="T11" fmla="*/ 0 h 47"/>
                    <a:gd name="T12" fmla="*/ 57 w 116"/>
                    <a:gd name="T13" fmla="*/ 0 h 47"/>
                    <a:gd name="T14" fmla="*/ 57 w 116"/>
                    <a:gd name="T15" fmla="*/ 25 h 47"/>
                    <a:gd name="T16" fmla="*/ 28 w 116"/>
                    <a:gd name="T17" fmla="*/ 25 h 47"/>
                    <a:gd name="T18" fmla="*/ 28 w 116"/>
                    <a:gd name="T19" fmla="*/ 0 h 47"/>
                    <a:gd name="T20" fmla="*/ 21 w 116"/>
                    <a:gd name="T21" fmla="*/ 0 h 47"/>
                    <a:gd name="T22" fmla="*/ 21 w 116"/>
                    <a:gd name="T23" fmla="*/ 25 h 47"/>
                    <a:gd name="T24" fmla="*/ 0 w 116"/>
                    <a:gd name="T25" fmla="*/ 25 h 47"/>
                    <a:gd name="T26" fmla="*/ 0 w 116"/>
                    <a:gd name="T27" fmla="*/ 47 h 47"/>
                    <a:gd name="T28" fmla="*/ 116 w 116"/>
                    <a:gd name="T29" fmla="*/ 47 h 47"/>
                    <a:gd name="T30" fmla="*/ 116 w 116"/>
                    <a:gd name="T31" fmla="*/ 25 h 47"/>
                    <a:gd name="T32" fmla="*/ 102 w 116"/>
                    <a:gd name="T33" fmla="*/ 2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6" h="47">
                      <a:moveTo>
                        <a:pt x="102" y="25"/>
                      </a:moveTo>
                      <a:lnTo>
                        <a:pt x="102" y="0"/>
                      </a:lnTo>
                      <a:lnTo>
                        <a:pt x="94" y="0"/>
                      </a:lnTo>
                      <a:lnTo>
                        <a:pt x="94" y="25"/>
                      </a:lnTo>
                      <a:lnTo>
                        <a:pt x="65" y="25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57" y="25"/>
                      </a:lnTo>
                      <a:lnTo>
                        <a:pt x="28" y="25"/>
                      </a:lnTo>
                      <a:lnTo>
                        <a:pt x="28" y="0"/>
                      </a:lnTo>
                      <a:lnTo>
                        <a:pt x="21" y="0"/>
                      </a:lnTo>
                      <a:lnTo>
                        <a:pt x="21" y="25"/>
                      </a:lnTo>
                      <a:lnTo>
                        <a:pt x="0" y="25"/>
                      </a:lnTo>
                      <a:lnTo>
                        <a:pt x="0" y="47"/>
                      </a:lnTo>
                      <a:lnTo>
                        <a:pt x="116" y="47"/>
                      </a:lnTo>
                      <a:lnTo>
                        <a:pt x="116" y="25"/>
                      </a:lnTo>
                      <a:lnTo>
                        <a:pt x="102" y="25"/>
                      </a:lnTo>
                      <a:close/>
                    </a:path>
                  </a:pathLst>
                </a:custGeom>
                <a:solidFill>
                  <a:srgbClr val="4376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146" name="Freeform 90"/>
                <p:cNvSpPr>
                  <a:spLocks/>
                </p:cNvSpPr>
                <p:nvPr/>
              </p:nvSpPr>
              <p:spPr bwMode="auto">
                <a:xfrm>
                  <a:off x="2296" y="3401"/>
                  <a:ext cx="666" cy="148"/>
                </a:xfrm>
                <a:custGeom>
                  <a:avLst/>
                  <a:gdLst>
                    <a:gd name="T0" fmla="*/ 190 w 190"/>
                    <a:gd name="T1" fmla="*/ 0 h 48"/>
                    <a:gd name="T2" fmla="*/ 0 w 190"/>
                    <a:gd name="T3" fmla="*/ 0 h 48"/>
                    <a:gd name="T4" fmla="*/ 0 w 190"/>
                    <a:gd name="T5" fmla="*/ 23 h 48"/>
                    <a:gd name="T6" fmla="*/ 22 w 190"/>
                    <a:gd name="T7" fmla="*/ 23 h 48"/>
                    <a:gd name="T8" fmla="*/ 22 w 190"/>
                    <a:gd name="T9" fmla="*/ 48 h 48"/>
                    <a:gd name="T10" fmla="*/ 29 w 190"/>
                    <a:gd name="T11" fmla="*/ 48 h 48"/>
                    <a:gd name="T12" fmla="*/ 29 w 190"/>
                    <a:gd name="T13" fmla="*/ 23 h 48"/>
                    <a:gd name="T14" fmla="*/ 58 w 190"/>
                    <a:gd name="T15" fmla="*/ 23 h 48"/>
                    <a:gd name="T16" fmla="*/ 58 w 190"/>
                    <a:gd name="T17" fmla="*/ 48 h 48"/>
                    <a:gd name="T18" fmla="*/ 66 w 190"/>
                    <a:gd name="T19" fmla="*/ 48 h 48"/>
                    <a:gd name="T20" fmla="*/ 66 w 190"/>
                    <a:gd name="T21" fmla="*/ 23 h 48"/>
                    <a:gd name="T22" fmla="*/ 95 w 190"/>
                    <a:gd name="T23" fmla="*/ 23 h 48"/>
                    <a:gd name="T24" fmla="*/ 95 w 190"/>
                    <a:gd name="T25" fmla="*/ 48 h 48"/>
                    <a:gd name="T26" fmla="*/ 102 w 190"/>
                    <a:gd name="T27" fmla="*/ 48 h 48"/>
                    <a:gd name="T28" fmla="*/ 102 w 190"/>
                    <a:gd name="T29" fmla="*/ 23 h 48"/>
                    <a:gd name="T30" fmla="*/ 131 w 190"/>
                    <a:gd name="T31" fmla="*/ 23 h 48"/>
                    <a:gd name="T32" fmla="*/ 131 w 190"/>
                    <a:gd name="T33" fmla="*/ 48 h 48"/>
                    <a:gd name="T34" fmla="*/ 139 w 190"/>
                    <a:gd name="T35" fmla="*/ 48 h 48"/>
                    <a:gd name="T36" fmla="*/ 139 w 190"/>
                    <a:gd name="T37" fmla="*/ 23 h 48"/>
                    <a:gd name="T38" fmla="*/ 168 w 190"/>
                    <a:gd name="T39" fmla="*/ 23 h 48"/>
                    <a:gd name="T40" fmla="*/ 168 w 190"/>
                    <a:gd name="T41" fmla="*/ 48 h 48"/>
                    <a:gd name="T42" fmla="*/ 176 w 190"/>
                    <a:gd name="T43" fmla="*/ 48 h 48"/>
                    <a:gd name="T44" fmla="*/ 176 w 190"/>
                    <a:gd name="T45" fmla="*/ 23 h 48"/>
                    <a:gd name="T46" fmla="*/ 190 w 190"/>
                    <a:gd name="T47" fmla="*/ 23 h 48"/>
                    <a:gd name="T48" fmla="*/ 190 w 190"/>
                    <a:gd name="T4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90" h="48">
                      <a:moveTo>
                        <a:pt x="190" y="0"/>
                      </a:moveTo>
                      <a:lnTo>
                        <a:pt x="0" y="0"/>
                      </a:lnTo>
                      <a:lnTo>
                        <a:pt x="0" y="23"/>
                      </a:lnTo>
                      <a:lnTo>
                        <a:pt x="22" y="23"/>
                      </a:lnTo>
                      <a:lnTo>
                        <a:pt x="22" y="48"/>
                      </a:lnTo>
                      <a:lnTo>
                        <a:pt x="29" y="48"/>
                      </a:lnTo>
                      <a:lnTo>
                        <a:pt x="29" y="23"/>
                      </a:lnTo>
                      <a:lnTo>
                        <a:pt x="58" y="23"/>
                      </a:lnTo>
                      <a:lnTo>
                        <a:pt x="58" y="48"/>
                      </a:lnTo>
                      <a:lnTo>
                        <a:pt x="66" y="48"/>
                      </a:lnTo>
                      <a:lnTo>
                        <a:pt x="66" y="23"/>
                      </a:lnTo>
                      <a:lnTo>
                        <a:pt x="95" y="23"/>
                      </a:lnTo>
                      <a:lnTo>
                        <a:pt x="95" y="48"/>
                      </a:lnTo>
                      <a:lnTo>
                        <a:pt x="102" y="48"/>
                      </a:lnTo>
                      <a:lnTo>
                        <a:pt x="102" y="23"/>
                      </a:lnTo>
                      <a:lnTo>
                        <a:pt x="131" y="23"/>
                      </a:lnTo>
                      <a:lnTo>
                        <a:pt x="131" y="48"/>
                      </a:lnTo>
                      <a:lnTo>
                        <a:pt x="139" y="48"/>
                      </a:lnTo>
                      <a:lnTo>
                        <a:pt x="139" y="23"/>
                      </a:lnTo>
                      <a:lnTo>
                        <a:pt x="168" y="23"/>
                      </a:lnTo>
                      <a:lnTo>
                        <a:pt x="168" y="48"/>
                      </a:lnTo>
                      <a:lnTo>
                        <a:pt x="176" y="48"/>
                      </a:lnTo>
                      <a:lnTo>
                        <a:pt x="176" y="23"/>
                      </a:lnTo>
                      <a:lnTo>
                        <a:pt x="190" y="23"/>
                      </a:ln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29147" name="Text Box 91"/>
            <p:cNvSpPr txBox="1">
              <a:spLocks noChangeArrowheads="1"/>
            </p:cNvSpPr>
            <p:nvPr/>
          </p:nvSpPr>
          <p:spPr bwMode="auto">
            <a:xfrm>
              <a:off x="1911" y="3328"/>
              <a:ext cx="1921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2000" b="1">
                  <a:solidFill>
                    <a:srgbClr val="FFFF00"/>
                  </a:solidFill>
                  <a:latin typeface="Palatino Linotype" charset="0"/>
                </a:rPr>
                <a:t>DNA polymerase I (exonuclease)</a:t>
              </a:r>
              <a:r>
                <a:rPr lang="en-US" sz="2000" b="1">
                  <a:latin typeface="Palatino Linotype" charset="0"/>
                </a:rPr>
                <a:t> removes RNA primer and inserts the correct bases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ＭＳ Ｐゴシック"/>
        <a:cs typeface=""/>
      </a:majorFont>
      <a:minorFont>
        <a:latin typeface="Palatino Linotyp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voet_template2">
  <a:themeElements>
    <a:clrScheme name="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et_template2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1_Generic">
      <a:majorFont>
        <a:latin typeface="Palatino Linotype"/>
        <a:ea typeface="ＭＳ Ｐゴシック"/>
        <a:cs typeface=""/>
      </a:majorFont>
      <a:minorFont>
        <a:latin typeface="Palatino Linotyp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voet_template2">
  <a:themeElements>
    <a:clrScheme name="2_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voet_template2">
      <a:majorFont>
        <a:latin typeface="Palatino Linotype"/>
        <a:ea typeface="ＭＳ Ｐゴシック"/>
        <a:cs typeface=""/>
      </a:majorFont>
      <a:minorFont>
        <a:latin typeface="Palatino Linotyp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2_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voet_template2">
  <a:themeElements>
    <a:clrScheme name="4_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voet_template2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4_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voet_template2">
  <a:themeElements>
    <a:clrScheme name="5_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voet_template2">
      <a:majorFont>
        <a:latin typeface="Arial"/>
        <a:ea typeface="ＭＳ Ｐゴシック"/>
        <a:cs typeface="Arial"/>
      </a:majorFont>
      <a:minorFont>
        <a:latin typeface="Time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5_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Office\Templates\1033\Generic.pot</Template>
  <TotalTime>3449</TotalTime>
  <Words>1504</Words>
  <Application>Microsoft Macintosh PowerPoint</Application>
  <PresentationFormat>35mm Slides</PresentationFormat>
  <Paragraphs>366</Paragraphs>
  <Slides>41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41</vt:i4>
      </vt:variant>
    </vt:vector>
  </HeadingPairs>
  <TitlesOfParts>
    <vt:vector size="58" baseType="lpstr">
      <vt:lpstr>Times New Roman</vt:lpstr>
      <vt:lpstr>Arial Narrow</vt:lpstr>
      <vt:lpstr>Palatino Linotype</vt:lpstr>
      <vt:lpstr>Wingdings</vt:lpstr>
      <vt:lpstr>Arial</vt:lpstr>
      <vt:lpstr>Times</vt:lpstr>
      <vt:lpstr>Symbol</vt:lpstr>
      <vt:lpstr>Helvetica</vt:lpstr>
      <vt:lpstr>Palatino</vt:lpstr>
      <vt:lpstr>Generic</vt:lpstr>
      <vt:lpstr>Default Design</vt:lpstr>
      <vt:lpstr>1_Default Design</vt:lpstr>
      <vt:lpstr>voet_template2</vt:lpstr>
      <vt:lpstr>1_Generic</vt:lpstr>
      <vt:lpstr>2_voet_template2</vt:lpstr>
      <vt:lpstr>4_voet_template2</vt:lpstr>
      <vt:lpstr>5_voet_template2</vt:lpstr>
      <vt:lpstr>Replication of DNA</vt:lpstr>
      <vt:lpstr>PowerPoint Presentation</vt:lpstr>
      <vt:lpstr>PowerPoint Presentation</vt:lpstr>
      <vt:lpstr>Prokaryotic DNA Polymerases</vt:lpstr>
      <vt:lpstr>Features of DNA Replication</vt:lpstr>
      <vt:lpstr>PowerPoint Presentation</vt:lpstr>
      <vt:lpstr>Semidiscontinuous DNA replication. In DNA replication, both daughter strands (leading strand red, lagging strand blue) are synthesized in their 5¢ ® 3¢ directions</vt:lpstr>
      <vt:lpstr>PowerPoint Presentation</vt:lpstr>
      <vt:lpstr>Enzymes of DNA replication</vt:lpstr>
      <vt:lpstr>Replication</vt:lpstr>
      <vt:lpstr>Replication</vt:lpstr>
      <vt:lpstr>Replication</vt:lpstr>
      <vt:lpstr>Replication</vt:lpstr>
      <vt:lpstr>Replication</vt:lpstr>
      <vt:lpstr>Replication</vt:lpstr>
      <vt:lpstr>Replication</vt:lpstr>
      <vt:lpstr>Replication</vt:lpstr>
      <vt:lpstr>Replication</vt:lpstr>
      <vt:lpstr>Replication</vt:lpstr>
      <vt:lpstr>Eukaryotic DNA Replication Enzymes</vt:lpstr>
      <vt:lpstr>Transcription</vt:lpstr>
      <vt:lpstr>DNA makes RNA makes Protein</vt:lpstr>
      <vt:lpstr>Chain Initiation</vt:lpstr>
      <vt:lpstr>Chain Elongation</vt:lpstr>
      <vt:lpstr>RNA chain elongation by RNA polymerase</vt:lpstr>
      <vt:lpstr>Chain Termination</vt:lpstr>
      <vt:lpstr>Post-Transcriptional Modifications (RNA Processing)</vt:lpstr>
      <vt:lpstr>Translation (Protein Synthesis)</vt:lpstr>
      <vt:lpstr>Translation (Protein Synthesis)</vt:lpstr>
      <vt:lpstr>DNA makes RNA makes Protein</vt:lpstr>
      <vt:lpstr>The Genetic Code</vt:lpstr>
      <vt:lpstr>The “Standard” Genetic Code</vt:lpstr>
      <vt:lpstr>PowerPoint Presentation</vt:lpstr>
      <vt:lpstr>The “Standard” Genetic Code</vt:lpstr>
      <vt:lpstr>The genetic code is read by molecules that recognize a particular codon and carry the corresponding amino acid</vt:lpstr>
      <vt:lpstr>Chain Initiation</vt:lpstr>
      <vt:lpstr>Initiation of Translation</vt:lpstr>
      <vt:lpstr>Chain Elongation</vt:lpstr>
      <vt:lpstr>Elongation of Translation</vt:lpstr>
      <vt:lpstr>PowerPoint Presentation</vt:lpstr>
      <vt:lpstr>Termination of Translation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</dc:title>
  <dc:creator>Usman Ghani</dc:creator>
  <cp:lastModifiedBy>UG</cp:lastModifiedBy>
  <cp:revision>314</cp:revision>
  <cp:lastPrinted>1601-01-01T00:00:00Z</cp:lastPrinted>
  <dcterms:created xsi:type="dcterms:W3CDTF">2001-02-07T02:23:56Z</dcterms:created>
  <dcterms:modified xsi:type="dcterms:W3CDTF">2011-10-16T09:59:28Z</dcterms:modified>
</cp:coreProperties>
</file>