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7" r:id="rId3"/>
    <p:sldMasterId id="2147483658" r:id="rId4"/>
    <p:sldMasterId id="2147483659" r:id="rId5"/>
    <p:sldMasterId id="2147483661" r:id="rId6"/>
  </p:sldMasterIdLst>
  <p:notesMasterIdLst>
    <p:notesMasterId r:id="rId55"/>
  </p:notesMasterIdLst>
  <p:handoutMasterIdLst>
    <p:handoutMasterId r:id="rId56"/>
  </p:handoutMasterIdLst>
  <p:sldIdLst>
    <p:sldId id="256" r:id="rId7"/>
    <p:sldId id="49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99" r:id="rId16"/>
    <p:sldId id="474" r:id="rId17"/>
    <p:sldId id="475" r:id="rId18"/>
    <p:sldId id="418" r:id="rId19"/>
    <p:sldId id="419" r:id="rId20"/>
    <p:sldId id="462" r:id="rId21"/>
    <p:sldId id="417" r:id="rId22"/>
    <p:sldId id="425" r:id="rId23"/>
    <p:sldId id="431" r:id="rId24"/>
    <p:sldId id="403" r:id="rId25"/>
    <p:sldId id="433" r:id="rId26"/>
    <p:sldId id="464" r:id="rId27"/>
    <p:sldId id="463" r:id="rId28"/>
    <p:sldId id="436" r:id="rId29"/>
    <p:sldId id="437" r:id="rId30"/>
    <p:sldId id="405" r:id="rId31"/>
    <p:sldId id="476" r:id="rId32"/>
    <p:sldId id="477" r:id="rId33"/>
    <p:sldId id="478" r:id="rId34"/>
    <p:sldId id="479" r:id="rId35"/>
    <p:sldId id="480" r:id="rId36"/>
    <p:sldId id="503" r:id="rId37"/>
    <p:sldId id="504" r:id="rId38"/>
    <p:sldId id="481" r:id="rId39"/>
    <p:sldId id="500" r:id="rId40"/>
    <p:sldId id="501" r:id="rId41"/>
    <p:sldId id="482" r:id="rId42"/>
    <p:sldId id="502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575" autoAdjust="0"/>
  </p:normalViewPr>
  <p:slideViewPr>
    <p:cSldViewPr>
      <p:cViewPr varScale="1">
        <p:scale>
          <a:sx n="97" d="100"/>
          <a:sy n="97" d="100"/>
        </p:scale>
        <p:origin x="-2000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988B5B-DA0B-BA41-9031-1F7733769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01D0278-A523-1D4A-A936-CC53D2589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5F60-38D9-0F41-A5BA-3D726641233E}" type="slidenum">
              <a:rPr lang="en-US"/>
              <a:pPr/>
              <a:t>22</a:t>
            </a:fld>
            <a:endParaRPr lang="en-US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CC6A41-7940-A744-8DC8-9BB9EA1DC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C8482-F450-B043-8E01-365A9C75E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9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31FFF-B818-6C41-8D90-9C36A3B2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75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959932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27795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492280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93947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7927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138026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126531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818349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CF54-C4B1-A447-8841-2155B1586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71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695310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722329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492168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088227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745813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744661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08477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820598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990933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6170956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C5EA-7128-0344-A6A5-A23660B96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74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313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1097807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763461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51196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4CA5-5B0B-4B4F-8686-434307078B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2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CC05-B652-DA48-A73B-7C32F08D4F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62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C785F-7024-C84F-9C66-7F38D196E4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56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BE96-176E-274F-8014-509EA8527A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24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F63F-31E3-464E-AECF-B9F6BEB840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5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2E949-0E7F-174E-A7A2-BFF56A69A8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644C-9DD0-8A46-9573-282E5CA01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36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E5DE2-F068-974D-A60F-6E997E025B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D047-0615-2644-A5E7-C1F6B80DD5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2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D9BD-6A56-7B4C-8031-33CB7A1360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1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10D51-6430-E44A-A9F5-A6D75B713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C5455-460C-0344-9ED6-1C4396705E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5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35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B659E-647F-EE4F-BD3B-41609407F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E2E4-ABFB-C444-B1DE-5A87FDC4F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3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1BA9-C4A7-F348-8C52-570F59C47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22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7B1B-CB98-B74A-B141-48242D762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019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D8CC-6A25-B248-B564-15F6D6032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788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DA75E-BA19-5E41-892D-EC36523DF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85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4BC6-136D-5E47-9A84-5875A9D4E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61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F61A-CB15-6644-AF5E-FB7219F81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2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F9AF-CB95-C94A-BF85-4A616CE7C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796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0FB3-09B9-1942-8F5E-322C5C51A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08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9544-E4B0-0446-BFB9-358F14A66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64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CEDA3-429C-D44E-8038-02DC9D3B6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432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4559514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891292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914557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7844959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10AE-3A51-0A4C-8D19-A768F3F24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31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8316048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99489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822913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607522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604076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6251517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936631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58BC3-3D03-B94B-8881-D5F032A15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170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516D-59DC-7844-8490-08D8B08C1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29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05B61-A37F-DC42-87E8-D4DB9F24D7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61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95636B-9483-A146-AF9E-2DA45319A1D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5262E09-1F06-0745-AC62-87FCDFF5C5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B8AA3-F29D-1A46-B272-C42AC502DB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Biology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438400"/>
            <a:ext cx="81248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/>
              <a:t>The central dogma of molecular biology</a:t>
            </a:r>
          </a:p>
          <a:p>
            <a:pPr algn="l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Nucleotide chemistry</a:t>
            </a:r>
          </a:p>
          <a:p>
            <a:pPr algn="l">
              <a:buFontTx/>
              <a:buChar char="•"/>
            </a:pPr>
            <a:r>
              <a:rPr lang="en-US" sz="3200" b="1"/>
              <a:t>DNA, RNA and Chromosome Structure</a:t>
            </a:r>
          </a:p>
          <a:p>
            <a:pPr algn="l">
              <a:buFontTx/>
              <a:buChar char="•"/>
            </a:pPr>
            <a:r>
              <a:rPr lang="en-US" sz="3200" b="1">
                <a:solidFill>
                  <a:srgbClr val="FF9900"/>
                </a:solidFill>
              </a:rPr>
              <a:t>DNA Replication</a:t>
            </a:r>
          </a:p>
          <a:p>
            <a:pPr algn="l">
              <a:buFontTx/>
              <a:buChar char="•"/>
            </a:pPr>
            <a:r>
              <a:rPr lang="en-US" sz="3200" b="1"/>
              <a:t>Gene Expression</a:t>
            </a:r>
          </a:p>
          <a:p>
            <a:pPr lvl="1" algn="l">
              <a:buFontTx/>
              <a:buChar char="•"/>
            </a:pPr>
            <a:r>
              <a:rPr lang="en-US" sz="3200" b="1"/>
              <a:t>Transcription</a:t>
            </a:r>
          </a:p>
          <a:p>
            <a:pPr lvl="1" algn="l">
              <a:buFontTx/>
              <a:buChar char="•"/>
            </a:pPr>
            <a:r>
              <a:rPr lang="en-US" sz="3200" b="1"/>
              <a:t>The genetic code</a:t>
            </a:r>
          </a:p>
          <a:p>
            <a:pPr lvl="1" algn="l">
              <a:buFontTx/>
              <a:buChar char="•"/>
            </a:pPr>
            <a:r>
              <a:rPr lang="en-US" sz="3200" b="1"/>
              <a:t>Translation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	Dr. Usman Ghani</a:t>
            </a:r>
          </a:p>
        </p:txBody>
      </p:sp>
      <p:pic>
        <p:nvPicPr>
          <p:cNvPr id="4117" name="Picture 2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3297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 nucleotide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rot="-5400000">
            <a:off x="-11905" y="4863306"/>
            <a:ext cx="6524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99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700" r="75687" b="72774"/>
          <a:stretch>
            <a:fillRect/>
          </a:stretch>
        </p:blipFill>
        <p:spPr>
          <a:xfrm>
            <a:off x="2476500" y="990600"/>
            <a:ext cx="4572000" cy="39909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Functions of Nucleotides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Nucleotides in DNA and RNA store and transfer </a:t>
            </a:r>
            <a:r>
              <a:rPr lang="en-US" sz="3600" dirty="0" smtClean="0">
                <a:latin typeface="Palatino" charset="0"/>
              </a:rPr>
              <a:t>genetic information</a:t>
            </a:r>
            <a:endParaRPr lang="en-US" sz="3600" dirty="0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Free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nucleotides have metabolic functions only</a:t>
            </a: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Other nucleotides: ATP, FAD, NAD, </a:t>
            </a:r>
            <a:r>
              <a:rPr lang="en-US" sz="3600" dirty="0" smtClean="0">
                <a:latin typeface="Palatino" charset="0"/>
              </a:rPr>
              <a:t>CoA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Nucleic acids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(</a:t>
            </a:r>
            <a:r>
              <a:rPr lang="en-US" sz="3600" u="sng">
                <a:latin typeface="Palatino" charset="0"/>
              </a:rPr>
              <a:t>Deoxy</a:t>
            </a:r>
            <a:r>
              <a:rPr lang="en-US" sz="3600">
                <a:latin typeface="Palatino" charset="0"/>
              </a:rPr>
              <a:t>ribonucleic acid)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RNA (</a:t>
            </a:r>
            <a:r>
              <a:rPr lang="en-US" sz="3600" u="sng">
                <a:solidFill>
                  <a:srgbClr val="FF9900"/>
                </a:solidFill>
                <a:latin typeface="Palatino" charset="0"/>
              </a:rPr>
              <a:t>Ribo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nucleic acid)</a:t>
            </a:r>
            <a:endParaRPr lang="en-US" sz="360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5334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DNA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505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DNA is a double-stranded, helical polymer of deoxyribonucleotides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3386138" y="228600"/>
            <a:ext cx="3281362" cy="64008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181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723900" y="40386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/>
              <a:t>The PO</a:t>
            </a:r>
            <a:r>
              <a:rPr lang="en-US" baseline="-25000"/>
              <a:t>4</a:t>
            </a:r>
            <a:r>
              <a:rPr lang="en-US"/>
              <a:t> bridges the 3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and 5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positions of ribose sugar</a:t>
            </a:r>
          </a:p>
          <a:p>
            <a:pPr marL="342900" indent="-342900" algn="just">
              <a:spcBef>
                <a:spcPct val="20000"/>
              </a:spcBef>
              <a:buClr>
                <a:srgbClr val="33CC33"/>
              </a:buClr>
              <a:buFontTx/>
              <a:buChar char="•"/>
            </a:pPr>
            <a:r>
              <a:rPr lang="en-US">
                <a:solidFill>
                  <a:srgbClr val="FF9900"/>
                </a:solidFill>
              </a:rPr>
              <a:t>The PO</a:t>
            </a:r>
            <a:r>
              <a:rPr lang="en-US" baseline="-25000">
                <a:solidFill>
                  <a:srgbClr val="FF9900"/>
                </a:solidFill>
              </a:rPr>
              <a:t>4</a:t>
            </a:r>
            <a:r>
              <a:rPr lang="en-US">
                <a:solidFill>
                  <a:srgbClr val="FF9900"/>
                </a:solidFill>
              </a:rPr>
              <a:t> and sugar bonding is the backbone of DNA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6100" y="1066800"/>
            <a:ext cx="2971800" cy="914400"/>
          </a:xfrm>
        </p:spPr>
        <p:txBody>
          <a:bodyPr/>
          <a:lstStyle/>
          <a:p>
            <a:r>
              <a:rPr lang="en-US"/>
              <a:t>Chemical structure of</a:t>
            </a:r>
            <a:br>
              <a:rPr lang="en-US"/>
            </a:br>
            <a:r>
              <a:rPr lang="en-US"/>
              <a:t>a nucleic acid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 rot="-5400000">
            <a:off x="-27780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82</a:t>
            </a:r>
          </a:p>
        </p:txBody>
      </p:sp>
      <p:pic>
        <p:nvPicPr>
          <p:cNvPr id="228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9"/>
          <a:stretch>
            <a:fillRect/>
          </a:stretch>
        </p:blipFill>
        <p:spPr>
          <a:xfrm>
            <a:off x="2552700" y="228600"/>
            <a:ext cx="4373563" cy="6134100"/>
          </a:xfrm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1257300" y="4114800"/>
            <a:ext cx="2776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Char char="n"/>
            </a:pPr>
            <a:r>
              <a:rPr lang="en-US">
                <a:solidFill>
                  <a:srgbClr val="FF9900"/>
                </a:solidFill>
              </a:rPr>
              <a:t>The linkage between the nucleotides is called </a:t>
            </a:r>
            <a:r>
              <a:rPr lang="en-US"/>
              <a:t>phosphodiester bond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Base pairing in DNA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981200"/>
            <a:ext cx="6934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Adenine(</a:t>
            </a:r>
            <a:r>
              <a:rPr lang="en-US" sz="3600" dirty="0">
                <a:latin typeface="Palatino" charset="0"/>
              </a:rPr>
              <a:t>A)		Thymine (T)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Guanine (G) 	Cytosine (C)</a:t>
            </a:r>
            <a:endParaRPr lang="en-US" sz="3600" dirty="0">
              <a:solidFill>
                <a:srgbClr val="33CC33"/>
              </a:solidFill>
              <a:latin typeface="Palatino" charset="0"/>
            </a:endParaRPr>
          </a:p>
        </p:txBody>
      </p:sp>
      <p:grpSp>
        <p:nvGrpSpPr>
          <p:cNvPr id="235538" name="Group 18"/>
          <p:cNvGrpSpPr>
            <a:grpSpLocks/>
          </p:cNvGrpSpPr>
          <p:nvPr/>
        </p:nvGrpSpPr>
        <p:grpSpPr bwMode="auto">
          <a:xfrm>
            <a:off x="5372100" y="2286000"/>
            <a:ext cx="304800" cy="762000"/>
            <a:chOff x="3384" y="1728"/>
            <a:chExt cx="192" cy="480"/>
          </a:xfrm>
        </p:grpSpPr>
        <p:grpSp>
          <p:nvGrpSpPr>
            <p:cNvPr id="235530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235527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8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29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53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235532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33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2095500" y="3505200"/>
            <a:ext cx="7010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600" u="sng">
                <a:solidFill>
                  <a:srgbClr val="FF9900"/>
                </a:solidFill>
              </a:rPr>
              <a:t>In RNA there is no Thymine (T)</a:t>
            </a:r>
          </a:p>
          <a:p>
            <a:pPr lvl="1" algn="l">
              <a:buFontTx/>
              <a:buChar char="•"/>
            </a:pPr>
            <a:r>
              <a:rPr lang="en-US" sz="3600"/>
              <a:t>Adenine (A)</a:t>
            </a:r>
          </a:p>
          <a:p>
            <a:pPr lvl="1" algn="l">
              <a:buFontTx/>
              <a:buChar char="•"/>
            </a:pPr>
            <a:r>
              <a:rPr lang="en-US" sz="3600">
                <a:solidFill>
                  <a:srgbClr val="33CC33"/>
                </a:solidFill>
              </a:rPr>
              <a:t>Uracil (U)</a:t>
            </a:r>
          </a:p>
          <a:p>
            <a:pPr lvl="1" algn="l">
              <a:buFontTx/>
              <a:buChar char="•"/>
            </a:pPr>
            <a:r>
              <a:rPr lang="en-US" sz="3600"/>
              <a:t>Guanine (G)</a:t>
            </a:r>
          </a:p>
          <a:p>
            <a:pPr lvl="1" algn="l">
              <a:buFontTx/>
              <a:buChar char="•"/>
            </a:pPr>
            <a:r>
              <a:rPr lang="en-US" sz="3600"/>
              <a:t>Cytosine (C)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685800"/>
          </a:xfrm>
        </p:spPr>
        <p:txBody>
          <a:bodyPr/>
          <a:lstStyle/>
          <a:p>
            <a:pPr algn="ctr"/>
            <a:r>
              <a:rPr lang="en-US"/>
              <a:t>Watson-Crick base pairs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88</a:t>
            </a: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419100"/>
            <a:ext cx="4157662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643" r="52792" b="3497"/>
          <a:stretch>
            <a:fillRect/>
          </a:stretch>
        </p:blipFill>
        <p:spPr bwMode="auto">
          <a:xfrm>
            <a:off x="3213100" y="914400"/>
            <a:ext cx="368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714500" y="152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The Central Dogma of Molecular Biology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7048500" y="5334000"/>
            <a:ext cx="2322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 Linotype" charset="0"/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 Linotype" charset="0"/>
              </a:rPr>
              <a:t>Human genome contains about 35,000 genes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double helix DNA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752600"/>
            <a:ext cx="8915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 </a:t>
            </a:r>
            <a:r>
              <a:rPr lang="en-US" sz="3600" dirty="0" smtClean="0">
                <a:latin typeface="Palatino" charset="0"/>
              </a:rPr>
              <a:t>first DNA structure was determined </a:t>
            </a:r>
            <a:r>
              <a:rPr lang="en-US" sz="3600" dirty="0">
                <a:latin typeface="Palatino" charset="0"/>
              </a:rPr>
              <a:t>by James Watson and Francis Crick in 1953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Commonly known as </a:t>
            </a:r>
            <a:r>
              <a:rPr lang="en-US" sz="3600" dirty="0">
                <a:latin typeface="Palatino" charset="0"/>
              </a:rPr>
              <a:t>Watson-Crick structure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666750"/>
            <a:ext cx="57007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048000" y="5943600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James Watson and Francis Crick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381000"/>
          </a:xfrm>
        </p:spPr>
        <p:txBody>
          <a:bodyPr/>
          <a:lstStyle/>
          <a:p>
            <a:pPr algn="ctr"/>
            <a:r>
              <a:rPr lang="en-US" sz="2000"/>
              <a:t>Three-dimensional structure of B-DNA</a:t>
            </a:r>
          </a:p>
        </p:txBody>
      </p:sp>
      <p:pic>
        <p:nvPicPr>
          <p:cNvPr id="281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9788" y="419100"/>
            <a:ext cx="3363912" cy="5372100"/>
          </a:xfrm>
        </p:spPr>
      </p:pic>
      <p:sp>
        <p:nvSpPr>
          <p:cNvPr id="281604" name="Rectangle 4"/>
          <p:cNvSpPr>
            <a:spLocks noChangeArrowheads="1"/>
          </p:cNvSpPr>
          <p:nvPr/>
        </p:nvSpPr>
        <p:spPr bwMode="auto">
          <a:xfrm rot="-5400000">
            <a:off x="-3095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87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86000"/>
            <a:ext cx="8915400" cy="42672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Two polynucleotide chains wind around a common axis to form a double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two strands are anti-parallel (run in opposite direction)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latin typeface="Palatino" charset="0"/>
              </a:rPr>
              <a:t>Each strand is a right-handed helix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bases are in the center of the double helix and the sugar-phosphate chains are on the sides</a:t>
            </a:r>
            <a:endParaRPr lang="en-US" sz="320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7526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The Features of Watson-Crick DNA structure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05000"/>
            <a:ext cx="95250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surface of the double helix contains 2 grooves: 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major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and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minor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grooves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base is hydrogen bonded to a base in the opposite strand to form a planar base pair (A-T and G-C), known as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complementary base pairing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helix has 10 base pairs (bp) per turn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943600"/>
            <a:ext cx="8743950" cy="457200"/>
          </a:xfrm>
        </p:spPr>
        <p:txBody>
          <a:bodyPr/>
          <a:lstStyle/>
          <a:p>
            <a:pPr algn="ctr"/>
            <a:r>
              <a:rPr lang="en-US"/>
              <a:t>Structure of B-DNA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 rot="-5400000">
            <a:off x="-123030" y="47013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1108</a:t>
            </a:r>
            <a:endParaRPr lang="en-US" sz="1000">
              <a:latin typeface="Times" charset="0"/>
            </a:endParaRPr>
          </a:p>
        </p:txBody>
      </p:sp>
      <p:pic>
        <p:nvPicPr>
          <p:cNvPr id="2058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317500"/>
            <a:ext cx="6072188" cy="53975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DNA Structure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2438400"/>
            <a:ext cx="6934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A-DNA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B-DNA (Watson-Crick DNA)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Z-DNA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A-DNA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419100"/>
            <a:ext cx="5434013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/>
              <a:t>Structure of Z-DNA</a:t>
            </a:r>
          </a:p>
        </p:txBody>
      </p:sp>
      <p:pic>
        <p:nvPicPr>
          <p:cNvPr id="303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25" y="419100"/>
            <a:ext cx="5162550" cy="5105400"/>
          </a:xfrm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 rot="-5400000">
            <a:off x="-123031" y="47061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1112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609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DNA Supercoiling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2286000"/>
            <a:ext cx="8077200" cy="2514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chromosomes of many bacteria and viruses contain circular DNA which is supercoiled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Nucleotides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Nucleotides are composed of a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</a:t>
            </a:r>
            <a:r>
              <a:rPr lang="en-US" sz="3600">
                <a:latin typeface="Palatino" charset="0"/>
              </a:rPr>
              <a:t>, </a:t>
            </a:r>
            <a:r>
              <a:rPr lang="en-US" sz="3600">
                <a:solidFill>
                  <a:schemeClr val="bg2"/>
                </a:solidFill>
                <a:latin typeface="Palatino" charset="0"/>
              </a:rPr>
              <a:t>sugar</a:t>
            </a:r>
            <a:r>
              <a:rPr lang="en-US" sz="3600">
                <a:latin typeface="Palatino" charset="0"/>
              </a:rPr>
              <a:t>, and </a:t>
            </a:r>
            <a:r>
              <a:rPr lang="en-US" sz="3600">
                <a:solidFill>
                  <a:srgbClr val="009999"/>
                </a:solidFill>
                <a:latin typeface="Palatino" charset="0"/>
              </a:rPr>
              <a:t>phosphate group(s)</a:t>
            </a:r>
            <a:endParaRPr lang="en-US" sz="360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nitrogenous bases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 of two types: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Purine</a:t>
            </a:r>
            <a:endParaRPr lang="en-US" sz="3500">
              <a:solidFill>
                <a:srgbClr val="FF9900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Pyrimidine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0292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Supercoiling in bacteria and viruses</a:t>
            </a:r>
            <a:endParaRPr lang="en-US" i="1">
              <a:latin typeface="Arial-ItalicMT" charset="0"/>
            </a:endParaRPr>
          </a:p>
        </p:txBody>
      </p:sp>
      <p:pic>
        <p:nvPicPr>
          <p:cNvPr id="305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714500"/>
            <a:ext cx="8743950" cy="2514600"/>
          </a:xfrm>
        </p:spPr>
      </p:pic>
      <p:sp>
        <p:nvSpPr>
          <p:cNvPr id="305156" name="Text Box 4"/>
          <p:cNvSpPr txBox="1">
            <a:spLocks noChangeArrowheads="1"/>
          </p:cNvSpPr>
          <p:nvPr/>
        </p:nvSpPr>
        <p:spPr bwMode="auto">
          <a:xfrm rot="-5400000">
            <a:off x="-123031" y="47029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1122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381000"/>
            <a:ext cx="68580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Melting Temperature (Tm)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752600"/>
            <a:ext cx="8077200" cy="41910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temperature at which the double-stranded DNA is separated into two single strands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Melting temp. of DNA depends on nitrogenous base content (A-T and G-C)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G-C has 3 hydrogen bonds (stronger than A-T)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533400"/>
          </a:xfrm>
        </p:spPr>
        <p:txBody>
          <a:bodyPr/>
          <a:lstStyle/>
          <a:p>
            <a:pPr algn="ctr"/>
            <a:r>
              <a:rPr lang="en-US"/>
              <a:t>DNA melting due to heat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90</a:t>
            </a:r>
          </a:p>
        </p:txBody>
      </p:sp>
      <p:pic>
        <p:nvPicPr>
          <p:cNvPr id="3348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1075" y="419100"/>
            <a:ext cx="578326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Structure of RNA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RNA is a single-stranded polymer of ribonucleotides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mRNA (messenger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Transcription process (from DNA to mRNA)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err="1">
                <a:latin typeface="Palatino" charset="0"/>
              </a:rPr>
              <a:t>tRNA</a:t>
            </a:r>
            <a:r>
              <a:rPr lang="en-US" sz="3200" dirty="0">
                <a:latin typeface="Palatino" charset="0"/>
              </a:rPr>
              <a:t> (transfer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 dirty="0">
                <a:latin typeface="Palatino" charset="0"/>
              </a:rPr>
              <a:t>Function</a:t>
            </a:r>
            <a:r>
              <a:rPr lang="en-US" sz="3100" dirty="0">
                <a:latin typeface="Palatino" charset="0"/>
              </a:rPr>
              <a:t>: Translation process (from mRNA to protein </a:t>
            </a:r>
            <a:r>
              <a:rPr lang="en-US" sz="3100" dirty="0" smtClean="0">
                <a:latin typeface="Palatino" charset="0"/>
              </a:rPr>
              <a:t>synthesis)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I</a:t>
            </a:r>
            <a:r>
              <a:rPr lang="en-US" sz="3100" dirty="0" smtClean="0">
                <a:latin typeface="Palatino" charset="0"/>
              </a:rPr>
              <a:t>t </a:t>
            </a:r>
            <a:r>
              <a:rPr lang="en-US" sz="3100" dirty="0">
                <a:latin typeface="Palatino" charset="0"/>
              </a:rPr>
              <a:t>transfers amino acids to the growing protein chain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a tRNA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07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3" y="228600"/>
            <a:ext cx="3830637" cy="5524500"/>
          </a:xfrm>
        </p:spPr>
      </p:pic>
      <p:sp>
        <p:nvSpPr>
          <p:cNvPr id="307204" name="Text Box 4"/>
          <p:cNvSpPr txBox="1">
            <a:spLocks noChangeArrowheads="1"/>
          </p:cNvSpPr>
          <p:nvPr/>
        </p:nvSpPr>
        <p:spPr bwMode="auto">
          <a:xfrm rot="-5400000">
            <a:off x="-121443" y="47458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1292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457200"/>
            <a:ext cx="6910388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Types of RNA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76400"/>
            <a:ext cx="8534400" cy="4572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rRNA (ribosomal RNA)</a:t>
            </a:r>
          </a:p>
          <a:p>
            <a:pPr lvl="1" algn="just">
              <a:buClr>
                <a:srgbClr val="33CC33"/>
              </a:buClr>
            </a:pPr>
            <a:r>
              <a:rPr lang="en-US" sz="3100" i="1">
                <a:latin typeface="Palatino" charset="0"/>
              </a:rPr>
              <a:t>Function</a:t>
            </a:r>
            <a:r>
              <a:rPr lang="en-US" sz="3100">
                <a:latin typeface="Palatino" charset="0"/>
              </a:rPr>
              <a:t>: Site of protein synthesis (factory)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Structure of ribosome</a:t>
            </a: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309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13" y="419100"/>
            <a:ext cx="3151187" cy="5105400"/>
          </a:xfrm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 rot="-5400000">
            <a:off x="-121444" y="47474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1310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834188" cy="1905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Chromosome Structure: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DNA is organized in a chromosome?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4038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human genome contains 3.5 billion base pairs and more than 95% is non-coding or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Palatino" charset="0"/>
              </a:rPr>
              <a:t>junk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Palatino" charset="0"/>
              </a:rPr>
              <a:t> DNA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DNA from single 23 human chromosomes have a length of 1 meter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How such large quantities of DNA are packed into a single cell?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purines</a:t>
            </a:r>
            <a:r>
              <a:rPr lang="en-US" sz="3600">
                <a:solidFill>
                  <a:srgbClr val="FF9900"/>
                </a:solidFill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Adenine (A)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Guanine (G)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The most common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pyrimidines</a:t>
            </a:r>
            <a:r>
              <a:rPr lang="en-US" sz="3600">
                <a:latin typeface="Palatino" charset="0"/>
              </a:rPr>
              <a:t> are: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Cytosine (C)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Uracil (U)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Thymine (T)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a human chromosome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 rot="-5400000">
            <a:off x="-119856" y="47537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1423</a:t>
            </a:r>
            <a:endParaRPr lang="en-US" sz="1000">
              <a:latin typeface="Times" charset="0"/>
            </a:endParaRPr>
          </a:p>
        </p:txBody>
      </p:sp>
      <p:pic>
        <p:nvPicPr>
          <p:cNvPr id="311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419100"/>
            <a:ext cx="7265987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096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DNA of a human chromosome</a:t>
            </a: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313" y="419100"/>
            <a:ext cx="4778375" cy="5105400"/>
          </a:xfrm>
        </p:spPr>
      </p:pic>
      <p:sp>
        <p:nvSpPr>
          <p:cNvPr id="312324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7300" y="1066800"/>
            <a:ext cx="83058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33CC33"/>
                </a:solidFill>
                <a:latin typeface="Palatino" charset="0"/>
              </a:rPr>
              <a:t>Chromatin:</a:t>
            </a:r>
            <a:r>
              <a:rPr lang="en-US" sz="3600" dirty="0">
                <a:latin typeface="Palatino" charset="0"/>
              </a:rPr>
              <a:t> Each chromosome is a complex of a single linear DNA molecule and </a:t>
            </a:r>
            <a:r>
              <a:rPr lang="en-US" sz="3600" dirty="0" smtClean="0">
                <a:solidFill>
                  <a:srgbClr val="33CC33"/>
                </a:solidFill>
                <a:latin typeface="Palatino" charset="0"/>
              </a:rPr>
              <a:t>histone proteins </a:t>
            </a:r>
            <a:r>
              <a:rPr lang="en-US" sz="3600" dirty="0">
                <a:latin typeface="Palatino" charset="0"/>
              </a:rPr>
              <a:t>called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chromatin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C</a:t>
            </a:r>
            <a:r>
              <a:rPr lang="en-US" sz="3600" dirty="0" smtClean="0">
                <a:latin typeface="Palatino" charset="0"/>
              </a:rPr>
              <a:t>hromatin</a:t>
            </a:r>
            <a:r>
              <a:rPr lang="en-US" sz="3600" dirty="0">
                <a:latin typeface="Palatino" charset="0"/>
              </a:rPr>
              <a:t> </a:t>
            </a:r>
            <a:r>
              <a:rPr lang="en-US" sz="3600" dirty="0" smtClean="0">
                <a:latin typeface="Palatino" charset="0"/>
              </a:rPr>
              <a:t>consists of: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DNA</a:t>
            </a:r>
          </a:p>
          <a:p>
            <a:pPr lvl="1" algn="just">
              <a:buClr>
                <a:srgbClr val="33CC33"/>
              </a:buClr>
            </a:pPr>
            <a:r>
              <a:rPr lang="en-US" sz="3400" dirty="0" smtClean="0">
                <a:latin typeface="Palatino" charset="0"/>
              </a:rPr>
              <a:t>50% histones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filaments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4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419100"/>
            <a:ext cx="6664325" cy="5105400"/>
          </a:xfrm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 rot="-5400000">
            <a:off x="-119855" y="47521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10668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Histones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600200"/>
            <a:ext cx="83058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Five major types of histones: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H1	H2A	</a:t>
            </a:r>
            <a:r>
              <a:rPr lang="en-US" sz="3500" dirty="0" smtClean="0">
                <a:latin typeface="Palatino" charset="0"/>
              </a:rPr>
              <a:t>H2B</a:t>
            </a:r>
            <a:r>
              <a:rPr lang="en-US" sz="3500" dirty="0">
                <a:latin typeface="Palatino" charset="0"/>
              </a:rPr>
              <a:t>		H3		H4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Histones have positively charged amino acids (arginine and lysine)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These proteins bind to negatively charged PO</a:t>
            </a:r>
            <a:r>
              <a:rPr lang="en-US" sz="3600" baseline="-25000" dirty="0">
                <a:latin typeface="Palatino" charset="0"/>
              </a:rPr>
              <a:t>4</a:t>
            </a:r>
            <a:r>
              <a:rPr lang="en-US" sz="3600" dirty="0">
                <a:latin typeface="Palatino" charset="0"/>
              </a:rPr>
              <a:t> groups of DNA to stabilize the chromatin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81000"/>
            <a:ext cx="6834188" cy="762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Nucleosomes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295400"/>
            <a:ext cx="83058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Nucleosomes are particles consisting of DNA and histones connected by thin strands of naked DNA </a:t>
            </a:r>
            <a:r>
              <a:rPr lang="en-US" sz="3600">
                <a:solidFill>
                  <a:srgbClr val="33CC33"/>
                </a:solidFill>
                <a:latin typeface="Palatino" charset="0"/>
              </a:rPr>
              <a:t>(like beads on a string; Sibhah in Arabic)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Nucleosomes consist of the histone octamer (eight) and DNA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500">
                <a:solidFill>
                  <a:srgbClr val="FF9900"/>
                </a:solidFill>
                <a:latin typeface="Palatino" charset="0"/>
              </a:rPr>
              <a:t>(H2A)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(H2B)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(H3)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(H4)</a:t>
            </a:r>
            <a:r>
              <a:rPr lang="en-US" sz="3500" baseline="-25000">
                <a:solidFill>
                  <a:srgbClr val="FF9900"/>
                </a:solidFill>
                <a:latin typeface="Palatino" charset="0"/>
              </a:rPr>
              <a:t>2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H1 binds to 2 complete helical turns of DNA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Electron micrograph of chromatin showing nucleosomes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17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419100"/>
            <a:ext cx="6796087" cy="5105400"/>
          </a:xfrm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1424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nucleosome showing interaction of histones with the DNA</a:t>
            </a:r>
          </a:p>
        </p:txBody>
      </p:sp>
      <p:pic>
        <p:nvPicPr>
          <p:cNvPr id="318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419100"/>
            <a:ext cx="7548563" cy="5105400"/>
          </a:xfrm>
        </p:spPr>
      </p:pic>
      <p:sp>
        <p:nvSpPr>
          <p:cNvPr id="318468" name="Text Box 4"/>
          <p:cNvSpPr txBox="1">
            <a:spLocks noChangeArrowheads="1"/>
          </p:cNvSpPr>
          <p:nvPr/>
        </p:nvSpPr>
        <p:spPr bwMode="auto">
          <a:xfrm rot="-5400000">
            <a:off x="-119856" y="47569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Chromatin filament</a:t>
            </a:r>
            <a:r>
              <a:rPr lang="en-US"/>
              <a:t> with nucleosomes and naked DNA</a:t>
            </a:r>
            <a:endParaRPr lang="en-US">
              <a:latin typeface="ArialMT" charset="0"/>
            </a:endParaRPr>
          </a:p>
        </p:txBody>
      </p:sp>
      <p:pic>
        <p:nvPicPr>
          <p:cNvPr id="319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190500"/>
            <a:ext cx="2638425" cy="5295900"/>
          </a:xfrm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-5400000">
            <a:off x="-119856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1430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4235" r="11804"/>
          <a:stretch>
            <a:fillRect/>
          </a:stretch>
        </p:blipFill>
        <p:spPr bwMode="auto">
          <a:xfrm>
            <a:off x="1714500" y="1219200"/>
            <a:ext cx="6781800" cy="42322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867400"/>
            <a:ext cx="8743950" cy="685800"/>
          </a:xfrm>
        </p:spPr>
        <p:txBody>
          <a:bodyPr/>
          <a:lstStyle/>
          <a:p>
            <a:pPr algn="ctr"/>
            <a:r>
              <a:rPr lang="en-US" sz="2000"/>
              <a:t>Names and Abbreviations of Nucleic Acid Bases, Nucleosides, and Nucleotides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 rot="-5400000">
            <a:off x="-37305" y="4879181"/>
            <a:ext cx="652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86</a:t>
            </a:r>
          </a:p>
        </p:txBody>
      </p:sp>
      <p:pic>
        <p:nvPicPr>
          <p:cNvPr id="294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>
            <a:fillRect/>
          </a:stretch>
        </p:blipFill>
        <p:spPr>
          <a:xfrm>
            <a:off x="2552700" y="304800"/>
            <a:ext cx="5715000" cy="55118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81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Ribose Sugar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Ribose sugar is a pentose sugar (with 5 carbon ring)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Two types of ribose sugar: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Deoxyribose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(no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33CC33"/>
                </a:solidFill>
                <a:latin typeface="Palatino" charset="0"/>
              </a:rPr>
              <a:t>Ribose</a:t>
            </a:r>
            <a:r>
              <a:rPr lang="en-US" sz="350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500">
                <a:latin typeface="Palatino" charset="0"/>
              </a:rPr>
              <a:t>(with OH at C</a:t>
            </a:r>
            <a:r>
              <a:rPr lang="en-US" sz="3500" baseline="-25000">
                <a:latin typeface="Palatino" charset="0"/>
              </a:rPr>
              <a:t>2</a:t>
            </a:r>
            <a:r>
              <a:rPr lang="en-US" sz="3500">
                <a:latin typeface="Palatino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181600"/>
            <a:ext cx="8743950" cy="1066800"/>
          </a:xfrm>
        </p:spPr>
        <p:txBody>
          <a:bodyPr/>
          <a:lstStyle/>
          <a:p>
            <a:pPr algn="ctr"/>
            <a:r>
              <a:rPr lang="en-US"/>
              <a:t>Chemical structures of (</a:t>
            </a:r>
            <a:r>
              <a:rPr lang="en-US" i="1"/>
              <a:t>a</a:t>
            </a:r>
            <a:r>
              <a:rPr lang="en-US"/>
              <a:t>) ribonucleotides and (</a:t>
            </a:r>
            <a:r>
              <a:rPr lang="en-US" i="1"/>
              <a:t>b</a:t>
            </a:r>
            <a:r>
              <a:rPr lang="en-US"/>
              <a:t>) deoxyribonucleotides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 rot="-5400000">
            <a:off x="-109537" y="4749800"/>
            <a:ext cx="836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81</a:t>
            </a:r>
            <a:endParaRPr lang="en-US" sz="1000">
              <a:latin typeface="Times" charset="0"/>
            </a:endParaRPr>
          </a:p>
        </p:txBody>
      </p:sp>
      <p:pic>
        <p:nvPicPr>
          <p:cNvPr id="296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77963"/>
            <a:ext cx="8743950" cy="2987675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685800"/>
            <a:ext cx="8229600" cy="5486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In ribonucleotides, the sugar is 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deoxyribonucleotides, the sugar is deoxyribose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sugar carbon numbers are primed (1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2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3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 etc.)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nitrogenous base atoms are unprimed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nitrogenous base is bonded to C</a:t>
            </a:r>
            <a:r>
              <a:rPr lang="en-US" sz="3200" baseline="-25000">
                <a:solidFill>
                  <a:srgbClr val="FF9900"/>
                </a:solidFill>
                <a:latin typeface="Palatino" charset="0"/>
              </a:rPr>
              <a:t>1</a:t>
            </a:r>
            <a:r>
              <a:rPr lang="ja-JP" altLang="en-US" sz="3200">
                <a:solidFill>
                  <a:srgbClr val="FF99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of sugar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 PO</a:t>
            </a:r>
            <a:r>
              <a:rPr lang="en-US" sz="3200" baseline="-25000">
                <a:latin typeface="Palatino" charset="0"/>
              </a:rPr>
              <a:t>4</a:t>
            </a:r>
            <a:r>
              <a:rPr lang="en-US" sz="3200">
                <a:latin typeface="Palatino" charset="0"/>
              </a:rPr>
              <a:t> group is bonded to C</a:t>
            </a:r>
            <a:r>
              <a:rPr lang="en-US" sz="3200" baseline="-25000">
                <a:latin typeface="Palatino" charset="0"/>
              </a:rPr>
              <a:t>3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or C</a:t>
            </a:r>
            <a:r>
              <a:rPr lang="en-US" sz="3200" baseline="-25000">
                <a:latin typeface="Palatino" charset="0"/>
              </a:rPr>
              <a:t>5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>
                <a:latin typeface="Palatino" charset="0"/>
              </a:rPr>
              <a:t> of sugar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">
  <a:themeElements>
    <a:clrScheme name="3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3102</TotalTime>
  <Words>1216</Words>
  <Application>Microsoft Macintosh PowerPoint</Application>
  <PresentationFormat>35mm Slides</PresentationFormat>
  <Paragraphs>197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Times New Roman</vt:lpstr>
      <vt:lpstr>Arial Narrow</vt:lpstr>
      <vt:lpstr>Arial</vt:lpstr>
      <vt:lpstr>Wingdings</vt:lpstr>
      <vt:lpstr>Times</vt:lpstr>
      <vt:lpstr>Palatino</vt:lpstr>
      <vt:lpstr>Arial-ItalicMT</vt:lpstr>
      <vt:lpstr>ArialMT</vt:lpstr>
      <vt:lpstr>Palatino Linotype</vt:lpstr>
      <vt:lpstr>Generic</vt:lpstr>
      <vt:lpstr>2_voet_template</vt:lpstr>
      <vt:lpstr>voet_template2</vt:lpstr>
      <vt:lpstr>Default Design</vt:lpstr>
      <vt:lpstr>1_Generic</vt:lpstr>
      <vt:lpstr>3_voet_template</vt:lpstr>
      <vt:lpstr>PowerPoint Presentation</vt:lpstr>
      <vt:lpstr>PowerPoint Presentation</vt:lpstr>
      <vt:lpstr>Nucleotides</vt:lpstr>
      <vt:lpstr>PowerPoint Presentation</vt:lpstr>
      <vt:lpstr>PowerPoint Presentation</vt:lpstr>
      <vt:lpstr>Names and Abbreviations of Nucleic Acid Bases, Nucleosides, and Nucleotides</vt:lpstr>
      <vt:lpstr>Ribose Sugar</vt:lpstr>
      <vt:lpstr>Chemical structures of (a) ribonucleotides and (b) deoxyribonucleotides</vt:lpstr>
      <vt:lpstr>PowerPoint Presentation</vt:lpstr>
      <vt:lpstr>Chemical structures of (a) ribonucleotides and (b) deoxyribonucleotides</vt:lpstr>
      <vt:lpstr>Structure of a nucleotide</vt:lpstr>
      <vt:lpstr>Functions of Nucleotides</vt:lpstr>
      <vt:lpstr>Types of Nucleic acids</vt:lpstr>
      <vt:lpstr>Structure of DNA</vt:lpstr>
      <vt:lpstr>PowerPoint Presentation</vt:lpstr>
      <vt:lpstr>Chemical structure of a nucleic acid</vt:lpstr>
      <vt:lpstr>Chemical structure of a nucleic acid</vt:lpstr>
      <vt:lpstr>Base pairing in DNA</vt:lpstr>
      <vt:lpstr>Watson-Crick base pairs</vt:lpstr>
      <vt:lpstr>The double helix DNA</vt:lpstr>
      <vt:lpstr>PowerPoint Presentation</vt:lpstr>
      <vt:lpstr>Three-dimensional structure of B-DNA</vt:lpstr>
      <vt:lpstr>The Features of Watson-Crick DNA structure</vt:lpstr>
      <vt:lpstr>The Features of Watson-Crick DNA structure</vt:lpstr>
      <vt:lpstr>Structure of B-DNA</vt:lpstr>
      <vt:lpstr>Types of DNA Structure</vt:lpstr>
      <vt:lpstr>Structure of A-DNA</vt:lpstr>
      <vt:lpstr>Structure of Z-DNA</vt:lpstr>
      <vt:lpstr>DNA Supercoiling</vt:lpstr>
      <vt:lpstr>DNA Supercoiling in bacteria and viruses</vt:lpstr>
      <vt:lpstr>Melting Temperature (Tm)</vt:lpstr>
      <vt:lpstr>DNA melting due to heat</vt:lpstr>
      <vt:lpstr>Structure of RNA</vt:lpstr>
      <vt:lpstr>Types of RNA</vt:lpstr>
      <vt:lpstr>Types of RNA</vt:lpstr>
      <vt:lpstr>Structure of a tRNA</vt:lpstr>
      <vt:lpstr>Types of RNA</vt:lpstr>
      <vt:lpstr>Structure of ribosome</vt:lpstr>
      <vt:lpstr>Chromosome Structure: How DNA is organized in a chromosome?</vt:lpstr>
      <vt:lpstr>Electron micrograph of a human chromosome</vt:lpstr>
      <vt:lpstr>The DNA of a human chromosome</vt:lpstr>
      <vt:lpstr>PowerPoint Presentation</vt:lpstr>
      <vt:lpstr>Electron micrograph of chromatin filaments</vt:lpstr>
      <vt:lpstr>Histones</vt:lpstr>
      <vt:lpstr>Nucleosomes</vt:lpstr>
      <vt:lpstr>Electron micrograph of chromatin showing nucleosomes</vt:lpstr>
      <vt:lpstr>A nucleosome showing interaction of histones with the DNA</vt:lpstr>
      <vt:lpstr>Chromatin filament with nucleosomes and naked DNA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290</cp:revision>
  <cp:lastPrinted>1601-01-01T00:00:00Z</cp:lastPrinted>
  <dcterms:created xsi:type="dcterms:W3CDTF">2001-02-07T02:23:56Z</dcterms:created>
  <dcterms:modified xsi:type="dcterms:W3CDTF">2011-10-16T09:55:26Z</dcterms:modified>
</cp:coreProperties>
</file>